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3" r:id="rId3"/>
    <p:sldId id="361" r:id="rId4"/>
    <p:sldId id="352" r:id="rId5"/>
    <p:sldId id="350" r:id="rId6"/>
    <p:sldId id="355" r:id="rId7"/>
    <p:sldId id="353" r:id="rId8"/>
    <p:sldId id="354" r:id="rId9"/>
    <p:sldId id="356" r:id="rId10"/>
    <p:sldId id="357" r:id="rId11"/>
    <p:sldId id="358" r:id="rId12"/>
    <p:sldId id="359" r:id="rId13"/>
    <p:sldId id="360" r:id="rId14"/>
    <p:sldId id="362" r:id="rId15"/>
    <p:sldId id="36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3883" autoAdjust="0"/>
  </p:normalViewPr>
  <p:slideViewPr>
    <p:cSldViewPr snapToGrid="0">
      <p:cViewPr varScale="1">
        <p:scale>
          <a:sx n="71" d="100"/>
          <a:sy n="71" d="100"/>
        </p:scale>
        <p:origin x="16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47092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53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3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1/7/2025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Working with Spring </a:t>
            </a: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Framework </a:t>
            </a:r>
            <a:b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Course Introduction 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Strategy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algn="l">
              <a:lnSpc>
                <a:spcPct val="105000"/>
              </a:lnSpc>
              <a:buSzPts val="1050"/>
            </a:pPr>
            <a:r>
              <a:rPr lang="en-US" b="1" dirty="0"/>
              <a:t>Must attend more than 80% of contact hours.</a:t>
            </a:r>
            <a:endParaRPr lang="en-US" dirty="0"/>
          </a:p>
          <a:p>
            <a:pPr marL="342900" lvl="0" algn="l">
              <a:lnSpc>
                <a:spcPct val="105000"/>
              </a:lnSpc>
              <a:buSzPts val="1050"/>
            </a:pPr>
            <a:r>
              <a:rPr lang="en-US" b="1" dirty="0"/>
              <a:t>Evaluating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/>
              <a:t>02 Progress Tests (PT, 10%) - 02 Assignments (AS, 10%)</a:t>
            </a:r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/>
              <a:t>01 Practical Exam (PE, 25%)  - 01 Group Project(GP, 25%)</a:t>
            </a:r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/>
              <a:t>Final Exam (FE, 30%)</a:t>
            </a:r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/>
              <a:t>Total score=10%(PT)+10%(AS)+25%(PE)+25%(GR)+30% (FE)</a:t>
            </a:r>
          </a:p>
          <a:p>
            <a:pPr marL="342900" lvl="0" algn="l">
              <a:lnSpc>
                <a:spcPct val="105000"/>
              </a:lnSpc>
              <a:buSzPts val="1050"/>
            </a:pPr>
            <a:r>
              <a:rPr lang="en-US" b="1" dirty="0"/>
              <a:t>Pass: 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>
                <a:solidFill>
                  <a:srgbClr val="FF0000"/>
                </a:solidFill>
              </a:rPr>
              <a:t>Every on-going assessment component &gt;0 and 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>
                <a:solidFill>
                  <a:srgbClr val="FF0000"/>
                </a:solidFill>
              </a:rPr>
              <a:t>Practical Exam &gt;=4 and 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>
                <a:solidFill>
                  <a:srgbClr val="FF0000"/>
                </a:solidFill>
              </a:rPr>
              <a:t>Final Exam Score &gt;=4 and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>
                <a:solidFill>
                  <a:srgbClr val="FF0000"/>
                </a:solidFill>
              </a:rPr>
              <a:t>Final Result  &gt;=5 </a:t>
            </a:r>
            <a:endParaRPr lang="en-US" dirty="0"/>
          </a:p>
          <a:p>
            <a:pPr marL="342900" lvl="0" algn="l">
              <a:lnSpc>
                <a:spcPct val="105000"/>
              </a:lnSpc>
              <a:buSzPts val="1050"/>
            </a:pPr>
            <a:r>
              <a:rPr lang="en-US" b="1" dirty="0"/>
              <a:t>Final exam retake only when not passed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0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lvl="0" algn="l">
              <a:lnSpc>
                <a:spcPct val="100000"/>
              </a:lnSpc>
            </a:pPr>
            <a:r>
              <a:rPr lang="en-US" dirty="0"/>
              <a:t>This course is complex knowledge (however, it’s attractive and exciting), so you need to keep a tight grip on it</a:t>
            </a:r>
          </a:p>
          <a:p>
            <a:pPr marL="685800" lvl="1" indent="-228600" algn="just"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b="1" dirty="0"/>
              <a:t>Read</a:t>
            </a:r>
            <a:endParaRPr lang="en-US" dirty="0"/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On the books to get the general concept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Reference, study, collection from anywhere else (internet, your classmate, forum …)</a:t>
            </a:r>
          </a:p>
          <a:p>
            <a:pPr marL="685800" lvl="1" indent="-228600" algn="just"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b="1" dirty="0"/>
              <a:t>Attend lectures</a:t>
            </a:r>
            <a:endParaRPr lang="en-US" dirty="0"/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Listen, understand, then make your notes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Give your explanation about some topic in lectures. Ask questions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Give some examples that do not exist in your book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Practice all the exercises, demo to make your sense </a:t>
            </a:r>
          </a:p>
          <a:p>
            <a:pPr marL="685800" lvl="1" indent="-228600" algn="just"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b="1" dirty="0"/>
              <a:t>After classes</a:t>
            </a:r>
            <a:endParaRPr lang="en-US" dirty="0"/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Discuss your classmate indirectly, on the forum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Analyze, design, and implement workshops and assignments. </a:t>
            </a:r>
            <a:r>
              <a:rPr lang="en-US" b="1" dirty="0"/>
              <a:t>Write reports </a:t>
            </a:r>
            <a:r>
              <a:rPr lang="en-US" dirty="0"/>
              <a:t>in your notebook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Build your team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0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algn="l">
              <a:lnSpc>
                <a:spcPct val="100000"/>
              </a:lnSpc>
              <a:buSzPts val="1300"/>
            </a:pPr>
            <a:r>
              <a:rPr lang="en-US" dirty="0"/>
              <a:t>Cheating, plagiarism and breach of copyright are serious offenses under this Policy.</a:t>
            </a:r>
          </a:p>
          <a:p>
            <a:pPr marL="685800" lvl="1" indent="-228600" algn="just">
              <a:spcBef>
                <a:spcPts val="600"/>
              </a:spcBef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b="1" dirty="0"/>
              <a:t>Cheating</a:t>
            </a:r>
            <a:endParaRPr lang="en-US" dirty="0"/>
          </a:p>
          <a:p>
            <a:pPr marL="1143000" lvl="2" indent="-228600" algn="just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2100"/>
            </a:pPr>
            <a:r>
              <a:rPr lang="en-US" dirty="0"/>
              <a:t>Cheating during a test or exam is construed as talking, </a:t>
            </a:r>
            <a:r>
              <a:rPr lang="en-US" dirty="0" err="1"/>
              <a:t>peeking</a:t>
            </a:r>
            <a:r>
              <a:rPr lang="en-US" dirty="0"/>
              <a:t> at another student’s paper or any other clandestine method of transmitting information.</a:t>
            </a:r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b="1" dirty="0"/>
              <a:t>Plagiarism</a:t>
            </a:r>
            <a:endParaRPr lang="en-US" dirty="0"/>
          </a:p>
          <a:p>
            <a:pPr marL="1143000" lvl="2" indent="-228600" algn="just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2100"/>
            </a:pPr>
            <a:r>
              <a:rPr lang="en-US" dirty="0"/>
              <a:t>Plagiarism is using the work of others without citing it; that is, holding the work of others out as your own work. </a:t>
            </a:r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b="1" dirty="0"/>
              <a:t>Breach of Copyright</a:t>
            </a:r>
            <a:endParaRPr lang="en-US" dirty="0"/>
          </a:p>
          <a:p>
            <a:pPr marL="1143000" lvl="2" indent="-228600" algn="just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2100"/>
            </a:pPr>
            <a:r>
              <a:rPr lang="en-US" dirty="0"/>
              <a:t>If you photocopy a textbook without the copyright holder's permission, you violate copyright law.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the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Install tools for programming if needed</a:t>
            </a:r>
          </a:p>
          <a:p>
            <a:pPr lvl="0"/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49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 file for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5029" y="1477253"/>
            <a:ext cx="10148047" cy="48320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&lt;dependencies&gt;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&lt;dependency&gt;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jakarta.persistence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jakarta.persistence-api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&lt;version&gt;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3.1.0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&lt;/dependency&gt;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&lt;dependency&gt;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org.hibernate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hibernate-core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&lt;version&gt;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6.5.2.Final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&lt;/dependency&gt;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&lt;!-- JDBC Driver --&gt;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&lt;!-- MS SQL Server JDBC Driver --&gt;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com.microsoft.sqlserver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mssql-jdbc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&lt;version&gt;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12.4.2.jre11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&lt;/version&gt;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&lt;!--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Chọn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phiên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bản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phù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hợp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. MS SQL 2019 --&gt;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&lt;/dependency&gt;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D5B77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5B778"/>
                </a:solidFill>
                <a:latin typeface="JetBrains Mono"/>
              </a:rPr>
              <a:t> </a:t>
            </a:r>
            <a:r>
              <a:rPr lang="en-US" altLang="en-US" sz="1400" dirty="0" smtClean="0">
                <a:solidFill>
                  <a:srgbClr val="D5B778"/>
                </a:solidFill>
                <a:latin typeface="JetBrains Mono"/>
              </a:rPr>
              <a:t> &lt;!– other dependencies -- 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D5B778"/>
              </a:solidFill>
              <a:effectLst/>
              <a:latin typeface="JetBrains Mono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smtClean="0">
                <a:solidFill>
                  <a:srgbClr val="D5B778"/>
                </a:solidFill>
                <a:latin typeface="JetBrains Mono"/>
              </a:rPr>
              <a:t>&lt;/dependencies</a:t>
            </a:r>
            <a:r>
              <a:rPr lang="en-US" altLang="en-US" sz="1400" dirty="0">
                <a:solidFill>
                  <a:srgbClr val="D5B778"/>
                </a:solidFill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3980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Persistence.xml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027" y="1871102"/>
            <a:ext cx="10633039" cy="36009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&lt;?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="UTF-8"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?&gt;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&lt;persistence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xmlns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="http://xmlns.jcp.org/xml/ns/persistence"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xmlns: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xsi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xsi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:schemaLocation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="http://xmlns.jcp.org/xml/ns/persistence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                    http://xmlns.jcp.org/xml/ns/persistence/persistence_2_2.xsd"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="2.2"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&lt;persistence-unit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JPADemoUnit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&lt;provider&gt;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org.hibernate.jpa.HibernatePersistenceProvider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&lt;/provider&gt;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&lt;class&gt;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com.spring.pojo.Student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&lt;/class&gt;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&lt;properties&gt;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    &lt;property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="jakarta.persistence.jdbc.url"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jdbc:sqlserver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://SANGNV\\SQLEXPRESS01:1433;databaseName=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TestDB;encrypt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=false;"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    &lt;property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jakarta.persistence.jdbc.user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    &lt;property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jakarta.persistence.jdbc.password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    &lt;property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jakarta.persistence.jdbc.driver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com.microsoft.sqlserver.jdbc.SQLServerDriver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    &lt;property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hibernate.dialect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org.hibernate.dialect.SQLServerDialect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    &lt;property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="hibernate.hbm2ddl.auto"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="update"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&lt;/properties&gt;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&lt;/persistence-unit&gt;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&lt;/persistence&gt;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0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study this course?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Career </a:t>
            </a:r>
            <a:r>
              <a:rPr lang="en-US" b="1" dirty="0"/>
              <a:t>Advancement: </a:t>
            </a:r>
            <a:r>
              <a:rPr lang="en-US" dirty="0"/>
              <a:t>Learning </a:t>
            </a:r>
            <a:r>
              <a:rPr lang="en-US" dirty="0" smtClean="0"/>
              <a:t>Spring </a:t>
            </a:r>
            <a:r>
              <a:rPr lang="en-US" dirty="0"/>
              <a:t>Framework can significantly enhance your career prospects, as these technologies are widely used in the industry.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In-demand Skills: </a:t>
            </a:r>
            <a:r>
              <a:rPr lang="en-US" dirty="0" smtClean="0"/>
              <a:t>Spring </a:t>
            </a:r>
            <a:r>
              <a:rPr lang="en-US" dirty="0"/>
              <a:t>Framework are highly sought-after skills in the software development industry. Acquiring proficiency in these areas can make you more marketable and increase your value as a developer.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Simplified </a:t>
            </a:r>
            <a:r>
              <a:rPr lang="en-US" b="1" dirty="0"/>
              <a:t>Database Interactions: </a:t>
            </a:r>
            <a:r>
              <a:rPr lang="en-US" dirty="0"/>
              <a:t>Spring Data provides convenient abstractions for working with various databases, reducing boilerplate </a:t>
            </a:r>
            <a:r>
              <a:rPr lang="en-US" dirty="0" smtClean="0"/>
              <a:t>code.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Modular and Reusable Code: </a:t>
            </a:r>
            <a:r>
              <a:rPr lang="en-US" dirty="0"/>
              <a:t>Spring Framework provides a comprehensive programming and configuration model for modern Java-based enterprise applications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study this course?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Integration </a:t>
            </a:r>
            <a:r>
              <a:rPr lang="en-US" b="1" dirty="0"/>
              <a:t>Capabilities: </a:t>
            </a:r>
            <a:r>
              <a:rPr lang="en-US" dirty="0"/>
              <a:t>Spring Framework offers extensive support for integrating with other technologies and frameworks, such as integrating with Java EE, cloud platforms, and various data access libraries.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Industry Standards: </a:t>
            </a:r>
            <a:r>
              <a:rPr lang="en-US" i="1" dirty="0"/>
              <a:t>The Spring Framework is a powerful and popular open-source framework for building Java applications. </a:t>
            </a:r>
            <a:r>
              <a:rPr lang="en-US" dirty="0"/>
              <a:t>It has become a cornerstone for many enterprise applications due to its numerous benefits.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Community Support: </a:t>
            </a:r>
            <a:r>
              <a:rPr lang="en-US" dirty="0" smtClean="0"/>
              <a:t>Spring has </a:t>
            </a:r>
            <a:r>
              <a:rPr lang="en-US" dirty="0"/>
              <a:t>large and active communities.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8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Prerequisites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>
              <a:lnSpc>
                <a:spcPct val="100000"/>
              </a:lnSpc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 sz="2800" b="1" dirty="0"/>
              <a:t>Completed:</a:t>
            </a:r>
            <a:endParaRPr lang="en-US" dirty="0"/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dirty="0" smtClean="0"/>
              <a:t>PRO192		- Object-Oriented </a:t>
            </a:r>
            <a:r>
              <a:rPr lang="en-US" dirty="0"/>
              <a:t>Programming </a:t>
            </a:r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dirty="0" smtClean="0"/>
              <a:t>DBI201		- Database </a:t>
            </a:r>
            <a:r>
              <a:rPr lang="en-US" dirty="0"/>
              <a:t>Systems</a:t>
            </a:r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dirty="0"/>
              <a:t>PRJ301 </a:t>
            </a:r>
            <a:r>
              <a:rPr lang="en-US" dirty="0" smtClean="0"/>
              <a:t>		- Java </a:t>
            </a:r>
            <a:r>
              <a:rPr lang="en-US" dirty="0"/>
              <a:t>Web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7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Understand the followings: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Basic concepts of Java FX to build Desktop Application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Basics of Object-Relational Mapping (ORM) with JPA and how it simplifies database interactions.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Spring Framework, Spring Boot, which provides a comprehensive ecosystem for building enterprise-level applications.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Spring Framework's dependency injection, and web frameworks to build robust and scalable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3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" lvl="0" indent="0" algn="ctr">
              <a:buNone/>
            </a:pPr>
            <a:endParaRPr lang="en-US" sz="2800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" lvl="0" indent="0" algn="ctr">
              <a:buNone/>
            </a:pPr>
            <a:endParaRPr lang="en-US" sz="2800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" lvl="0" indent="0" algn="ctr">
              <a:buNone/>
            </a:pPr>
            <a:endParaRPr lang="en-US" sz="2800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" lvl="0" indent="0" algn="ctr">
              <a:buNone/>
            </a:pPr>
            <a:r>
              <a:rPr lang="en-US" sz="4000" b="1" dirty="0">
                <a:sym typeface="Times New Roman"/>
              </a:rPr>
              <a:t>See course plan on </a:t>
            </a:r>
            <a:r>
              <a:rPr lang="en-US" sz="4000" b="1" dirty="0" smtClean="0">
                <a:sym typeface="Times New Roman"/>
              </a:rPr>
              <a:t>FLM (HSF302</a:t>
            </a:r>
            <a:r>
              <a:rPr lang="en-US" sz="4000" b="1" dirty="0">
                <a:sym typeface="Times New Roman"/>
              </a:rPr>
              <a:t>)</a:t>
            </a:r>
            <a:endParaRPr lang="en-US" sz="40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2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Materials/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Framework Essentials (Online Course) </a:t>
            </a:r>
          </a:p>
          <a:p>
            <a:r>
              <a:rPr lang="en-US" dirty="0"/>
              <a:t>Spring Framework - Core Technologies (Online Document)</a:t>
            </a:r>
          </a:p>
          <a:p>
            <a:r>
              <a:rPr lang="en-US" dirty="0"/>
              <a:t>Spring Framework Specialization (Coursera Specialization)</a:t>
            </a:r>
          </a:p>
          <a:p>
            <a:r>
              <a:rPr lang="en-US" dirty="0" smtClean="0"/>
              <a:t>Beginning </a:t>
            </a:r>
            <a:r>
              <a:rPr lang="en-US" dirty="0"/>
              <a:t>Spring Data: Data Access and Persistence for Spring Framework 6</a:t>
            </a:r>
          </a:p>
          <a:p>
            <a:r>
              <a:rPr lang="en-US" dirty="0"/>
              <a:t>and Boot 3 (ISBN: </a:t>
            </a:r>
            <a:r>
              <a:rPr lang="en-US" dirty="0" smtClean="0"/>
              <a:t>1484287630)</a:t>
            </a:r>
          </a:p>
          <a:p>
            <a:r>
              <a:rPr lang="en-US" dirty="0" smtClean="0"/>
              <a:t>Java FX (Online Document)</a:t>
            </a:r>
          </a:p>
          <a:p>
            <a:r>
              <a:rPr lang="en-US" dirty="0" smtClean="0"/>
              <a:t>Spring </a:t>
            </a:r>
            <a:r>
              <a:rPr lang="en-US" dirty="0"/>
              <a:t>6 &amp; Spring Boot 3 for Beginners (</a:t>
            </a:r>
            <a:r>
              <a:rPr lang="en-US" dirty="0" err="1"/>
              <a:t>Udemy</a:t>
            </a:r>
            <a:r>
              <a:rPr lang="en-US" dirty="0"/>
              <a:t> </a:t>
            </a:r>
            <a:r>
              <a:rPr lang="en-US" dirty="0" smtClean="0"/>
              <a:t>Course)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Environments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Internet</a:t>
            </a:r>
          </a:p>
          <a:p>
            <a:r>
              <a:rPr lang="en-US" dirty="0"/>
              <a:t>IntelliJ </a:t>
            </a:r>
            <a:r>
              <a:rPr lang="en-US" dirty="0" smtClean="0"/>
              <a:t>IDEA Ultimate 2024.2</a:t>
            </a:r>
          </a:p>
          <a:p>
            <a:r>
              <a:rPr lang="en-US" dirty="0" smtClean="0"/>
              <a:t>JPA version 3.1.0 (Jakarta persistence API)</a:t>
            </a:r>
          </a:p>
          <a:p>
            <a:r>
              <a:rPr lang="en-US" dirty="0" smtClean="0"/>
              <a:t>Hibernate core (version 6.5.2.Final)</a:t>
            </a:r>
          </a:p>
          <a:p>
            <a:r>
              <a:rPr lang="en-US" dirty="0" smtClean="0"/>
              <a:t>Microsoft SQL Server 2016</a:t>
            </a:r>
          </a:p>
          <a:p>
            <a:r>
              <a:rPr lang="en-US" dirty="0" smtClean="0"/>
              <a:t>MS SQL Driver (version 12.4.2.jre11)</a:t>
            </a:r>
            <a:endParaRPr lang="en-US" dirty="0" smtClean="0"/>
          </a:p>
          <a:p>
            <a:r>
              <a:rPr lang="en-US" dirty="0" smtClean="0"/>
              <a:t>Platform </a:t>
            </a:r>
            <a:r>
              <a:rPr lang="en-US" dirty="0"/>
              <a:t>: Java Development Kit </a:t>
            </a:r>
            <a:r>
              <a:rPr lang="en-US" dirty="0" smtClean="0"/>
              <a:t>21</a:t>
            </a:r>
          </a:p>
          <a:p>
            <a:r>
              <a:rPr lang="en-US" dirty="0" smtClean="0"/>
              <a:t>Spring Boot (version 3.3.4)</a:t>
            </a:r>
          </a:p>
          <a:p>
            <a:r>
              <a:rPr lang="en-US" dirty="0"/>
              <a:t>Spring </a:t>
            </a:r>
            <a:r>
              <a:rPr lang="en-US" dirty="0" smtClean="0"/>
              <a:t>JPA (version </a:t>
            </a:r>
            <a:r>
              <a:rPr lang="en-US" dirty="0"/>
              <a:t>3.3.4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Spring Core &amp; Spring MVC (version 6.1.13)</a:t>
            </a:r>
          </a:p>
          <a:p>
            <a:r>
              <a:rPr lang="en-US" dirty="0" err="1" smtClean="0"/>
              <a:t>Thymeleaf</a:t>
            </a:r>
            <a:r>
              <a:rPr lang="en-US" dirty="0" smtClean="0"/>
              <a:t> (version 3.1.2.Release)</a:t>
            </a:r>
            <a:endParaRPr lang="en-US" dirty="0"/>
          </a:p>
          <a:p>
            <a:r>
              <a:rPr lang="en-US" dirty="0"/>
              <a:t>Scene Builder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0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lvl="0" algn="l">
              <a:lnSpc>
                <a:spcPct val="95000"/>
              </a:lnSpc>
            </a:pPr>
            <a:r>
              <a:rPr lang="en-US" b="1" dirty="0"/>
              <a:t>How to conduct</a:t>
            </a:r>
            <a:endParaRPr lang="en-US" dirty="0"/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Prepare contents of the next session at home 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Following lessons in classroom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Completing chapter assessments in time and Quizzes (via </a:t>
            </a:r>
            <a:r>
              <a:rPr lang="en-US" dirty="0" smtClean="0"/>
              <a:t>Edu-Next, Safe Browser)</a:t>
            </a:r>
            <a:endParaRPr lang="en-US" dirty="0"/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b="1" i="1" dirty="0">
                <a:solidFill>
                  <a:srgbClr val="FF0000"/>
                </a:solidFill>
              </a:rPr>
              <a:t>Write reports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all labs and assignments to your notebook</a:t>
            </a:r>
          </a:p>
          <a:p>
            <a:pPr marL="342900" lvl="0" algn="l">
              <a:lnSpc>
                <a:spcPct val="95000"/>
              </a:lnSpc>
            </a:pPr>
            <a:r>
              <a:rPr lang="en-US" b="1" dirty="0"/>
              <a:t>Communication</a:t>
            </a:r>
            <a:endParaRPr lang="en-US" dirty="0"/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Class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Interchange by </a:t>
            </a:r>
            <a:r>
              <a:rPr lang="en-US" dirty="0" smtClean="0"/>
              <a:t>Edu-Next, </a:t>
            </a:r>
            <a:r>
              <a:rPr lang="en-US" dirty="0"/>
              <a:t>Forum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Discussing actively in your team and classroom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Free to question and answer</a:t>
            </a:r>
          </a:p>
          <a:p>
            <a:pPr marL="342900" lvl="0" algn="l">
              <a:lnSpc>
                <a:spcPct val="95000"/>
              </a:lnSpc>
            </a:pPr>
            <a:r>
              <a:rPr lang="en-US" b="1" dirty="0"/>
              <a:t>Others</a:t>
            </a:r>
            <a:endParaRPr lang="en-US" dirty="0"/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Off phone, no game, no chat in class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Use laptop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4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6344</TotalTime>
  <Words>832</Words>
  <Application>Microsoft Office PowerPoint</Application>
  <PresentationFormat>Widescreen</PresentationFormat>
  <Paragraphs>121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JetBrains Mono</vt:lpstr>
      <vt:lpstr>Noto Sans Symbols</vt:lpstr>
      <vt:lpstr>Times New Roman</vt:lpstr>
      <vt:lpstr>Wingdings</vt:lpstr>
      <vt:lpstr>Office Theme</vt:lpstr>
      <vt:lpstr>Working with Spring Framework  Course Introduction </vt:lpstr>
      <vt:lpstr>Why should you study this course?</vt:lpstr>
      <vt:lpstr>Why should you study this course?</vt:lpstr>
      <vt:lpstr>Prerequisites</vt:lpstr>
      <vt:lpstr>Course Objectives 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  <vt:lpstr>Pom.xml file for project</vt:lpstr>
      <vt:lpstr>Persistence.xml content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HSF302</dc:title>
  <dc:creator>GoF HCM</dc:creator>
  <cp:lastModifiedBy>ADMINS</cp:lastModifiedBy>
  <cp:revision>219</cp:revision>
  <dcterms:created xsi:type="dcterms:W3CDTF">2021-01-25T08:25:31Z</dcterms:created>
  <dcterms:modified xsi:type="dcterms:W3CDTF">2025-01-07T03:27:40Z</dcterms:modified>
</cp:coreProperties>
</file>