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1" r:id="rId1"/>
  </p:sldMasterIdLst>
  <p:notesMasterIdLst>
    <p:notesMasterId r:id="rId7"/>
  </p:notesMasterIdLst>
  <p:sldIdLst>
    <p:sldId id="257" r:id="rId2"/>
    <p:sldId id="258" r:id="rId3"/>
    <p:sldId id="272" r:id="rId4"/>
    <p:sldId id="273" r:id="rId5"/>
    <p:sldId id="26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923" autoAdjust="0"/>
    <p:restoredTop sz="81593" autoAdjust="0"/>
  </p:normalViewPr>
  <p:slideViewPr>
    <p:cSldViewPr snapToGrid="0" snapToObjects="1">
      <p:cViewPr varScale="1">
        <p:scale>
          <a:sx n="102" d="100"/>
          <a:sy n="102" d="100"/>
        </p:scale>
        <p:origin x="360" y="18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BCB06A-0753-8142-AC4A-D731667376EB}" type="datetimeFigureOut">
              <a:rPr lang="en-US" smtClean="0"/>
              <a:t>12/10/18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C3F6D4-C46E-5B48-9C82-B3110DDD8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751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BRIEFLY INTRODUCE YOURSELF AND YOUR</a:t>
            </a:r>
            <a:r>
              <a:rPr lang="en-US" b="1" baseline="0" dirty="0"/>
              <a:t> INVESTIGATORS (10 sec slide)</a:t>
            </a:r>
          </a:p>
          <a:p>
            <a:r>
              <a:rPr lang="en-US" dirty="0"/>
              <a:t>https://www.nsf.gov/awardsearch/showAward?AWD_ID=0926127&amp;HistoricalAwards=false</a:t>
            </a:r>
          </a:p>
          <a:p>
            <a:r>
              <a:rPr lang="en-US" dirty="0"/>
              <a:t>https://www.nsf.gov/awardsearch/showAward?AWD_ID=1436827&amp;HistoricalAwards=false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3F6D4-C46E-5B48-9C82-B3110DDD8D2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6776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A brief background:</a:t>
            </a:r>
            <a:r>
              <a:rPr lang="en-US" b="1" baseline="0" dirty="0"/>
              <a:t> P</a:t>
            </a:r>
            <a:r>
              <a:rPr lang="en-US" b="1" dirty="0"/>
              <a:t>lease describe the</a:t>
            </a:r>
            <a:r>
              <a:rPr lang="en-US" b="1" baseline="0" dirty="0"/>
              <a:t> problem you are addressing and why it is important (20sec slide)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Background and motivation for your project.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Goals you set out to accomplish.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Fundamental research questions/challenges.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Disciplines (or subdisciplines) that are/were involved, and how this allowed for transformative research.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Key collaborators or informal partnerships outside of academia (if any) and their role.</a:t>
            </a:r>
          </a:p>
          <a:p>
            <a:endParaRPr lang="en-US" b="1" dirty="0"/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Automated compilation tools and runtime systems to support accelerator-rich architectures (ARAs) at all levels to support efficient accelerator design, deployment,  and management, with great improvement on design productivity;</a:t>
            </a:r>
            <a:br>
              <a:rPr lang="en-US" dirty="0"/>
            </a:br>
            <a:br>
              <a:rPr lang="en-US" dirty="0"/>
            </a:br>
            <a:r>
              <a:rPr lang="en-US" sz="1200" dirty="0"/>
              <a:t>End of Dennard scaling in mid- 2000’s, the power and energy constraint became one the most significant bottlenecks in computing.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Large efficiency gap exists between general-purpose computing and customized computing solutions. How to drastically improve the energy efficiency of computer systems with proper trade-off of flexibility and customization?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Demonstration of significant performance/energy efficiency improvement with extensive use of programmable and composable accelerators at multiple levels of computing hierarchy, including </a:t>
            </a:r>
            <a:r>
              <a:rPr lang="en-US" sz="1200" dirty="0">
                <a:solidFill>
                  <a:srgbClr val="00B050"/>
                </a:solidFill>
              </a:rPr>
              <a:t>chip-level</a:t>
            </a:r>
            <a:r>
              <a:rPr lang="en-US" sz="1200" dirty="0"/>
              <a:t>, </a:t>
            </a:r>
            <a:r>
              <a:rPr lang="en-US" sz="1200" dirty="0">
                <a:solidFill>
                  <a:srgbClr val="00B0F0"/>
                </a:solidFill>
              </a:rPr>
              <a:t>server node-level</a:t>
            </a:r>
            <a:r>
              <a:rPr lang="en-US" sz="1200" dirty="0"/>
              <a:t>, and </a:t>
            </a:r>
            <a:r>
              <a:rPr lang="en-US" sz="1200" dirty="0">
                <a:solidFill>
                  <a:srgbClr val="7030A0"/>
                </a:solidFill>
              </a:rPr>
              <a:t>datacenter level</a:t>
            </a:r>
            <a:r>
              <a:rPr lang="en-US" sz="1200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3F6D4-C46E-5B48-9C82-B3110DDD8D2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1011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1.6x</a:t>
            </a:r>
            <a:r>
              <a:rPr lang="zh-CN" altLang="en-US" dirty="0"/>
              <a:t> </a:t>
            </a:r>
            <a:r>
              <a:rPr lang="en-US" altLang="zh-CN" dirty="0"/>
              <a:t>performance</a:t>
            </a:r>
            <a:r>
              <a:rPr lang="zh-CN" altLang="en-US" dirty="0"/>
              <a:t> </a:t>
            </a:r>
            <a:r>
              <a:rPr lang="en-US" altLang="zh-CN" dirty="0"/>
              <a:t>gain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1.17x</a:t>
            </a:r>
            <a:r>
              <a:rPr lang="zh-CN" altLang="en-US" dirty="0"/>
              <a:t> </a:t>
            </a:r>
            <a:r>
              <a:rPr lang="en-US" altLang="zh-CN" dirty="0"/>
              <a:t>cost</a:t>
            </a:r>
            <a:r>
              <a:rPr lang="zh-CN" altLang="en-US" dirty="0"/>
              <a:t> </a:t>
            </a:r>
            <a:r>
              <a:rPr lang="en-US" altLang="zh-CN" dirty="0"/>
              <a:t>gain</a:t>
            </a:r>
            <a:r>
              <a:rPr lang="zh-CN" altLang="en-US" dirty="0"/>
              <a:t> </a:t>
            </a:r>
            <a:r>
              <a:rPr lang="en-US" altLang="zh-CN" dirty="0"/>
              <a:t>compared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pure-CPU</a:t>
            </a:r>
            <a:r>
              <a:rPr lang="zh-CN" altLang="en-US" dirty="0"/>
              <a:t> </a:t>
            </a:r>
            <a:r>
              <a:rPr lang="en-US" altLang="zh-CN" dirty="0"/>
              <a:t>version</a:t>
            </a:r>
          </a:p>
          <a:p>
            <a:r>
              <a:rPr lang="en-US" altLang="zh-CN" dirty="0"/>
              <a:t>F1</a:t>
            </a:r>
            <a:r>
              <a:rPr lang="zh-CN" altLang="en-US" dirty="0"/>
              <a:t> </a:t>
            </a:r>
            <a:r>
              <a:rPr lang="en-US" altLang="zh-CN" dirty="0"/>
              <a:t>instance</a:t>
            </a:r>
          </a:p>
          <a:p>
            <a:r>
              <a:rPr lang="zh-CN" altLang="en-US" dirty="0"/>
              <a:t>                         </a:t>
            </a:r>
            <a:r>
              <a:rPr lang="en-US" altLang="zh-CN" dirty="0"/>
              <a:t>time</a:t>
            </a:r>
            <a:r>
              <a:rPr lang="zh-CN" altLang="en-US" dirty="0"/>
              <a:t>   </a:t>
            </a:r>
            <a:r>
              <a:rPr lang="en-US" altLang="zh-CN" dirty="0"/>
              <a:t>cost</a:t>
            </a:r>
            <a:r>
              <a:rPr lang="zh-CN" altLang="en-US" dirty="0"/>
              <a:t>         </a:t>
            </a:r>
            <a:endParaRPr lang="en-US" dirty="0"/>
          </a:p>
          <a:p>
            <a:r>
              <a:rPr lang="en-US" dirty="0"/>
              <a:t>Pu</a:t>
            </a:r>
            <a:r>
              <a:rPr lang="en-US" altLang="zh-CN" dirty="0"/>
              <a:t>re</a:t>
            </a:r>
            <a:r>
              <a:rPr lang="zh-CN" altLang="en-US" dirty="0"/>
              <a:t> </a:t>
            </a:r>
            <a:r>
              <a:rPr lang="en-US" altLang="zh-CN" dirty="0"/>
              <a:t>CPU</a:t>
            </a:r>
            <a:r>
              <a:rPr lang="zh-CN" altLang="en-US" dirty="0"/>
              <a:t>          </a:t>
            </a:r>
            <a:r>
              <a:rPr lang="en-US" altLang="zh-CN" dirty="0"/>
              <a:t>1</a:t>
            </a:r>
            <a:r>
              <a:rPr lang="zh-CN" altLang="en-US" dirty="0"/>
              <a:t>          </a:t>
            </a:r>
            <a:r>
              <a:rPr lang="en-US" altLang="zh-CN" dirty="0"/>
              <a:t>1</a:t>
            </a:r>
          </a:p>
          <a:p>
            <a:r>
              <a:rPr lang="en-US" altLang="zh-CN" dirty="0"/>
              <a:t>Pure</a:t>
            </a:r>
            <a:r>
              <a:rPr lang="zh-CN" altLang="en-US" dirty="0"/>
              <a:t> </a:t>
            </a:r>
            <a:r>
              <a:rPr lang="en-US" altLang="zh-CN" dirty="0"/>
              <a:t>AWS-F1</a:t>
            </a:r>
            <a:r>
              <a:rPr lang="zh-CN" altLang="en-US" dirty="0"/>
              <a:t>     </a:t>
            </a:r>
            <a:r>
              <a:rPr lang="en-US" altLang="zh-CN" dirty="0"/>
              <a:t>0.6</a:t>
            </a:r>
            <a:r>
              <a:rPr lang="zh-CN" altLang="en-US" dirty="0"/>
              <a:t>      </a:t>
            </a:r>
            <a:r>
              <a:rPr lang="en-US" altLang="zh-CN" dirty="0"/>
              <a:t>2.475</a:t>
            </a:r>
          </a:p>
          <a:p>
            <a:r>
              <a:rPr lang="en-US" altLang="zh-CN" dirty="0"/>
              <a:t>Ours</a:t>
            </a:r>
            <a:r>
              <a:rPr lang="zh-CN" altLang="en-US" dirty="0"/>
              <a:t>                   </a:t>
            </a:r>
            <a:r>
              <a:rPr lang="en-US" altLang="zh-CN" dirty="0"/>
              <a:t>0.6</a:t>
            </a:r>
            <a:r>
              <a:rPr lang="zh-CN" altLang="en-US" dirty="0"/>
              <a:t>      </a:t>
            </a:r>
            <a:r>
              <a:rPr lang="en-US" altLang="zh-CN" dirty="0"/>
              <a:t>0.85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C3F6D4-C46E-5B48-9C82-B3110DDD8D2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7788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C3F6D4-C46E-5B48-9C82-B3110DDD8D2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6068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A brief background:</a:t>
            </a:r>
            <a:r>
              <a:rPr lang="en-US" b="1" baseline="0" dirty="0"/>
              <a:t> P</a:t>
            </a:r>
            <a:r>
              <a:rPr lang="en-US" b="1" dirty="0"/>
              <a:t>lease describe the</a:t>
            </a:r>
            <a:r>
              <a:rPr lang="en-US" b="1" baseline="0" dirty="0"/>
              <a:t> problem you are addressing and why it is important (20sec slide)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3F6D4-C46E-5B48-9C82-B3110DDD8D2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493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FDED8-02F0-504F-827D-8519E00A3956}" type="datetimeFigureOut">
              <a:rPr lang="en-US" smtClean="0"/>
              <a:t>12/10/18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1D023-4AC1-4F41-92D0-222C0E156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026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FDED8-02F0-504F-827D-8519E00A3956}" type="datetimeFigureOut">
              <a:rPr lang="en-US" smtClean="0"/>
              <a:t>12/10/18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1D023-4AC1-4F41-92D0-222C0E156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505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FDED8-02F0-504F-827D-8519E00A3956}" type="datetimeFigureOut">
              <a:rPr lang="en-US" smtClean="0"/>
              <a:t>12/10/18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1D023-4AC1-4F41-92D0-222C0E156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709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FDED8-02F0-504F-827D-8519E00A3956}" type="datetimeFigureOut">
              <a:rPr lang="en-US" smtClean="0"/>
              <a:t>12/10/18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1D023-4AC1-4F41-92D0-222C0E156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62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FDED8-02F0-504F-827D-8519E00A3956}" type="datetimeFigureOut">
              <a:rPr lang="en-US" smtClean="0"/>
              <a:t>12/10/18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1D023-4AC1-4F41-92D0-222C0E156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259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FDED8-02F0-504F-827D-8519E00A3956}" type="datetimeFigureOut">
              <a:rPr lang="en-US" smtClean="0"/>
              <a:t>12/10/18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1D023-4AC1-4F41-92D0-222C0E156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153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FDED8-02F0-504F-827D-8519E00A3956}" type="datetimeFigureOut">
              <a:rPr lang="en-US" smtClean="0"/>
              <a:t>12/10/18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1D023-4AC1-4F41-92D0-222C0E156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121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FDED8-02F0-504F-827D-8519E00A3956}" type="datetimeFigureOut">
              <a:rPr lang="en-US" smtClean="0"/>
              <a:t>12/10/18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1D023-4AC1-4F41-92D0-222C0E156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991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FDED8-02F0-504F-827D-8519E00A3956}" type="datetimeFigureOut">
              <a:rPr lang="en-US" smtClean="0"/>
              <a:t>12/10/18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1D023-4AC1-4F41-92D0-222C0E156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350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FDED8-02F0-504F-827D-8519E00A3956}" type="datetimeFigureOut">
              <a:rPr lang="en-US" smtClean="0"/>
              <a:t>12/10/18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1D023-4AC1-4F41-92D0-222C0E156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399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FDED8-02F0-504F-827D-8519E00A3956}" type="datetimeFigureOut">
              <a:rPr lang="en-US" smtClean="0"/>
              <a:t>12/10/18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1D023-4AC1-4F41-92D0-222C0E156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120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FDED8-02F0-504F-827D-8519E00A3956}" type="datetimeFigureOut">
              <a:rPr lang="en-US" smtClean="0"/>
              <a:t>12/10/18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91D023-4AC1-4F41-92D0-222C0E156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421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dsc.ucla.edu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1582189" y="1132931"/>
            <a:ext cx="9027622" cy="2038350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2900" b="1" dirty="0">
                <a:solidFill>
                  <a:schemeClr val="accent2"/>
                </a:solidFill>
                <a:effectLst/>
              </a:rPr>
              <a:t>Customizable Domain-Specific Computing, NSF-0926127</a:t>
            </a:r>
          </a:p>
          <a:p>
            <a:r>
              <a:rPr lang="en-US" sz="2900" b="1" dirty="0">
                <a:solidFill>
                  <a:schemeClr val="accent2"/>
                </a:solidFill>
                <a:effectLst/>
              </a:rPr>
              <a:t>Jason Cong, PI</a:t>
            </a:r>
          </a:p>
          <a:p>
            <a:r>
              <a:rPr lang="en-US" sz="3200" dirty="0">
                <a:solidFill>
                  <a:srgbClr val="2F5897"/>
                </a:solidFill>
                <a:hlinkClick r:id="rId3"/>
              </a:rPr>
              <a:t>http://www.cdsc.ucla.edu</a:t>
            </a:r>
            <a:endParaRPr lang="en-US" sz="3200" dirty="0">
              <a:solidFill>
                <a:srgbClr val="2F5897"/>
              </a:solidFill>
            </a:endParaRPr>
          </a:p>
          <a:p>
            <a:endParaRPr lang="en-US" sz="2900" b="1" dirty="0">
              <a:solidFill>
                <a:schemeClr val="accent2"/>
              </a:solidFill>
              <a:effectLst/>
            </a:endParaRPr>
          </a:p>
        </p:txBody>
      </p:sp>
      <p:sp>
        <p:nvSpPr>
          <p:cNvPr id="10" name="Subtitle 3"/>
          <p:cNvSpPr txBox="1">
            <a:spLocks/>
          </p:cNvSpPr>
          <p:nvPr/>
        </p:nvSpPr>
        <p:spPr>
          <a:xfrm>
            <a:off x="1280160" y="3673642"/>
            <a:ext cx="10507287" cy="248941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2F5897"/>
                </a:solidFill>
              </a:rPr>
              <a:t>Co-PIs</a:t>
            </a:r>
          </a:p>
          <a:p>
            <a:pPr lvl="1"/>
            <a:r>
              <a:rPr lang="en-US" dirty="0">
                <a:solidFill>
                  <a:srgbClr val="2F5897"/>
                </a:solidFill>
              </a:rPr>
              <a:t>University of California, Los Angeles Collaborators: Jens </a:t>
            </a:r>
            <a:r>
              <a:rPr lang="en-US" dirty="0" err="1">
                <a:solidFill>
                  <a:srgbClr val="2F5897"/>
                </a:solidFill>
              </a:rPr>
              <a:t>Palsberg</a:t>
            </a:r>
            <a:r>
              <a:rPr lang="en-US" dirty="0">
                <a:solidFill>
                  <a:srgbClr val="2F5897"/>
                </a:solidFill>
              </a:rPr>
              <a:t>, Glenn </a:t>
            </a:r>
            <a:r>
              <a:rPr lang="en-US" dirty="0" err="1">
                <a:solidFill>
                  <a:srgbClr val="2F5897"/>
                </a:solidFill>
              </a:rPr>
              <a:t>Reinman</a:t>
            </a:r>
            <a:r>
              <a:rPr lang="en-US" dirty="0">
                <a:solidFill>
                  <a:srgbClr val="2F5897"/>
                </a:solidFill>
              </a:rPr>
              <a:t>, Alex Bui, Eleazar </a:t>
            </a:r>
            <a:r>
              <a:rPr lang="en-US" dirty="0" err="1">
                <a:solidFill>
                  <a:srgbClr val="2F5897"/>
                </a:solidFill>
              </a:rPr>
              <a:t>Eskin</a:t>
            </a:r>
            <a:r>
              <a:rPr lang="en-US" dirty="0">
                <a:solidFill>
                  <a:srgbClr val="2F5897"/>
                </a:solidFill>
              </a:rPr>
              <a:t>, Mau-Chung Chang</a:t>
            </a:r>
          </a:p>
          <a:p>
            <a:pPr lvl="1"/>
            <a:r>
              <a:rPr lang="en-US" dirty="0">
                <a:solidFill>
                  <a:srgbClr val="2F5897"/>
                </a:solidFill>
              </a:rPr>
              <a:t>Rice University</a:t>
            </a:r>
            <a:r>
              <a:rPr lang="zh-CN" altLang="en-US" dirty="0">
                <a:solidFill>
                  <a:srgbClr val="2F5897"/>
                </a:solidFill>
              </a:rPr>
              <a:t> </a:t>
            </a:r>
            <a:r>
              <a:rPr lang="en-US" altLang="zh-CN" dirty="0">
                <a:solidFill>
                  <a:srgbClr val="2F5897"/>
                </a:solidFill>
              </a:rPr>
              <a:t>Lead</a:t>
            </a:r>
            <a:r>
              <a:rPr lang="en-US" dirty="0">
                <a:solidFill>
                  <a:srgbClr val="2F5897"/>
                </a:solidFill>
              </a:rPr>
              <a:t>: </a:t>
            </a:r>
            <a:r>
              <a:rPr lang="en-US" dirty="0" err="1">
                <a:solidFill>
                  <a:srgbClr val="2F5897"/>
                </a:solidFill>
              </a:rPr>
              <a:t>Vivek</a:t>
            </a:r>
            <a:r>
              <a:rPr lang="en-US" dirty="0">
                <a:solidFill>
                  <a:srgbClr val="2F5897"/>
                </a:solidFill>
              </a:rPr>
              <a:t> Sarkar (Now at Georgia Institute of Technology)</a:t>
            </a:r>
          </a:p>
          <a:p>
            <a:pPr lvl="1"/>
            <a:r>
              <a:rPr lang="en-US" dirty="0">
                <a:solidFill>
                  <a:srgbClr val="2F5897"/>
                </a:solidFill>
              </a:rPr>
              <a:t>Ohio State University</a:t>
            </a:r>
            <a:r>
              <a:rPr lang="zh-CN" altLang="en-US" dirty="0">
                <a:solidFill>
                  <a:srgbClr val="2F5897"/>
                </a:solidFill>
              </a:rPr>
              <a:t> </a:t>
            </a:r>
            <a:r>
              <a:rPr lang="en-US" altLang="zh-CN" dirty="0">
                <a:solidFill>
                  <a:srgbClr val="2F5897"/>
                </a:solidFill>
              </a:rPr>
              <a:t>Lead</a:t>
            </a:r>
            <a:r>
              <a:rPr lang="en-US" dirty="0">
                <a:solidFill>
                  <a:srgbClr val="2F5897"/>
                </a:solidFill>
              </a:rPr>
              <a:t>: P</a:t>
            </a:r>
            <a:r>
              <a:rPr lang="en-US" altLang="zh-CN" dirty="0">
                <a:solidFill>
                  <a:srgbClr val="2F5897"/>
                </a:solidFill>
              </a:rPr>
              <a:t>.</a:t>
            </a:r>
            <a:r>
              <a:rPr lang="en-US" dirty="0">
                <a:solidFill>
                  <a:srgbClr val="2F5897"/>
                </a:solidFill>
              </a:rPr>
              <a:t> </a:t>
            </a:r>
            <a:r>
              <a:rPr lang="en-US" dirty="0" err="1">
                <a:solidFill>
                  <a:srgbClr val="2F5897"/>
                </a:solidFill>
              </a:rPr>
              <a:t>Sadayappan</a:t>
            </a:r>
            <a:r>
              <a:rPr lang="en-US" dirty="0">
                <a:solidFill>
                  <a:srgbClr val="2F5897"/>
                </a:solidFill>
              </a:rPr>
              <a:t> </a:t>
            </a:r>
          </a:p>
          <a:p>
            <a:pPr lvl="1"/>
            <a:r>
              <a:rPr lang="en-US" dirty="0">
                <a:solidFill>
                  <a:srgbClr val="2F5897"/>
                </a:solidFill>
              </a:rPr>
              <a:t>University of California, Santa Barbara</a:t>
            </a:r>
            <a:r>
              <a:rPr lang="zh-CN" altLang="en-US" dirty="0">
                <a:solidFill>
                  <a:srgbClr val="2F5897"/>
                </a:solidFill>
              </a:rPr>
              <a:t> </a:t>
            </a:r>
            <a:r>
              <a:rPr lang="en-US" altLang="zh-CN" dirty="0">
                <a:solidFill>
                  <a:srgbClr val="2F5897"/>
                </a:solidFill>
              </a:rPr>
              <a:t>Lead</a:t>
            </a:r>
            <a:r>
              <a:rPr lang="en-US" dirty="0">
                <a:solidFill>
                  <a:srgbClr val="2F5897"/>
                </a:solidFill>
              </a:rPr>
              <a:t>: Tim Cheng</a:t>
            </a:r>
          </a:p>
          <a:p>
            <a:r>
              <a:rPr lang="en-US" altLang="zh-CN" dirty="0">
                <a:solidFill>
                  <a:srgbClr val="2F5897"/>
                </a:solidFill>
              </a:rPr>
              <a:t>Key</a:t>
            </a:r>
            <a:r>
              <a:rPr lang="zh-CN" altLang="en-US" dirty="0">
                <a:solidFill>
                  <a:srgbClr val="2F5897"/>
                </a:solidFill>
              </a:rPr>
              <a:t> </a:t>
            </a:r>
            <a:r>
              <a:rPr lang="en-US" altLang="zh-CN" dirty="0">
                <a:solidFill>
                  <a:srgbClr val="2F5897"/>
                </a:solidFill>
              </a:rPr>
              <a:t>Collaborator:</a:t>
            </a:r>
            <a:r>
              <a:rPr lang="zh-CN" altLang="en-US" dirty="0">
                <a:solidFill>
                  <a:srgbClr val="2F5897"/>
                </a:solidFill>
              </a:rPr>
              <a:t> </a:t>
            </a:r>
            <a:r>
              <a:rPr lang="en-US" dirty="0">
                <a:solidFill>
                  <a:srgbClr val="2F5897"/>
                </a:solidFill>
              </a:rPr>
              <a:t>Intel</a:t>
            </a:r>
            <a:r>
              <a:rPr lang="en-US" altLang="zh-CN" dirty="0">
                <a:solidFill>
                  <a:srgbClr val="2F5897"/>
                </a:solidFill>
              </a:rPr>
              <a:t>,</a:t>
            </a:r>
            <a:r>
              <a:rPr lang="zh-CN" altLang="en-US" dirty="0">
                <a:solidFill>
                  <a:srgbClr val="2F5897"/>
                </a:solidFill>
              </a:rPr>
              <a:t> </a:t>
            </a:r>
            <a:r>
              <a:rPr lang="en-US" altLang="zh-CN" dirty="0">
                <a:solidFill>
                  <a:srgbClr val="2F5897"/>
                </a:solidFill>
              </a:rPr>
              <a:t>partner of the NSF </a:t>
            </a:r>
            <a:r>
              <a:rPr lang="en-US" altLang="zh-CN" dirty="0" err="1">
                <a:solidFill>
                  <a:srgbClr val="2F5897"/>
                </a:solidFill>
              </a:rPr>
              <a:t>InTrans</a:t>
            </a:r>
            <a:r>
              <a:rPr lang="en-US" altLang="zh-CN" dirty="0">
                <a:solidFill>
                  <a:srgbClr val="2F5897"/>
                </a:solidFill>
              </a:rPr>
              <a:t> (</a:t>
            </a:r>
            <a:r>
              <a:rPr lang="en-US" dirty="0">
                <a:solidFill>
                  <a:srgbClr val="2F5897"/>
                </a:solidFill>
              </a:rPr>
              <a:t>Innovation Transition) Program, NSF-1436827</a:t>
            </a:r>
            <a:r>
              <a:rPr lang="en-US" altLang="zh-CN" dirty="0">
                <a:solidFill>
                  <a:srgbClr val="2F5897"/>
                </a:solidFill>
              </a:rPr>
              <a:t>,</a:t>
            </a:r>
            <a:r>
              <a:rPr lang="zh-CN" altLang="en-US" dirty="0">
                <a:solidFill>
                  <a:srgbClr val="2F5897"/>
                </a:solidFill>
              </a:rPr>
              <a:t> </a:t>
            </a:r>
            <a:r>
              <a:rPr lang="en-US" dirty="0">
                <a:solidFill>
                  <a:srgbClr val="2F5897"/>
                </a:solidFill>
              </a:rPr>
              <a:t>Accelerator-Rich Architectures with Applications to Healthcare, </a:t>
            </a:r>
          </a:p>
          <a:p>
            <a:endParaRPr lang="en-US" dirty="0">
              <a:solidFill>
                <a:srgbClr val="2F5897"/>
              </a:solidFill>
            </a:endParaRPr>
          </a:p>
        </p:txBody>
      </p:sp>
      <p:pic>
        <p:nvPicPr>
          <p:cNvPr id="12" name="Picture 2" descr="ttps://www.nsf.gov/images/logos/nsf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1946" y="6033006"/>
            <a:ext cx="820054" cy="824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0" y="0"/>
            <a:ext cx="12192000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2018 NSF Expeditions in Computing PI Meeting</a:t>
            </a:r>
          </a:p>
        </p:txBody>
      </p:sp>
    </p:spTree>
    <p:extLst>
      <p:ext uri="{BB962C8B-B14F-4D97-AF65-F5344CB8AC3E}">
        <p14:creationId xmlns:p14="http://schemas.microsoft.com/office/powerpoint/2010/main" val="4278698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90" advTm="19000"/>
    </mc:Choice>
    <mc:Fallback xmlns="">
      <p:transition advTm="19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8"/>
          <p:cNvSpPr>
            <a:spLocks noGrp="1"/>
          </p:cNvSpPr>
          <p:nvPr>
            <p:ph type="title" idx="4294967295"/>
          </p:nvPr>
        </p:nvSpPr>
        <p:spPr>
          <a:xfrm>
            <a:off x="2070411" y="130175"/>
            <a:ext cx="8018153" cy="7620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dirty="0">
                <a:solidFill>
                  <a:schemeClr val="accent2"/>
                </a:solidFill>
              </a:rPr>
              <a:t>Project Background and Aims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845E02-E1D4-7D4E-9342-18BE8BF04D81}"/>
              </a:ext>
            </a:extLst>
          </p:cNvPr>
          <p:cNvSpPr/>
          <p:nvPr/>
        </p:nvSpPr>
        <p:spPr>
          <a:xfrm>
            <a:off x="263234" y="892175"/>
            <a:ext cx="11661673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200" b="1" dirty="0">
                <a:latin typeface="+mj-lt"/>
              </a:rPr>
              <a:t>Motivation: Large</a:t>
            </a:r>
            <a:r>
              <a:rPr lang="zh-CN" altLang="en-US" sz="3200" b="1" dirty="0">
                <a:latin typeface="+mj-lt"/>
              </a:rPr>
              <a:t> </a:t>
            </a:r>
            <a:r>
              <a:rPr lang="en-US" altLang="zh-CN" sz="3200" b="1" dirty="0">
                <a:latin typeface="+mj-lt"/>
              </a:rPr>
              <a:t>energy</a:t>
            </a:r>
            <a:r>
              <a:rPr lang="zh-CN" altLang="en-US" sz="3200" b="1" dirty="0">
                <a:latin typeface="+mj-lt"/>
              </a:rPr>
              <a:t> </a:t>
            </a:r>
            <a:r>
              <a:rPr lang="en-US" altLang="zh-CN" sz="3200" b="1" dirty="0">
                <a:latin typeface="+mj-lt"/>
              </a:rPr>
              <a:t>efficiency</a:t>
            </a:r>
            <a:r>
              <a:rPr lang="zh-CN" altLang="en-US" sz="3200" b="1" dirty="0">
                <a:latin typeface="+mj-lt"/>
              </a:rPr>
              <a:t> </a:t>
            </a:r>
            <a:r>
              <a:rPr lang="en-US" altLang="zh-CN" sz="3200" b="1" dirty="0">
                <a:latin typeface="+mj-lt"/>
              </a:rPr>
              <a:t>gap between</a:t>
            </a:r>
            <a:r>
              <a:rPr lang="zh-CN" altLang="en-US" sz="3200" b="1" dirty="0">
                <a:latin typeface="+mj-lt"/>
              </a:rPr>
              <a:t> </a:t>
            </a:r>
            <a:r>
              <a:rPr lang="en-US" altLang="zh-CN" sz="3200" b="1" dirty="0">
                <a:latin typeface="+mj-lt"/>
              </a:rPr>
              <a:t>general-purpose</a:t>
            </a:r>
            <a:r>
              <a:rPr lang="zh-CN" altLang="en-US" sz="3200" b="1" dirty="0">
                <a:latin typeface="+mj-lt"/>
              </a:rPr>
              <a:t> </a:t>
            </a:r>
            <a:r>
              <a:rPr lang="en-US" altLang="zh-CN" sz="3200" b="1" dirty="0">
                <a:latin typeface="+mj-lt"/>
              </a:rPr>
              <a:t>vs.</a:t>
            </a:r>
            <a:r>
              <a:rPr lang="zh-CN" altLang="en-US" sz="3200" b="1" dirty="0">
                <a:latin typeface="+mj-lt"/>
              </a:rPr>
              <a:t> </a:t>
            </a:r>
            <a:r>
              <a:rPr lang="en-US" altLang="zh-CN" sz="3200" b="1" dirty="0">
                <a:latin typeface="+mj-lt"/>
              </a:rPr>
              <a:t>customized</a:t>
            </a:r>
            <a:r>
              <a:rPr lang="zh-CN" altLang="en-US" sz="3200" b="1" dirty="0">
                <a:latin typeface="+mj-lt"/>
              </a:rPr>
              <a:t> </a:t>
            </a:r>
            <a:r>
              <a:rPr lang="en-US" altLang="zh-CN" sz="3200" b="1" dirty="0">
                <a:latin typeface="+mj-lt"/>
              </a:rPr>
              <a:t>computing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200" b="1" dirty="0">
                <a:latin typeface="+mj-lt"/>
              </a:rPr>
              <a:t>Goal: Significant</a:t>
            </a:r>
            <a:r>
              <a:rPr lang="zh-CN" altLang="en-US" sz="3200" b="1" dirty="0">
                <a:latin typeface="+mj-lt"/>
              </a:rPr>
              <a:t> </a:t>
            </a:r>
            <a:r>
              <a:rPr lang="en-US" altLang="zh-CN" sz="3200" b="1" dirty="0">
                <a:latin typeface="+mj-lt"/>
              </a:rPr>
              <a:t>improvement</a:t>
            </a:r>
            <a:r>
              <a:rPr lang="zh-CN" altLang="en-US" sz="3200" b="1" dirty="0">
                <a:latin typeface="+mj-lt"/>
              </a:rPr>
              <a:t> </a:t>
            </a:r>
            <a:r>
              <a:rPr lang="en-US" altLang="zh-CN" sz="3200" b="1" dirty="0">
                <a:latin typeface="+mj-lt"/>
              </a:rPr>
              <a:t>in</a:t>
            </a:r>
            <a:r>
              <a:rPr lang="zh-CN" altLang="en-US" sz="3200" b="1" dirty="0">
                <a:latin typeface="+mj-lt"/>
              </a:rPr>
              <a:t> </a:t>
            </a:r>
            <a:r>
              <a:rPr lang="en-US" altLang="zh-CN" sz="3200" b="1" dirty="0">
                <a:latin typeface="+mj-lt"/>
              </a:rPr>
              <a:t>performance/watt with </a:t>
            </a:r>
            <a:r>
              <a:rPr lang="zh-CN" altLang="en-US" sz="3200" b="1" dirty="0">
                <a:latin typeface="+mj-lt"/>
              </a:rPr>
              <a:t> </a:t>
            </a:r>
            <a:r>
              <a:rPr lang="en-US" altLang="zh-CN" sz="3200" b="1" dirty="0">
                <a:solidFill>
                  <a:srgbClr val="00B0F0"/>
                </a:solidFill>
                <a:latin typeface="+mj-lt"/>
              </a:rPr>
              <a:t>customizable architecture </a:t>
            </a:r>
            <a:r>
              <a:rPr lang="en-US" altLang="zh-CN" sz="3200" b="1" dirty="0">
                <a:latin typeface="+mj-lt"/>
              </a:rPr>
              <a:t>+</a:t>
            </a:r>
            <a:r>
              <a:rPr lang="zh-CN" altLang="en-US" sz="3200" b="1" dirty="0">
                <a:latin typeface="+mj-lt"/>
              </a:rPr>
              <a:t> </a:t>
            </a:r>
            <a:r>
              <a:rPr lang="en-US" altLang="zh-CN" sz="3200" b="1" dirty="0">
                <a:solidFill>
                  <a:srgbClr val="7030A0"/>
                </a:solidFill>
                <a:latin typeface="+mj-lt"/>
              </a:rPr>
              <a:t>automated</a:t>
            </a:r>
            <a:r>
              <a:rPr lang="zh-CN" altLang="en-US" sz="3200" b="1" dirty="0">
                <a:solidFill>
                  <a:srgbClr val="7030A0"/>
                </a:solidFill>
                <a:latin typeface="+mj-lt"/>
              </a:rPr>
              <a:t> </a:t>
            </a:r>
            <a:r>
              <a:rPr lang="en-US" altLang="zh-CN" sz="3200" b="1" dirty="0">
                <a:solidFill>
                  <a:srgbClr val="7030A0"/>
                </a:solidFill>
                <a:latin typeface="+mj-lt"/>
              </a:rPr>
              <a:t>compilation</a:t>
            </a:r>
            <a:r>
              <a:rPr lang="zh-CN" altLang="en-US" sz="3200" b="1" dirty="0">
                <a:solidFill>
                  <a:srgbClr val="7030A0"/>
                </a:solidFill>
                <a:latin typeface="+mj-lt"/>
              </a:rPr>
              <a:t> </a:t>
            </a:r>
            <a:r>
              <a:rPr lang="en-US" altLang="zh-CN" sz="3200" b="1" dirty="0">
                <a:solidFill>
                  <a:srgbClr val="7030A0"/>
                </a:solidFill>
                <a:latin typeface="+mj-lt"/>
              </a:rPr>
              <a:t>&amp;</a:t>
            </a:r>
            <a:r>
              <a:rPr lang="zh-CN" altLang="en-US" sz="3200" b="1" dirty="0">
                <a:solidFill>
                  <a:srgbClr val="7030A0"/>
                </a:solidFill>
                <a:latin typeface="+mj-lt"/>
              </a:rPr>
              <a:t> </a:t>
            </a:r>
            <a:r>
              <a:rPr lang="en-US" altLang="zh-CN" sz="3200" b="1" dirty="0">
                <a:solidFill>
                  <a:srgbClr val="7030A0"/>
                </a:solidFill>
                <a:latin typeface="+mj-lt"/>
              </a:rPr>
              <a:t>runtime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200" b="1" dirty="0">
                <a:latin typeface="+mj-lt"/>
              </a:rPr>
              <a:t>Three levels of customization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800" b="1" dirty="0">
                <a:latin typeface="+mj-lt"/>
              </a:rPr>
              <a:t>Chip-level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800" b="1" dirty="0">
                <a:latin typeface="+mj-lt"/>
              </a:rPr>
              <a:t>Server</a:t>
            </a:r>
            <a:r>
              <a:rPr lang="zh-CN" altLang="en-US" sz="2800" b="1" dirty="0">
                <a:latin typeface="+mj-lt"/>
              </a:rPr>
              <a:t> </a:t>
            </a:r>
            <a:r>
              <a:rPr lang="en-US" altLang="zh-CN" sz="2800" b="1" dirty="0">
                <a:latin typeface="+mj-lt"/>
              </a:rPr>
              <a:t>node-level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800" b="1" dirty="0">
                <a:latin typeface="+mj-lt"/>
              </a:rPr>
              <a:t>Datacenter-level</a:t>
            </a:r>
            <a:endParaRPr lang="en-US" sz="2800" b="1" dirty="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46F72D-532A-2148-B93F-4C50B53EF4E8}"/>
              </a:ext>
            </a:extLst>
          </p:cNvPr>
          <p:cNvSpPr txBox="1"/>
          <p:nvPr/>
        </p:nvSpPr>
        <p:spPr>
          <a:xfrm>
            <a:off x="1330362" y="6153837"/>
            <a:ext cx="38752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Source: P </a:t>
            </a:r>
            <a:r>
              <a:rPr lang="en-US" sz="1600" b="1" dirty="0" err="1"/>
              <a:t>Schaumont</a:t>
            </a:r>
            <a:r>
              <a:rPr lang="en-US" sz="1600" b="1" dirty="0"/>
              <a:t> and I </a:t>
            </a:r>
            <a:r>
              <a:rPr lang="en-US" sz="1600" b="1" dirty="0" err="1"/>
              <a:t>Verbauwhede</a:t>
            </a:r>
            <a:r>
              <a:rPr lang="en-US" sz="1600" b="1" dirty="0"/>
              <a:t>, IEEE Computer 36(4), 2003</a:t>
            </a:r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8F1E678-6F1C-7A44-9614-992C11DA68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9650" y="3325406"/>
            <a:ext cx="6640103" cy="3429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7C55A9F-0DBD-7646-91A4-BD4170ADD72F}"/>
              </a:ext>
            </a:extLst>
          </p:cNvPr>
          <p:cNvSpPr txBox="1"/>
          <p:nvPr/>
        </p:nvSpPr>
        <p:spPr>
          <a:xfrm>
            <a:off x="5009650" y="3485561"/>
            <a:ext cx="387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Log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Scale</a:t>
            </a:r>
            <a:endParaRPr lang="en-US" sz="2000" b="1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A0F7C97-6066-2649-B3C0-3115D6817CC0}"/>
              </a:ext>
            </a:extLst>
          </p:cNvPr>
          <p:cNvCxnSpPr/>
          <p:nvPr/>
        </p:nvCxnSpPr>
        <p:spPr>
          <a:xfrm>
            <a:off x="6450904" y="3995803"/>
            <a:ext cx="5110619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0866204-8847-704F-AC16-671CCA1974A6}"/>
              </a:ext>
            </a:extLst>
          </p:cNvPr>
          <p:cNvCxnSpPr>
            <a:cxnSpLocks/>
          </p:cNvCxnSpPr>
          <p:nvPr/>
        </p:nvCxnSpPr>
        <p:spPr>
          <a:xfrm>
            <a:off x="8605381" y="4033381"/>
            <a:ext cx="0" cy="375781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288AAF5-99E1-8342-8456-F71E2F0986CA}"/>
              </a:ext>
            </a:extLst>
          </p:cNvPr>
          <p:cNvCxnSpPr>
            <a:cxnSpLocks/>
          </p:cNvCxnSpPr>
          <p:nvPr/>
        </p:nvCxnSpPr>
        <p:spPr>
          <a:xfrm>
            <a:off x="9496817" y="4033381"/>
            <a:ext cx="0" cy="576197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19F86A1-69C8-064A-AFB0-5A886AC3AD9D}"/>
              </a:ext>
            </a:extLst>
          </p:cNvPr>
          <p:cNvSpPr txBox="1"/>
          <p:nvPr/>
        </p:nvSpPr>
        <p:spPr>
          <a:xfrm>
            <a:off x="8605381" y="4021216"/>
            <a:ext cx="387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</a:rPr>
              <a:t>80x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01B9D0-EA12-6342-B4F2-C1A65E03BA92}"/>
              </a:ext>
            </a:extLst>
          </p:cNvPr>
          <p:cNvSpPr txBox="1"/>
          <p:nvPr/>
        </p:nvSpPr>
        <p:spPr>
          <a:xfrm>
            <a:off x="9623923" y="4033742"/>
            <a:ext cx="387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</a:rPr>
              <a:t>800x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429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70" advTm="37000"/>
    </mc:Choice>
    <mc:Fallback xmlns="">
      <p:transition advTm="37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1469F23-B74C-B940-952C-7FF07B12EE3C}"/>
              </a:ext>
            </a:extLst>
          </p:cNvPr>
          <p:cNvSpPr/>
          <p:nvPr/>
        </p:nvSpPr>
        <p:spPr>
          <a:xfrm>
            <a:off x="0" y="6190256"/>
            <a:ext cx="5698916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43.5x</a:t>
            </a:r>
            <a:r>
              <a:rPr lang="en-US" sz="2000" b="1" dirty="0"/>
              <a:t> </a:t>
            </a:r>
            <a:r>
              <a:rPr lang="en-US" sz="2000" dirty="0"/>
              <a:t>and </a:t>
            </a:r>
            <a:r>
              <a:rPr lang="en-US" sz="2000" b="1" dirty="0">
                <a:solidFill>
                  <a:srgbClr val="FF0000"/>
                </a:solidFill>
              </a:rPr>
              <a:t>1.5x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rgbClr val="FF0000"/>
                </a:solidFill>
              </a:rPr>
              <a:t>energy gains </a:t>
            </a:r>
            <a:r>
              <a:rPr lang="en-US" sz="2000" dirty="0"/>
              <a:t>over a 12-core CPU and K40 GPU using a medium-sized FPGA</a:t>
            </a:r>
            <a:r>
              <a:rPr lang="zh-CN" altLang="en-US" sz="2000" dirty="0"/>
              <a:t> </a:t>
            </a:r>
            <a:r>
              <a:rPr lang="en-US" altLang="zh-CN" sz="2000" dirty="0"/>
              <a:t>[ICCAD</a:t>
            </a:r>
            <a:r>
              <a:rPr lang="zh-CN" altLang="en-US" sz="2000" dirty="0"/>
              <a:t> </a:t>
            </a:r>
            <a:r>
              <a:rPr lang="en-US" altLang="zh-CN" sz="2000" dirty="0"/>
              <a:t>16]</a:t>
            </a:r>
            <a:br>
              <a:rPr lang="en-US" sz="2800" dirty="0"/>
            </a:br>
            <a:endParaRPr lang="en-US" sz="2800" dirty="0"/>
          </a:p>
        </p:txBody>
      </p:sp>
      <p:pic>
        <p:nvPicPr>
          <p:cNvPr id="4" name="Picture 3" descr="CDSC_Cluster.png">
            <a:extLst>
              <a:ext uri="{FF2B5EF4-FFF2-40B4-BE49-F238E27FC236}">
                <a16:creationId xmlns:a16="http://schemas.microsoft.com/office/drawing/2014/main" id="{F793B278-6937-7942-A5A5-9974DE924E2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1105" y="1459514"/>
            <a:ext cx="2127056" cy="447684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83D26BB-3E91-7646-B2C7-3A0D53496F49}"/>
              </a:ext>
            </a:extLst>
          </p:cNvPr>
          <p:cNvSpPr/>
          <p:nvPr/>
        </p:nvSpPr>
        <p:spPr>
          <a:xfrm>
            <a:off x="7261607" y="934303"/>
            <a:ext cx="572521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0070C0"/>
                </a:solidFill>
              </a:rPr>
              <a:t>Datacenter-level</a:t>
            </a:r>
          </a:p>
          <a:p>
            <a:endParaRPr lang="en-US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B1D0EFF-33F9-584C-B5E2-22E2194AD128}"/>
              </a:ext>
            </a:extLst>
          </p:cNvPr>
          <p:cNvSpPr/>
          <p:nvPr/>
        </p:nvSpPr>
        <p:spPr>
          <a:xfrm>
            <a:off x="9364168" y="3207141"/>
            <a:ext cx="2546372" cy="298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70C0"/>
                </a:solidFill>
              </a:rPr>
              <a:t>CDSC cluster - each</a:t>
            </a:r>
            <a:r>
              <a:rPr lang="zh-CN" altLang="en-US" b="1" dirty="0">
                <a:solidFill>
                  <a:srgbClr val="0070C0"/>
                </a:solidFill>
              </a:rPr>
              <a:t> </a:t>
            </a:r>
            <a:r>
              <a:rPr lang="en-US" altLang="zh-CN" b="1" dirty="0">
                <a:solidFill>
                  <a:srgbClr val="0070C0"/>
                </a:solidFill>
              </a:rPr>
              <a:t>node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b="1" dirty="0"/>
              <a:t>CPU</a:t>
            </a:r>
            <a:r>
              <a:rPr lang="zh-CN" altLang="en-US" b="1" dirty="0"/>
              <a:t> </a:t>
            </a:r>
            <a:r>
              <a:rPr lang="en-US" altLang="zh-CN" b="1" dirty="0"/>
              <a:t>Processors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b="1" dirty="0"/>
              <a:t>Virtex-7</a:t>
            </a:r>
            <a:r>
              <a:rPr lang="zh-CN" altLang="en-US" b="1" dirty="0"/>
              <a:t> </a:t>
            </a:r>
            <a:r>
              <a:rPr lang="en-US" altLang="zh-CN" b="1" dirty="0"/>
              <a:t>FPGA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b="1" dirty="0"/>
              <a:t>10Gb</a:t>
            </a:r>
            <a:r>
              <a:rPr lang="zh-CN" altLang="en-US" b="1" dirty="0"/>
              <a:t> </a:t>
            </a:r>
            <a:r>
              <a:rPr lang="en-US" altLang="zh-CN" b="1" dirty="0"/>
              <a:t>NIC</a:t>
            </a:r>
          </a:p>
          <a:p>
            <a:endParaRPr lang="en-US" sz="1600" b="1" dirty="0"/>
          </a:p>
          <a:p>
            <a:endParaRPr lang="en-US" sz="1600" b="1" dirty="0"/>
          </a:p>
          <a:p>
            <a:endParaRPr lang="en-US" sz="1600" b="1" dirty="0"/>
          </a:p>
          <a:p>
            <a:endParaRPr lang="en-US" sz="1600" b="1" dirty="0"/>
          </a:p>
          <a:p>
            <a:r>
              <a:rPr lang="en-US" altLang="zh-CN" sz="1600" b="1" dirty="0"/>
              <a:t>AWS</a:t>
            </a:r>
            <a:r>
              <a:rPr lang="zh-CN" altLang="en-US" sz="1600" b="1" dirty="0"/>
              <a:t> </a:t>
            </a:r>
            <a:r>
              <a:rPr lang="en-US" altLang="zh-CN" sz="1600" b="1" dirty="0"/>
              <a:t>EC2</a:t>
            </a:r>
            <a:r>
              <a:rPr lang="zh-CN" altLang="en-US" sz="1600" b="1" dirty="0"/>
              <a:t> </a:t>
            </a:r>
            <a:r>
              <a:rPr lang="en-US" altLang="zh-CN" sz="1600" b="1"/>
              <a:t>F1.2xlarge:  </a:t>
            </a:r>
            <a:r>
              <a:rPr lang="en-US" sz="1600" b="1" dirty="0" err="1"/>
              <a:t>UltraScale</a:t>
            </a:r>
            <a:r>
              <a:rPr lang="en-US" sz="1600" b="1" dirty="0"/>
              <a:t>+ VU9P FPGA</a:t>
            </a:r>
          </a:p>
          <a:p>
            <a:endParaRPr lang="en-US" altLang="zh-CN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F53A009-C1C7-EE43-B844-920A5057BAF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5859"/>
          <a:stretch/>
        </p:blipFill>
        <p:spPr>
          <a:xfrm>
            <a:off x="615199" y="3846308"/>
            <a:ext cx="4568658" cy="2439440"/>
          </a:xfrm>
          <a:prstGeom prst="rect">
            <a:avLst/>
          </a:prstGeom>
        </p:spPr>
      </p:pic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D400AEA-2DF4-C94E-ABD3-92DBB8688D4F}"/>
              </a:ext>
            </a:extLst>
          </p:cNvPr>
          <p:cNvSpPr/>
          <p:nvPr/>
        </p:nvSpPr>
        <p:spPr>
          <a:xfrm>
            <a:off x="6878400" y="4169181"/>
            <a:ext cx="2546372" cy="126529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Heterogeneous</a:t>
            </a:r>
            <a:r>
              <a:rPr lang="zh-CN" altLang="en-US" sz="2400" dirty="0"/>
              <a:t> </a:t>
            </a:r>
            <a:r>
              <a:rPr lang="en-US" altLang="zh-CN" sz="2400" dirty="0"/>
              <a:t>Cluster</a:t>
            </a:r>
            <a:r>
              <a:rPr lang="zh-CN" altLang="en-US" sz="2400" dirty="0"/>
              <a:t> </a:t>
            </a:r>
            <a:r>
              <a:rPr lang="en-US" altLang="zh-CN" sz="2400" dirty="0"/>
              <a:t>Scheduling</a:t>
            </a:r>
            <a:endParaRPr lang="en-US" sz="2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3521133-8726-2340-B4F6-4BA115D51939}"/>
              </a:ext>
            </a:extLst>
          </p:cNvPr>
          <p:cNvSpPr/>
          <p:nvPr/>
        </p:nvSpPr>
        <p:spPr>
          <a:xfrm>
            <a:off x="6185329" y="6481609"/>
            <a:ext cx="57252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Variant analysis: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2x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performance</a:t>
            </a:r>
            <a:r>
              <a:rPr lang="zh-CN" altLang="en-US" dirty="0"/>
              <a:t> </a:t>
            </a:r>
            <a:r>
              <a:rPr lang="en-US" altLang="zh-CN" dirty="0"/>
              <a:t>&amp;</a:t>
            </a:r>
            <a:r>
              <a:rPr lang="zh-CN" altLang="en-US" dirty="0"/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1.23x</a:t>
            </a:r>
            <a:r>
              <a:rPr lang="zh-CN" altLang="en-US" dirty="0"/>
              <a:t> </a:t>
            </a:r>
            <a:r>
              <a:rPr lang="en-US" altLang="zh-CN" dirty="0"/>
              <a:t>cost</a:t>
            </a:r>
            <a:r>
              <a:rPr lang="zh-CN" altLang="en-US" dirty="0"/>
              <a:t> </a:t>
            </a:r>
            <a:r>
              <a:rPr lang="en-US" altLang="zh-CN" dirty="0"/>
              <a:t>gains</a:t>
            </a:r>
            <a:endParaRPr lang="en-US" sz="2400" dirty="0"/>
          </a:p>
        </p:txBody>
      </p:sp>
      <p:sp>
        <p:nvSpPr>
          <p:cNvPr id="13" name="Title 8">
            <a:extLst>
              <a:ext uri="{FF2B5EF4-FFF2-40B4-BE49-F238E27FC236}">
                <a16:creationId xmlns:a16="http://schemas.microsoft.com/office/drawing/2014/main" id="{3CC03930-7F70-ED44-B1A0-F43A1A23DCDE}"/>
              </a:ext>
            </a:extLst>
          </p:cNvPr>
          <p:cNvSpPr txBox="1">
            <a:spLocks/>
          </p:cNvSpPr>
          <p:nvPr/>
        </p:nvSpPr>
        <p:spPr>
          <a:xfrm>
            <a:off x="1666580" y="163568"/>
            <a:ext cx="8018153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>
                <a:solidFill>
                  <a:schemeClr val="accent2"/>
                </a:solidFill>
              </a:rPr>
              <a:t>Customized</a:t>
            </a:r>
            <a:r>
              <a:rPr lang="en-US" sz="4000" b="1" dirty="0">
                <a:solidFill>
                  <a:schemeClr val="accent2"/>
                </a:solidFill>
              </a:rPr>
              <a:t> </a:t>
            </a:r>
            <a:r>
              <a:rPr lang="en-US" altLang="zh-CN" sz="4000" b="1" dirty="0">
                <a:solidFill>
                  <a:schemeClr val="accent2"/>
                </a:solidFill>
              </a:rPr>
              <a:t>Accelerators</a:t>
            </a:r>
            <a:r>
              <a:rPr lang="zh-CN" altLang="en-US" sz="4000" b="1" dirty="0">
                <a:solidFill>
                  <a:schemeClr val="accent2"/>
                </a:solidFill>
              </a:rPr>
              <a:t> </a:t>
            </a:r>
            <a:r>
              <a:rPr lang="en-US" altLang="zh-CN" sz="4000" b="1" dirty="0">
                <a:solidFill>
                  <a:schemeClr val="accent2"/>
                </a:solidFill>
              </a:rPr>
              <a:t>at</a:t>
            </a:r>
            <a:r>
              <a:rPr lang="zh-CN" altLang="en-US" sz="4000" b="1" dirty="0">
                <a:solidFill>
                  <a:schemeClr val="accent2"/>
                </a:solidFill>
              </a:rPr>
              <a:t> </a:t>
            </a:r>
            <a:r>
              <a:rPr lang="en-US" altLang="zh-CN" sz="4000" b="1" dirty="0">
                <a:solidFill>
                  <a:schemeClr val="accent2"/>
                </a:solidFill>
              </a:rPr>
              <a:t>All</a:t>
            </a:r>
            <a:r>
              <a:rPr lang="zh-CN" altLang="en-US" sz="4000" b="1" dirty="0">
                <a:solidFill>
                  <a:schemeClr val="accent2"/>
                </a:solidFill>
              </a:rPr>
              <a:t> </a:t>
            </a:r>
            <a:r>
              <a:rPr lang="en-US" altLang="zh-CN" sz="4000" b="1" dirty="0">
                <a:solidFill>
                  <a:schemeClr val="accent2"/>
                </a:solidFill>
              </a:rPr>
              <a:t>Levels</a:t>
            </a:r>
            <a:endParaRPr lang="en-US" sz="4000" b="1" dirty="0">
              <a:solidFill>
                <a:schemeClr val="accent2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D282E12-4463-244A-B596-543CE77D7C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0665" y="1311142"/>
            <a:ext cx="3319447" cy="224677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75EC6BF5-5823-7044-AB60-2519C413E378}"/>
              </a:ext>
            </a:extLst>
          </p:cNvPr>
          <p:cNvSpPr/>
          <p:nvPr/>
        </p:nvSpPr>
        <p:spPr>
          <a:xfrm>
            <a:off x="3896458" y="1357704"/>
            <a:ext cx="1777941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FPCA</a:t>
            </a:r>
            <a:r>
              <a:rPr lang="zh-CN" altLang="en-US" sz="2000" dirty="0"/>
              <a:t> </a:t>
            </a:r>
            <a:r>
              <a:rPr lang="en-US" altLang="zh-CN" sz="2000" dirty="0"/>
              <a:t>[FCCM</a:t>
            </a:r>
            <a:r>
              <a:rPr lang="zh-CN" altLang="en-US" sz="2000" dirty="0"/>
              <a:t> </a:t>
            </a:r>
            <a:r>
              <a:rPr lang="en-US" altLang="zh-CN" sz="2000" dirty="0"/>
              <a:t>14]</a:t>
            </a:r>
            <a:endParaRPr lang="en-US" sz="2000" dirty="0"/>
          </a:p>
          <a:p>
            <a:r>
              <a:rPr lang="en-US" sz="2000" dirty="0"/>
              <a:t>if projected on 45nm ASIC, </a:t>
            </a:r>
            <a:r>
              <a:rPr lang="en-US" sz="2000" dirty="0">
                <a:solidFill>
                  <a:srgbClr val="FF0000"/>
                </a:solidFill>
              </a:rPr>
              <a:t>40x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FF0000"/>
                </a:solidFill>
              </a:rPr>
              <a:t>energy gains </a:t>
            </a:r>
            <a:r>
              <a:rPr lang="en-US" sz="2000" dirty="0"/>
              <a:t>over Dual-Core ARM @800MHz</a:t>
            </a:r>
          </a:p>
        </p:txBody>
      </p:sp>
      <p:pic>
        <p:nvPicPr>
          <p:cNvPr id="16" name="Picture 2" descr="Image result for aws f1">
            <a:extLst>
              <a:ext uri="{FF2B5EF4-FFF2-40B4-BE49-F238E27FC236}">
                <a16:creationId xmlns:a16="http://schemas.microsoft.com/office/drawing/2014/main" id="{9B5356F7-8345-EB4A-BE00-E4D0A75A9E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4054" y="4330027"/>
            <a:ext cx="1373611" cy="9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5F27F79-0963-874C-AF8C-5A64880AA24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80757" y="6359532"/>
            <a:ext cx="769343" cy="420343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2D0E81F2-1A70-9748-A730-705D9747A547}"/>
              </a:ext>
            </a:extLst>
          </p:cNvPr>
          <p:cNvSpPr/>
          <p:nvPr/>
        </p:nvSpPr>
        <p:spPr>
          <a:xfrm>
            <a:off x="2136573" y="925568"/>
            <a:ext cx="14257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0070C0"/>
                </a:solidFill>
              </a:rPr>
              <a:t>Chip-level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7F5B015-D1E7-3D47-8EFC-B6AB28CF0138}"/>
              </a:ext>
            </a:extLst>
          </p:cNvPr>
          <p:cNvSpPr/>
          <p:nvPr/>
        </p:nvSpPr>
        <p:spPr>
          <a:xfrm>
            <a:off x="1836000" y="3582915"/>
            <a:ext cx="212705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0070C0"/>
                </a:solidFill>
              </a:rPr>
              <a:t>Server</a:t>
            </a:r>
            <a:r>
              <a:rPr lang="zh-CN" altLang="en-US" sz="2000" b="1" dirty="0">
                <a:solidFill>
                  <a:srgbClr val="0070C0"/>
                </a:solidFill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</a:rPr>
              <a:t>Node-level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A9B33F9-9C4B-D543-AE31-F794C45D8917}"/>
              </a:ext>
            </a:extLst>
          </p:cNvPr>
          <p:cNvGrpSpPr>
            <a:grpSpLocks noChangeAspect="1"/>
          </p:cNvGrpSpPr>
          <p:nvPr/>
        </p:nvGrpSpPr>
        <p:grpSpPr>
          <a:xfrm>
            <a:off x="9368367" y="1280252"/>
            <a:ext cx="2535518" cy="1947979"/>
            <a:chOff x="5638800" y="2094772"/>
            <a:chExt cx="3188115" cy="2833541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0E4D1EF6-2C5F-5C49-8A95-AFE28C4DC2E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638800" y="2246457"/>
              <a:ext cx="3065592" cy="2681856"/>
              <a:chOff x="425396" y="952947"/>
              <a:chExt cx="2672326" cy="2252989"/>
            </a:xfrm>
          </p:grpSpPr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49DDB4AA-C081-5F4F-98A0-8DF00E7CDB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5396" y="1176526"/>
                <a:ext cx="2672326" cy="2029410"/>
              </a:xfrm>
              <a:prstGeom prst="rect">
                <a:avLst/>
              </a:prstGeom>
            </p:spPr>
          </p:pic>
          <p:sp>
            <p:nvSpPr>
              <p:cNvPr id="25" name="Down Arrow 24">
                <a:extLst>
                  <a:ext uri="{FF2B5EF4-FFF2-40B4-BE49-F238E27FC236}">
                    <a16:creationId xmlns:a16="http://schemas.microsoft.com/office/drawing/2014/main" id="{A3D02871-094F-DF42-B414-7C6600F7CF64}"/>
                  </a:ext>
                </a:extLst>
              </p:cNvPr>
              <p:cNvSpPr/>
              <p:nvPr/>
            </p:nvSpPr>
            <p:spPr>
              <a:xfrm>
                <a:off x="1253864" y="1511607"/>
                <a:ext cx="529828" cy="185068"/>
              </a:xfrm>
              <a:prstGeom prst="downArrow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6" name="Picture 25">
                <a:extLst>
                  <a:ext uri="{FF2B5EF4-FFF2-40B4-BE49-F238E27FC236}">
                    <a16:creationId xmlns:a16="http://schemas.microsoft.com/office/drawing/2014/main" id="{21677683-8B3F-554E-A573-F0E8B91828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59442" y="952947"/>
                <a:ext cx="918672" cy="463320"/>
              </a:xfrm>
              <a:prstGeom prst="rect">
                <a:avLst/>
              </a:prstGeom>
            </p:spPr>
          </p:pic>
        </p:grp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DE4FD965-B264-654D-9488-8E8E0B729A2B}"/>
                </a:ext>
              </a:extLst>
            </p:cNvPr>
            <p:cNvSpPr/>
            <p:nvPr/>
          </p:nvSpPr>
          <p:spPr bwMode="auto">
            <a:xfrm>
              <a:off x="5786107" y="2094772"/>
              <a:ext cx="3040808" cy="2724659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628650" marR="0" indent="-228600" algn="l" defTabSz="914400" rtl="0" eaLnBrk="0" fontAlgn="base" latinLnBrk="0" hangingPunct="0">
                <a:lnSpc>
                  <a:spcPct val="11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charset="0"/>
                <a:buChar char="§"/>
                <a:tabLst/>
              </a:pPr>
              <a:endParaRPr kumimoji="0" lang="en-US" sz="2800" b="1" i="0" u="none" strike="noStrike" cap="none" normalizeH="0" baseline="0">
                <a:ln>
                  <a:noFill/>
                </a:ln>
                <a:solidFill>
                  <a:srgbClr val="1F36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charset="0"/>
                <a:ea typeface="宋体" charset="0"/>
                <a:cs typeface="宋体" charset="0"/>
              </a:endParaRPr>
            </a:p>
          </p:txBody>
        </p:sp>
      </p:grp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8AECC457-A26C-2F40-93C5-AF23BA295893}"/>
              </a:ext>
            </a:extLst>
          </p:cNvPr>
          <p:cNvSpPr/>
          <p:nvPr/>
        </p:nvSpPr>
        <p:spPr bwMode="auto">
          <a:xfrm>
            <a:off x="7086384" y="1816248"/>
            <a:ext cx="1618877" cy="498527"/>
          </a:xfrm>
          <a:prstGeom prst="roundRect">
            <a:avLst>
              <a:gd name="adj" fmla="val 0"/>
            </a:avLst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628650" marR="0" indent="-228600" algn="l" defTabSz="914400" rtl="0" eaLnBrk="0" fontAlgn="base" latinLnBrk="0" hangingPunct="0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charset="0"/>
              <a:buChar char="§"/>
              <a:tabLst/>
            </a:pPr>
            <a:endParaRPr kumimoji="0" lang="en-US" sz="2800" b="1" i="0" u="none" strike="noStrike" cap="none" normalizeH="0" baseline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charset="0"/>
              <a:ea typeface="宋体" charset="0"/>
              <a:cs typeface="宋体" charset="0"/>
            </a:endParaRPr>
          </a:p>
        </p:txBody>
      </p:sp>
      <p:sp>
        <p:nvSpPr>
          <p:cNvPr id="28" name="Pentagon 27">
            <a:extLst>
              <a:ext uri="{FF2B5EF4-FFF2-40B4-BE49-F238E27FC236}">
                <a16:creationId xmlns:a16="http://schemas.microsoft.com/office/drawing/2014/main" id="{3C204F84-D815-D947-8738-DFDEBC8BA820}"/>
              </a:ext>
            </a:extLst>
          </p:cNvPr>
          <p:cNvSpPr/>
          <p:nvPr/>
        </p:nvSpPr>
        <p:spPr bwMode="auto">
          <a:xfrm>
            <a:off x="8834774" y="1963106"/>
            <a:ext cx="686773" cy="204813"/>
          </a:xfrm>
          <a:prstGeom prst="homePlate">
            <a:avLst/>
          </a:prstGeom>
          <a:solidFill>
            <a:srgbClr val="0000FF"/>
          </a:solidFill>
          <a:ln>
            <a:noFill/>
          </a:ln>
          <a:effectLst/>
          <a:ex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628650" marR="0" indent="-228600" algn="l" defTabSz="914400" rtl="0" eaLnBrk="0" fontAlgn="base" latinLnBrk="0" hangingPunct="0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charset="0"/>
              <a:buChar char="§"/>
              <a:tabLst/>
            </a:pPr>
            <a:endParaRPr kumimoji="0" lang="en-US" sz="2800" b="1" i="0" u="none" strike="noStrike" cap="none" normalizeH="0" baseline="0">
              <a:ln>
                <a:noFill/>
              </a:ln>
              <a:solidFill>
                <a:srgbClr val="1F366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charset="0"/>
              <a:ea typeface="宋体" charset="0"/>
              <a:cs typeface="宋体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69BCA9-5012-D14E-AE9A-3902ED72C41E}"/>
              </a:ext>
            </a:extLst>
          </p:cNvPr>
          <p:cNvSpPr txBox="1"/>
          <p:nvPr/>
        </p:nvSpPr>
        <p:spPr>
          <a:xfrm>
            <a:off x="6185329" y="5936361"/>
            <a:ext cx="5095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Whole-genome genome pipeline</a:t>
            </a:r>
          </a:p>
          <a:p>
            <a:r>
              <a:rPr lang="en-US" altLang="zh-CN" b="1" dirty="0">
                <a:solidFill>
                  <a:srgbClr val="FF0000"/>
                </a:solidFill>
              </a:rPr>
              <a:t>7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days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/>
              <a:t>-&gt;</a:t>
            </a:r>
            <a:r>
              <a:rPr lang="zh-CN" altLang="en-US" b="1" dirty="0"/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4.6hrs </a:t>
            </a:r>
            <a:r>
              <a:rPr lang="en-US" altLang="zh-CN" dirty="0">
                <a:solidFill>
                  <a:srgbClr val="FF0000"/>
                </a:solidFill>
              </a:rPr>
              <a:t>via parallelization + customization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73136E-D316-B24E-9D4D-783317A9404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117359" y="5861509"/>
            <a:ext cx="928135" cy="498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948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60" advTm="46000"/>
    </mc:Choice>
    <mc:Fallback xmlns="">
      <p:transition advTm="46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8">
            <a:extLst>
              <a:ext uri="{FF2B5EF4-FFF2-40B4-BE49-F238E27FC236}">
                <a16:creationId xmlns:a16="http://schemas.microsoft.com/office/drawing/2014/main" id="{FC035C73-9266-0241-A8E6-58D98B53DDBB}"/>
              </a:ext>
            </a:extLst>
          </p:cNvPr>
          <p:cNvSpPr txBox="1">
            <a:spLocks/>
          </p:cNvSpPr>
          <p:nvPr/>
        </p:nvSpPr>
        <p:spPr>
          <a:xfrm>
            <a:off x="1666580" y="163568"/>
            <a:ext cx="8018153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>
                <a:solidFill>
                  <a:schemeClr val="accent2"/>
                </a:solidFill>
              </a:rPr>
              <a:t>Automated</a:t>
            </a:r>
            <a:r>
              <a:rPr lang="zh-CN" altLang="en-US" sz="4000" b="1" dirty="0">
                <a:solidFill>
                  <a:schemeClr val="accent2"/>
                </a:solidFill>
              </a:rPr>
              <a:t> </a:t>
            </a:r>
            <a:r>
              <a:rPr lang="en-US" altLang="zh-CN" sz="4000" b="1" dirty="0">
                <a:solidFill>
                  <a:schemeClr val="accent2"/>
                </a:solidFill>
              </a:rPr>
              <a:t>Compilation</a:t>
            </a:r>
            <a:r>
              <a:rPr lang="zh-CN" altLang="en-US" sz="4000" b="1" dirty="0">
                <a:solidFill>
                  <a:schemeClr val="accent2"/>
                </a:solidFill>
              </a:rPr>
              <a:t> </a:t>
            </a:r>
            <a:r>
              <a:rPr lang="en-US" altLang="zh-CN" sz="4000" b="1" dirty="0">
                <a:solidFill>
                  <a:schemeClr val="accent2"/>
                </a:solidFill>
              </a:rPr>
              <a:t>&amp;</a:t>
            </a:r>
            <a:r>
              <a:rPr lang="zh-CN" altLang="en-US" sz="4000" b="1" dirty="0">
                <a:solidFill>
                  <a:schemeClr val="accent2"/>
                </a:solidFill>
              </a:rPr>
              <a:t> </a:t>
            </a:r>
            <a:r>
              <a:rPr lang="en-US" altLang="zh-CN" sz="4000" b="1" dirty="0">
                <a:solidFill>
                  <a:schemeClr val="accent2"/>
                </a:solidFill>
              </a:rPr>
              <a:t>Runtime</a:t>
            </a:r>
            <a:r>
              <a:rPr lang="zh-CN" altLang="en-US" sz="4000" b="1" dirty="0">
                <a:solidFill>
                  <a:schemeClr val="accent2"/>
                </a:solidFill>
              </a:rPr>
              <a:t> </a:t>
            </a:r>
            <a:endParaRPr lang="en-US" sz="4000" b="1" dirty="0">
              <a:solidFill>
                <a:schemeClr val="accent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1EF0FD-5C61-0E4E-84DA-33B1C5275C17}"/>
              </a:ext>
            </a:extLst>
          </p:cNvPr>
          <p:cNvSpPr txBox="1"/>
          <p:nvPr/>
        </p:nvSpPr>
        <p:spPr>
          <a:xfrm>
            <a:off x="6525064" y="2380135"/>
            <a:ext cx="5041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Runtime</a:t>
            </a:r>
            <a:r>
              <a:rPr lang="en-US" dirty="0"/>
              <a:t> Resource </a:t>
            </a:r>
            <a:r>
              <a:rPr lang="en-US" dirty="0">
                <a:solidFill>
                  <a:srgbClr val="FF0000"/>
                </a:solidFill>
              </a:rPr>
              <a:t>Management</a:t>
            </a:r>
            <a:r>
              <a:rPr lang="en-US" dirty="0"/>
              <a:t> for Customizable Heterogeneous Datacenters</a:t>
            </a:r>
            <a:r>
              <a:rPr lang="zh-CN" altLang="en-US" dirty="0"/>
              <a:t> </a:t>
            </a:r>
            <a:r>
              <a:rPr lang="en-US" altLang="zh-CN" dirty="0"/>
              <a:t>[SOCC</a:t>
            </a:r>
            <a:r>
              <a:rPr lang="zh-CN" altLang="en-US" dirty="0"/>
              <a:t> </a:t>
            </a:r>
            <a:r>
              <a:rPr lang="en-US" altLang="zh-CN" dirty="0"/>
              <a:t>16]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141B22-3893-D740-88BA-0AC4F1F8BC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53" y="3026466"/>
            <a:ext cx="6631429" cy="323965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98CA68A-100F-8A44-83D4-C4A6E3A84E70}"/>
              </a:ext>
            </a:extLst>
          </p:cNvPr>
          <p:cNvSpPr txBox="1"/>
          <p:nvPr/>
        </p:nvSpPr>
        <p:spPr>
          <a:xfrm>
            <a:off x="195528" y="2477117"/>
            <a:ext cx="5041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Programming</a:t>
            </a:r>
            <a:r>
              <a:rPr lang="zh-CN" altLang="en-US" dirty="0"/>
              <a:t> </a:t>
            </a:r>
            <a:r>
              <a:rPr lang="en-US" altLang="zh-CN" dirty="0"/>
              <a:t>&amp;</a:t>
            </a:r>
            <a:r>
              <a:rPr lang="zh-CN" altLang="en-US" dirty="0"/>
              <a:t> </a:t>
            </a:r>
            <a:r>
              <a:rPr lang="en-US" altLang="zh-CN" dirty="0"/>
              <a:t>Mapping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Customizable</a:t>
            </a:r>
            <a:r>
              <a:rPr lang="zh-CN" altLang="en-US" dirty="0"/>
              <a:t> </a:t>
            </a:r>
            <a:r>
              <a:rPr lang="en-US" altLang="zh-CN" dirty="0"/>
              <a:t>Heterogeneous</a:t>
            </a:r>
            <a:r>
              <a:rPr lang="zh-CN" altLang="en-US" dirty="0"/>
              <a:t> </a:t>
            </a:r>
            <a:r>
              <a:rPr lang="en-US" altLang="zh-CN" dirty="0"/>
              <a:t>Architecture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7A1BFC-14B0-D247-8B83-F8D77C976A62}"/>
              </a:ext>
            </a:extLst>
          </p:cNvPr>
          <p:cNvSpPr txBox="1"/>
          <p:nvPr/>
        </p:nvSpPr>
        <p:spPr>
          <a:xfrm>
            <a:off x="798856" y="1064067"/>
            <a:ext cx="9753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Automated compilation and synthesis flows -&gt;</a:t>
            </a:r>
            <a:r>
              <a:rPr lang="zh-CN" altLang="en-US" sz="2000" dirty="0"/>
              <a:t>  </a:t>
            </a:r>
            <a:r>
              <a:rPr lang="en-US" altLang="zh-CN" sz="2000" dirty="0"/>
              <a:t>high-level programmability;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R</a:t>
            </a:r>
            <a:r>
              <a:rPr lang="en-US" sz="2000" dirty="0"/>
              <a:t>untime systems </a:t>
            </a:r>
            <a:r>
              <a:rPr lang="en-US" altLang="zh-CN" sz="2000" dirty="0"/>
              <a:t>-&gt;</a:t>
            </a:r>
            <a:r>
              <a:rPr lang="zh-CN" altLang="en-US" sz="2000" dirty="0"/>
              <a:t> </a:t>
            </a:r>
            <a:r>
              <a:rPr lang="en-US" sz="2000" dirty="0"/>
              <a:t>efficient</a:t>
            </a:r>
            <a:r>
              <a:rPr lang="zh-CN" altLang="en-US" sz="2000" dirty="0"/>
              <a:t> </a:t>
            </a:r>
            <a:r>
              <a:rPr lang="en-US" sz="2000" dirty="0"/>
              <a:t>accelerator</a:t>
            </a:r>
            <a:r>
              <a:rPr lang="zh-CN" altLang="en-US" sz="2000" dirty="0"/>
              <a:t> </a:t>
            </a:r>
            <a:r>
              <a:rPr lang="en-US" sz="2000" dirty="0"/>
              <a:t>deployment</a:t>
            </a:r>
            <a:r>
              <a:rPr lang="zh-CN" altLang="en-US" sz="2000" dirty="0"/>
              <a:t> </a:t>
            </a:r>
            <a:r>
              <a:rPr lang="en-US" altLang="zh-CN" sz="2000" dirty="0"/>
              <a:t>&amp;</a:t>
            </a:r>
            <a:r>
              <a:rPr lang="en-US" sz="2000" dirty="0"/>
              <a:t>management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Blaze,</a:t>
            </a:r>
            <a:r>
              <a:rPr lang="zh-CN" altLang="en-US" sz="2000" dirty="0"/>
              <a:t> </a:t>
            </a:r>
            <a:r>
              <a:rPr lang="en-US" dirty="0"/>
              <a:t>abstracts FPGA accelerators as a service (FaaS) </a:t>
            </a:r>
            <a:endParaRPr lang="en-US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79C29A-6977-3942-9A93-C69B3C4D4C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0182" y="3134456"/>
            <a:ext cx="5523065" cy="299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304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25000"/>
    </mc:Choice>
    <mc:Fallback xmlns="">
      <p:transition advTm="2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8"/>
          <p:cNvSpPr>
            <a:spLocks noGrp="1"/>
          </p:cNvSpPr>
          <p:nvPr>
            <p:ph type="title" idx="4294967295"/>
          </p:nvPr>
        </p:nvSpPr>
        <p:spPr>
          <a:xfrm>
            <a:off x="1710193" y="157884"/>
            <a:ext cx="8018153" cy="7620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dirty="0">
                <a:solidFill>
                  <a:schemeClr val="accent2"/>
                </a:solidFill>
              </a:rPr>
              <a:t>Impact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399309" y="1193989"/>
            <a:ext cx="97536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Publications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&gt;350 publications, with multiple best-paper awards</a:t>
            </a:r>
            <a:r>
              <a:rPr lang="zh-CN" altLang="en-US" sz="2400" dirty="0"/>
              <a:t> </a:t>
            </a: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Book on “customizable Computing”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Open-source Tools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CDSC mapper, PolyOpt, CMOST compilation tools, Blaze runtime, 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Start-up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Falcon Computing Solutions, Inc.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Outreach: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28 high-school students for summer research,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50% female, 28% African American, and 25% Latinos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New Courses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E.g. “Customizable computing for big-data applications” CS259 at UCLA</a:t>
            </a:r>
          </a:p>
        </p:txBody>
      </p:sp>
    </p:spTree>
    <p:extLst>
      <p:ext uri="{BB962C8B-B14F-4D97-AF65-F5344CB8AC3E}">
        <p14:creationId xmlns:p14="http://schemas.microsoft.com/office/powerpoint/2010/main" val="2096842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530" advTm="53000"/>
    </mc:Choice>
    <mc:Fallback xmlns="">
      <p:transition spd="med" advTm="5300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16421</TotalTime>
  <Words>590</Words>
  <Application>Microsoft Macintosh PowerPoint</Application>
  <PresentationFormat>Widescreen</PresentationFormat>
  <Paragraphs>90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Arial Narrow</vt:lpstr>
      <vt:lpstr>Calibri</vt:lpstr>
      <vt:lpstr>Courier New</vt:lpstr>
      <vt:lpstr>Wingdings</vt:lpstr>
      <vt:lpstr>Office Theme</vt:lpstr>
      <vt:lpstr>PowerPoint Presentation</vt:lpstr>
      <vt:lpstr>Project Background and Aims</vt:lpstr>
      <vt:lpstr>PowerPoint Presentation</vt:lpstr>
      <vt:lpstr>PowerPoint Presentation</vt:lpstr>
      <vt:lpstr>Impact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Nilsen, Wendy</dc:creator>
  <cp:keywords/>
  <dc:description/>
  <cp:lastModifiedBy>Peipei Zhou</cp:lastModifiedBy>
  <cp:revision>297</cp:revision>
  <dcterms:created xsi:type="dcterms:W3CDTF">2016-01-15T22:20:06Z</dcterms:created>
  <dcterms:modified xsi:type="dcterms:W3CDTF">2018-12-10T09:55:58Z</dcterms:modified>
  <cp:category/>
</cp:coreProperties>
</file>