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7371" r:id="rId2"/>
  </p:sldMasterIdLst>
  <p:notesMasterIdLst>
    <p:notesMasterId r:id="rId11"/>
  </p:notesMasterIdLst>
  <p:handoutMasterIdLst>
    <p:handoutMasterId r:id="rId12"/>
  </p:handoutMasterIdLst>
  <p:sldIdLst>
    <p:sldId id="713" r:id="rId3"/>
    <p:sldId id="714" r:id="rId4"/>
    <p:sldId id="715" r:id="rId5"/>
    <p:sldId id="708" r:id="rId6"/>
    <p:sldId id="710" r:id="rId7"/>
    <p:sldId id="711" r:id="rId8"/>
    <p:sldId id="709" r:id="rId9"/>
    <p:sldId id="712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tchen" initials="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3EBFF"/>
    <a:srgbClr val="DDDDDD"/>
    <a:srgbClr val="C0C0C0"/>
    <a:srgbClr val="EAEAEA"/>
    <a:srgbClr val="B2B2B2"/>
    <a:srgbClr val="FFB346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5" autoAdjust="0"/>
    <p:restoredTop sz="79268" autoAdjust="0"/>
  </p:normalViewPr>
  <p:slideViewPr>
    <p:cSldViewPr snapToGrid="0">
      <p:cViewPr varScale="1">
        <p:scale>
          <a:sx n="100" d="100"/>
          <a:sy n="100" d="100"/>
        </p:scale>
        <p:origin x="21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832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localhost/Users/zhoupeipei/Box%20Sync/research/conference/DAC2018/fccm18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performanceArea!$E$5</c:f>
              <c:strCache>
                <c:ptCount val="1"/>
                <c:pt idx="0">
                  <c:v>freq</c:v>
                </c:pt>
              </c:strCache>
            </c:strRef>
          </c:tx>
          <c:spPr>
            <a:ln w="19050">
              <a:noFill/>
            </a:ln>
          </c:spPr>
          <c:marker>
            <c:symbol val="square"/>
            <c:size val="12"/>
            <c:spPr>
              <a:ln w="25400"/>
            </c:spPr>
          </c:marker>
          <c:xVal>
            <c:numRef>
              <c:f>performanceArea!$D$6:$D$9</c:f>
              <c:numCache>
                <c:formatCode>0%</c:formatCode>
                <c:ptCount val="4"/>
                <c:pt idx="0">
                  <c:v>0.3057823129</c:v>
                </c:pt>
                <c:pt idx="1">
                  <c:v>0.6105442177</c:v>
                </c:pt>
                <c:pt idx="2">
                  <c:v>0.7629251701</c:v>
                </c:pt>
                <c:pt idx="3">
                  <c:v>0.9153061224</c:v>
                </c:pt>
              </c:numCache>
            </c:numRef>
          </c:xVal>
          <c:yVal>
            <c:numRef>
              <c:f>performanceArea!$E$6:$E$9</c:f>
              <c:numCache>
                <c:formatCode>General</c:formatCode>
                <c:ptCount val="4"/>
                <c:pt idx="0">
                  <c:v>161.8384851917786</c:v>
                </c:pt>
                <c:pt idx="1">
                  <c:v>142.7551748750892</c:v>
                </c:pt>
                <c:pt idx="2">
                  <c:v>126.6784899923993</c:v>
                </c:pt>
                <c:pt idx="3">
                  <c:v>117.68859597505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6-5601-4D0F-B7A5-CD2503C7A67B}"/>
            </c:ext>
          </c:extLst>
        </c:ser>
        <c:ser>
          <c:idx val="2"/>
          <c:order val="1"/>
          <c:spPr>
            <a:ln w="19050" cap="rnd">
              <a:noFill/>
              <a:round/>
            </a:ln>
            <a:effectLst/>
          </c:spPr>
          <c:marker>
            <c:symbol val="triangle"/>
            <c:size val="12"/>
            <c:spPr>
              <a:ln w="25400"/>
            </c:spPr>
          </c:marker>
          <c:xVal>
            <c:numRef>
              <c:f>performanceArea!$D$10:$D$12</c:f>
              <c:numCache>
                <c:formatCode>0%</c:formatCode>
                <c:ptCount val="3"/>
                <c:pt idx="0">
                  <c:v>0.226398892</c:v>
                </c:pt>
                <c:pt idx="1">
                  <c:v>0.616278855</c:v>
                </c:pt>
                <c:pt idx="2">
                  <c:v>0.9759649123</c:v>
                </c:pt>
              </c:numCache>
            </c:numRef>
          </c:xVal>
          <c:yVal>
            <c:numRef>
              <c:f>performanceArea!$E$10:$E$12</c:f>
              <c:numCache>
                <c:formatCode>General</c:formatCode>
                <c:ptCount val="3"/>
                <c:pt idx="0">
                  <c:v>234.5215759849906</c:v>
                </c:pt>
                <c:pt idx="1">
                  <c:v>222.7667631989307</c:v>
                </c:pt>
                <c:pt idx="2">
                  <c:v>173.8223535546671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7-5601-4D0F-B7A5-CD2503C7A67B}"/>
            </c:ext>
          </c:extLst>
        </c:ser>
        <c:ser>
          <c:idx val="3"/>
          <c:order val="2"/>
          <c:spPr>
            <a:ln w="19050" cap="rnd">
              <a:noFill/>
              <a:round/>
            </a:ln>
            <a:effectLst/>
          </c:spPr>
          <c:marker>
            <c:symbol val="x"/>
            <c:size val="12"/>
            <c:spPr>
              <a:ln w="25400"/>
            </c:spPr>
          </c:marker>
          <c:xVal>
            <c:numRef>
              <c:f>performanceArea!$D$13:$D$15</c:f>
              <c:numCache>
                <c:formatCode>0%</c:formatCode>
                <c:ptCount val="3"/>
                <c:pt idx="0">
                  <c:v>0.4829916898</c:v>
                </c:pt>
                <c:pt idx="1">
                  <c:v>0.6629732225</c:v>
                </c:pt>
                <c:pt idx="2">
                  <c:v>0.7958079409</c:v>
                </c:pt>
              </c:numCache>
            </c:numRef>
          </c:xVal>
          <c:yVal>
            <c:numRef>
              <c:f>performanceArea!$E$13:$E$15</c:f>
              <c:numCache>
                <c:formatCode>General</c:formatCode>
                <c:ptCount val="3"/>
                <c:pt idx="0">
                  <c:v>190.9490166125644</c:v>
                </c:pt>
                <c:pt idx="1">
                  <c:v>172.5923369002416</c:v>
                </c:pt>
                <c:pt idx="2">
                  <c:v>154.822727976467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8-5601-4D0F-B7A5-CD2503C7A67B}"/>
            </c:ext>
          </c:extLst>
        </c:ser>
        <c:ser>
          <c:idx val="4"/>
          <c:order val="3"/>
          <c:spPr>
            <a:ln w="19050" cap="rnd">
              <a:noFill/>
              <a:round/>
            </a:ln>
            <a:effectLst/>
          </c:spPr>
          <c:marker>
            <c:symbol val="star"/>
            <c:size val="12"/>
            <c:spPr>
              <a:ln w="25400"/>
            </c:spPr>
          </c:marker>
          <c:xVal>
            <c:numRef>
              <c:f>performanceArea!$D$16:$D$18</c:f>
              <c:numCache>
                <c:formatCode>0%</c:formatCode>
                <c:ptCount val="3"/>
                <c:pt idx="0">
                  <c:v>0.3489795918</c:v>
                </c:pt>
                <c:pt idx="1">
                  <c:v>0.3489795918</c:v>
                </c:pt>
                <c:pt idx="2">
                  <c:v>0.5231292517</c:v>
                </c:pt>
              </c:numCache>
            </c:numRef>
          </c:xVal>
          <c:yVal>
            <c:numRef>
              <c:f>performanceArea!$E$16:$E$18</c:f>
              <c:numCache>
                <c:formatCode>General</c:formatCode>
                <c:ptCount val="3"/>
                <c:pt idx="0">
                  <c:v>219.6836555360281</c:v>
                </c:pt>
                <c:pt idx="1">
                  <c:v>191.3509376195943</c:v>
                </c:pt>
                <c:pt idx="2">
                  <c:v>126.4222503160556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9-5601-4D0F-B7A5-CD2503C7A67B}"/>
            </c:ext>
          </c:extLst>
        </c:ser>
        <c:ser>
          <c:idx val="5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ln w="25400"/>
            </c:spPr>
          </c:marker>
          <c:xVal>
            <c:numRef>
              <c:f>performanceArea!$D$19:$D$21</c:f>
              <c:numCache>
                <c:formatCode>0%</c:formatCode>
                <c:ptCount val="3"/>
                <c:pt idx="0">
                  <c:v>0.518707483</c:v>
                </c:pt>
                <c:pt idx="1">
                  <c:v>0.6221088435</c:v>
                </c:pt>
                <c:pt idx="2">
                  <c:v>0.9323129252</c:v>
                </c:pt>
              </c:numCache>
            </c:numRef>
          </c:xVal>
          <c:yVal>
            <c:numRef>
              <c:f>performanceArea!$E$19:$E$21</c:f>
              <c:numCache>
                <c:formatCode>General</c:formatCode>
                <c:ptCount val="3"/>
                <c:pt idx="0">
                  <c:v>188.3593897155773</c:v>
                </c:pt>
                <c:pt idx="1">
                  <c:v>188.9644746787604</c:v>
                </c:pt>
                <c:pt idx="2">
                  <c:v>159.6424010217114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A-5601-4D0F-B7A5-CD2503C7A67B}"/>
            </c:ext>
          </c:extLst>
        </c:ser>
        <c:ser>
          <c:idx val="6"/>
          <c:order val="5"/>
          <c:spPr>
            <a:ln w="19050" cap="rnd">
              <a:noFill/>
              <a:round/>
            </a:ln>
            <a:effectLst/>
          </c:spPr>
          <c:marker>
            <c:symbol val="diamond"/>
            <c:size val="12"/>
            <c:spPr>
              <a:ln w="25400"/>
            </c:spPr>
          </c:marker>
          <c:xVal>
            <c:numRef>
              <c:f>performanceArea!$D$22:$D$24</c:f>
              <c:numCache>
                <c:formatCode>0%</c:formatCode>
                <c:ptCount val="3"/>
                <c:pt idx="0">
                  <c:v>0.3931972789</c:v>
                </c:pt>
                <c:pt idx="1">
                  <c:v>0.4444444444</c:v>
                </c:pt>
                <c:pt idx="2">
                  <c:v>0.8888888889</c:v>
                </c:pt>
              </c:numCache>
            </c:numRef>
          </c:xVal>
          <c:yVal>
            <c:numRef>
              <c:f>performanceArea!$E$22:$E$24</c:f>
              <c:numCache>
                <c:formatCode>General</c:formatCode>
                <c:ptCount val="3"/>
                <c:pt idx="0">
                  <c:v>172.503018802829</c:v>
                </c:pt>
                <c:pt idx="1">
                  <c:v>155.9575795383656</c:v>
                </c:pt>
                <c:pt idx="2">
                  <c:v>57.46465923457073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B-5601-4D0F-B7A5-CD2503C7A67B}"/>
            </c:ext>
          </c:extLst>
        </c:ser>
        <c:ser>
          <c:idx val="7"/>
          <c:order val="6"/>
          <c:spPr>
            <a:ln w="19050" cap="rnd">
              <a:noFill/>
              <a:round/>
            </a:ln>
            <a:effectLst/>
          </c:spPr>
          <c:marker>
            <c:symbol val="triangle"/>
            <c:size val="20"/>
            <c:spPr>
              <a:ln w="25400">
                <a:solidFill>
                  <a:srgbClr val="000000"/>
                </a:solidFill>
              </a:ln>
            </c:spPr>
          </c:marker>
          <c:dPt>
            <c:idx val="0"/>
            <c:marker>
              <c:symbol val="triangle"/>
              <c:size val="12"/>
            </c:marker>
            <c:bubble3D val="0"/>
          </c:dPt>
          <c:xVal>
            <c:numRef>
              <c:f>performanceArea!$D$25:$D$27</c:f>
              <c:numCache>
                <c:formatCode>0%</c:formatCode>
                <c:ptCount val="3"/>
                <c:pt idx="0">
                  <c:v>0.2183673469</c:v>
                </c:pt>
                <c:pt idx="1">
                  <c:v>0.4360544218</c:v>
                </c:pt>
                <c:pt idx="2">
                  <c:v>0.8714285714</c:v>
                </c:pt>
              </c:numCache>
            </c:numRef>
          </c:xVal>
          <c:yVal>
            <c:numRef>
              <c:f>performanceArea!$E$25:$E$27</c:f>
              <c:numCache>
                <c:formatCode>General</c:formatCode>
                <c:ptCount val="3"/>
                <c:pt idx="0">
                  <c:v>222.5189141076992</c:v>
                </c:pt>
                <c:pt idx="1">
                  <c:v>184.467810367091</c:v>
                </c:pt>
                <c:pt idx="2">
                  <c:v>141.282848262221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C-5601-4D0F-B7A5-CD2503C7A67B}"/>
            </c:ext>
          </c:extLst>
        </c:ser>
        <c:ser>
          <c:idx val="0"/>
          <c:order val="7"/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xVal>
            <c:numRef>
              <c:f>performanceArea!$D$28:$D$30</c:f>
              <c:numCache>
                <c:formatCode>0%</c:formatCode>
                <c:ptCount val="3"/>
                <c:pt idx="0">
                  <c:v>0.3555555556</c:v>
                </c:pt>
                <c:pt idx="1">
                  <c:v>0.5333333333</c:v>
                </c:pt>
                <c:pt idx="2">
                  <c:v>0.7111111111</c:v>
                </c:pt>
              </c:numCache>
            </c:numRef>
          </c:xVal>
          <c:yVal>
            <c:numRef>
              <c:f>performanceArea!$E$28:$E$30</c:f>
              <c:numCache>
                <c:formatCode>General</c:formatCode>
                <c:ptCount val="3"/>
                <c:pt idx="0">
                  <c:v>214.7766323024055</c:v>
                </c:pt>
                <c:pt idx="1">
                  <c:v>163.1055292774425</c:v>
                </c:pt>
                <c:pt idx="2">
                  <c:v>131.0100877767588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5-5601-4D0F-B7A5-CD2503C7A6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8406640"/>
        <c:axId val="2127446736"/>
      </c:scatterChart>
      <c:valAx>
        <c:axId val="2128406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446736"/>
        <c:crosses val="autoZero"/>
        <c:crossBetween val="midCat"/>
      </c:valAx>
      <c:valAx>
        <c:axId val="2127446736"/>
        <c:scaling>
          <c:orientation val="minMax"/>
          <c:max val="3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406640"/>
        <c:crosses val="autoZero"/>
        <c:crossBetween val="midCat"/>
      </c:valAx>
    </c:plotArea>
    <c:plotVisOnly val="1"/>
    <c:dispBlanksAs val="gap"/>
    <c:showDLblsOverMax val="0"/>
    <c:extLst xmlns:c16r2="http://schemas.microsoft.com/office/drawing/2015/06/chart"/>
  </c:chart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panose="020B0604020202020204" pitchFamily="34" charset="0"/>
              </a:defRPr>
            </a:lvl1pPr>
          </a:lstStyle>
          <a:p>
            <a:fld id="{34355F90-1B99-4170-BEE4-5AFC074CAC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panose="020B0604020202020204" pitchFamily="34" charset="0"/>
              </a:defRPr>
            </a:lvl1pPr>
          </a:lstStyle>
          <a:p>
            <a:fld id="{DE913096-4383-48F3-A870-063DBE1292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91F8C9B-EE57-4216-87C7-4E3C9975A2CB}" type="slidenum">
              <a:rPr lang="en-US" sz="1300" b="0">
                <a:latin typeface="Arial" panose="020B0604020202020204" pitchFamily="34" charset="0"/>
              </a:rPr>
              <a:pPr eaLnBrk="1" hangingPunct="1"/>
              <a:t>1</a:t>
            </a:fld>
            <a:endParaRPr lang="en-US" sz="1300" b="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09613"/>
            <a:ext cx="4784725" cy="35877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4559300"/>
            <a:ext cx="5305425" cy="43497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</a:rPr>
              <a:t>Hi</a:t>
            </a:r>
            <a:r>
              <a:rPr lang="zh-CN" altLang="en-US" dirty="0" smtClean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</a:rPr>
              <a:t>Good</a:t>
            </a:r>
            <a:r>
              <a:rPr lang="zh-CN" altLang="en-US" dirty="0" smtClean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</a:rPr>
              <a:t>morning</a:t>
            </a:r>
            <a:r>
              <a:rPr lang="zh-CN" altLang="en-US" dirty="0" smtClean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</a:rPr>
              <a:t>everyone,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My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name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is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XXX,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a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PhD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student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from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Prof.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Jason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Cong’s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lab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of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UCLA.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I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am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very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happy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today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to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give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an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introduction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on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our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work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“Latte: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Locality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Aware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Transformation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of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High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Level”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r>
              <a:rPr lang="en-US" altLang="zh-CN" baseline="0" dirty="0" smtClean="0">
                <a:latin typeface="Arial" panose="020B0604020202020204" pitchFamily="34" charset="0"/>
              </a:rPr>
              <a:t>Synthesis”.</a:t>
            </a:r>
            <a:r>
              <a:rPr lang="zh-CN" altLang="en-US" baseline="0" dirty="0" smtClean="0">
                <a:latin typeface="Arial" panose="020B0604020202020204" pitchFamily="34" charset="0"/>
              </a:rPr>
              <a:t> </a:t>
            </a:r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49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When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using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HLS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based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FPGA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designs,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common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practice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accelerator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design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template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shown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here.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MS PGothic" pitchFamily="34" charset="-128"/>
              <a:cs typeface="MS PGothic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Here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we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just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show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some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latest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publications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that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achieve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success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accelerating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wide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range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of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applications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using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this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template.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list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should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continue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grow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future.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accelerator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has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on-chip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input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buffer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local_in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output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buffer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local_out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accelerator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works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batches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or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iterations.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Let’s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first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focus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on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first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batch,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shown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yellow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blocks.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each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batch,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reads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data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from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off-chip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on-chip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buffers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through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AXI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interface,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processes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NumPE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kernels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parallel,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then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writes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off-chip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from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on-chip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buffers.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you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may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already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notice,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ince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double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buffer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optimization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applied,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off-chip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communication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buffer_load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buffer_store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can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be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overlapped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with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computation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part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among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different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batches,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which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shown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different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colors.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Here,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number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of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Processing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Elements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(PE)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controls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parallelism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determines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total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resource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area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also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throughput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of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accelerator.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MS PGothic" pitchFamily="34" charset="-128"/>
              <a:cs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3096-4383-48F3-A870-063DBE129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9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example,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demonstrated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paper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FCCM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2016,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Matrix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Multiplication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accelerator,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#PE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increases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way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64,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number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FF,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DSPs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increase.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means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chip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resources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utilized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parallelism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achieved.</a:t>
            </a:r>
          </a:p>
          <a:p>
            <a:r>
              <a:rPr lang="en-US" altLang="zh-CN" dirty="0" smtClean="0"/>
              <a:t>However,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throughput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accelerator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determined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frequency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accelerator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after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place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&amp;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route.</a:t>
            </a:r>
          </a:p>
          <a:p>
            <a:r>
              <a:rPr lang="en-US" altLang="zh-CN" baseline="0" dirty="0" smtClean="0"/>
              <a:t>So,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question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#PE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increases,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frequency?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3096-4383-48F3-A870-063DBE1292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69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Actually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observe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severe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frequency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degradation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problem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design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scales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accelerator.</a:t>
            </a:r>
          </a:p>
          <a:p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example,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plot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chip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percentage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frequency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after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implementation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graph.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tested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eight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applications,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them,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increases,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frequency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drops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significantly.</a:t>
            </a:r>
          </a:p>
          <a:p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plot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trendline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average,</a:t>
            </a:r>
            <a:r>
              <a:rPr lang="zh-CN" altLang="en-US" baseline="0" dirty="0" smtClean="0"/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HLS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generated accelerators sustain a 200 MHz on 30% resource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usage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however,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it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drops to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only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1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3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0 MHz when usage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is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up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90%.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One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extreme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case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is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FFT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design,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that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operates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only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57MHz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when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usage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is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88%.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[Favorite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Gavin!!]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Why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does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this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happen?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Where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is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critical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path?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Are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there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any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common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reasons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explain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these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different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applications?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answer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is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Yes!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3096-4383-48F3-A870-063DBE1292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63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We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investigate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on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critical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path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carefully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let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me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explain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now.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If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we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look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again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on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buffer_load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accelerator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template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again,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we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can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see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that,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data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is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scheduled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from the AXI read port to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each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BRAM bank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This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means,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one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AXI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port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needs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be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routed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all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BRAM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banks.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We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call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it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one-to-all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scatter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pattern.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Similar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situation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happens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buffer_store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where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all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output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BRAM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banks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need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be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routed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AXI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port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through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big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MUX,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we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call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it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all-to-one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gather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pattern.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And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critical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paths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lie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long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wires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scatter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and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gather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patterns.</a:t>
            </a:r>
          </a:p>
          <a:p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wonder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look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like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chip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layout?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Let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you!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MS PGothic" pitchFamily="34" charset="-128"/>
              <a:cs typeface="MS PGothic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MS PGothic" pitchFamily="34" charset="-128"/>
              <a:cs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3096-4383-48F3-A870-063DBE1292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5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yellow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highlight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scattered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on-chip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BRAM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blocks.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center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picture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AXI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logic.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hard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imagine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wirelength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wires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scale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design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scales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out.</a:t>
            </a:r>
          </a:p>
          <a:p>
            <a:r>
              <a:rPr lang="en-US" altLang="zh-CN" baseline="0" dirty="0" smtClean="0"/>
              <a:t>Actually,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patterns,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broadcast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reduce,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similar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scatter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gather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patterns.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These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pattern,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we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called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them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Achilles’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Heel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HLS,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because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they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happen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most,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if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not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all,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accelerators.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MS PGothic" pitchFamily="34" charset="-128"/>
              <a:cs typeface="MS PGothic" charset="0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accelerators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that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we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studied,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out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8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them,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6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designs,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critical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path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lie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four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rPr>
              <a:t>patterns.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3096-4383-48F3-A870-063DBE12929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5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alleviate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design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suffer,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propose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Latte,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Latte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Locality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Aware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Transformation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high-level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synthesis.</a:t>
            </a:r>
          </a:p>
          <a:p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Latte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microarchitecture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PTC,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pipelined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transfer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controllers,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inserted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wires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patterns.</a:t>
            </a:r>
          </a:p>
          <a:p>
            <a:r>
              <a:rPr lang="en-US" altLang="zh-CN" baseline="0" dirty="0" smtClean="0"/>
              <a:t>PTCs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chained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through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FIFOs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growth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delay.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PTC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connects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local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buffers.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delays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critical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paths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patterns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reduced.</a:t>
            </a:r>
            <a:endParaRPr lang="en-US" baseline="0" dirty="0" smtClean="0"/>
          </a:p>
          <a:p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short,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Latte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boosts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frequency,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example,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1.5x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3.2%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overhead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average.</a:t>
            </a:r>
            <a:r>
              <a:rPr lang="zh-CN" altLang="en-US" baseline="0" dirty="0" smtClean="0"/>
              <a:t> </a:t>
            </a:r>
            <a:endParaRPr lang="en-US" baseline="0" dirty="0" smtClean="0"/>
          </a:p>
          <a:p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want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lines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latte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pragma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achieve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details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Latte,</a:t>
            </a:r>
          </a:p>
          <a:p>
            <a:r>
              <a:rPr lang="en-US" altLang="zh-CN" baseline="0" dirty="0" smtClean="0"/>
              <a:t>Please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poster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session.</a:t>
            </a:r>
            <a:r>
              <a:rPr lang="zh-CN" altLang="en-US" baseline="0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3096-4383-48F3-A870-063DBE12929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5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Latte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poster,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hope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enjoy!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Thank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3096-4383-48F3-A870-063DBE12929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4" descr="ucla_seal_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953000"/>
            <a:ext cx="18288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8" descr="Computer_Science_Depa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"/>
            <a:ext cx="41941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7" descr="top_r3_c2_f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4065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9590" name="Rectangle 102"/>
          <p:cNvSpPr>
            <a:spLocks noGrp="1" noChangeArrowheads="1"/>
          </p:cNvSpPr>
          <p:nvPr>
            <p:ph type="ctrTitle"/>
          </p:nvPr>
        </p:nvSpPr>
        <p:spPr>
          <a:xfrm>
            <a:off x="254000" y="609600"/>
            <a:ext cx="777240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altLang="zh-CN"/>
              <a:t>&lt;Title&gt;</a:t>
            </a:r>
          </a:p>
        </p:txBody>
      </p:sp>
      <p:sp>
        <p:nvSpPr>
          <p:cNvPr id="959591" name="Rectangle 103"/>
          <p:cNvSpPr>
            <a:spLocks noGrp="1" noChangeArrowheads="1"/>
          </p:cNvSpPr>
          <p:nvPr>
            <p:ph type="subTitle" idx="1"/>
          </p:nvPr>
        </p:nvSpPr>
        <p:spPr>
          <a:xfrm>
            <a:off x="1276350" y="2900363"/>
            <a:ext cx="6400800" cy="1752600"/>
          </a:xfrm>
        </p:spPr>
        <p:txBody>
          <a:bodyPr/>
          <a:lstStyle>
            <a:lvl1pPr marL="0" indent="0" algn="ctr">
              <a:lnSpc>
                <a:spcPct val="95000"/>
              </a:lnSpc>
              <a:buFont typeface="Monotype Sorts" pitchFamily="2" charset="2"/>
              <a:buNone/>
              <a:defRPr sz="2200"/>
            </a:lvl1pPr>
          </a:lstStyle>
          <a:p>
            <a:r>
              <a:rPr lang="en-US" altLang="zh-CN"/>
              <a:t>&lt;name&gt;</a:t>
            </a:r>
          </a:p>
          <a:p>
            <a:r>
              <a:rPr lang="en-US" altLang="zh-CN"/>
              <a:t>&lt;affiliation&gt;</a:t>
            </a:r>
          </a:p>
          <a:p>
            <a:r>
              <a:rPr lang="en-US" altLang="zh-CN"/>
              <a:t>&lt;event&gt;</a:t>
            </a:r>
          </a:p>
          <a:p>
            <a:r>
              <a:rPr lang="en-US" altLang="zh-CN"/>
              <a:t>&lt;date&gt;</a:t>
            </a:r>
          </a:p>
        </p:txBody>
      </p:sp>
      <p:pic>
        <p:nvPicPr>
          <p:cNvPr id="8" name="Picture 1771" descr="cdsc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00439"/>
            <a:ext cx="25146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571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97AE0B4-A962-4D98-9A47-10D5C475C160}" type="datetime1">
              <a:rPr lang="en-US" altLang="zh-CN"/>
              <a:pPr>
                <a:defRPr/>
              </a:pPr>
              <a:t>4/29/18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UCLA VLSICAD LAB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F28F423-100B-4E99-AE23-CE704FE99A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398292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393700"/>
            <a:ext cx="2174875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93700"/>
            <a:ext cx="6372225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79670D2-61B1-4CF3-B134-F9DCCECFAB59}" type="datetime1">
              <a:rPr lang="en-US" altLang="zh-CN"/>
              <a:pPr>
                <a:defRPr/>
              </a:pPr>
              <a:t>4/29/18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UCLA VLSICAD LAB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E8922D-C3A4-4622-AFEB-2A585156A4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412972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4" descr="ucla_seal_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953000"/>
            <a:ext cx="18288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8" descr="Computer_Science_Depa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"/>
            <a:ext cx="41941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7" descr="top_r3_c2_f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4065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5" y="203200"/>
            <a:ext cx="15716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9590" name="Rectangle 102"/>
          <p:cNvSpPr>
            <a:spLocks noGrp="1" noChangeArrowheads="1"/>
          </p:cNvSpPr>
          <p:nvPr>
            <p:ph type="ctrTitle"/>
          </p:nvPr>
        </p:nvSpPr>
        <p:spPr>
          <a:xfrm>
            <a:off x="254000" y="609600"/>
            <a:ext cx="777240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altLang="zh-CN"/>
              <a:t>&lt;Title&gt;</a:t>
            </a:r>
          </a:p>
        </p:txBody>
      </p:sp>
      <p:sp>
        <p:nvSpPr>
          <p:cNvPr id="959591" name="Rectangle 103"/>
          <p:cNvSpPr>
            <a:spLocks noGrp="1" noChangeArrowheads="1"/>
          </p:cNvSpPr>
          <p:nvPr>
            <p:ph type="subTitle" idx="1"/>
          </p:nvPr>
        </p:nvSpPr>
        <p:spPr>
          <a:xfrm>
            <a:off x="1276350" y="2900363"/>
            <a:ext cx="6400800" cy="1752600"/>
          </a:xfrm>
        </p:spPr>
        <p:txBody>
          <a:bodyPr/>
          <a:lstStyle>
            <a:lvl1pPr marL="0" indent="0" algn="ctr">
              <a:lnSpc>
                <a:spcPct val="95000"/>
              </a:lnSpc>
              <a:buFont typeface="Monotype Sorts" pitchFamily="2" charset="2"/>
              <a:buNone/>
              <a:defRPr sz="2200"/>
            </a:lvl1pPr>
          </a:lstStyle>
          <a:p>
            <a:r>
              <a:rPr lang="en-US" altLang="zh-CN"/>
              <a:t>&lt;name&gt;</a:t>
            </a:r>
          </a:p>
          <a:p>
            <a:r>
              <a:rPr lang="en-US" altLang="zh-CN"/>
              <a:t>&lt;affiliation&gt;</a:t>
            </a:r>
          </a:p>
          <a:p>
            <a:r>
              <a:rPr lang="en-US" altLang="zh-CN"/>
              <a:t>&lt;event&gt;</a:t>
            </a:r>
          </a:p>
          <a:p>
            <a:r>
              <a:rPr lang="en-US" altLang="zh-CN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1569282821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94272"/>
      </p:ext>
    </p:extLst>
  </p:cSld>
  <p:clrMapOvr>
    <a:masterClrMapping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F007ED-0B1F-E449-9AD5-F2241ECD0CF3}" type="datetime1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4/29/18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UCLA VLSICAD LAB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F69F82-872F-3146-8536-D2ED82D66FE3}" type="slidenum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29783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79500"/>
            <a:ext cx="4273550" cy="520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079500"/>
            <a:ext cx="4273550" cy="520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4D7547-46D9-D742-A7F4-44DECC510648}" type="datetime1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4/29/18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UCLA VLSICAD LAB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F23F24-15DC-3F4A-8953-9DF1B7E30AB8}" type="slidenum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98951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0C1C4F-2A55-2B4D-9280-003E6569C09B}" type="datetime1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4/29/18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UCLA VLSICAD LAB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61121B-119D-B240-996A-0753642E0B2D}" type="slidenum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666698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AD7A2D-58B5-7549-A332-54EF97198A11}" type="datetime1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4/29/18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UCLA VLSICAD LAB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DCDA42-EC02-534C-836A-D21711F4BBAF}" type="slidenum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6076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33EF76-AC3E-9B49-AF01-FA23F56F6916}" type="datetime1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4/29/18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UCLA VLSICAD LAB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08A971-6940-6B41-8701-4848580ADB73}" type="slidenum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89832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9A2075-B37B-A74A-AD32-FD8530022068}" type="datetime1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4/29/18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UCLA VLSICAD LAB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EB1098-4C15-A84C-A3BB-BEA369B999D4}" type="slidenum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24361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SzPct val="125000"/>
              <a:buFont typeface="Wingdings" panose="05000000000000000000" pitchFamily="2" charset="2"/>
              <a:buChar char="§"/>
              <a:defRPr/>
            </a:lvl1pPr>
            <a:lvl4pPr marL="1600200" indent="-228600">
              <a:buSzPct val="70000"/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4454"/>
      </p:ext>
    </p:extLst>
  </p:cSld>
  <p:clrMapOvr>
    <a:masterClrMapping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DB0056-AC0C-114A-8591-BA85DDFF084B}" type="datetime1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4/29/18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UCLA VLSICAD LAB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1E16277-D2FA-4F47-BB2F-A972459645A5}" type="slidenum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978114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09B7F0-347D-2A4B-9EA4-6013AF3E53DD}" type="datetime1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4/29/18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UCLA VLSICAD LAB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458CF9-A78F-6D4A-BF72-7ED786232EFD}" type="slidenum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6603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393700"/>
            <a:ext cx="2174875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93700"/>
            <a:ext cx="6372225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FCCBDE-7BED-784D-87BA-FDEE4414E432}" type="datetime1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4/29/18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UCLA VLSICAD LAB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815F93-ABDA-6F43-A181-FB2AE0E57C48}" type="slidenum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175720"/>
      </p:ext>
    </p:extLst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A6A9AA8-59CE-4EB8-90F5-0C2FD1ED0B29}" type="datetime1">
              <a:rPr lang="en-US" altLang="zh-CN"/>
              <a:pPr>
                <a:defRPr/>
              </a:pPr>
              <a:t>4/29/18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UCLA VLSICAD LAB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8BB746-8525-4E9B-ABE8-20C2A791F1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610539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79500"/>
            <a:ext cx="4273550" cy="520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079500"/>
            <a:ext cx="4273550" cy="520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8081243-D0ED-4952-9DB0-7A390E487F4B}" type="datetime1">
              <a:rPr lang="en-US" altLang="zh-CN"/>
              <a:pPr>
                <a:defRPr/>
              </a:pPr>
              <a:t>4/29/18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UCLA VLSICAD LAB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DF63E4-F397-4E09-AF92-F1ECABD946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59690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3943E89-6B72-4AA1-960E-554E79AA3282}" type="datetime1">
              <a:rPr lang="en-US" altLang="zh-CN"/>
              <a:pPr>
                <a:defRPr/>
              </a:pPr>
              <a:t>4/29/18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UCLA VLSICAD LAB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7CB667-A04D-45EF-9627-667540E544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699807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FF77B12-600F-43BE-A19B-48D8E38AE850}" type="datetime1">
              <a:rPr lang="en-US" altLang="zh-CN"/>
              <a:pPr>
                <a:defRPr/>
              </a:pPr>
              <a:t>4/29/18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UCLA VLSICAD LAB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625DFEF-B4E4-4BB6-9404-3272E2A86A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879909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F938E05-5FB3-4FD7-ACD2-5FD31A1A5C2F}" type="datetime1">
              <a:rPr lang="en-US" altLang="zh-CN"/>
              <a:pPr>
                <a:defRPr/>
              </a:pPr>
              <a:t>4/29/18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UCLA VLSICAD LAB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FD9751-0730-499C-95EB-6A672D5DCA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232380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EAE73B5-F5A3-4BA0-A3A8-DADD0BAB2DFB}" type="datetime1">
              <a:rPr lang="en-US" altLang="zh-CN"/>
              <a:pPr>
                <a:defRPr/>
              </a:pPr>
              <a:t>4/29/18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UCLA VLSICAD LAB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F26BFA-6C79-435D-A22E-62B236E389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034994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4CD3968-82F0-4489-96B4-EAAA49035E0A}" type="datetime1">
              <a:rPr lang="en-US" altLang="zh-CN"/>
              <a:pPr>
                <a:defRPr/>
              </a:pPr>
              <a:t>4/29/18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UCLA VLSICAD LAB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A8BFD0-B99F-4FBE-B650-DD080B8371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397156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8"/>
          <p:cNvSpPr txBox="1">
            <a:spLocks noChangeArrowheads="1"/>
          </p:cNvSpPr>
          <p:nvPr userDrawn="1"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0F05E4C-D901-4633-A962-1E944890EE57}" type="slidenum">
              <a:rPr lang="en-US" altLang="zh-CN"/>
              <a:pPr algn="r" eaLnBrk="1" hangingPunct="1"/>
              <a:t>‹#›</a:t>
            </a:fld>
            <a:endParaRPr lang="en-US" altLang="zh-CN"/>
          </a:p>
        </p:txBody>
      </p:sp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93700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79500"/>
            <a:ext cx="86995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Body Text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pic>
        <p:nvPicPr>
          <p:cNvPr id="1029" name="Picture 12" descr="arrow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85800"/>
            <a:ext cx="8915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361" r:id="rId1"/>
    <p:sldLayoutId id="2147487360" r:id="rId2"/>
    <p:sldLayoutId id="2147487362" r:id="rId3"/>
    <p:sldLayoutId id="2147487363" r:id="rId4"/>
    <p:sldLayoutId id="2147487364" r:id="rId5"/>
    <p:sldLayoutId id="2147487365" r:id="rId6"/>
    <p:sldLayoutId id="2147487366" r:id="rId7"/>
    <p:sldLayoutId id="2147487367" r:id="rId8"/>
    <p:sldLayoutId id="2147487368" r:id="rId9"/>
    <p:sldLayoutId id="2147487369" r:id="rId10"/>
    <p:sldLayoutId id="2147487370" r:id="rId11"/>
  </p:sldLayoutIdLst>
  <p:transition spd="med">
    <p:cut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MS PGothic" pitchFamily="34" charset="-128"/>
          <a:cs typeface="MS PGothic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285750" indent="-28575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lr>
          <a:srgbClr val="660066"/>
        </a:buClr>
        <a:buSzPct val="75000"/>
        <a:buFont typeface="Monotype Sorts" charset="2"/>
        <a:buChar char="u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MS PGothic" pitchFamily="34" charset="-128"/>
          <a:cs typeface="MS PGothic" charset="0"/>
        </a:defRPr>
      </a:lvl1pPr>
      <a:lvl2pPr marL="628650" indent="-2286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1">
          <a:solidFill>
            <a:srgbClr val="1F366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MS PGothic" pitchFamily="34" charset="-128"/>
          <a:cs typeface="MS PGothic" charset="0"/>
        </a:defRPr>
      </a:lvl2pPr>
      <a:lvl3pPr marL="97155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33CC"/>
        </a:buClr>
        <a:buSzPct val="120000"/>
        <a:buChar char="•"/>
        <a:defRPr sz="2200" b="1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SzPct val="40000"/>
        <a:buFont typeface="Monotype Sorts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8"/>
          <p:cNvSpPr txBox="1">
            <a:spLocks noChangeArrowheads="1"/>
          </p:cNvSpPr>
          <p:nvPr userDrawn="1"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2E984224-DE29-6744-92FA-C760D42A1B0F}" type="slidenum">
              <a:rPr lang="en-US" altLang="zh-CN" smtClean="0">
                <a:solidFill>
                  <a:srgbClr val="000000"/>
                </a:solidFill>
              </a:rPr>
              <a:pPr algn="r" eaLnBrk="1" hangingPunct="1"/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93700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79500"/>
            <a:ext cx="86995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Body Text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pic>
        <p:nvPicPr>
          <p:cNvPr id="1029" name="Picture 12" descr="arrow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85800"/>
            <a:ext cx="8915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4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372" r:id="rId1"/>
    <p:sldLayoutId id="2147487373" r:id="rId2"/>
    <p:sldLayoutId id="2147487374" r:id="rId3"/>
    <p:sldLayoutId id="2147487375" r:id="rId4"/>
    <p:sldLayoutId id="2147487376" r:id="rId5"/>
    <p:sldLayoutId id="2147487377" r:id="rId6"/>
    <p:sldLayoutId id="2147487378" r:id="rId7"/>
    <p:sldLayoutId id="2147487379" r:id="rId8"/>
    <p:sldLayoutId id="2147487380" r:id="rId9"/>
    <p:sldLayoutId id="2147487381" r:id="rId10"/>
    <p:sldLayoutId id="2147487382" r:id="rId11"/>
  </p:sldLayoutIdLst>
  <p:transition spd="med">
    <p:cut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MS PGothic" pitchFamily="34" charset="-128"/>
          <a:cs typeface="MS PGothic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285750" indent="-28575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lr>
          <a:srgbClr val="660066"/>
        </a:buClr>
        <a:buSzPct val="75000"/>
        <a:buFont typeface="Monotype Sorts" charset="0"/>
        <a:buChar char="u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MS PGothic" pitchFamily="34" charset="-128"/>
          <a:cs typeface="MS PGothic" charset="0"/>
        </a:defRPr>
      </a:lvl1pPr>
      <a:lvl2pPr marL="628650" indent="-2286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Font typeface="Wingdings" charset="0"/>
        <a:buChar char="§"/>
        <a:defRPr sz="2400" b="1">
          <a:solidFill>
            <a:srgbClr val="1F366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MS PGothic" pitchFamily="34" charset="-128"/>
          <a:cs typeface="MS PGothic" charset="0"/>
        </a:defRPr>
      </a:lvl2pPr>
      <a:lvl3pPr marL="97155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33CC"/>
        </a:buClr>
        <a:buSzPct val="120000"/>
        <a:buChar char="•"/>
        <a:defRPr sz="2200" b="1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SzPct val="40000"/>
        <a:buFont typeface="Monotype Sorts" charset="0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vast.cs.ucla.edu/sites/default/files/publications/FCCM_2016_final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575" y="1188443"/>
            <a:ext cx="8375650" cy="1701800"/>
          </a:xfrm>
        </p:spPr>
        <p:txBody>
          <a:bodyPr/>
          <a:lstStyle/>
          <a:p>
            <a:pPr algn="ctr">
              <a:defRPr/>
            </a:pPr>
            <a:r>
              <a:rPr lang="en-US" altLang="zh-CN" sz="4400" i="0" dirty="0" smtClean="0">
                <a:solidFill>
                  <a:srgbClr val="000099"/>
                </a:solidFill>
              </a:rPr>
              <a:t>Latte:</a:t>
            </a:r>
            <a:r>
              <a:rPr lang="zh-CN" altLang="en-US" sz="4400" i="0" dirty="0" smtClean="0">
                <a:solidFill>
                  <a:srgbClr val="000099"/>
                </a:solidFill>
              </a:rPr>
              <a:t> </a:t>
            </a:r>
            <a:r>
              <a:rPr lang="en-US" altLang="zh-CN" sz="4400" i="0" dirty="0" smtClean="0">
                <a:solidFill>
                  <a:srgbClr val="000099"/>
                </a:solidFill>
              </a:rPr>
              <a:t>Locality</a:t>
            </a:r>
            <a:r>
              <a:rPr lang="zh-CN" altLang="en-US" sz="4400" i="0" dirty="0" smtClean="0">
                <a:solidFill>
                  <a:srgbClr val="000099"/>
                </a:solidFill>
              </a:rPr>
              <a:t> </a:t>
            </a:r>
            <a:r>
              <a:rPr lang="en-US" altLang="zh-CN" sz="4400" i="0" dirty="0" smtClean="0">
                <a:solidFill>
                  <a:srgbClr val="000099"/>
                </a:solidFill>
              </a:rPr>
              <a:t>Aware</a:t>
            </a:r>
            <a:r>
              <a:rPr lang="zh-CN" altLang="en-US" sz="4400" i="0" dirty="0" smtClean="0">
                <a:solidFill>
                  <a:srgbClr val="000099"/>
                </a:solidFill>
              </a:rPr>
              <a:t> </a:t>
            </a:r>
            <a:r>
              <a:rPr lang="en-US" altLang="zh-CN" sz="4400" i="0" dirty="0" smtClean="0">
                <a:solidFill>
                  <a:srgbClr val="000099"/>
                </a:solidFill>
              </a:rPr>
              <a:t>Transformation</a:t>
            </a:r>
            <a:r>
              <a:rPr lang="zh-CN" altLang="en-US" sz="4400" i="0" dirty="0" smtClean="0">
                <a:solidFill>
                  <a:srgbClr val="000099"/>
                </a:solidFill>
              </a:rPr>
              <a:t> </a:t>
            </a:r>
            <a:r>
              <a:rPr lang="en-US" altLang="zh-CN" sz="4400" i="0" dirty="0" smtClean="0">
                <a:solidFill>
                  <a:srgbClr val="000099"/>
                </a:solidFill>
              </a:rPr>
              <a:t>for</a:t>
            </a:r>
            <a:r>
              <a:rPr lang="zh-CN" altLang="en-US" sz="4400" i="0" dirty="0" smtClean="0">
                <a:solidFill>
                  <a:srgbClr val="000099"/>
                </a:solidFill>
              </a:rPr>
              <a:t> </a:t>
            </a:r>
            <a:r>
              <a:rPr lang="en-US" altLang="zh-CN" sz="4400" i="0" dirty="0" smtClean="0">
                <a:solidFill>
                  <a:srgbClr val="000099"/>
                </a:solidFill>
              </a:rPr>
              <a:t>High</a:t>
            </a:r>
            <a:r>
              <a:rPr lang="zh-CN" altLang="en-US" sz="4400" i="0" dirty="0" smtClean="0">
                <a:solidFill>
                  <a:srgbClr val="000099"/>
                </a:solidFill>
              </a:rPr>
              <a:t> </a:t>
            </a:r>
            <a:r>
              <a:rPr lang="en-US" altLang="zh-CN" sz="4400" i="0" dirty="0" smtClean="0">
                <a:solidFill>
                  <a:srgbClr val="000099"/>
                </a:solidFill>
              </a:rPr>
              <a:t>Level</a:t>
            </a:r>
            <a:r>
              <a:rPr lang="zh-CN" altLang="en-US" sz="4400" i="0" dirty="0" smtClean="0">
                <a:solidFill>
                  <a:srgbClr val="000099"/>
                </a:solidFill>
              </a:rPr>
              <a:t> </a:t>
            </a:r>
            <a:r>
              <a:rPr lang="en-US" altLang="zh-CN" sz="4400" i="0" dirty="0" smtClean="0">
                <a:solidFill>
                  <a:srgbClr val="000099"/>
                </a:solidFill>
              </a:rPr>
              <a:t>Synthesis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5500" y="3078163"/>
            <a:ext cx="7286625" cy="3259137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endParaRPr lang="en-US" altLang="zh-CN" sz="2800" dirty="0" smtClean="0"/>
          </a:p>
          <a:p>
            <a:pPr>
              <a:buFont typeface="Monotype Sorts" charset="2"/>
              <a:buNone/>
              <a:defRPr/>
            </a:pPr>
            <a:r>
              <a:rPr lang="en-US" altLang="zh-CN" sz="2800" dirty="0" smtClean="0"/>
              <a:t>Speaker: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Jie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Wang</a:t>
            </a:r>
          </a:p>
          <a:p>
            <a:pPr>
              <a:defRPr/>
            </a:pPr>
            <a:r>
              <a:rPr lang="en-US" altLang="zh-CN" sz="2800" dirty="0" smtClean="0"/>
              <a:t>Student: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Peipei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Zhou,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Cody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Hao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Yu,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Peng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Wei</a:t>
            </a:r>
          </a:p>
          <a:p>
            <a:pPr>
              <a:defRPr/>
            </a:pPr>
            <a:r>
              <a:rPr lang="en-US" altLang="zh-CN" sz="2800" dirty="0" smtClean="0"/>
              <a:t>Faculty: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Jason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Cong</a:t>
            </a:r>
            <a:endParaRPr lang="en-US" altLang="zh-CN" sz="2800" dirty="0"/>
          </a:p>
          <a:p>
            <a:pPr>
              <a:defRPr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99901112"/>
      </p:ext>
    </p:extLst>
  </p:cSld>
  <p:clrMapOvr>
    <a:masterClrMapping/>
  </p:clrMapOvr>
  <p:transition spd="med" advTm="14906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Common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Practice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Accelerator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Template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082778"/>
            <a:ext cx="8251867" cy="40643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2480625" y="1963057"/>
            <a:ext cx="790533" cy="31024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47672" y="1963057"/>
            <a:ext cx="790533" cy="31024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04283" y="1963057"/>
            <a:ext cx="790533" cy="31024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36600" y="1132444"/>
            <a:ext cx="790533" cy="31024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60681" y="1198360"/>
            <a:ext cx="790533" cy="31024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" y="1313942"/>
            <a:ext cx="790533" cy="31024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0625" y="3694875"/>
            <a:ext cx="790533" cy="31024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447671" y="3694875"/>
            <a:ext cx="790533" cy="31024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04282" y="3694875"/>
            <a:ext cx="790533" cy="31024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450230" y="1955410"/>
            <a:ext cx="790533" cy="31024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17277" y="1955410"/>
            <a:ext cx="790533" cy="31024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473888" y="1955410"/>
            <a:ext cx="790533" cy="31024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95725" y="1321034"/>
            <a:ext cx="790533" cy="31024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19806" y="1386950"/>
            <a:ext cx="790533" cy="31024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54425" y="1502532"/>
            <a:ext cx="790533" cy="31024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50231" y="3703101"/>
            <a:ext cx="790533" cy="31024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417277" y="3703101"/>
            <a:ext cx="790533" cy="31024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473888" y="3703101"/>
            <a:ext cx="790533" cy="31024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480624" y="1955410"/>
            <a:ext cx="790533" cy="31024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47671" y="1955410"/>
            <a:ext cx="790533" cy="31024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504282" y="1955410"/>
            <a:ext cx="790533" cy="31024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47185" y="1376705"/>
            <a:ext cx="790533" cy="31024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71266" y="1442621"/>
            <a:ext cx="790533" cy="31024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05885" y="1558203"/>
            <a:ext cx="790533" cy="31024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450231" y="3686649"/>
            <a:ext cx="790533" cy="31024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417277" y="3686649"/>
            <a:ext cx="790533" cy="31024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473888" y="3686649"/>
            <a:ext cx="790533" cy="31024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475888" y="1959234"/>
            <a:ext cx="790533" cy="310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442935" y="1959234"/>
            <a:ext cx="790533" cy="310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499546" y="1959234"/>
            <a:ext cx="790533" cy="310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65917" y="1403148"/>
            <a:ext cx="790533" cy="310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89998" y="1469064"/>
            <a:ext cx="790533" cy="310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24617" y="1584646"/>
            <a:ext cx="790533" cy="310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419837" y="3670197"/>
            <a:ext cx="790533" cy="310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386883" y="3670197"/>
            <a:ext cx="790533" cy="310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443494" y="3670197"/>
            <a:ext cx="790533" cy="310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652402" y="5174663"/>
            <a:ext cx="790533" cy="31024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747123" y="5174663"/>
            <a:ext cx="790533" cy="31024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854266" y="5174663"/>
            <a:ext cx="790533" cy="31024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084813" y="5174663"/>
            <a:ext cx="790533" cy="310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7727" y="5187619"/>
            <a:ext cx="795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21445" y="5174663"/>
            <a:ext cx="795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78810" y="5174662"/>
            <a:ext cx="795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76019" y="5174663"/>
            <a:ext cx="795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897" y="5650107"/>
            <a:ext cx="90551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50" b="0" dirty="0">
                <a:latin typeface="Arial" charset="0"/>
                <a:cs typeface="MS PGothic" charset="0"/>
              </a:rPr>
              <a:t>Jason Cong, Peng Wei, Cody </a:t>
            </a:r>
            <a:r>
              <a:rPr lang="en-US" sz="1050" b="0" dirty="0" err="1">
                <a:latin typeface="Arial" charset="0"/>
                <a:cs typeface="MS PGothic" charset="0"/>
              </a:rPr>
              <a:t>Hao</a:t>
            </a:r>
            <a:r>
              <a:rPr lang="en-US" sz="1050" b="0" dirty="0">
                <a:latin typeface="Arial" charset="0"/>
                <a:cs typeface="MS PGothic" charset="0"/>
              </a:rPr>
              <a:t> Yu, and Peipei Zhou. Bandwidth Optimization Through On-Chip Buffer Restructuring for HLS. </a:t>
            </a:r>
            <a:r>
              <a:rPr lang="en-US" sz="1050" dirty="0" smtClean="0">
                <a:latin typeface="Arial" charset="0"/>
                <a:cs typeface="MS PGothic" charset="0"/>
              </a:rPr>
              <a:t>DAC 2017</a:t>
            </a:r>
            <a:r>
              <a:rPr lang="en-US" altLang="zh-CN" sz="1050" b="0" dirty="0" smtClean="0">
                <a:latin typeface="Arial" charset="0"/>
                <a:cs typeface="MS PGothic" charset="0"/>
              </a:rPr>
              <a:t>.</a:t>
            </a:r>
            <a:endParaRPr lang="en-US" sz="1050" b="0" dirty="0" smtClean="0">
              <a:latin typeface="Arial" charset="0"/>
              <a:cs typeface="MS PGothic" charset="0"/>
            </a:endParaRPr>
          </a:p>
          <a:p>
            <a:pPr marL="228600" indent="-228600">
              <a:buAutoNum type="arabicPeriod"/>
            </a:pPr>
            <a:r>
              <a:rPr lang="en-US" sz="1050" b="0" dirty="0" smtClean="0">
                <a:latin typeface="Arial" charset="0"/>
                <a:cs typeface="MS PGothic" charset="0"/>
              </a:rPr>
              <a:t>Jason </a:t>
            </a:r>
            <a:r>
              <a:rPr lang="en-US" sz="1050" b="0" dirty="0">
                <a:latin typeface="Arial" charset="0"/>
                <a:cs typeface="MS PGothic" charset="0"/>
              </a:rPr>
              <a:t>Cong, </a:t>
            </a:r>
            <a:r>
              <a:rPr lang="en-US" sz="1050" b="0" dirty="0" err="1">
                <a:latin typeface="Arial" charset="0"/>
                <a:cs typeface="MS PGothic" charset="0"/>
              </a:rPr>
              <a:t>Zhenman</a:t>
            </a:r>
            <a:r>
              <a:rPr lang="en-US" sz="1050" b="0" dirty="0">
                <a:latin typeface="Arial" charset="0"/>
                <a:cs typeface="MS PGothic" charset="0"/>
              </a:rPr>
              <a:t> Fang, Michael Lo, </a:t>
            </a:r>
            <a:r>
              <a:rPr lang="en-US" sz="1050" b="0" dirty="0" err="1">
                <a:latin typeface="Arial" charset="0"/>
                <a:cs typeface="MS PGothic" charset="0"/>
              </a:rPr>
              <a:t>Hanrui</a:t>
            </a:r>
            <a:r>
              <a:rPr lang="en-US" sz="1050" b="0" dirty="0">
                <a:latin typeface="Arial" charset="0"/>
                <a:cs typeface="MS PGothic" charset="0"/>
              </a:rPr>
              <a:t> Wang, </a:t>
            </a:r>
            <a:r>
              <a:rPr lang="en-US" sz="1050" b="0" dirty="0" err="1">
                <a:latin typeface="Arial" charset="0"/>
                <a:cs typeface="MS PGothic" charset="0"/>
              </a:rPr>
              <a:t>Jingxian</a:t>
            </a:r>
            <a:r>
              <a:rPr lang="en-US" sz="1050" b="0" dirty="0">
                <a:latin typeface="Arial" charset="0"/>
                <a:cs typeface="MS PGothic" charset="0"/>
              </a:rPr>
              <a:t> Xu and </a:t>
            </a:r>
            <a:r>
              <a:rPr lang="en-US" sz="1050" b="0" dirty="0" err="1">
                <a:latin typeface="Arial" charset="0"/>
                <a:cs typeface="MS PGothic" charset="0"/>
              </a:rPr>
              <a:t>Shaochong</a:t>
            </a:r>
            <a:r>
              <a:rPr lang="en-US" sz="1050" b="0" dirty="0">
                <a:latin typeface="Arial" charset="0"/>
                <a:cs typeface="MS PGothic" charset="0"/>
              </a:rPr>
              <a:t> Zhang. Understanding Performance Differences of FPGAs and GPUs. </a:t>
            </a:r>
            <a:r>
              <a:rPr lang="en-US" altLang="zh-CN" sz="1050" dirty="0" smtClean="0">
                <a:latin typeface="Arial" charset="0"/>
                <a:cs typeface="MS PGothic" charset="0"/>
              </a:rPr>
              <a:t>FCCM</a:t>
            </a:r>
            <a:r>
              <a:rPr lang="zh-CN" altLang="en-US" sz="1050" dirty="0" smtClean="0">
                <a:latin typeface="Arial" charset="0"/>
                <a:cs typeface="MS PGothic" charset="0"/>
              </a:rPr>
              <a:t> </a:t>
            </a:r>
            <a:r>
              <a:rPr lang="en-US" altLang="zh-CN" sz="1050" dirty="0" smtClean="0">
                <a:latin typeface="Arial" charset="0"/>
                <a:cs typeface="MS PGothic" charset="0"/>
              </a:rPr>
              <a:t>2018</a:t>
            </a:r>
            <a:r>
              <a:rPr lang="en-US" sz="1050" b="0" dirty="0" smtClean="0">
                <a:latin typeface="Arial" charset="0"/>
                <a:cs typeface="MS PGothic" charset="0"/>
              </a:rPr>
              <a:t>, </a:t>
            </a:r>
          </a:p>
          <a:p>
            <a:pPr marL="228600" indent="-228600">
              <a:buAutoNum type="arabicPeriod"/>
            </a:pPr>
            <a:r>
              <a:rPr lang="en-US" sz="1050" b="0" dirty="0" smtClean="0">
                <a:latin typeface="Arial" charset="0"/>
                <a:cs typeface="MS PGothic" charset="0"/>
              </a:rPr>
              <a:t>Jason </a:t>
            </a:r>
            <a:r>
              <a:rPr lang="en-US" sz="1050" b="0" dirty="0">
                <a:latin typeface="Arial" charset="0"/>
                <a:cs typeface="MS PGothic" charset="0"/>
              </a:rPr>
              <a:t>Cong, Peng Wei, Cody </a:t>
            </a:r>
            <a:r>
              <a:rPr lang="en-US" sz="1050" b="0" dirty="0" err="1">
                <a:latin typeface="Arial" charset="0"/>
                <a:cs typeface="MS PGothic" charset="0"/>
              </a:rPr>
              <a:t>Hao</a:t>
            </a:r>
            <a:r>
              <a:rPr lang="en-US" sz="1050" b="0" dirty="0">
                <a:latin typeface="Arial" charset="0"/>
                <a:cs typeface="MS PGothic" charset="0"/>
              </a:rPr>
              <a:t> Yu, Peng Zhang. Automated Accelerator Generation and Optimization with </a:t>
            </a:r>
            <a:r>
              <a:rPr lang="en-US" sz="1050" b="0" dirty="0" err="1">
                <a:latin typeface="Arial" charset="0"/>
                <a:cs typeface="MS PGothic" charset="0"/>
              </a:rPr>
              <a:t>Composable</a:t>
            </a:r>
            <a:r>
              <a:rPr lang="en-US" sz="1050" b="0" dirty="0">
                <a:latin typeface="Arial" charset="0"/>
                <a:cs typeface="MS PGothic" charset="0"/>
              </a:rPr>
              <a:t>, Parallel and Pipeline Architecture. </a:t>
            </a:r>
            <a:r>
              <a:rPr lang="en-US" sz="1050" dirty="0" smtClean="0">
                <a:latin typeface="Arial" charset="0"/>
                <a:cs typeface="MS PGothic" charset="0"/>
              </a:rPr>
              <a:t>DAC</a:t>
            </a:r>
            <a:r>
              <a:rPr lang="zh-CN" altLang="en-US" sz="1050" dirty="0" smtClean="0">
                <a:latin typeface="Arial" charset="0"/>
                <a:cs typeface="MS PGothic" charset="0"/>
              </a:rPr>
              <a:t> </a:t>
            </a:r>
            <a:r>
              <a:rPr lang="en-US" altLang="zh-CN" sz="1050" dirty="0" smtClean="0">
                <a:latin typeface="Arial" charset="0"/>
                <a:cs typeface="MS PGothic" charset="0"/>
              </a:rPr>
              <a:t>2018</a:t>
            </a:r>
            <a:r>
              <a:rPr lang="en-US" sz="1050" b="0" dirty="0" smtClean="0">
                <a:latin typeface="Arial" charset="0"/>
                <a:cs typeface="MS PGothic" charset="0"/>
              </a:rPr>
              <a:t>.</a:t>
            </a:r>
            <a:endParaRPr lang="en-US" sz="1050" b="0" dirty="0" smtClean="0">
              <a:latin typeface="Arial" charset="0"/>
              <a:cs typeface="MS PGothic" charset="0"/>
            </a:endParaRPr>
          </a:p>
          <a:p>
            <a:pPr marL="228600" indent="-228600">
              <a:buAutoNum type="arabicPeriod"/>
            </a:pPr>
            <a:endParaRPr lang="en-US" sz="1050" b="0" dirty="0">
              <a:latin typeface="Arial" charset="0"/>
              <a:cs typeface="MS PGothic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772346" y="1335229"/>
            <a:ext cx="1727200" cy="26718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81669" y="4657502"/>
            <a:ext cx="1727200" cy="279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2378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C 0.05312 -0.07916 0.10642 -0.15833 0.14253 -0.14282 C 0.17864 -0.12708 0.21666 0.09352 0.21666 0.0942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2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C 0.10347 -0.08449 0.20729 -0.16944 0.25972 -0.15115 C 0.3125 -0.13287 0.29062 0.05463 0.31528 0.10972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4" y="-219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C 0.12448 -0.07639 0.24948 -0.15324 0.37257 -0.13287 C 0.49566 -0.1125 0.66632 0.07199 0.73889 0.12245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44" y="-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4.81481E-6 L -0.00226 0.25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1263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4.81481E-6 L -0.0007 0.2553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275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222E-6 -4.81481E-6 L 0.00122 0.2530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63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1574 C 0.05382 -0.08541 0.10851 -0.15486 0.14549 -0.14143 C 0.18264 -0.12754 0.2217 0.06644 0.2217 0.06713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-222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1389 C 0.10642 -0.08935 0.21128 -0.16505 0.26424 -0.14884 C 0.31736 -0.13241 0.29531 0.03495 0.32031 0.08403 " pathEditMode="relative" rAng="0" ptsTypes="AAA"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03" y="-196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0.01458 C 0.12448 -0.08171 0.25052 -0.14953 0.37482 -0.13148 C 0.49913 -0.11365 0.67135 0.04885 0.74461 0.09352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74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225 0.00046 L -0.05885 0.13101 L -0.05885 0.13125 C -0.08454 0.11504 -0.21527 0.02268 -0.21354 0.03588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3" y="652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69 0.00277 C -0.03385 0.06782 -0.06701 0.13287 -0.1184 0.1331 C -0.16979 0.13333 -0.30868 0.00486 -0.30868 0.00509 " pathEditMode="relative" rAng="0" ptsTypes="AAA">
                                      <p:cBhvr>
                                        <p:cTn id="5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9" y="650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-0.15017 0.06991 -0.30035 0.14005 -0.42187 0.13565 C -0.5434 0.13102 -0.72917 -0.02662 -0.72917 -0.02662 " pathEditMode="relative" ptsTypes="AAA">
                                      <p:cBhvr>
                                        <p:cTn id="5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2.59259E-6 L -0.00225 0.2530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1263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59259E-6 L -0.0007 0.2553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275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61111E-6 2.59259E-6 L 0.00122 0.2530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63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 -0.02199 C 0.05642 -0.09005 0.10833 -0.15787 0.14357 -0.14468 C 0.17882 -0.13102 0.21597 0.05833 0.21597 0.05902 " pathEditMode="relative" rAng="0" ptsTypes="AAA">
                                      <p:cBhvr>
                                        <p:cTn id="7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6" y="-217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1944 C 0.10399 -0.09282 0.20712 -0.16689 0.2592 -0.15092 C 0.3118 -0.13495 0.28993 0.02801 0.31458 0.07593 " pathEditMode="relative" rAng="0" ptsTypes="A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60" y="-192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1921 C 0.12553 -0.08449 0.25018 -0.15023 0.37309 -0.13287 C 0.49601 -0.11551 0.66632 0.04213 0.73889 0.08542 " pathEditMode="relative" rAng="0" ptsTypes="AAA">
                                      <p:cBhvr>
                                        <p:cTn id="8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75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225 0.00046 L -0.05885 0.13102 L -0.05885 0.13125 C -0.08454 0.11504 -0.21527 0.02268 -0.21354 0.03588 " pathEditMode="relative" rAng="0" ptsTypes="AAAA">
                                      <p:cBhvr>
                                        <p:cTn id="9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3" y="652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7 0.00278 C -0.03386 0.06782 -0.06702 0.13287 -0.11841 0.1331 C -0.16979 0.13333 -0.30868 0.00486 -0.30868 0.00509 " pathEditMode="relative" rAng="0" ptsTypes="AAA">
                                      <p:cBhvr>
                                        <p:cTn id="9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9" y="6505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61111E-6 1.48148E-6 C -0.15017 0.06991 -0.30034 0.14004 -0.42187 0.13565 C -0.5434 0.13102 -0.72916 -0.02662 -0.72916 -0.02639 " pathEditMode="relative" rAng="0" ptsTypes="AAA">
                                      <p:cBhvr>
                                        <p:cTn id="1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58" y="544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2.59259E-6 L -0.00226 0.25301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1263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2.59259E-6 L -0.0007 0.25532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275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222E-6 2.59259E-6 L 0.00122 0.25301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63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02361 C 0.05312 -0.08959 0.10555 -0.15556 0.14097 -0.14259 C 0.17656 -0.1294 0.21406 0.0544 0.21406 0.05509 " pathEditMode="relative" rAng="0" ptsTypes="AAA">
                                      <p:cBhvr>
                                        <p:cTn id="12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0" y="-2106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02176 C 0.10278 -0.09398 0.20556 -0.16667 0.25747 -0.15093 C 0.30973 -0.13542 0.28803 0.025 0.31251 0.07199 " pathEditMode="relative" rAng="0" ptsTypes="AAA">
                                      <p:cBhvr>
                                        <p:cTn id="12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0" y="-1875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213 C 0.12448 -0.08542 0.24896 -0.15 0.3717 -0.13287 C 0.49445 -0.11574 0.66459 0.03912 0.73698 0.08171 " pathEditMode="relative" rAng="0" ptsTypes="AAA">
                                      <p:cBhvr>
                                        <p:cTn id="12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23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225 0.00047 L -0.05885 0.13102 L -0.05885 0.13125 C -0.08454 0.11505 -0.21527 0.02269 -0.21354 0.03588 " pathEditMode="relative" rAng="0" ptsTypes="AAAA">
                                      <p:cBhvr>
                                        <p:cTn id="1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3" y="6528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7 0.00278 C -0.03386 0.06783 -0.06702 0.13287 -0.11841 0.13311 C -0.16979 0.13334 -0.30868 0.00486 -0.30868 0.0051 " pathEditMode="relative" rAng="0" ptsTypes="AAA">
                                      <p:cBhvr>
                                        <p:cTn id="14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9" y="6505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61111E-6 -3.7037E-6 C -0.15017 0.06991 -0.30034 0.14005 -0.42187 0.13565 C -0.5434 0.13102 -0.72916 -0.02662 -0.72916 -0.02639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58" y="544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1.85185E-6 L -0.00226 0.25301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12639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1.85185E-6 L -0.0007 0.25533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2755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38889E-6 -1.85185E-6 L 0.00122 0.25301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226 0.00046 L -0.05886 0.13102 L -0.05886 0.13125 C -0.08455 0.11504 -0.21528 0.02268 -0.21355 0.03588 " pathEditMode="relative" rAng="0" ptsTypes="AAAA">
                                      <p:cBhvr>
                                        <p:cTn id="17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3" y="6528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69 0.00278 C -0.03385 0.06782 -0.06701 0.13287 -0.11841 0.1331 C -0.1698 0.13333 -0.30869 0.00486 -0.30869 0.00509 " pathEditMode="relative" rAng="0" ptsTypes="AAA">
                                      <p:cBhvr>
                                        <p:cTn id="18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9" y="6505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2.59259E-6 C -0.15018 0.0699 -0.30035 0.14004 -0.42188 0.13565 C -0.54341 0.13102 -0.72917 -0.02662 -0.72917 -0.02639 " pathEditMode="relative" rAng="0" ptsTypes="AAA">
                                      <p:cBhvr>
                                        <p:cTn id="18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58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Matrix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Multiplier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Area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27" y="1672272"/>
            <a:ext cx="7596345" cy="44146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000" y="5972602"/>
            <a:ext cx="890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charset="0"/>
              <a:buChar char="•"/>
            </a:pPr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Peipei Zhou, </a:t>
            </a:r>
            <a:r>
              <a:rPr lang="en-US" sz="1600" b="0" dirty="0" err="1">
                <a:latin typeface="Calibri" charset="0"/>
                <a:ea typeface="Calibri" charset="0"/>
                <a:cs typeface="Calibri" charset="0"/>
              </a:rPr>
              <a:t>Hyunseok</a:t>
            </a:r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 Park, </a:t>
            </a:r>
            <a:r>
              <a:rPr lang="en-US" sz="1600" b="0" dirty="0" err="1">
                <a:latin typeface="Calibri" charset="0"/>
                <a:ea typeface="Calibri" charset="0"/>
                <a:cs typeface="Calibri" charset="0"/>
              </a:rPr>
              <a:t>Zhenman</a:t>
            </a:r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 Fang, Jason Cong, Andre </a:t>
            </a:r>
            <a:r>
              <a:rPr lang="en-US" sz="1600" b="0" dirty="0" err="1">
                <a:latin typeface="Calibri" charset="0"/>
                <a:ea typeface="Calibri" charset="0"/>
                <a:cs typeface="Calibri" charset="0"/>
              </a:rPr>
              <a:t>DeHon</a:t>
            </a:r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. </a:t>
            </a:r>
            <a:r>
              <a:rPr lang="en-US" sz="1600" b="0" u="sng" dirty="0">
                <a:latin typeface="Calibri" charset="0"/>
                <a:ea typeface="Calibri" charset="0"/>
                <a:cs typeface="Calibri" charset="0"/>
                <a:hlinkClick r:id="rId4"/>
              </a:rPr>
              <a:t>Energy Efficiency of Full Pipelining: A Case Study for Matrix Multiplication</a:t>
            </a:r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. The 24th IEEE International Symposium on Field-Programmable Custom Computing </a:t>
            </a:r>
            <a:r>
              <a:rPr lang="en-US" sz="1600" b="0" dirty="0" smtClean="0">
                <a:latin typeface="Calibri" charset="0"/>
                <a:ea typeface="Calibri" charset="0"/>
                <a:cs typeface="Calibri" charset="0"/>
              </a:rPr>
              <a:t>Machines</a:t>
            </a:r>
            <a:r>
              <a:rPr lang="zh-CN" altLang="en-US" sz="1600" b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(FCCM</a:t>
            </a:r>
            <a:r>
              <a:rPr lang="zh-CN" altLang="en-US" sz="1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2016)</a:t>
            </a:r>
            <a:r>
              <a:rPr lang="zh-CN" altLang="en-US" sz="1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b="0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Washington DC, May 1-3, 2016.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1100" y="5511800"/>
            <a:ext cx="104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#PE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758744" y="2912168"/>
            <a:ext cx="215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charset="0"/>
                <a:ea typeface="Calibri" charset="0"/>
                <a:cs typeface="Calibri" charset="0"/>
              </a:rPr>
              <a:t>R</a:t>
            </a:r>
            <a:r>
              <a:rPr lang="en-US" altLang="zh-CN" sz="3200" dirty="0" smtClean="0">
                <a:latin typeface="Calibri" charset="0"/>
                <a:ea typeface="Calibri" charset="0"/>
                <a:cs typeface="Calibri" charset="0"/>
              </a:rPr>
              <a:t>esource</a:t>
            </a:r>
            <a:endParaRPr lang="en-US" sz="3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9585" y="1087497"/>
            <a:ext cx="528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#PE</a:t>
            </a:r>
            <a:r>
              <a:rPr lang="zh-CN" altLang="en-US" sz="32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increases,</a:t>
            </a:r>
            <a:r>
              <a:rPr lang="zh-CN" altLang="en-US" sz="32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what</a:t>
            </a:r>
            <a:r>
              <a:rPr lang="zh-CN" altLang="en-US" sz="32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about</a:t>
            </a:r>
            <a:r>
              <a:rPr lang="zh-CN" altLang="en-US" sz="32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F</a:t>
            </a:r>
            <a:r>
              <a:rPr lang="en-US" altLang="zh-CN" sz="32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?</a:t>
            </a:r>
            <a:endParaRPr lang="en-US" sz="32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4209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" y="225455"/>
            <a:ext cx="8397239" cy="673100"/>
          </a:xfrm>
        </p:spPr>
        <p:txBody>
          <a:bodyPr/>
          <a:lstStyle/>
          <a:p>
            <a:r>
              <a:rPr lang="en-US" altLang="zh-CN" dirty="0" smtClean="0"/>
              <a:t>Frequency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Degradation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HLS-based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Accelerator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DE0D484B-E34E-4178-97EF-0FFBC6C1D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172046"/>
              </p:ext>
            </p:extLst>
          </p:nvPr>
        </p:nvGraphicFramePr>
        <p:xfrm>
          <a:off x="368300" y="1536700"/>
          <a:ext cx="8534400" cy="494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35900" y="5880100"/>
            <a:ext cx="1066800" cy="4318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82900" y="3492500"/>
            <a:ext cx="571500" cy="4318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49800" y="3708400"/>
            <a:ext cx="571500" cy="4318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57850" y="3886200"/>
            <a:ext cx="571500" cy="4318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40500" y="4038600"/>
            <a:ext cx="571500" cy="4318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285875" y="3230890"/>
            <a:ext cx="304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 smtClean="0">
                <a:latin typeface="Calibri" charset="0"/>
                <a:ea typeface="Calibri" charset="0"/>
                <a:cs typeface="Calibri" charset="0"/>
              </a:rPr>
              <a:t>Frequency</a:t>
            </a:r>
            <a:r>
              <a:rPr lang="zh-CN" altLang="en-US" sz="2800" b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b="0" dirty="0" smtClean="0">
                <a:latin typeface="Calibri" charset="0"/>
                <a:ea typeface="Calibri" charset="0"/>
                <a:cs typeface="Calibri" charset="0"/>
              </a:rPr>
              <a:t>(MHz)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11387" y="6299200"/>
            <a:ext cx="507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 smtClean="0">
                <a:latin typeface="Calibri" charset="0"/>
                <a:ea typeface="Calibri" charset="0"/>
                <a:cs typeface="Calibri" charset="0"/>
              </a:rPr>
              <a:t>Area</a:t>
            </a:r>
            <a:r>
              <a:rPr lang="zh-CN" altLang="en-US" sz="2800" b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b="0" dirty="0" smtClean="0">
                <a:latin typeface="Calibri" charset="0"/>
                <a:ea typeface="Calibri" charset="0"/>
                <a:cs typeface="Calibri" charset="0"/>
              </a:rPr>
              <a:t>(Xilinx</a:t>
            </a:r>
            <a:r>
              <a:rPr lang="zh-CN" altLang="en-US" sz="2800" b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b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b="0" dirty="0" smtClean="0">
                <a:latin typeface="Calibri" charset="0"/>
                <a:ea typeface="Calibri" charset="0"/>
                <a:cs typeface="Calibri" charset="0"/>
              </a:rPr>
              <a:t>Virtex-7</a:t>
            </a:r>
            <a:r>
              <a:rPr lang="zh-CN" altLang="en-US" sz="2800" b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b="0" dirty="0" smtClean="0">
                <a:latin typeface="Calibri" charset="0"/>
                <a:ea typeface="Calibri" charset="0"/>
                <a:cs typeface="Calibri" charset="0"/>
              </a:rPr>
              <a:t>XC7VX690T)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1956" y="3611170"/>
            <a:ext cx="11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AES</a:t>
            </a:r>
            <a:endParaRPr lang="en-US" sz="20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79698" y="2489200"/>
            <a:ext cx="241301" cy="37659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73600" y="2679700"/>
            <a:ext cx="571500" cy="4318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21185" y="3238162"/>
            <a:ext cx="571500" cy="4318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15198" y="2280910"/>
            <a:ext cx="11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NW</a:t>
            </a:r>
            <a:endParaRPr lang="en-US" sz="20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52899" y="3073399"/>
            <a:ext cx="256533" cy="3149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75250" y="3380625"/>
            <a:ext cx="304800" cy="37204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95963" y="3553480"/>
            <a:ext cx="444500" cy="28314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69355" y="2774890"/>
            <a:ext cx="11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Viterbi</a:t>
            </a:r>
            <a:endParaRPr lang="en-US" sz="20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2600" y="2592120"/>
            <a:ext cx="571500" cy="4318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46450" y="3136900"/>
            <a:ext cx="247650" cy="3048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43400" y="3975100"/>
            <a:ext cx="285750" cy="2794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95600" y="2446394"/>
            <a:ext cx="11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KMP</a:t>
            </a:r>
            <a:endParaRPr lang="en-US" sz="20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65304" y="3111500"/>
            <a:ext cx="360374" cy="380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59350" y="3075190"/>
            <a:ext cx="247650" cy="3048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15126" y="3531825"/>
            <a:ext cx="285750" cy="2794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76444" y="3513573"/>
            <a:ext cx="11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SPMV</a:t>
            </a:r>
            <a:endParaRPr lang="en-US" sz="20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29660" y="3271031"/>
            <a:ext cx="227953" cy="31749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67476" y="4766270"/>
            <a:ext cx="247650" cy="3048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95714" y="3553480"/>
            <a:ext cx="248308" cy="33925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08676" y="4708434"/>
            <a:ext cx="958218" cy="413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FFT</a:t>
            </a:r>
            <a:endParaRPr lang="en-US" sz="20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11956" y="2749490"/>
            <a:ext cx="534431" cy="42362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41749" y="3168469"/>
            <a:ext cx="265434" cy="32402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36671" y="3740089"/>
            <a:ext cx="389566" cy="33469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50994" y="3775045"/>
            <a:ext cx="11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Stencil</a:t>
            </a:r>
            <a:endParaRPr lang="en-US" sz="20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3283" y="2896915"/>
            <a:ext cx="285750" cy="2794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87523" y="3508379"/>
            <a:ext cx="285750" cy="2794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53845" y="3903365"/>
            <a:ext cx="285750" cy="2794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63494" y="3966265"/>
            <a:ext cx="11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MM</a:t>
            </a:r>
            <a:endParaRPr lang="en-US" sz="20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Triangle 42"/>
          <p:cNvSpPr/>
          <p:nvPr/>
        </p:nvSpPr>
        <p:spPr bwMode="auto">
          <a:xfrm>
            <a:off x="2979412" y="2968655"/>
            <a:ext cx="317825" cy="28637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5" name="Triangle 44"/>
          <p:cNvSpPr/>
          <p:nvPr/>
        </p:nvSpPr>
        <p:spPr bwMode="auto">
          <a:xfrm>
            <a:off x="5633561" y="3615668"/>
            <a:ext cx="317825" cy="28637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1447800" y="2688151"/>
            <a:ext cx="7033261" cy="173269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6417308" y="4711624"/>
            <a:ext cx="436886" cy="4255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088" y="1523109"/>
            <a:ext cx="2911238" cy="417612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683250" y="1212849"/>
            <a:ext cx="3514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dirty="0" smtClean="0">
                <a:latin typeface="Calibri" charset="0"/>
                <a:ea typeface="Calibri" charset="0"/>
                <a:cs typeface="Calibri" charset="0"/>
              </a:rPr>
              <a:t>30%</a:t>
            </a:r>
            <a:r>
              <a:rPr lang="zh-CN" altLang="en-US" sz="3200" b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b="0" dirty="0" smtClean="0">
                <a:latin typeface="Calibri" charset="0"/>
                <a:ea typeface="Calibri" charset="0"/>
                <a:cs typeface="Calibri" charset="0"/>
              </a:rPr>
              <a:t>-&gt;</a:t>
            </a:r>
            <a:r>
              <a:rPr lang="zh-CN" altLang="en-US" sz="3200" b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b="0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200MHz</a:t>
            </a:r>
          </a:p>
          <a:p>
            <a:r>
              <a:rPr lang="en-US" altLang="zh-CN" sz="3200" b="0" dirty="0" smtClean="0">
                <a:latin typeface="Calibri" charset="0"/>
                <a:ea typeface="Calibri" charset="0"/>
                <a:cs typeface="Calibri" charset="0"/>
              </a:rPr>
              <a:t>90%</a:t>
            </a:r>
            <a:r>
              <a:rPr lang="zh-CN" altLang="en-US" sz="3200" b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b="0" dirty="0" smtClean="0">
                <a:latin typeface="Calibri" charset="0"/>
                <a:ea typeface="Calibri" charset="0"/>
                <a:cs typeface="Calibri" charset="0"/>
              </a:rPr>
              <a:t>-&gt;</a:t>
            </a:r>
            <a:r>
              <a:rPr lang="zh-CN" altLang="en-US" sz="3200" b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b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130MHz</a:t>
            </a:r>
            <a:endParaRPr lang="en-US" sz="3200" b="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79620" y="4474716"/>
            <a:ext cx="3514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dirty="0" smtClean="0">
                <a:latin typeface="Calibri" charset="0"/>
                <a:ea typeface="Calibri" charset="0"/>
                <a:cs typeface="Calibri" charset="0"/>
              </a:rPr>
              <a:t>FFT:</a:t>
            </a:r>
            <a:r>
              <a:rPr lang="zh-CN" altLang="en-US" sz="3200" b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b="0" dirty="0" smtClean="0">
                <a:latin typeface="Calibri" charset="0"/>
                <a:ea typeface="Calibri" charset="0"/>
                <a:cs typeface="Calibri" charset="0"/>
              </a:rPr>
              <a:t>88%-&gt;</a:t>
            </a:r>
          </a:p>
          <a:p>
            <a:r>
              <a:rPr lang="zh-CN" altLang="en-US" sz="3200" b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b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57MHz</a:t>
            </a:r>
            <a:endParaRPr lang="en-US" sz="3200" b="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6753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 animBg="1"/>
      <p:bldP spid="42" grpId="0"/>
      <p:bldP spid="43" grpId="0" animBg="1"/>
      <p:bldP spid="45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Degradation?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2678"/>
            <a:ext cx="8251867" cy="406435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241300" y="1602344"/>
            <a:ext cx="790533" cy="31024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381" y="1668260"/>
            <a:ext cx="790533" cy="31024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0" y="1783842"/>
            <a:ext cx="790533" cy="31024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985325" y="4164775"/>
            <a:ext cx="790533" cy="31024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952371" y="4164775"/>
            <a:ext cx="790533" cy="31024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08982" y="4164775"/>
            <a:ext cx="790533" cy="31024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157102" y="5873163"/>
            <a:ext cx="790533" cy="31024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2427" y="5886119"/>
            <a:ext cx="795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281782" y="5134660"/>
            <a:ext cx="1727200" cy="279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13369" y="1815593"/>
            <a:ext cx="1727200" cy="279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9757" y="1673153"/>
            <a:ext cx="200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Scatter</a:t>
            </a:r>
            <a:endParaRPr lang="en-US" sz="28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22109" y="4996421"/>
            <a:ext cx="200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Gather</a:t>
            </a:r>
            <a:endParaRPr lang="en-US" sz="28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1259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C 0.05312 -0.07916 0.10642 -0.15833 0.14253 -0.14282 C 0.17864 -0.12708 0.21666 0.09352 0.21666 0.09421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2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94444E-6 -2.59259E-6 C 0.10347 -0.08449 0.20729 -0.16944 0.25972 -0.15115 C 0.3125 -0.13287 0.29062 0.05463 0.31528 0.10972 " pathEditMode="relative" rAng="0" ptsTypes="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4" y="-219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33333E-6 -1.11111E-6 C 0.12448 -0.07639 0.24948 -0.15324 0.37257 -0.13287 C 0.49566 -0.1125 0.66632 0.07199 0.73889 0.12245 " pathEditMode="relative" rAng="0" ptsTypes="AAA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44" y="-6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5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0046 L -0.05885 0.13101 L -0.05885 0.13125 C -0.08454 0.11504 -0.21527 0.02268 -0.21354 0.03588 " pathEditMode="relative" rAng="0" ptsTypes="AAAA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3" y="652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69 0.00277 C -0.03385 0.06782 -0.06701 0.13287 -0.1184 0.1331 C -0.16979 0.13333 -0.30868 0.00486 -0.30868 0.00509 " pathEditMode="relative" rAng="0" ptsTypes="AAA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9" y="650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C -0.15017 0.06991 -0.30035 0.14005 -0.42187 0.13565 C -0.5434 0.13102 -0.72917 -0.02662 -0.72917 -0.02662 " pathEditMode="relative" ptsTypes="AAA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58788" y="863754"/>
            <a:ext cx="2048148" cy="33973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1300" y="393700"/>
            <a:ext cx="8902700" cy="660400"/>
          </a:xfrm>
        </p:spPr>
        <p:txBody>
          <a:bodyPr/>
          <a:lstStyle/>
          <a:p>
            <a:r>
              <a:rPr lang="en-US" altLang="zh-CN" dirty="0" smtClean="0"/>
              <a:t>Achilles’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Heel: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Scatter,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Gather,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Broadcast,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26681" y="871062"/>
            <a:ext cx="2034665" cy="3369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8488" y="1092119"/>
            <a:ext cx="161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Scatter</a:t>
            </a:r>
            <a:endParaRPr lang="en-US" sz="28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8493" y="1107658"/>
            <a:ext cx="161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Gather</a:t>
            </a:r>
            <a:endParaRPr lang="en-US" sz="20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269" y="35864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 smtClean="0"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n-US" altLang="zh-CN" sz="2400" b="0" dirty="0" smtClean="0">
                <a:latin typeface="Calibri" charset="0"/>
                <a:ea typeface="Calibri" charset="0"/>
                <a:cs typeface="Calibri" charset="0"/>
              </a:rPr>
              <a:t>broadcast</a:t>
            </a:r>
            <a:r>
              <a:rPr lang="zh-CN" altLang="en-US" sz="2400" b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0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2400" b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0" dirty="0" smtClean="0">
                <a:latin typeface="Calibri" charset="0"/>
                <a:ea typeface="Calibri" charset="0"/>
                <a:cs typeface="Calibri" charset="0"/>
              </a:rPr>
              <a:t>reduce</a:t>
            </a:r>
            <a:r>
              <a:rPr lang="zh-CN" altLang="en-US" sz="2400" b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0" dirty="0" smtClean="0">
                <a:latin typeface="Calibri" charset="0"/>
                <a:ea typeface="Calibri" charset="0"/>
                <a:cs typeface="Calibri" charset="0"/>
              </a:rPr>
              <a:t>are</a:t>
            </a:r>
            <a:r>
              <a:rPr lang="zh-CN" altLang="en-US" sz="2400" b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0" dirty="0" smtClean="0">
                <a:latin typeface="Calibri" charset="0"/>
                <a:ea typeface="Calibri" charset="0"/>
                <a:cs typeface="Calibri" charset="0"/>
              </a:rPr>
              <a:t>similar</a:t>
            </a:r>
            <a:r>
              <a:rPr lang="zh-CN" altLang="en-US" sz="2400" b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0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sz="2400" b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0" dirty="0" smtClean="0">
                <a:latin typeface="Calibri" charset="0"/>
                <a:ea typeface="Calibri" charset="0"/>
                <a:cs typeface="Calibri" charset="0"/>
              </a:rPr>
              <a:t>scatter,</a:t>
            </a:r>
            <a:r>
              <a:rPr lang="zh-CN" altLang="en-US" sz="2400" b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0" dirty="0" smtClean="0">
                <a:latin typeface="Calibri" charset="0"/>
                <a:ea typeface="Calibri" charset="0"/>
                <a:cs typeface="Calibri" charset="0"/>
              </a:rPr>
              <a:t>gather</a:t>
            </a:r>
            <a:r>
              <a:rPr lang="zh-CN" altLang="en-US" sz="2400" b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0" dirty="0" smtClean="0">
                <a:latin typeface="Calibri" charset="0"/>
                <a:ea typeface="Calibri" charset="0"/>
                <a:cs typeface="Calibri" charset="0"/>
              </a:rPr>
              <a:t>patterns</a:t>
            </a:r>
            <a:endParaRPr lang="en-US" sz="2400" b="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434" y="4048155"/>
            <a:ext cx="7289800" cy="27155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1032934" y="4434401"/>
            <a:ext cx="7023100" cy="9376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20234" y="5572767"/>
            <a:ext cx="7035800" cy="4616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5519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Latte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icroarchitecture:</a:t>
            </a:r>
            <a:r>
              <a:rPr lang="zh-CN" altLang="en-US" dirty="0" smtClean="0"/>
              <a:t> </a:t>
            </a:r>
            <a:r>
              <a:rPr lang="en-US" dirty="0" smtClean="0"/>
              <a:t>pipelined</a:t>
            </a:r>
            <a:r>
              <a:rPr lang="zh-CN" altLang="en-US" dirty="0" smtClean="0"/>
              <a:t> </a:t>
            </a:r>
            <a:r>
              <a:rPr lang="en-US" dirty="0" smtClean="0"/>
              <a:t>transfer controllers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(PTC)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path</a:t>
            </a:r>
          </a:p>
          <a:p>
            <a:pPr lvl="1"/>
            <a:r>
              <a:rPr lang="en-US" altLang="zh-CN" dirty="0" smtClean="0"/>
              <a:t>PTCs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FIFOs</a:t>
            </a:r>
          </a:p>
          <a:p>
            <a:pPr lvl="1"/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PTC</a:t>
            </a:r>
            <a:r>
              <a:rPr lang="zh-CN" altLang="en-US" dirty="0" smtClean="0"/>
              <a:t> </a:t>
            </a:r>
            <a:r>
              <a:rPr lang="en-US" altLang="zh-CN" dirty="0"/>
              <a:t>connects to a </a:t>
            </a:r>
            <a:r>
              <a:rPr lang="en-US" altLang="zh-CN" dirty="0">
                <a:solidFill>
                  <a:srgbClr val="FF0000"/>
                </a:solidFill>
              </a:rPr>
              <a:t>local</a:t>
            </a:r>
            <a:r>
              <a:rPr lang="en-US" altLang="zh-CN" dirty="0"/>
              <a:t> set of buffers</a:t>
            </a:r>
            <a:endParaRPr lang="en-US" altLang="zh-CN" dirty="0" smtClean="0"/>
          </a:p>
          <a:p>
            <a:r>
              <a:rPr lang="en-US" altLang="zh-CN" dirty="0" smtClean="0"/>
              <a:t>Improves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frequency: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1.50x</a:t>
            </a:r>
            <a:r>
              <a:rPr lang="en-US" dirty="0"/>
              <a:t> with 3.2% LUT, 5.1% FF on </a:t>
            </a:r>
            <a:r>
              <a:rPr lang="en-US" dirty="0" smtClean="0"/>
              <a:t>average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2.66x</a:t>
            </a:r>
            <a:r>
              <a:rPr lang="en-US" dirty="0" smtClean="0"/>
              <a:t> </a:t>
            </a:r>
            <a:r>
              <a:rPr lang="en-US" dirty="0"/>
              <a:t>with 2.7% LUT, 5.1</a:t>
            </a:r>
            <a:r>
              <a:rPr lang="en-US" dirty="0" smtClean="0"/>
              <a:t>%</a:t>
            </a:r>
            <a:r>
              <a:rPr lang="zh-CN" altLang="en-US" dirty="0" smtClean="0"/>
              <a:t> </a:t>
            </a:r>
            <a:r>
              <a:rPr lang="en-US" dirty="0" smtClean="0"/>
              <a:t>FF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FFT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LOC: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Latte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Pragma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1300" y="393700"/>
            <a:ext cx="8902700" cy="673100"/>
          </a:xfrm>
        </p:spPr>
        <p:txBody>
          <a:bodyPr/>
          <a:lstStyle/>
          <a:p>
            <a:r>
              <a:rPr lang="en-US" altLang="zh-CN" sz="2800" dirty="0" smtClean="0"/>
              <a:t>Latte:</a:t>
            </a:r>
            <a:r>
              <a:rPr lang="zh-CN" altLang="en-US" sz="2800" dirty="0" smtClean="0"/>
              <a:t> </a:t>
            </a:r>
            <a:r>
              <a:rPr lang="en-US" altLang="zh-CN" sz="2800" u="sng" dirty="0" smtClean="0"/>
              <a:t>L</a:t>
            </a:r>
            <a:r>
              <a:rPr lang="en-US" altLang="zh-CN" sz="2800" dirty="0" smtClean="0"/>
              <a:t>ocality</a:t>
            </a:r>
            <a:r>
              <a:rPr lang="zh-CN" altLang="en-US" sz="2800" dirty="0" smtClean="0"/>
              <a:t> </a:t>
            </a:r>
            <a:r>
              <a:rPr lang="en-US" altLang="zh-CN" sz="2800" u="sng" dirty="0" smtClean="0"/>
              <a:t>A</a:t>
            </a:r>
            <a:r>
              <a:rPr lang="en-US" altLang="zh-CN" sz="2800" dirty="0" smtClean="0"/>
              <a:t>ware</a:t>
            </a:r>
            <a:r>
              <a:rPr lang="zh-CN" altLang="en-US" sz="2800" dirty="0" smtClean="0"/>
              <a:t> </a:t>
            </a:r>
            <a:r>
              <a:rPr lang="en-US" altLang="zh-CN" sz="2800" u="sng" dirty="0" smtClean="0"/>
              <a:t>T</a:t>
            </a:r>
            <a:r>
              <a:rPr lang="en-US" altLang="zh-CN" sz="2800" dirty="0" smtClean="0"/>
              <a:t>ransformation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high-level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syn</a:t>
            </a:r>
            <a:r>
              <a:rPr lang="en-US" altLang="zh-CN" sz="2800" u="sng" dirty="0" err="1" smtClean="0"/>
              <a:t>T</a:t>
            </a:r>
            <a:r>
              <a:rPr lang="en-US" altLang="zh-CN" sz="2800" dirty="0" err="1" smtClean="0"/>
              <a:t>h</a:t>
            </a:r>
            <a:r>
              <a:rPr lang="en-US" altLang="zh-CN" sz="2800" u="sng" dirty="0" err="1" smtClean="0"/>
              <a:t>E</a:t>
            </a:r>
            <a:r>
              <a:rPr lang="en-US" altLang="zh-CN" sz="2800" dirty="0" err="1" smtClean="0"/>
              <a:t>sis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5581650"/>
            <a:ext cx="8902700" cy="85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E335E3C-6B9E-4A6E-9808-39295E7DD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2186" y="7455806"/>
            <a:ext cx="2620108" cy="23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538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716" y="2118868"/>
            <a:ext cx="2615184" cy="23408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Welcome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P3,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10:10-11:15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392" y="1066800"/>
            <a:ext cx="4789024" cy="579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E335E3C-6B9E-4A6E-9808-39295E7DD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2186" y="7455806"/>
            <a:ext cx="2620108" cy="2338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E335E3C-6B9E-4A6E-9808-39295E7DD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4586" y="7608206"/>
            <a:ext cx="2620108" cy="2338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717" y="4813052"/>
            <a:ext cx="2615184" cy="147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0311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srcPresentationTemplate">
  <a:themeElements>
    <a:clrScheme name="">
      <a:dk1>
        <a:srgbClr val="000000"/>
      </a:dk1>
      <a:lt1>
        <a:srgbClr val="FFFFCC"/>
      </a:lt1>
      <a:dk2>
        <a:srgbClr val="660066"/>
      </a:dk2>
      <a:lt2>
        <a:srgbClr val="660066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0099"/>
      </a:hlink>
      <a:folHlink>
        <a:srgbClr val="FF9900"/>
      </a:folHlink>
    </a:clrScheme>
    <a:fontScheme name="gsrcPresentation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srcPresentationTemplate 1">
        <a:dk1>
          <a:srgbClr val="0033CC"/>
        </a:dk1>
        <a:lt1>
          <a:srgbClr val="99FFFF"/>
        </a:lt1>
        <a:dk2>
          <a:srgbClr val="000000"/>
        </a:dk2>
        <a:lt2>
          <a:srgbClr val="000000"/>
        </a:lt2>
        <a:accent1>
          <a:srgbClr val="00B8A5"/>
        </a:accent1>
        <a:accent2>
          <a:srgbClr val="2C005E"/>
        </a:accent2>
        <a:accent3>
          <a:srgbClr val="CAFFFF"/>
        </a:accent3>
        <a:accent4>
          <a:srgbClr val="002AAE"/>
        </a:accent4>
        <a:accent5>
          <a:srgbClr val="AAD8CF"/>
        </a:accent5>
        <a:accent6>
          <a:srgbClr val="270054"/>
        </a:accent6>
        <a:hlink>
          <a:srgbClr val="4C82FF"/>
        </a:hlink>
        <a:folHlink>
          <a:srgbClr val="FFB8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rcPresentationTemplate 4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5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6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7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gsrcPresentationTemplate">
  <a:themeElements>
    <a:clrScheme name="">
      <a:dk1>
        <a:srgbClr val="000000"/>
      </a:dk1>
      <a:lt1>
        <a:srgbClr val="FFFFCC"/>
      </a:lt1>
      <a:dk2>
        <a:srgbClr val="660066"/>
      </a:dk2>
      <a:lt2>
        <a:srgbClr val="660066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0099"/>
      </a:hlink>
      <a:folHlink>
        <a:srgbClr val="FF9900"/>
      </a:folHlink>
    </a:clrScheme>
    <a:fontScheme name="gsrcPresentation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srcPresentationTemplate 1">
        <a:dk1>
          <a:srgbClr val="0033CC"/>
        </a:dk1>
        <a:lt1>
          <a:srgbClr val="99FFFF"/>
        </a:lt1>
        <a:dk2>
          <a:srgbClr val="000000"/>
        </a:dk2>
        <a:lt2>
          <a:srgbClr val="000000"/>
        </a:lt2>
        <a:accent1>
          <a:srgbClr val="00B8A5"/>
        </a:accent1>
        <a:accent2>
          <a:srgbClr val="2C005E"/>
        </a:accent2>
        <a:accent3>
          <a:srgbClr val="CAFFFF"/>
        </a:accent3>
        <a:accent4>
          <a:srgbClr val="002AAE"/>
        </a:accent4>
        <a:accent5>
          <a:srgbClr val="AAD8CF"/>
        </a:accent5>
        <a:accent6>
          <a:srgbClr val="270054"/>
        </a:accent6>
        <a:hlink>
          <a:srgbClr val="4C82FF"/>
        </a:hlink>
        <a:folHlink>
          <a:srgbClr val="FFB8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rcPresentationTemplate 4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5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6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7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80151</TotalTime>
  <Words>1110</Words>
  <Application>Microsoft Macintosh PowerPoint</Application>
  <PresentationFormat>On-screen Show (4:3)</PresentationFormat>
  <Paragraphs>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 Narrow</vt:lpstr>
      <vt:lpstr>Calibri</vt:lpstr>
      <vt:lpstr>Monotype Sorts</vt:lpstr>
      <vt:lpstr>MS PGothic</vt:lpstr>
      <vt:lpstr>Times New Roman</vt:lpstr>
      <vt:lpstr>Wingdings</vt:lpstr>
      <vt:lpstr>Arial</vt:lpstr>
      <vt:lpstr>1_gsrcPresentationTemplate</vt:lpstr>
      <vt:lpstr>2_gsrcPresentationTemplate</vt:lpstr>
      <vt:lpstr>Latte: Locality Aware Transformation for High Level Synthesis</vt:lpstr>
      <vt:lpstr>Common Practice Accelerator Template</vt:lpstr>
      <vt:lpstr>Area Increases as Design Scales Out </vt:lpstr>
      <vt:lpstr>Frequency Degradation when Design Scales Out in HLS-based Accelerator</vt:lpstr>
      <vt:lpstr>Why Frequency Degradation?</vt:lpstr>
      <vt:lpstr>Achilles’ Heel: Scatter, Gather, Broadcast, Reduce</vt:lpstr>
      <vt:lpstr>Latte: Locality Aware Transformation for high-level synThEsis</vt:lpstr>
      <vt:lpstr>Welcome to Poster Session P3, 10:10-11:15 </vt:lpstr>
    </vt:vector>
  </TitlesOfParts>
  <Company>UCLA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Optimality Study of Logic Synthesis for LUT-Based FPGAs</dc:title>
  <dc:creator>Kirill Minkovich</dc:creator>
  <cp:lastModifiedBy>Peipei Zhou</cp:lastModifiedBy>
  <cp:revision>4519</cp:revision>
  <dcterms:created xsi:type="dcterms:W3CDTF">2006-01-20T15:57:24Z</dcterms:created>
  <dcterms:modified xsi:type="dcterms:W3CDTF">2018-04-29T13:38:33Z</dcterms:modified>
</cp:coreProperties>
</file>