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7371" r:id="rId2"/>
  </p:sldMasterIdLst>
  <p:notesMasterIdLst>
    <p:notesMasterId r:id="rId14"/>
  </p:notesMasterIdLst>
  <p:handoutMasterIdLst>
    <p:handoutMasterId r:id="rId15"/>
  </p:handoutMasterIdLst>
  <p:sldIdLst>
    <p:sldId id="570" r:id="rId3"/>
    <p:sldId id="717" r:id="rId4"/>
    <p:sldId id="718" r:id="rId5"/>
    <p:sldId id="708" r:id="rId6"/>
    <p:sldId id="715" r:id="rId7"/>
    <p:sldId id="720" r:id="rId8"/>
    <p:sldId id="716" r:id="rId9"/>
    <p:sldId id="710" r:id="rId10"/>
    <p:sldId id="709" r:id="rId11"/>
    <p:sldId id="721" r:id="rId12"/>
    <p:sldId id="713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tchen" initials="y" lastIdx="1" clrIdx="0">
    <p:extLst>
      <p:ext uri="{19B8F6BF-5375-455C-9EA6-DF929625EA0E}">
        <p15:presenceInfo xmlns:p15="http://schemas.microsoft.com/office/powerpoint/2012/main" userId="yt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3399FF"/>
    <a:srgbClr val="FFB346"/>
    <a:srgbClr val="B3EBFF"/>
    <a:srgbClr val="0000FF"/>
    <a:srgbClr val="DDDDDD"/>
    <a:srgbClr val="C0C0C0"/>
    <a:srgbClr val="EAEAEA"/>
    <a:srgbClr val="B2B2B2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79787" autoAdjust="0"/>
  </p:normalViewPr>
  <p:slideViewPr>
    <p:cSldViewPr snapToGrid="0">
      <p:cViewPr varScale="1">
        <p:scale>
          <a:sx n="70" d="100"/>
          <a:sy n="70" d="100"/>
        </p:scale>
        <p:origin x="13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3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YUNSEOK\Dropbox\survey_papers\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YUNSEOK\Dropbox\survey_papers\dat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n\Dropbox\survey_papers\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Related</a:t>
            </a:r>
            <a:r>
              <a:rPr lang="en-US" baseline="0"/>
              <a:t> Work by Year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publication</c:v>
          </c:tx>
          <c:spPr>
            <a:solidFill>
              <a:srgbClr val="0070C0"/>
            </a:solidFill>
          </c:spPr>
          <c:invertIfNegative val="0"/>
          <c:cat>
            <c:numRef>
              <c:f>Sheet1!$B$2:$G$2</c:f>
              <c:numCache>
                <c:formatCode>General</c:formatCode>
                <c:ptCount val="6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2</c:v>
                </c:pt>
                <c:pt idx="1">
                  <c:v>7</c:v>
                </c:pt>
                <c:pt idx="2">
                  <c:v>2</c:v>
                </c:pt>
                <c:pt idx="3">
                  <c:v>8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526256"/>
        <c:axId val="221529520"/>
      </c:barChart>
      <c:catAx>
        <c:axId val="221526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ko-KR" sz="1600"/>
                  <a:t>Year</a:t>
                </a:r>
                <a:endParaRPr lang="ko-KR" altLang="en-US" sz="1600"/>
              </a:p>
            </c:rich>
          </c:tx>
          <c:layout>
            <c:manualLayout>
              <c:xMode val="edge"/>
              <c:yMode val="edge"/>
              <c:x val="0.52383850101453666"/>
              <c:y val="0.898116655140564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21529520"/>
        <c:crosses val="autoZero"/>
        <c:auto val="1"/>
        <c:lblAlgn val="ctr"/>
        <c:lblOffset val="100"/>
        <c:noMultiLvlLbl val="0"/>
      </c:catAx>
      <c:valAx>
        <c:axId val="221529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altLang="ko-KR" sz="1600"/>
                  <a:t># Publications</a:t>
                </a:r>
                <a:endParaRPr lang="ko-KR" alt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2152625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en-US"/>
              <a:t>Related Work by</a:t>
            </a:r>
            <a:r>
              <a:rPr lang="en-US" altLang="en-US" baseline="0"/>
              <a:t> Conference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publication</c:v>
          </c:tx>
          <c:spPr>
            <a:solidFill>
              <a:srgbClr val="00B0F0"/>
            </a:solidFill>
          </c:spPr>
          <c:invertIfNegative val="0"/>
          <c:cat>
            <c:strRef>
              <c:f>Sheet1!$B$5:$E$5</c:f>
              <c:strCache>
                <c:ptCount val="4"/>
                <c:pt idx="0">
                  <c:v>FPGA</c:v>
                </c:pt>
                <c:pt idx="1">
                  <c:v>FCCM</c:v>
                </c:pt>
                <c:pt idx="2">
                  <c:v>FPT</c:v>
                </c:pt>
                <c:pt idx="3">
                  <c:v>FPL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13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519728"/>
        <c:axId val="221530608"/>
      </c:barChart>
      <c:catAx>
        <c:axId val="221519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/>
                </a:pPr>
                <a:r>
                  <a:rPr lang="en-US" altLang="ko-KR" sz="1600" b="1"/>
                  <a:t>Conference</a:t>
                </a:r>
                <a:endParaRPr lang="ko-KR" altLang="en-US" sz="1600" b="1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21530608"/>
        <c:crosses val="autoZero"/>
        <c:auto val="1"/>
        <c:lblAlgn val="ctr"/>
        <c:lblOffset val="100"/>
        <c:noMultiLvlLbl val="0"/>
      </c:catAx>
      <c:valAx>
        <c:axId val="221530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altLang="ko-KR" sz="1600"/>
                  <a:t># Publications</a:t>
                </a:r>
                <a:endParaRPr lang="ko-KR" alt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2151972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altLang="en-US" sz="2400"/>
              <a:t>Related Work</a:t>
            </a:r>
            <a:r>
              <a:rPr lang="en-US" altLang="en-US" sz="2400" baseline="0"/>
              <a:t> by Target II</a:t>
            </a:r>
            <a:endParaRPr lang="en-US" altLang="en-US" sz="24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pub</c:v>
          </c:tx>
          <c:spPr>
            <a:solidFill>
              <a:srgbClr val="0070C0"/>
            </a:solidFill>
          </c:spPr>
          <c:invertIfNegative val="0"/>
          <c:cat>
            <c:strRef>
              <c:f>Sheet1!$B$8:$C$8</c:f>
              <c:strCache>
                <c:ptCount val="2"/>
                <c:pt idx="0">
                  <c:v>II=1</c:v>
                </c:pt>
                <c:pt idx="1">
                  <c:v>II≠1</c:v>
                </c:pt>
              </c:strCache>
            </c:strRef>
          </c:cat>
          <c:val>
            <c:numRef>
              <c:f>Sheet1!$B$9:$C$9</c:f>
              <c:numCache>
                <c:formatCode>General</c:formatCode>
                <c:ptCount val="2"/>
                <c:pt idx="0">
                  <c:v>34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233360"/>
        <c:axId val="261236080"/>
      </c:barChart>
      <c:catAx>
        <c:axId val="26123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800" b="1"/>
            </a:pPr>
            <a:endParaRPr lang="en-US"/>
          </a:p>
        </c:txPr>
        <c:crossAx val="261236080"/>
        <c:crosses val="autoZero"/>
        <c:auto val="1"/>
        <c:lblAlgn val="ctr"/>
        <c:lblOffset val="100"/>
        <c:noMultiLvlLbl val="0"/>
      </c:catAx>
      <c:valAx>
        <c:axId val="261236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ko-KR" sz="2000"/>
                  <a:t># Publications</a:t>
                </a:r>
                <a:endParaRPr lang="ko-KR" altLang="en-US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261233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chemeClr val="tx1"/>
                </a:solidFill>
              </a:rPr>
              <a:t>Resource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Sheet1!$E$9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Sheet1!$F$7:$L$7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Sheet1!$F$9:$L$9</c:f>
              <c:numCache>
                <c:formatCode>General</c:formatCode>
                <c:ptCount val="7"/>
                <c:pt idx="0">
                  <c:v>22720</c:v>
                </c:pt>
                <c:pt idx="1">
                  <c:v>11360</c:v>
                </c:pt>
                <c:pt idx="2">
                  <c:v>5680</c:v>
                </c:pt>
                <c:pt idx="3">
                  <c:v>2840</c:v>
                </c:pt>
                <c:pt idx="4">
                  <c:v>1420</c:v>
                </c:pt>
                <c:pt idx="5">
                  <c:v>710</c:v>
                </c:pt>
                <c:pt idx="6">
                  <c:v>355</c:v>
                </c:pt>
              </c:numCache>
            </c:numRef>
          </c:val>
        </c:ser>
        <c:ser>
          <c:idx val="2"/>
          <c:order val="2"/>
          <c:tx>
            <c:strRef>
              <c:f>Sheet1!$E$10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Sheet1!$F$7:$L$7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Sheet1!$F$10:$L$10</c:f>
              <c:numCache>
                <c:formatCode>General</c:formatCode>
                <c:ptCount val="7"/>
                <c:pt idx="0">
                  <c:v>22336</c:v>
                </c:pt>
                <c:pt idx="1">
                  <c:v>11168</c:v>
                </c:pt>
                <c:pt idx="2">
                  <c:v>5584</c:v>
                </c:pt>
                <c:pt idx="3">
                  <c:v>2792</c:v>
                </c:pt>
                <c:pt idx="4">
                  <c:v>1396</c:v>
                </c:pt>
                <c:pt idx="5">
                  <c:v>698</c:v>
                </c:pt>
                <c:pt idx="6">
                  <c:v>349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235536"/>
        <c:axId val="261236624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Sheet1!$E$8</c:f>
              <c:strCache>
                <c:ptCount val="1"/>
                <c:pt idx="0">
                  <c:v>DSP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Sheet1!$F$7:$L$7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Sheet1!$F$8:$L$8</c:f>
              <c:numCache>
                <c:formatCode>General</c:formatCode>
                <c:ptCount val="7"/>
                <c:pt idx="0">
                  <c:v>320</c:v>
                </c:pt>
                <c:pt idx="1">
                  <c:v>160</c:v>
                </c:pt>
                <c:pt idx="2">
                  <c:v>80</c:v>
                </c:pt>
                <c:pt idx="3">
                  <c:v>40</c:v>
                </c:pt>
                <c:pt idx="4">
                  <c:v>20</c:v>
                </c:pt>
                <c:pt idx="5">
                  <c:v>10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7"/>
        <c:overlap val="-27"/>
        <c:axId val="261237712"/>
        <c:axId val="261237168"/>
      </c:barChart>
      <c:catAx>
        <c:axId val="26123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36624"/>
        <c:crosses val="autoZero"/>
        <c:auto val="1"/>
        <c:lblAlgn val="ctr"/>
        <c:lblOffset val="100"/>
        <c:noMultiLvlLbl val="0"/>
      </c:catAx>
      <c:valAx>
        <c:axId val="2612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35536"/>
        <c:crosses val="autoZero"/>
        <c:crossBetween val="between"/>
      </c:valAx>
      <c:valAx>
        <c:axId val="2612371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37712"/>
        <c:crosses val="max"/>
        <c:crossBetween val="between"/>
      </c:valAx>
      <c:catAx>
        <c:axId val="261237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2371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tx1"/>
                </a:solidFill>
              </a:rPr>
              <a:t>GFLOPS</a:t>
            </a:r>
            <a:endParaRPr 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Sheet1!$E$6</c:f>
              <c:strCache>
                <c:ptCount val="1"/>
                <c:pt idx="0">
                  <c:v>GFLOPS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Sheet1!$F$5:$L$5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Sheet1!$F$6:$L$6</c:f>
              <c:numCache>
                <c:formatCode>General</c:formatCode>
                <c:ptCount val="7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2748928"/>
        <c:axId val="2102736416"/>
        <c:axId val="0"/>
      </c:bar3DChart>
      <c:catAx>
        <c:axId val="210274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36416"/>
        <c:crosses val="autoZero"/>
        <c:auto val="1"/>
        <c:lblAlgn val="ctr"/>
        <c:lblOffset val="100"/>
        <c:noMultiLvlLbl val="0"/>
      </c:catAx>
      <c:valAx>
        <c:axId val="21027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4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anose="020B0604020202020204" pitchFamily="34" charset="0"/>
              </a:defRPr>
            </a:lvl1pPr>
          </a:lstStyle>
          <a:p>
            <a:fld id="{34355F90-1B99-4170-BEE4-5AFC074CA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anose="020B0604020202020204" pitchFamily="34" charset="0"/>
              </a:defRPr>
            </a:lvl1pPr>
          </a:lstStyle>
          <a:p>
            <a:fld id="{DE913096-4383-48F3-A870-063DBE129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91F8C9B-EE57-4216-87C7-4E3C9975A2CB}" type="slidenum">
              <a:rPr lang="en-US" sz="1300" b="0">
                <a:latin typeface="Arial" panose="020B0604020202020204" pitchFamily="34" charset="0"/>
              </a:rPr>
              <a:pPr eaLnBrk="1" hangingPunct="1"/>
              <a:t>1</a:t>
            </a:fld>
            <a:endParaRPr lang="en-US" sz="1300" b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09613"/>
            <a:ext cx="4784725" cy="35877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559300"/>
            <a:ext cx="5305425" cy="4349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9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13096-4383-48F3-A870-063DBE1292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4" descr="ucla_seal_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828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8" descr="Computer_Science_Dep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"/>
            <a:ext cx="419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7" descr="top_r3_c2_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406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9590" name="Rectangle 102"/>
          <p:cNvSpPr>
            <a:spLocks noGrp="1" noChangeArrowheads="1"/>
          </p:cNvSpPr>
          <p:nvPr>
            <p:ph type="ctrTitle"/>
          </p:nvPr>
        </p:nvSpPr>
        <p:spPr>
          <a:xfrm>
            <a:off x="254000" y="609600"/>
            <a:ext cx="77724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altLang="zh-CN"/>
              <a:t>&lt;Title&gt;</a:t>
            </a:r>
          </a:p>
        </p:txBody>
      </p:sp>
      <p:sp>
        <p:nvSpPr>
          <p:cNvPr id="959591" name="Rectangle 10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2900363"/>
            <a:ext cx="6400800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pitchFamily="2" charset="2"/>
              <a:buNone/>
              <a:defRPr sz="2200"/>
            </a:lvl1pPr>
          </a:lstStyle>
          <a:p>
            <a:r>
              <a:rPr lang="en-US" altLang="zh-CN"/>
              <a:t>&lt;name&gt;</a:t>
            </a:r>
          </a:p>
          <a:p>
            <a:r>
              <a:rPr lang="en-US" altLang="zh-CN"/>
              <a:t>&lt;affiliation&gt;</a:t>
            </a:r>
          </a:p>
          <a:p>
            <a:r>
              <a:rPr lang="en-US" altLang="zh-CN"/>
              <a:t>&lt;event&gt;</a:t>
            </a:r>
          </a:p>
          <a:p>
            <a:r>
              <a:rPr lang="en-US" altLang="zh-CN"/>
              <a:t>&lt;date&gt;</a:t>
            </a:r>
          </a:p>
        </p:txBody>
      </p:sp>
      <p:pic>
        <p:nvPicPr>
          <p:cNvPr id="8" name="Picture 1771" descr="cdsc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0439"/>
            <a:ext cx="2514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571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97AE0B4-A962-4D98-9A47-10D5C475C160}" type="datetime1">
              <a:rPr lang="en-US" altLang="zh-CN"/>
              <a:pPr>
                <a:defRPr/>
              </a:pPr>
              <a:t>5/2/2016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28F423-100B-4E99-AE23-CE704FE99A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398292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393700"/>
            <a:ext cx="2174875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93700"/>
            <a:ext cx="6372225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9670D2-61B1-4CF3-B134-F9DCCECFAB59}" type="datetime1">
              <a:rPr lang="en-US" altLang="zh-CN"/>
              <a:pPr>
                <a:defRPr/>
              </a:pPr>
              <a:t>5/2/2016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E8922D-C3A4-4622-AFEB-2A585156A4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412972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4" descr="ucla_seal_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828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8" descr="Computer_Science_Dep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"/>
            <a:ext cx="419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7" descr="top_r3_c2_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406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203200"/>
            <a:ext cx="15716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9590" name="Rectangle 102"/>
          <p:cNvSpPr>
            <a:spLocks noGrp="1" noChangeArrowheads="1"/>
          </p:cNvSpPr>
          <p:nvPr>
            <p:ph type="ctrTitle"/>
          </p:nvPr>
        </p:nvSpPr>
        <p:spPr>
          <a:xfrm>
            <a:off x="254000" y="609600"/>
            <a:ext cx="77724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altLang="zh-CN"/>
              <a:t>&lt;Title&gt;</a:t>
            </a:r>
          </a:p>
        </p:txBody>
      </p:sp>
      <p:sp>
        <p:nvSpPr>
          <p:cNvPr id="959591" name="Rectangle 10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2900363"/>
            <a:ext cx="6400800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pitchFamily="2" charset="2"/>
              <a:buNone/>
              <a:defRPr sz="2200"/>
            </a:lvl1pPr>
          </a:lstStyle>
          <a:p>
            <a:r>
              <a:rPr lang="en-US" altLang="zh-CN"/>
              <a:t>&lt;name&gt;</a:t>
            </a:r>
          </a:p>
          <a:p>
            <a:r>
              <a:rPr lang="en-US" altLang="zh-CN"/>
              <a:t>&lt;affiliation&gt;</a:t>
            </a:r>
          </a:p>
          <a:p>
            <a:r>
              <a:rPr lang="en-US" altLang="zh-CN"/>
              <a:t>&lt;event&gt;</a:t>
            </a:r>
          </a:p>
          <a:p>
            <a:r>
              <a:rPr lang="en-US" altLang="zh-CN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1569282821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4272"/>
      </p:ext>
    </p:extLst>
  </p:cSld>
  <p:clrMapOvr>
    <a:masterClrMapping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F007ED-0B1F-E449-9AD5-F2241ECD0CF3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5/2/2016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F69F82-872F-3146-8536-D2ED82D66FE3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29783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79500"/>
            <a:ext cx="427355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079500"/>
            <a:ext cx="427355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4D7547-46D9-D742-A7F4-44DECC510648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5/2/2016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F23F24-15DC-3F4A-8953-9DF1B7E30AB8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98951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0C1C4F-2A55-2B4D-9280-003E6569C09B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5/2/2016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61121B-119D-B240-996A-0753642E0B2D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66698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AD7A2D-58B5-7549-A332-54EF97198A11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5/2/2016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DCDA42-EC02-534C-836A-D21711F4BBAF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6076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33EF76-AC3E-9B49-AF01-FA23F56F6916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5/2/2016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8A971-6940-6B41-8701-4848580ADB73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89832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9A2075-B37B-A74A-AD32-FD8530022068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5/2/2016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EB1098-4C15-A84C-A3BB-BEA369B999D4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24361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SzPct val="125000"/>
              <a:buFont typeface="Wingdings" panose="05000000000000000000" pitchFamily="2" charset="2"/>
              <a:buChar char="§"/>
              <a:defRPr/>
            </a:lvl1pPr>
            <a:lvl4pPr marL="1600200" indent="-228600">
              <a:buSzPct val="70000"/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4454"/>
      </p:ext>
    </p:extLst>
  </p:cSld>
  <p:clrMapOvr>
    <a:masterClrMapping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DB0056-AC0C-114A-8591-BA85DDFF084B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5/2/2016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E16277-D2FA-4F47-BB2F-A972459645A5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78114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09B7F0-347D-2A4B-9EA4-6013AF3E53DD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5/2/2016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458CF9-A78F-6D4A-BF72-7ED786232EFD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6603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393700"/>
            <a:ext cx="2174875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93700"/>
            <a:ext cx="6372225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FCCBDE-7BED-784D-87BA-FDEE4414E432}" type="datetime1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5/2/2016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815F93-ABDA-6F43-A181-FB2AE0E57C48}" type="slidenum">
              <a:rPr lang="en-US" altLang="zh-CN" smtClean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pPr/>
              <a:t>‹#›</a:t>
            </a:fld>
            <a:endParaRPr lang="en-US" altLang="zh-CN" smtClean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75720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A6A9AA8-59CE-4EB8-90F5-0C2FD1ED0B29}" type="datetime1">
              <a:rPr lang="en-US" altLang="zh-CN"/>
              <a:pPr>
                <a:defRPr/>
              </a:pPr>
              <a:t>5/2/2016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8BB746-8525-4E9B-ABE8-20C2A791F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610539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79500"/>
            <a:ext cx="427355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079500"/>
            <a:ext cx="4273550" cy="520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8081243-D0ED-4952-9DB0-7A390E487F4B}" type="datetime1">
              <a:rPr lang="en-US" altLang="zh-CN"/>
              <a:pPr>
                <a:defRPr/>
              </a:pPr>
              <a:t>5/2/2016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DF63E4-F397-4E09-AF92-F1ECABD946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59690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3943E89-6B72-4AA1-960E-554E79AA3282}" type="datetime1">
              <a:rPr lang="en-US" altLang="zh-CN"/>
              <a:pPr>
                <a:defRPr/>
              </a:pPr>
              <a:t>5/2/2016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7CB667-A04D-45EF-9627-667540E54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699807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FF77B12-600F-43BE-A19B-48D8E38AE850}" type="datetime1">
              <a:rPr lang="en-US" altLang="zh-CN"/>
              <a:pPr>
                <a:defRPr/>
              </a:pPr>
              <a:t>5/2/2016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25DFEF-B4E4-4BB6-9404-3272E2A86A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879909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F938E05-5FB3-4FD7-ACD2-5FD31A1A5C2F}" type="datetime1">
              <a:rPr lang="en-US" altLang="zh-CN"/>
              <a:pPr>
                <a:defRPr/>
              </a:pPr>
              <a:t>5/2/2016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FD9751-0730-499C-95EB-6A672D5DCA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232380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EAE73B5-F5A3-4BA0-A3A8-DADD0BAB2DFB}" type="datetime1">
              <a:rPr lang="en-US" altLang="zh-CN"/>
              <a:pPr>
                <a:defRPr/>
              </a:pPr>
              <a:t>5/2/2016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F26BFA-6C79-435D-A22E-62B236E389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034994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4CD3968-82F0-4489-96B4-EAAA49035E0A}" type="datetime1">
              <a:rPr lang="en-US" altLang="zh-CN"/>
              <a:pPr>
                <a:defRPr/>
              </a:pPr>
              <a:t>5/2/2016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UCLA VLSICAD LAB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A8BFD0-B99F-4FBE-B650-DD080B837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397156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 txBox="1">
            <a:spLocks noChangeArrowheads="1"/>
          </p:cNvSpPr>
          <p:nvPr userDrawn="1"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0F05E4C-D901-4633-A962-1E944890EE57}" type="slidenum">
              <a:rPr lang="en-US" altLang="zh-CN"/>
              <a:pPr algn="r" eaLnBrk="1" hangingPunct="1"/>
              <a:t>‹#›</a:t>
            </a:fld>
            <a:endParaRPr lang="en-US" altLang="zh-CN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9370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9" name="Picture 12" descr="arro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61" r:id="rId1"/>
    <p:sldLayoutId id="2147487360" r:id="rId2"/>
    <p:sldLayoutId id="2147487362" r:id="rId3"/>
    <p:sldLayoutId id="2147487363" r:id="rId4"/>
    <p:sldLayoutId id="2147487364" r:id="rId5"/>
    <p:sldLayoutId id="2147487365" r:id="rId6"/>
    <p:sldLayoutId id="2147487366" r:id="rId7"/>
    <p:sldLayoutId id="2147487367" r:id="rId8"/>
    <p:sldLayoutId id="2147487368" r:id="rId9"/>
    <p:sldLayoutId id="2147487369" r:id="rId10"/>
    <p:sldLayoutId id="2147487370" r:id="rId11"/>
  </p:sldLayoutIdLst>
  <p:transition spd="med">
    <p:cut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 charset="2"/>
        <a:buChar char="u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>
          <a:solidFill>
            <a:srgbClr val="1F366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 txBox="1">
            <a:spLocks noChangeArrowheads="1"/>
          </p:cNvSpPr>
          <p:nvPr userDrawn="1"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2E984224-DE29-6744-92FA-C760D42A1B0F}" type="slidenum">
              <a:rPr lang="en-US" altLang="zh-CN" smtClean="0">
                <a:solidFill>
                  <a:srgbClr val="000000"/>
                </a:solidFill>
              </a:rPr>
              <a:pPr algn="r" eaLnBrk="1" hangingPunct="1"/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9370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9" name="Picture 12" descr="arro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4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72" r:id="rId1"/>
    <p:sldLayoutId id="2147487373" r:id="rId2"/>
    <p:sldLayoutId id="2147487374" r:id="rId3"/>
    <p:sldLayoutId id="2147487375" r:id="rId4"/>
    <p:sldLayoutId id="2147487376" r:id="rId5"/>
    <p:sldLayoutId id="2147487377" r:id="rId6"/>
    <p:sldLayoutId id="2147487378" r:id="rId7"/>
    <p:sldLayoutId id="2147487379" r:id="rId8"/>
    <p:sldLayoutId id="2147487380" r:id="rId9"/>
    <p:sldLayoutId id="2147487381" r:id="rId10"/>
    <p:sldLayoutId id="2147487382" r:id="rId11"/>
  </p:sldLayoutIdLst>
  <p:transition spd="med">
    <p:cut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 charset="0"/>
        <a:buChar char="u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charset="0"/>
        <a:buChar char="§"/>
        <a:defRPr sz="2400" b="1">
          <a:solidFill>
            <a:srgbClr val="1F366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 charset="0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575" y="1188443"/>
            <a:ext cx="8375650" cy="1701800"/>
          </a:xfrm>
        </p:spPr>
        <p:txBody>
          <a:bodyPr/>
          <a:lstStyle/>
          <a:p>
            <a:pPr algn="ctr">
              <a:defRPr/>
            </a:pPr>
            <a:r>
              <a:rPr lang="en-US" altLang="zh-CN" sz="3200" i="0" dirty="0" smtClean="0">
                <a:solidFill>
                  <a:srgbClr val="000099"/>
                </a:solidFill>
              </a:rPr>
              <a:t>Energy Efficiency of Full Pipelining: A Case Study for Matrix Multiplication</a:t>
            </a:r>
            <a:endParaRPr lang="en-US" altLang="zh-CN" sz="2400" i="0" dirty="0" smtClean="0">
              <a:solidFill>
                <a:srgbClr val="000099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1700" y="2328863"/>
            <a:ext cx="7286625" cy="387032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endParaRPr lang="en-US" altLang="zh-CN" sz="2000" dirty="0" smtClean="0"/>
          </a:p>
          <a:p>
            <a:pPr>
              <a:buFont typeface="Monotype Sorts" charset="2"/>
              <a:buNone/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en-US" altLang="zh-CN" sz="2000" dirty="0" smtClean="0"/>
              <a:t>Speaker: Peipei Zhou</a:t>
            </a:r>
          </a:p>
          <a:p>
            <a:pPr>
              <a:defRPr/>
            </a:pPr>
            <a:r>
              <a:rPr lang="en-US" altLang="zh-CN" sz="2000" dirty="0" smtClean="0"/>
              <a:t>Student: Peipei Zhou, Hyunseok Park, Zhenman Fang, </a:t>
            </a:r>
          </a:p>
          <a:p>
            <a:pPr>
              <a:defRPr/>
            </a:pPr>
            <a:r>
              <a:rPr lang="en-US" altLang="zh-CN" sz="2000" dirty="0" smtClean="0"/>
              <a:t>Faculty: Jason Cong, Andre DeHon</a:t>
            </a:r>
          </a:p>
          <a:p>
            <a:pPr>
              <a:defRPr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62086762"/>
      </p:ext>
    </p:extLst>
  </p:cSld>
  <p:clrMapOvr>
    <a:masterClrMapping/>
  </p:clrMapOvr>
  <p:transition spd="med" advTm="14906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21" y="1079500"/>
            <a:ext cx="7008258" cy="5207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in the poster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9" y="1001338"/>
            <a:ext cx="785922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920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5057" y="1520673"/>
            <a:ext cx="40163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Calibri" panose="020F0502020204030204"/>
                <a:ea typeface="+mn-ea"/>
              </a:rPr>
              <a:t>Thank you </a:t>
            </a:r>
          </a:p>
        </p:txBody>
      </p:sp>
      <p:sp>
        <p:nvSpPr>
          <p:cNvPr id="3" name="Rectangle 2"/>
          <p:cNvSpPr/>
          <p:nvPr/>
        </p:nvSpPr>
        <p:spPr>
          <a:xfrm>
            <a:off x="667056" y="2983259"/>
            <a:ext cx="83528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Calibri" panose="020F0502020204030204"/>
                <a:ea typeface="+mn-ea"/>
              </a:rPr>
              <a:t>Welcome to My Poster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Calibri" panose="020F0502020204030204"/>
                <a:ea typeface="+mn-ea"/>
              </a:rPr>
              <a:t>@2:20PM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 = 1 or not? </a:t>
            </a:r>
            <a:endParaRPr lang="en-US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703828"/>
              </p:ext>
            </p:extLst>
          </p:nvPr>
        </p:nvGraphicFramePr>
        <p:xfrm>
          <a:off x="2027830" y="1066800"/>
          <a:ext cx="4982570" cy="2795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90322"/>
              </p:ext>
            </p:extLst>
          </p:nvPr>
        </p:nvGraphicFramePr>
        <p:xfrm>
          <a:off x="2129051" y="3862316"/>
          <a:ext cx="4881349" cy="2852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38735" y="1739900"/>
            <a:ext cx="504966" cy="138543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8985" y="1739899"/>
            <a:ext cx="504966" cy="138543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5549" y="1739899"/>
            <a:ext cx="504966" cy="138543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0724" y="1739898"/>
            <a:ext cx="504966" cy="138543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7288" y="1739898"/>
            <a:ext cx="504966" cy="138543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6595" y="1739897"/>
            <a:ext cx="504966" cy="138543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5432" y="4437606"/>
            <a:ext cx="545815" cy="149234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3513" y="4437605"/>
            <a:ext cx="634621" cy="149234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9284" y="4437605"/>
            <a:ext cx="634621" cy="149234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7742" y="4437605"/>
            <a:ext cx="634621" cy="149234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4606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1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120202"/>
              </p:ext>
            </p:extLst>
          </p:nvPr>
        </p:nvGraphicFramePr>
        <p:xfrm>
          <a:off x="228600" y="1282890"/>
          <a:ext cx="8242300" cy="500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69838" y="2185725"/>
            <a:ext cx="2197195" cy="35872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4178" y="1991056"/>
            <a:ext cx="2197195" cy="35872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Question, II vs Energy  and II &gt;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4406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 change, what happens?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case study of MM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317" y="1812688"/>
            <a:ext cx="7825271" cy="300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09575" y="3534912"/>
            <a:ext cx="8734425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6753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26580"/>
            <a:ext cx="5518504" cy="261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for II = 1, II = N</a:t>
            </a:r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7182" y="4464908"/>
            <a:ext cx="3428416" cy="113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4518" y="47249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II = N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143" y="115310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II =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4974" y="1266825"/>
            <a:ext cx="73342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a[0][0]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14499" y="1257300"/>
            <a:ext cx="73342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a[0][0]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99" y="1276350"/>
            <a:ext cx="73342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a[0][0]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3549" y="1257300"/>
            <a:ext cx="73342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a[0][0]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99" y="1257300"/>
            <a:ext cx="73342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a[0][0]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04974" y="1247775"/>
            <a:ext cx="73342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a[0][0]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19224" y="1685925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b[0][0]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09699" y="2000250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b[0][1]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9699" y="2295525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b[0][2]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09699" y="2628900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b[0][3]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00174" y="2943225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b[0][4]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0174" y="3248025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b[0][5]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9124" y="1685925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b[1][0]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" y="2000250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b[1][1]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599" y="2295525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b[1][2]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" y="2628900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b[1][3]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00074" y="2943225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b[1][4]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0549" y="3248025"/>
            <a:ext cx="733425" cy="27699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b[1][5]</a:t>
            </a:r>
            <a:endParaRPr lang="en-US" sz="1200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3 C 0.04184 -0.00694 0.0842 -0.01296 0.09514 -0.00301 C 0.10591 0.00718 0.05903 0.04884 0.06424 0.06158 C 0.06962 0.07454 0.11632 0.07037 0.12709 0.07292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0" y="3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C 0.0415 -0.01065 0.08351 -0.0206 0.09428 -0.00463 C 0.10504 0.01204 0.05868 0.07871 0.06407 0.09908 C 0.06928 0.11968 0.11563 0.11343 0.12605 0.11713 " pathEditMode="relative" rAng="0" ptsTypes="aa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23 C 0.04184 -0.01435 0.08421 -0.02778 0.09497 -0.00602 C 0.10591 0.01644 0.05903 0.10671 0.06441 0.13449 C 0.06962 0.1625 0.1165 0.15394 0.12709 0.15903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0" y="6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023 C 0.04114 -0.01898 0.08316 -0.03634 0.09409 -0.0081 C 0.10503 0.0213 0.05816 0.13912 0.06371 0.17547 C 0.06875 0.21227 0.11528 0.2007 0.12604 0.20764 " pathEditMode="relative" rAng="0" ptsTypes="aa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8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C 0.0415 -0.02315 0.08386 -0.04421 0.0948 -0.01018 C 0.10591 0.02523 0.05886 0.16759 0.06424 0.21134 C 0.06928 0.25579 0.11615 0.24167 0.12709 0.25023 " pathEditMode="relative" rAng="0" ptsTypes="aa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0" y="10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3 C 0.04167 -0.02777 0.08472 -0.05185 0.09584 -0.01203 C 0.10764 0.02963 0.05903 0.19838 0.06459 0.25047 C 0.06997 0.30371 0.11754 0.28658 0.12917 0.2963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5.55556E-6 L 0.11667 0.01251 " pathEditMode="relative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5.55556E-6 L 0.11667 0.01251 " pathEditMode="relative" ptsTypes="AA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5.55556E-6 L 0.11667 0.01251 " pathEditMode="relative" ptsTypes="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5.55556E-6 L 0.11667 0.01251 " pathEditMode="relative" ptsTypes="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5.55556E-6 L 0.11667 0.01251 " pathEditMode="relative" ptsTypes="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5.55556E-6 L 0.11667 0.01251 " pathEditMode="relative" ptsTypes="AA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9584 0.0097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9375 0.012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0" y="6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9688 0.012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19271 0.0125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0" y="6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19583 0.0111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19583 0.0125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685603"/>
              </p:ext>
            </p:extLst>
          </p:nvPr>
        </p:nvGraphicFramePr>
        <p:xfrm>
          <a:off x="586852" y="1066800"/>
          <a:ext cx="7747569" cy="543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321419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929324"/>
              </p:ext>
            </p:extLst>
          </p:nvPr>
        </p:nvGraphicFramePr>
        <p:xfrm>
          <a:off x="228600" y="1392072"/>
          <a:ext cx="8137478" cy="4894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743269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Xilinx virtex-7 xc485, Vivado 2015.1.5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</a:t>
            </a:r>
            <a:endParaRPr lang="en-US" dirty="0"/>
          </a:p>
        </p:txBody>
      </p:sp>
      <p:pic>
        <p:nvPicPr>
          <p:cNvPr id="2050" name="Picture 2" descr="C:\Users\peipei\Dropbox\research\3EnergyPipeline\submission\Figure4upda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1676688"/>
            <a:ext cx="6295312" cy="47241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" name="矩形 5"/>
          <p:cNvSpPr/>
          <p:nvPr/>
        </p:nvSpPr>
        <p:spPr bwMode="auto">
          <a:xfrm>
            <a:off x="2419504" y="2519208"/>
            <a:ext cx="206665" cy="339688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20790" y="2531908"/>
            <a:ext cx="213188" cy="338418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64573" y="2604655"/>
            <a:ext cx="220520" cy="339803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86631" y="2546136"/>
            <a:ext cx="188190" cy="338880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83017" y="2531908"/>
            <a:ext cx="243610" cy="33980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81881" y="2531908"/>
            <a:ext cx="239722" cy="339803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754806" y="2340257"/>
            <a:ext cx="207681" cy="357583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73382" y="4027055"/>
            <a:ext cx="5703030" cy="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下箭头 19"/>
          <p:cNvSpPr/>
          <p:nvPr/>
        </p:nvSpPr>
        <p:spPr bwMode="auto">
          <a:xfrm>
            <a:off x="4303310" y="3269381"/>
            <a:ext cx="314035" cy="66501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154546" y="3001818"/>
            <a:ext cx="397163" cy="11637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328" y="260465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Energy(uJ)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2874" y="5324764"/>
            <a:ext cx="1450109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II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Logic, DSP, Interconnect, BRAM, leakage</a:t>
            </a:r>
          </a:p>
          <a:p>
            <a:pPr lvl="1"/>
            <a:r>
              <a:rPr lang="en-US" dirty="0" smtClean="0"/>
              <a:t>Flat compute(logic /dsp), bram</a:t>
            </a:r>
          </a:p>
          <a:p>
            <a:pPr lvl="1"/>
            <a:r>
              <a:rPr lang="en-US" dirty="0" smtClean="0"/>
              <a:t>Interconnect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in the poster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2665305"/>
            <a:ext cx="6276831" cy="41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连接符 9"/>
          <p:cNvCxnSpPr/>
          <p:nvPr/>
        </p:nvCxnSpPr>
        <p:spPr bwMode="auto">
          <a:xfrm rot="5400000">
            <a:off x="3552825" y="4010025"/>
            <a:ext cx="314325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05650" y="4514850"/>
            <a:ext cx="191452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interconnect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src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gsrcPresentation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src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gsrcPresentation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CC"/>
    </a:lt1>
    <a:dk2>
      <a:srgbClr val="660066"/>
    </a:dk2>
    <a:lt2>
      <a:srgbClr val="660066"/>
    </a:lt2>
    <a:accent1>
      <a:srgbClr val="339933"/>
    </a:accent1>
    <a:accent2>
      <a:srgbClr val="800000"/>
    </a:accent2>
    <a:accent3>
      <a:srgbClr val="FFFFE2"/>
    </a:accent3>
    <a:accent4>
      <a:srgbClr val="000000"/>
    </a:accent4>
    <a:accent5>
      <a:srgbClr val="ADCAAD"/>
    </a:accent5>
    <a:accent6>
      <a:srgbClr val="730000"/>
    </a:accent6>
    <a:hlink>
      <a:srgbClr val="000099"/>
    </a:hlink>
    <a:folHlink>
      <a:srgbClr val="FF990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CC"/>
    </a:lt1>
    <a:dk2>
      <a:srgbClr val="660066"/>
    </a:dk2>
    <a:lt2>
      <a:srgbClr val="660066"/>
    </a:lt2>
    <a:accent1>
      <a:srgbClr val="339933"/>
    </a:accent1>
    <a:accent2>
      <a:srgbClr val="800000"/>
    </a:accent2>
    <a:accent3>
      <a:srgbClr val="FFFFE2"/>
    </a:accent3>
    <a:accent4>
      <a:srgbClr val="000000"/>
    </a:accent4>
    <a:accent5>
      <a:srgbClr val="ADCAAD"/>
    </a:accent5>
    <a:accent6>
      <a:srgbClr val="730000"/>
    </a:accent6>
    <a:hlink>
      <a:srgbClr val="000099"/>
    </a:hlink>
    <a:folHlink>
      <a:srgbClr val="FF990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80973</TotalTime>
  <Words>220</Words>
  <Application>Microsoft Office PowerPoint</Application>
  <PresentationFormat>On-screen Show (4:3)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Monotype Sorts</vt:lpstr>
      <vt:lpstr>MS PGothic</vt:lpstr>
      <vt:lpstr>Arial</vt:lpstr>
      <vt:lpstr>Arial Narrow</vt:lpstr>
      <vt:lpstr>Calibri</vt:lpstr>
      <vt:lpstr>Times New Roman</vt:lpstr>
      <vt:lpstr>Wingdings</vt:lpstr>
      <vt:lpstr>1_gsrcPresentationTemplate</vt:lpstr>
      <vt:lpstr>2_gsrcPresentationTemplate</vt:lpstr>
      <vt:lpstr>Energy Efficiency of Full Pipelining: A Case Study for Matrix Multiplication</vt:lpstr>
      <vt:lpstr>II = 1 or not? </vt:lpstr>
      <vt:lpstr>A new Question, II vs Energy  and II &gt; 1 </vt:lpstr>
      <vt:lpstr>A case study of MM</vt:lpstr>
      <vt:lpstr>Architecture for II = 1, II = N</vt:lpstr>
      <vt:lpstr>PowerPoint Presentation</vt:lpstr>
      <vt:lpstr>PowerPoint Presentation</vt:lpstr>
      <vt:lpstr>Experimental results </vt:lpstr>
      <vt:lpstr>Highlight in the poster</vt:lpstr>
      <vt:lpstr>Highlight in the poster</vt:lpstr>
      <vt:lpstr>PowerPoint Presentation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Optimality Study of Logic Synthesis for LUT-Based FPGAs</dc:title>
  <dc:creator>Kirill Minkovich</dc:creator>
  <cp:lastModifiedBy>Hao Yu</cp:lastModifiedBy>
  <cp:revision>4524</cp:revision>
  <dcterms:created xsi:type="dcterms:W3CDTF">2006-01-20T15:57:24Z</dcterms:created>
  <dcterms:modified xsi:type="dcterms:W3CDTF">2016-05-02T06:01:02Z</dcterms:modified>
</cp:coreProperties>
</file>