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324" r:id="rId6"/>
    <p:sldId id="325" r:id="rId7"/>
    <p:sldId id="262" r:id="rId8"/>
    <p:sldId id="263" r:id="rId9"/>
    <p:sldId id="326" r:id="rId10"/>
    <p:sldId id="264" r:id="rId11"/>
    <p:sldId id="265" r:id="rId12"/>
    <p:sldId id="327" r:id="rId13"/>
    <p:sldId id="32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5B9BD5"/>
    <a:srgbClr val="00CC66"/>
    <a:srgbClr val="00FF99"/>
    <a:srgbClr val="99FFCC"/>
    <a:srgbClr val="FF00FF"/>
    <a:srgbClr val="70AD47"/>
    <a:srgbClr val="0070C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C702DC-3EF9-4AF9-9A26-E1EAC33C0E76}">
  <a:tblStyle styleId="{FAC702DC-3EF9-4AF9-9A26-E1EAC33C0E7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8" autoAdjust="0"/>
    <p:restoredTop sz="77901" autoAdjust="0"/>
  </p:normalViewPr>
  <p:slideViewPr>
    <p:cSldViewPr snapToGrid="0">
      <p:cViewPr>
        <p:scale>
          <a:sx n="125" d="100"/>
          <a:sy n="125" d="100"/>
        </p:scale>
        <p:origin x="7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Chen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94-4CB0-905D-AC5D33267F39}"/>
              </c:ext>
            </c:extLst>
          </c:dPt>
          <c:cat>
            <c:numRef>
              <c:f>Sheet2!$A$1:$G$1</c:f>
              <c:numCache>
                <c:formatCode>General</c:formatCode>
                <c:ptCount val="7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  <c:pt idx="6">
                  <c:v>2016.0</c:v>
                </c:pt>
              </c:numCache>
            </c:numRef>
          </c:cat>
          <c:val>
            <c:numRef>
              <c:f>Sheet2!$A$4:$G$4</c:f>
              <c:numCache>
                <c:formatCode>General</c:formatCode>
                <c:ptCount val="7"/>
                <c:pt idx="0">
                  <c:v>28.2</c:v>
                </c:pt>
                <c:pt idx="1">
                  <c:v>25.8</c:v>
                </c:pt>
                <c:pt idx="2">
                  <c:v>16.4</c:v>
                </c:pt>
                <c:pt idx="3">
                  <c:v>11.7</c:v>
                </c:pt>
                <c:pt idx="4">
                  <c:v>7.3</c:v>
                </c:pt>
                <c:pt idx="5">
                  <c:v>6.7</c:v>
                </c:pt>
                <c:pt idx="6">
                  <c:v>3.57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994-4CB0-905D-AC5D33267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0960768"/>
        <c:axId val="-213022544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Sheet2!$A$1:$G$1</c:f>
              <c:numCache>
                <c:formatCode>General</c:formatCode>
                <c:ptCount val="7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  <c:pt idx="6">
                  <c:v>2016.0</c:v>
                </c:pt>
              </c:numCache>
            </c:numRef>
          </c:cat>
          <c:val>
            <c:numRef>
              <c:f>Sheet2!$A$3:$G$3</c:f>
              <c:numCache>
                <c:formatCode>General</c:formatCode>
                <c:ptCount val="7"/>
                <c:pt idx="0">
                  <c:v>2.0</c:v>
                </c:pt>
                <c:pt idx="1">
                  <c:v>2.0</c:v>
                </c:pt>
                <c:pt idx="2">
                  <c:v>8.0</c:v>
                </c:pt>
                <c:pt idx="3">
                  <c:v>8.0</c:v>
                </c:pt>
                <c:pt idx="4">
                  <c:v>19.0</c:v>
                </c:pt>
                <c:pt idx="5">
                  <c:v>22.0</c:v>
                </c:pt>
                <c:pt idx="6">
                  <c:v>152.0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994-4CB0-905D-AC5D33267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218352"/>
        <c:axId val="-2130221552"/>
      </c:lineChart>
      <c:catAx>
        <c:axId val="-213096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225440"/>
        <c:crosses val="autoZero"/>
        <c:auto val="1"/>
        <c:lblAlgn val="ctr"/>
        <c:lblOffset val="100"/>
        <c:noMultiLvlLbl val="0"/>
      </c:catAx>
      <c:valAx>
        <c:axId val="-213022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960768"/>
        <c:crosses val="autoZero"/>
        <c:crossBetween val="between"/>
      </c:valAx>
      <c:valAx>
        <c:axId val="-21302215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218352"/>
        <c:crosses val="max"/>
        <c:crossBetween val="between"/>
      </c:valAx>
      <c:catAx>
        <c:axId val="-2130218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30221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175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37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Caffeine,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Caffe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FPGA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engine,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address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issues.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For challenge 1, 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CNN have various convolution kernels and layer</a:t>
            </a:r>
            <a:r>
              <a:rPr lang="en-US" altLang="zh-CN" baseline="0" dirty="0" smtClean="0"/>
              <a:t> configurations. We propose a uniformed representation for 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convolution and fully connected layers</a:t>
            </a:r>
            <a:r>
              <a:rPr lang="en-US" altLang="zh-CN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We further made our FPGA-based</a:t>
            </a:r>
            <a:r>
              <a:rPr lang="en-US" altLang="zh-CN" baseline="0" dirty="0" smtClean="0"/>
              <a:t> accelerator design</a:t>
            </a:r>
            <a:r>
              <a:rPr lang="en-US" altLang="zh-CN" dirty="0" smtClean="0"/>
              <a:t> according to this uniformed representation.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For challenges 2</a:t>
            </a:r>
            <a:r>
              <a:rPr lang="en-US" altLang="zh-CN" dirty="0" smtClean="0"/>
              <a:t>,</a:t>
            </a:r>
            <a:r>
              <a:rPr lang="en-US" baseline="0" dirty="0" smtClean="0"/>
              <a:t> that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CONV&amp;FCN kernel’s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</a:t>
            </a:r>
            <a:r>
              <a:rPr lang="en-US" baseline="0" dirty="0" smtClean="0"/>
              <a:t>, 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optimizations to maximize both </a:t>
            </a:r>
            <a:r>
              <a:rPr lang="en-US" altLang="zh-CN" baseline="0" dirty="0" smtClean="0"/>
              <a:t>computation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operations and bandwidth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For</a:t>
            </a:r>
            <a:r>
              <a:rPr lang="en-US" baseline="0" dirty="0" smtClean="0"/>
              <a:t> challenge 3</a:t>
            </a:r>
            <a:r>
              <a:rPr lang="en-US" altLang="zh-CN" baseline="0" dirty="0" smtClean="0"/>
              <a:t>,</a:t>
            </a:r>
            <a:r>
              <a:rPr 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efforts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deployment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FPGA-based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accelerator, we made an automation flow for application –level users to use our accelerator. A standard </a:t>
            </a:r>
            <a:r>
              <a:rPr lang="en-US" baseline="0" dirty="0" err="1" smtClean="0"/>
              <a:t>caffe</a:t>
            </a:r>
            <a:r>
              <a:rPr lang="en-US" baseline="0" dirty="0" smtClean="0"/>
              <a:t> programming language is all users need to know to </a:t>
            </a:r>
            <a:r>
              <a:rPr lang="en-US" altLang="zh-CN" baseline="0" dirty="0" smtClean="0"/>
              <a:t>program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our FPGA accelerator.</a:t>
            </a:r>
            <a:r>
              <a:rPr lang="zh-CN" alt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5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Caffeine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software/hardware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co-designed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FPGA-based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library,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integrate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Caffeine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industry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standard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Caffe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framework.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figure,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caffeine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level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library,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including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cuDNN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MKL.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73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8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Deep learning</a:t>
            </a:r>
            <a:r>
              <a:rPr lang="en-US" baseline="0" dirty="0" smtClean="0"/>
              <a:t> algorithms are used everywhere. But, we think, they are deployed in 3 stages.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first stage is called back-end training, 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a large amount of data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fed to deep learning algorithms to let it learn data patterns automatically.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It usually contains a huge amount of computation workload. So those servers are usually equipped with tens to hundreds of high end GPUs.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second stage is called online processing. A cloud 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usually contains tens of thousands servers to process online data, like image search engines.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Because of data center’s </a:t>
            </a:r>
            <a:r>
              <a:rPr lang="en-US" altLang="zh-CN" baseline="0" dirty="0" smtClean="0"/>
              <a:t>limit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on power budget and low-latency computing, a large amount of accelerators are </a:t>
            </a:r>
            <a:r>
              <a:rPr lang="en-US" altLang="zh-CN" baseline="0" dirty="0" smtClean="0"/>
              <a:t>needed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in this level.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last level is called embedded or intelligence device.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Our work is mainly focused on accelerating deep learning’s online processing.</a:t>
            </a:r>
          </a:p>
        </p:txBody>
      </p:sp>
    </p:spTree>
    <p:extLst>
      <p:ext uri="{BB962C8B-B14F-4D97-AF65-F5344CB8AC3E}">
        <p14:creationId xmlns:p14="http://schemas.microsoft.com/office/powerpoint/2010/main" val="284984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FPGAs</a:t>
            </a:r>
            <a:r>
              <a:rPr lang="en-US" baseline="0" dirty="0" smtClean="0"/>
              <a:t> are one of the most promising devices in data center level acceleration. Microsoft recently has deployed 10k FPGA devices on its </a:t>
            </a:r>
            <a:r>
              <a:rPr lang="en-US" baseline="0" dirty="0" err="1" smtClean="0"/>
              <a:t>bing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search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,</a:t>
            </a:r>
            <a:r>
              <a:rPr lang="en-US" altLang="zh-CN" baseline="0" dirty="0" smtClean="0"/>
              <a:t>and</a:t>
            </a:r>
            <a:r>
              <a:rPr lang="en-US" baseline="0" dirty="0" smtClean="0"/>
              <a:t> Azure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cloud server.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In our work, we assume each </a:t>
            </a:r>
            <a:r>
              <a:rPr lang="en-US" altLang="zh-CN" baseline="0" dirty="0" smtClean="0"/>
              <a:t>cloud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server is equipped with one FPGA acceleration board. Each FPGA has one local DRAM and communication with CPU host with </a:t>
            </a:r>
            <a:r>
              <a:rPr lang="en-US" baseline="0" dirty="0" err="1" smtClean="0"/>
              <a:t>PCIe</a:t>
            </a:r>
            <a:r>
              <a:rPr lang="en-US" baseline="0" dirty="0" smtClean="0"/>
              <a:t> </a:t>
            </a:r>
            <a:r>
              <a:rPr lang="en-US" altLang="zh-CN" baseline="0" dirty="0" smtClean="0"/>
              <a:t>interconnect</a:t>
            </a:r>
            <a:r>
              <a:rPr lang="en-US" baseline="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CPU received requests from user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applications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offload</a:t>
            </a:r>
            <a:r>
              <a:rPr lang="en-US" altLang="zh-CN" baseline="0" dirty="0" smtClean="0"/>
              <a:t>s</a:t>
            </a:r>
            <a:r>
              <a:rPr lang="en-US" baseline="0" dirty="0" smtClean="0"/>
              <a:t> deep learning computation workload to FPGA device.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green part is our work, which contains a customized accelerator and corresponding accelerator-specific driver/compil</a:t>
            </a:r>
            <a:r>
              <a:rPr lang="en-US" altLang="zh-CN" baseline="0" dirty="0" smtClean="0"/>
              <a:t>e</a:t>
            </a:r>
            <a:r>
              <a:rPr lang="en-US" baseline="0" dirty="0" smtClean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779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input/output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kernels.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1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pooling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non-linear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activation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4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challenges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various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kernels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configurations.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2016,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precision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across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changes,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hardware,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limited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programmability.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re-synthesize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bitstream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preferred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synthesizing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FPGA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bitstream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hours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effort.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re-program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FPGA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jobs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afford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reprogramming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</a:p>
        </p:txBody>
      </p:sp>
    </p:spTree>
    <p:extLst>
      <p:ext uri="{BB962C8B-B14F-4D97-AF65-F5344CB8AC3E}">
        <p14:creationId xmlns:p14="http://schemas.microsoft.com/office/powerpoint/2010/main" val="374470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biggest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challenge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patterns.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major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present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extreme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intensive,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99%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contrast,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column,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intensive.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0.4%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arithmetic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operations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80%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occupy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99.9%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execution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limited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bandwidth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resource,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maximize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bandwidth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utilization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11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third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software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programmer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deploy.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software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programmer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around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Caffe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corresponds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600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FPGA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furthermore,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corresponds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10,000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RTL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Verilog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software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programmer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hardware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accelerator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easily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addressed.</a:t>
            </a:r>
            <a:r>
              <a:rPr lang="zh-CN" altLang="en-US" baseline="0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2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18" Type="http://schemas.openxmlformats.org/officeDocument/2006/relationships/image" Target="../media/image40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02631" y="1458103"/>
            <a:ext cx="8520600" cy="102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Caffeine: Towards Uniformed Representation and Acceleration for Deep Convolutional Neural Networks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2631" y="2930153"/>
            <a:ext cx="8520600" cy="443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b="1" dirty="0">
                <a:solidFill>
                  <a:schemeClr val="tx1"/>
                </a:solidFill>
              </a:rPr>
              <a:t>Chen </a:t>
            </a:r>
            <a:r>
              <a:rPr lang="en" sz="1400" b="1" dirty="0" smtClean="0">
                <a:solidFill>
                  <a:schemeClr val="tx1"/>
                </a:solidFill>
              </a:rPr>
              <a:t>Zhang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1400" baseline="30000" dirty="0" smtClean="0">
                <a:solidFill>
                  <a:schemeClr val="tx1"/>
                </a:solidFill>
              </a:rPr>
              <a:t>，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1400" baseline="30000" dirty="0" smtClean="0">
                <a:solidFill>
                  <a:schemeClr val="tx1"/>
                </a:solidFill>
              </a:rPr>
              <a:t>，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3</a:t>
            </a:r>
            <a:r>
              <a:rPr lang="en" sz="1400" dirty="0" smtClean="0"/>
              <a:t>, </a:t>
            </a:r>
            <a:r>
              <a:rPr lang="en" sz="1400" dirty="0"/>
              <a:t>Zhenman </a:t>
            </a:r>
            <a:r>
              <a:rPr lang="en" sz="1400" dirty="0" smtClean="0"/>
              <a:t>Fang</a:t>
            </a:r>
            <a:r>
              <a:rPr lang="en-US" altLang="zh-CN" sz="1400" baseline="30000" dirty="0">
                <a:solidFill>
                  <a:schemeClr val="tx1"/>
                </a:solidFill>
              </a:rPr>
              <a:t> 2</a:t>
            </a:r>
            <a:r>
              <a:rPr lang="en" sz="1400" dirty="0" smtClean="0"/>
              <a:t>, </a:t>
            </a:r>
            <a:r>
              <a:rPr lang="en" sz="1400" b="1" dirty="0">
                <a:solidFill>
                  <a:schemeClr val="tx1"/>
                </a:solidFill>
              </a:rPr>
              <a:t>Peipei </a:t>
            </a:r>
            <a:r>
              <a:rPr lang="en" sz="1400" b="1" dirty="0" smtClean="0">
                <a:solidFill>
                  <a:schemeClr val="tx1"/>
                </a:solidFill>
              </a:rPr>
              <a:t>Zhou</a:t>
            </a:r>
            <a:r>
              <a:rPr lang="en-US" altLang="zh-CN" sz="1400" b="1" baseline="30000" dirty="0">
                <a:solidFill>
                  <a:schemeClr val="tx1"/>
                </a:solidFill>
              </a:rPr>
              <a:t> </a:t>
            </a:r>
            <a:r>
              <a:rPr lang="en-US" altLang="zh-CN" sz="1400" baseline="30000" dirty="0">
                <a:solidFill>
                  <a:schemeClr val="tx1"/>
                </a:solidFill>
              </a:rPr>
              <a:t>2</a:t>
            </a:r>
            <a:r>
              <a:rPr lang="en" sz="1400" dirty="0" smtClean="0"/>
              <a:t>, </a:t>
            </a:r>
            <a:r>
              <a:rPr lang="en" sz="1400" dirty="0"/>
              <a:t>Peichen </a:t>
            </a:r>
            <a:r>
              <a:rPr lang="en" sz="1400" dirty="0" smtClean="0"/>
              <a:t>Pan</a:t>
            </a:r>
            <a:r>
              <a:rPr lang="en-US" altLang="zh-CN" sz="1400" baseline="30000" dirty="0">
                <a:solidFill>
                  <a:schemeClr val="tx1"/>
                </a:solidFill>
              </a:rPr>
              <a:t> </a:t>
            </a:r>
            <a:r>
              <a:rPr lang="en-US" altLang="zh-CN" sz="1400" baseline="30000" dirty="0" smtClean="0">
                <a:solidFill>
                  <a:schemeClr val="tx1"/>
                </a:solidFill>
              </a:rPr>
              <a:t>3</a:t>
            </a:r>
            <a:r>
              <a:rPr lang="en" sz="1400" dirty="0" smtClean="0"/>
              <a:t>,  </a:t>
            </a:r>
            <a:r>
              <a:rPr lang="en" sz="1400" dirty="0"/>
              <a:t>Jason </a:t>
            </a:r>
            <a:r>
              <a:rPr lang="en" sz="1400" dirty="0" smtClean="0"/>
              <a:t>Cong</a:t>
            </a:r>
            <a:r>
              <a:rPr lang="en-US" altLang="zh-CN" sz="1400" baseline="30000" dirty="0">
                <a:solidFill>
                  <a:schemeClr val="tx1"/>
                </a:solidFill>
              </a:rPr>
              <a:t> 1</a:t>
            </a:r>
            <a:r>
              <a:rPr lang="zh-CN" altLang="en-US" sz="1400" baseline="30000" dirty="0">
                <a:solidFill>
                  <a:schemeClr val="tx1"/>
                </a:solidFill>
              </a:rPr>
              <a:t>，</a:t>
            </a:r>
            <a:r>
              <a:rPr lang="en-US" altLang="zh-CN" sz="1400" baseline="30000" dirty="0">
                <a:solidFill>
                  <a:schemeClr val="tx1"/>
                </a:solidFill>
              </a:rPr>
              <a:t>2</a:t>
            </a:r>
            <a:r>
              <a:rPr lang="zh-CN" altLang="en-US" sz="1400" baseline="30000" dirty="0">
                <a:solidFill>
                  <a:schemeClr val="tx1"/>
                </a:solidFill>
              </a:rPr>
              <a:t>，</a:t>
            </a:r>
            <a:r>
              <a:rPr lang="en-US" altLang="zh-CN" sz="1400" baseline="30000" dirty="0">
                <a:solidFill>
                  <a:schemeClr val="tx1"/>
                </a:solidFill>
              </a:rPr>
              <a:t>3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028" name="Picture 4" descr="http://ceca.pku.edu.cn/tpl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5" y="371234"/>
            <a:ext cx="3276532" cy="57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0" y="3373582"/>
            <a:ext cx="75715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altLang="zh-CN" dirty="0">
                <a:solidFill>
                  <a:schemeClr val="bg1">
                    <a:lumMod val="50000"/>
                  </a:schemeClr>
                </a:solidFill>
              </a:rPr>
              <a:t>1 Center for Energy-Efficient Computing and Applications, Peking University, Beijing, China</a:t>
            </a:r>
          </a:p>
          <a:p>
            <a:pPr lvl="0" algn="ctr"/>
            <a:r>
              <a:rPr lang="en" altLang="zh-CN" dirty="0">
                <a:solidFill>
                  <a:schemeClr val="bg1">
                    <a:lumMod val="50000"/>
                  </a:schemeClr>
                </a:solidFill>
              </a:rPr>
              <a:t>2 Computer Science Department, University of California, Los Angeles, USA</a:t>
            </a:r>
          </a:p>
          <a:p>
            <a:pPr lvl="0" algn="ctr"/>
            <a:r>
              <a:rPr lang="en" altLang="zh-CN" dirty="0">
                <a:solidFill>
                  <a:schemeClr val="bg1">
                    <a:lumMod val="50000"/>
                  </a:schemeClr>
                </a:solidFill>
              </a:rPr>
              <a:t>3 Falcon-computing Solutions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360023"/>
            <a:ext cx="2252980" cy="64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7"/>
    </mc:Choice>
    <mc:Fallback xmlns="">
      <p:transition spd="slow" advTm="294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418211" y="3439939"/>
            <a:ext cx="4536300" cy="144872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09336" y="1671914"/>
            <a:ext cx="4536300" cy="151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Challenges &amp; Our </a:t>
            </a:r>
            <a:r>
              <a:rPr lang="en" dirty="0"/>
              <a:t>Solutions</a:t>
            </a:r>
          </a:p>
        </p:txBody>
      </p:sp>
      <p:sp>
        <p:nvSpPr>
          <p:cNvPr id="181" name="Shape 181"/>
          <p:cNvSpPr/>
          <p:nvPr/>
        </p:nvSpPr>
        <p:spPr>
          <a:xfrm>
            <a:off x="4552186" y="2115227"/>
            <a:ext cx="910800" cy="330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CONV</a:t>
            </a:r>
          </a:p>
        </p:txBody>
      </p:sp>
      <p:sp>
        <p:nvSpPr>
          <p:cNvPr id="182" name="Shape 182"/>
          <p:cNvSpPr/>
          <p:nvPr/>
        </p:nvSpPr>
        <p:spPr>
          <a:xfrm>
            <a:off x="5651136" y="2115227"/>
            <a:ext cx="910800" cy="330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FCN</a:t>
            </a:r>
          </a:p>
        </p:txBody>
      </p:sp>
      <p:sp>
        <p:nvSpPr>
          <p:cNvPr id="183" name="Shape 183"/>
          <p:cNvSpPr/>
          <p:nvPr/>
        </p:nvSpPr>
        <p:spPr>
          <a:xfrm>
            <a:off x="6750086" y="2115227"/>
            <a:ext cx="910800" cy="330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POOL</a:t>
            </a:r>
          </a:p>
        </p:txBody>
      </p:sp>
      <p:sp>
        <p:nvSpPr>
          <p:cNvPr id="184" name="Shape 184"/>
          <p:cNvSpPr/>
          <p:nvPr/>
        </p:nvSpPr>
        <p:spPr>
          <a:xfrm>
            <a:off x="7849036" y="2115227"/>
            <a:ext cx="910800" cy="330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ReLU</a:t>
            </a:r>
          </a:p>
        </p:txBody>
      </p:sp>
      <p:sp>
        <p:nvSpPr>
          <p:cNvPr id="185" name="Shape 185"/>
          <p:cNvSpPr/>
          <p:nvPr/>
        </p:nvSpPr>
        <p:spPr>
          <a:xfrm>
            <a:off x="4552186" y="2624827"/>
            <a:ext cx="2375400" cy="4374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Uniformed Representation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4591311" y="3704028"/>
            <a:ext cx="4207500" cy="523912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Software Definable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FPGA-based </a:t>
            </a:r>
            <a:r>
              <a:rPr lang="en" dirty="0"/>
              <a:t>Accelerator Design</a:t>
            </a:r>
          </a:p>
        </p:txBody>
      </p:sp>
      <p:sp>
        <p:nvSpPr>
          <p:cNvPr id="187" name="Shape 187"/>
          <p:cNvSpPr/>
          <p:nvPr/>
        </p:nvSpPr>
        <p:spPr>
          <a:xfrm>
            <a:off x="4591211" y="4294152"/>
            <a:ext cx="2018100" cy="4204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Computation Optimization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6966536" y="4294152"/>
            <a:ext cx="1832400" cy="4204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Bandwidth Optimization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6685461" y="4442203"/>
            <a:ext cx="232200" cy="232200"/>
          </a:xfrm>
          <a:prstGeom prst="mathPlus">
            <a:avLst>
              <a:gd name="adj1" fmla="val 2352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5007586" y="2445477"/>
            <a:ext cx="0" cy="20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6106536" y="2441948"/>
            <a:ext cx="0" cy="20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2" name="Shape 192"/>
          <p:cNvCxnSpPr>
            <a:stCxn id="185" idx="2"/>
          </p:cNvCxnSpPr>
          <p:nvPr/>
        </p:nvCxnSpPr>
        <p:spPr>
          <a:xfrm>
            <a:off x="5739886" y="3062227"/>
            <a:ext cx="0" cy="5980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3" name="Shape 193"/>
          <p:cNvCxnSpPr>
            <a:stCxn id="183" idx="2"/>
          </p:cNvCxnSpPr>
          <p:nvPr/>
        </p:nvCxnSpPr>
        <p:spPr>
          <a:xfrm>
            <a:off x="7205486" y="2445527"/>
            <a:ext cx="0" cy="12147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4" name="Shape 194"/>
          <p:cNvCxnSpPr>
            <a:stCxn id="184" idx="2"/>
          </p:cNvCxnSpPr>
          <p:nvPr/>
        </p:nvCxnSpPr>
        <p:spPr>
          <a:xfrm>
            <a:off x="8304436" y="2445527"/>
            <a:ext cx="0" cy="12147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" name="Shape 195"/>
          <p:cNvSpPr/>
          <p:nvPr/>
        </p:nvSpPr>
        <p:spPr>
          <a:xfrm>
            <a:off x="4594922" y="1184050"/>
            <a:ext cx="4207500" cy="330300"/>
          </a:xfrm>
          <a:prstGeom prst="rect">
            <a:avLst/>
          </a:prstGeom>
          <a:solidFill>
            <a:srgbClr val="57B03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High-level </a:t>
            </a:r>
            <a:r>
              <a:rPr lang="en" dirty="0" smtClean="0">
                <a:solidFill>
                  <a:srgbClr val="FFFFFF"/>
                </a:solidFill>
              </a:rPr>
              <a:t>Network </a:t>
            </a:r>
            <a:r>
              <a:rPr lang="en" dirty="0">
                <a:solidFill>
                  <a:srgbClr val="FFFFFF"/>
                </a:solidFill>
              </a:rPr>
              <a:t>D</a:t>
            </a:r>
            <a:r>
              <a:rPr lang="en" dirty="0" smtClean="0">
                <a:solidFill>
                  <a:srgbClr val="FFFFFF"/>
                </a:solidFill>
              </a:rPr>
              <a:t>efinitions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3736" y="1721702"/>
            <a:ext cx="4207500" cy="330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Automation flow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44911" y="2481350"/>
            <a:ext cx="4199982" cy="710365"/>
            <a:chOff x="3652374" y="1165629"/>
            <a:chExt cx="4147312" cy="606269"/>
          </a:xfrm>
        </p:grpSpPr>
        <p:sp>
          <p:nvSpPr>
            <p:cNvPr id="198" name="Shape 198"/>
            <p:cNvSpPr/>
            <p:nvPr/>
          </p:nvSpPr>
          <p:spPr>
            <a:xfrm>
              <a:off x="3693770" y="1165629"/>
              <a:ext cx="4028758" cy="606269"/>
            </a:xfrm>
            <a:prstGeom prst="flowChartAlternateProcess">
              <a:avLst/>
            </a:prstGeom>
            <a:solidFill>
              <a:schemeClr val="lt2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3652374" y="1272004"/>
              <a:ext cx="4147312" cy="33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" b="1" dirty="0">
                  <a:solidFill>
                    <a:schemeClr val="dk1"/>
                  </a:solidFill>
                </a:rPr>
                <a:t>Challenge 1: </a:t>
              </a:r>
              <a:endParaRPr lang="en" b="1" dirty="0" smtClean="0">
                <a:solidFill>
                  <a:schemeClr val="dk1"/>
                </a:solidFill>
              </a:endParaRPr>
            </a:p>
            <a:p>
              <a:pPr lvl="0"/>
              <a:r>
                <a:rPr lang="en-US" altLang="zh-CN" dirty="0" smtClean="0"/>
                <a:t>Various </a:t>
              </a:r>
              <a:r>
                <a:rPr lang="en-US" altLang="zh-CN" dirty="0"/>
                <a:t>Convolution Kernel &amp; Layer Configurations</a:t>
              </a:r>
              <a:endParaRPr lang="en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1" name="Shape 201"/>
          <p:cNvCxnSpPr/>
          <p:nvPr/>
        </p:nvCxnSpPr>
        <p:spPr>
          <a:xfrm flipH="1" flipV="1">
            <a:off x="4280451" y="3081640"/>
            <a:ext cx="476833" cy="68289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diamond" w="lg" len="lg"/>
            <a:tailEnd type="none" w="lg" len="lg"/>
          </a:ln>
        </p:spPr>
      </p:cxnSp>
      <p:grpSp>
        <p:nvGrpSpPr>
          <p:cNvPr id="202" name="Shape 202"/>
          <p:cNvGrpSpPr/>
          <p:nvPr/>
        </p:nvGrpSpPr>
        <p:grpSpPr>
          <a:xfrm>
            <a:off x="186833" y="3660308"/>
            <a:ext cx="4134366" cy="1024732"/>
            <a:chOff x="3640009" y="1165629"/>
            <a:chExt cx="4082518" cy="746400"/>
          </a:xfrm>
        </p:grpSpPr>
        <p:sp>
          <p:nvSpPr>
            <p:cNvPr id="203" name="Shape 203"/>
            <p:cNvSpPr/>
            <p:nvPr/>
          </p:nvSpPr>
          <p:spPr>
            <a:xfrm>
              <a:off x="3662327" y="1165629"/>
              <a:ext cx="4060200" cy="746400"/>
            </a:xfrm>
            <a:prstGeom prst="flowChartAlternateProcess">
              <a:avLst/>
            </a:prstGeom>
            <a:solidFill>
              <a:schemeClr val="lt2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675853" y="1377905"/>
              <a:ext cx="4009800" cy="496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dk1"/>
                  </a:solidFill>
                </a:rPr>
                <a:t>1. Re-use same hardware for both CONV&amp;FCN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dk1"/>
                  </a:solidFill>
                </a:rPr>
                <a:t>2. Deal with both computation &amp; bandwidth bound kernels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640009" y="1166785"/>
              <a:ext cx="3650999" cy="240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>
                  <a:solidFill>
                    <a:schemeClr val="dk1"/>
                  </a:solidFill>
                </a:rPr>
                <a:t>Challenge 2: </a:t>
              </a:r>
              <a:r>
                <a:rPr lang="en" dirty="0" smtClean="0">
                  <a:solidFill>
                    <a:schemeClr val="dk1"/>
                  </a:solidFill>
                </a:rPr>
                <a:t>Performance Optimization</a:t>
              </a:r>
              <a:endParaRPr lang="en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11" name="Shape 211"/>
          <p:cNvCxnSpPr/>
          <p:nvPr/>
        </p:nvCxnSpPr>
        <p:spPr>
          <a:xfrm flipH="1" flipV="1">
            <a:off x="4329836" y="3965984"/>
            <a:ext cx="352180" cy="43150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diamond" w="lg" len="lg"/>
            <a:tailEnd type="none" w="lg" len="lg"/>
          </a:ln>
        </p:spPr>
      </p:cxnSp>
      <p:grpSp>
        <p:nvGrpSpPr>
          <p:cNvPr id="41" name="Shape 197"/>
          <p:cNvGrpSpPr/>
          <p:nvPr/>
        </p:nvGrpSpPr>
        <p:grpSpPr>
          <a:xfrm>
            <a:off x="150162" y="1575702"/>
            <a:ext cx="4134372" cy="539525"/>
            <a:chOff x="3640002" y="1165629"/>
            <a:chExt cx="4082525" cy="359593"/>
          </a:xfrm>
        </p:grpSpPr>
        <p:sp>
          <p:nvSpPr>
            <p:cNvPr id="42" name="Shape 198"/>
            <p:cNvSpPr/>
            <p:nvPr/>
          </p:nvSpPr>
          <p:spPr>
            <a:xfrm>
              <a:off x="3662327" y="1165629"/>
              <a:ext cx="4060200" cy="359593"/>
            </a:xfrm>
            <a:prstGeom prst="flowChartAlternateProcess">
              <a:avLst/>
            </a:prstGeom>
            <a:solidFill>
              <a:schemeClr val="lt2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200"/>
            <p:cNvSpPr txBox="1"/>
            <p:nvPr/>
          </p:nvSpPr>
          <p:spPr>
            <a:xfrm>
              <a:off x="3640002" y="1166779"/>
              <a:ext cx="4078492" cy="33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>
                  <a:solidFill>
                    <a:schemeClr val="dk1"/>
                  </a:solidFill>
                </a:rPr>
                <a:t>Challenge </a:t>
              </a:r>
              <a:r>
                <a:rPr lang="en" b="1" dirty="0" smtClean="0">
                  <a:solidFill>
                    <a:schemeClr val="dk1"/>
                  </a:solidFill>
                </a:rPr>
                <a:t>3: </a:t>
              </a:r>
              <a:r>
                <a:rPr lang="en" dirty="0" smtClean="0">
                  <a:solidFill>
                    <a:schemeClr val="dk1"/>
                  </a:solidFill>
                </a:rPr>
                <a:t>Hardware is very hard for software programmer</a:t>
              </a:r>
              <a:endParaRPr lang="en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5" name="Shape 201"/>
          <p:cNvCxnSpPr>
            <a:stCxn id="196" idx="1"/>
          </p:cNvCxnSpPr>
          <p:nvPr/>
        </p:nvCxnSpPr>
        <p:spPr>
          <a:xfrm flipH="1" flipV="1">
            <a:off x="4280450" y="1847228"/>
            <a:ext cx="293286" cy="3962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53" name="Shape 201"/>
          <p:cNvCxnSpPr/>
          <p:nvPr/>
        </p:nvCxnSpPr>
        <p:spPr>
          <a:xfrm flipH="1">
            <a:off x="4280452" y="3001790"/>
            <a:ext cx="401564" cy="7985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5" name="下箭头 4"/>
          <p:cNvSpPr/>
          <p:nvPr/>
        </p:nvSpPr>
        <p:spPr>
          <a:xfrm>
            <a:off x="6501804" y="1526475"/>
            <a:ext cx="351363" cy="19001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5" grpId="0" animBg="1"/>
      <p:bldP spid="19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592837" y="1498350"/>
            <a:ext cx="6723300" cy="8205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48112" y="3903350"/>
            <a:ext cx="3777000" cy="9582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539026" y="2424165"/>
            <a:ext cx="3777000" cy="13179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666905" y="2908902"/>
            <a:ext cx="758400" cy="28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CONV</a:t>
            </a:r>
          </a:p>
        </p:txBody>
      </p:sp>
      <p:sp>
        <p:nvSpPr>
          <p:cNvPr id="223" name="Shape 223"/>
          <p:cNvSpPr/>
          <p:nvPr/>
        </p:nvSpPr>
        <p:spPr>
          <a:xfrm>
            <a:off x="4581941" y="2908902"/>
            <a:ext cx="758400" cy="28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FCN</a:t>
            </a:r>
          </a:p>
        </p:txBody>
      </p:sp>
      <p:sp>
        <p:nvSpPr>
          <p:cNvPr id="224" name="Shape 224"/>
          <p:cNvSpPr/>
          <p:nvPr/>
        </p:nvSpPr>
        <p:spPr>
          <a:xfrm>
            <a:off x="5496976" y="2908902"/>
            <a:ext cx="758400" cy="28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POOL</a:t>
            </a:r>
          </a:p>
        </p:txBody>
      </p:sp>
      <p:sp>
        <p:nvSpPr>
          <p:cNvPr id="225" name="Shape 225"/>
          <p:cNvSpPr/>
          <p:nvPr/>
        </p:nvSpPr>
        <p:spPr>
          <a:xfrm>
            <a:off x="6412012" y="2908902"/>
            <a:ext cx="758400" cy="28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ReLU</a:t>
            </a:r>
          </a:p>
        </p:txBody>
      </p:sp>
      <p:sp>
        <p:nvSpPr>
          <p:cNvPr id="226" name="Shape 226"/>
          <p:cNvSpPr/>
          <p:nvPr/>
        </p:nvSpPr>
        <p:spPr>
          <a:xfrm>
            <a:off x="3666912" y="3367324"/>
            <a:ext cx="1977900" cy="2865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Uniformed Representation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3692238" y="4034026"/>
            <a:ext cx="3503400" cy="379200"/>
          </a:xfrm>
          <a:prstGeom prst="rect">
            <a:avLst/>
          </a:prstGeom>
          <a:solidFill>
            <a:srgbClr val="FF993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FPGA-based Accelerator Design</a:t>
            </a:r>
          </a:p>
        </p:txBody>
      </p:sp>
      <p:sp>
        <p:nvSpPr>
          <p:cNvPr id="228" name="Shape 228"/>
          <p:cNvSpPr/>
          <p:nvPr/>
        </p:nvSpPr>
        <p:spPr>
          <a:xfrm>
            <a:off x="3692155" y="4441912"/>
            <a:ext cx="1680300" cy="2865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</a:rPr>
              <a:t>Computation Optimization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5669958" y="4441912"/>
            <a:ext cx="1525800" cy="2865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</a:rPr>
              <a:t>Bandwidth Optimization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5435922" y="4463593"/>
            <a:ext cx="193200" cy="201300"/>
          </a:xfrm>
          <a:prstGeom prst="mathPlus">
            <a:avLst>
              <a:gd name="adj1" fmla="val 2352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1" name="Shape 231"/>
          <p:cNvCxnSpPr/>
          <p:nvPr/>
        </p:nvCxnSpPr>
        <p:spPr>
          <a:xfrm>
            <a:off x="4046092" y="3195293"/>
            <a:ext cx="0" cy="17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/>
          <p:nvPr/>
        </p:nvCxnSpPr>
        <p:spPr>
          <a:xfrm>
            <a:off x="4961127" y="3192233"/>
            <a:ext cx="0" cy="17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>
            <a:stCxn id="226" idx="2"/>
          </p:cNvCxnSpPr>
          <p:nvPr/>
        </p:nvCxnSpPr>
        <p:spPr>
          <a:xfrm flipH="1">
            <a:off x="4651962" y="3653824"/>
            <a:ext cx="3900" cy="27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4" name="Shape 234"/>
          <p:cNvSpPr txBox="1"/>
          <p:nvPr/>
        </p:nvSpPr>
        <p:spPr>
          <a:xfrm>
            <a:off x="3684837" y="2468831"/>
            <a:ext cx="3503400" cy="3663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Automation flow</a:t>
            </a:r>
          </a:p>
        </p:txBody>
      </p:sp>
      <p:cxnSp>
        <p:nvCxnSpPr>
          <p:cNvPr id="235" name="Shape 235"/>
          <p:cNvCxnSpPr>
            <a:stCxn id="224" idx="2"/>
          </p:cNvCxnSpPr>
          <p:nvPr/>
        </p:nvCxnSpPr>
        <p:spPr>
          <a:xfrm>
            <a:off x="5876176" y="3195402"/>
            <a:ext cx="6600" cy="804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>
            <a:stCxn id="225" idx="2"/>
          </p:cNvCxnSpPr>
          <p:nvPr/>
        </p:nvCxnSpPr>
        <p:spPr>
          <a:xfrm>
            <a:off x="6791212" y="3195402"/>
            <a:ext cx="6000" cy="82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7" name="Shape 237"/>
          <p:cNvSpPr/>
          <p:nvPr/>
        </p:nvSpPr>
        <p:spPr>
          <a:xfrm>
            <a:off x="818462" y="2047825"/>
            <a:ext cx="6377400" cy="286500"/>
          </a:xfrm>
          <a:prstGeom prst="rect">
            <a:avLst/>
          </a:prstGeom>
          <a:solidFill>
            <a:srgbClr val="57B03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Network definitions (feedforward)</a:t>
            </a:r>
          </a:p>
        </p:txBody>
      </p:sp>
      <p:sp>
        <p:nvSpPr>
          <p:cNvPr id="238" name="Shape 238"/>
          <p:cNvSpPr/>
          <p:nvPr/>
        </p:nvSpPr>
        <p:spPr>
          <a:xfrm>
            <a:off x="636887" y="2468825"/>
            <a:ext cx="2794800" cy="958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34999" y="2978050"/>
            <a:ext cx="635700" cy="286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CONV</a:t>
            </a:r>
          </a:p>
        </p:txBody>
      </p:sp>
      <p:sp>
        <p:nvSpPr>
          <p:cNvPr id="240" name="Shape 240"/>
          <p:cNvSpPr/>
          <p:nvPr/>
        </p:nvSpPr>
        <p:spPr>
          <a:xfrm>
            <a:off x="1482522" y="2978050"/>
            <a:ext cx="542400" cy="286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FCN</a:t>
            </a:r>
          </a:p>
        </p:txBody>
      </p:sp>
      <p:sp>
        <p:nvSpPr>
          <p:cNvPr id="241" name="Shape 241"/>
          <p:cNvSpPr/>
          <p:nvPr/>
        </p:nvSpPr>
        <p:spPr>
          <a:xfrm>
            <a:off x="2136845" y="2978050"/>
            <a:ext cx="542400" cy="286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POOL</a:t>
            </a:r>
          </a:p>
        </p:txBody>
      </p:sp>
      <p:sp>
        <p:nvSpPr>
          <p:cNvPr id="242" name="Shape 242"/>
          <p:cNvSpPr/>
          <p:nvPr/>
        </p:nvSpPr>
        <p:spPr>
          <a:xfrm>
            <a:off x="2791168" y="2978050"/>
            <a:ext cx="542399" cy="286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ReLU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271387" y="2545800"/>
            <a:ext cx="1525800" cy="366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 definitions</a:t>
            </a:r>
          </a:p>
        </p:txBody>
      </p:sp>
      <p:sp>
        <p:nvSpPr>
          <p:cNvPr id="244" name="Shape 244"/>
          <p:cNvSpPr/>
          <p:nvPr/>
        </p:nvSpPr>
        <p:spPr>
          <a:xfrm>
            <a:off x="640762" y="3509425"/>
            <a:ext cx="1341900" cy="448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MKL, BLAS</a:t>
            </a:r>
          </a:p>
        </p:txBody>
      </p:sp>
      <p:sp>
        <p:nvSpPr>
          <p:cNvPr id="245" name="Shape 245"/>
          <p:cNvSpPr/>
          <p:nvPr/>
        </p:nvSpPr>
        <p:spPr>
          <a:xfrm>
            <a:off x="2026914" y="3509425"/>
            <a:ext cx="1404900" cy="448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cuDNN</a:t>
            </a:r>
          </a:p>
        </p:txBody>
      </p:sp>
      <p:sp>
        <p:nvSpPr>
          <p:cNvPr id="246" name="Shape 246"/>
          <p:cNvSpPr/>
          <p:nvPr/>
        </p:nvSpPr>
        <p:spPr>
          <a:xfrm>
            <a:off x="638762" y="4036875"/>
            <a:ext cx="1341900" cy="448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CPU_forward</a:t>
            </a:r>
          </a:p>
        </p:txBody>
      </p:sp>
      <p:sp>
        <p:nvSpPr>
          <p:cNvPr id="247" name="Shape 247"/>
          <p:cNvSpPr/>
          <p:nvPr/>
        </p:nvSpPr>
        <p:spPr>
          <a:xfrm>
            <a:off x="2024911" y="4036875"/>
            <a:ext cx="1404900" cy="448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GPU_forward</a:t>
            </a:r>
          </a:p>
        </p:txBody>
      </p:sp>
      <p:sp>
        <p:nvSpPr>
          <p:cNvPr id="248" name="Shape 248"/>
          <p:cNvSpPr/>
          <p:nvPr/>
        </p:nvSpPr>
        <p:spPr>
          <a:xfrm>
            <a:off x="2494862" y="1595275"/>
            <a:ext cx="26004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Caffe framework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02948" y="309600"/>
            <a:ext cx="8520600" cy="8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/>
              <a:t>Caffeine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Software/Hardware Co-designed FPGA-based deep learning library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851848" y="3465956"/>
            <a:ext cx="9717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work</a:t>
            </a:r>
          </a:p>
        </p:txBody>
      </p:sp>
      <p:sp>
        <p:nvSpPr>
          <p:cNvPr id="251" name="Shape 251"/>
          <p:cNvSpPr/>
          <p:nvPr/>
        </p:nvSpPr>
        <p:spPr>
          <a:xfrm>
            <a:off x="7455846" y="2517356"/>
            <a:ext cx="309300" cy="2276400"/>
          </a:xfrm>
          <a:prstGeom prst="rightBrace">
            <a:avLst>
              <a:gd name="adj1" fmla="val 55431"/>
              <a:gd name="adj2" fmla="val 4979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/>
              <a:t>Energy-Efficient CNN Implementation on a </a:t>
            </a:r>
            <a:r>
              <a:rPr lang="en-US" sz="3200" dirty="0" err="1"/>
              <a:t>DeeplyPipelined</a:t>
            </a:r>
            <a:r>
              <a:rPr lang="en-US" sz="3200" dirty="0"/>
              <a:t> FPGA </a:t>
            </a:r>
            <a:r>
              <a:rPr lang="en-US" sz="3200" dirty="0" smtClean="0"/>
              <a:t>Cluster</a:t>
            </a:r>
          </a:p>
          <a:p>
            <a:pPr algn="ctr"/>
            <a:r>
              <a:rPr lang="en-US" sz="1400" dirty="0"/>
              <a:t>Chen Zhang1 , Di Wu2 , </a:t>
            </a:r>
            <a:r>
              <a:rPr lang="en-US" sz="1400" dirty="0" err="1"/>
              <a:t>Jiayu</a:t>
            </a:r>
            <a:r>
              <a:rPr lang="en-US" sz="1400" dirty="0"/>
              <a:t> Sun1 , </a:t>
            </a:r>
            <a:r>
              <a:rPr lang="en-US" sz="1400" dirty="0" err="1"/>
              <a:t>Guangyu</a:t>
            </a:r>
            <a:r>
              <a:rPr lang="en-US" sz="1400" dirty="0"/>
              <a:t> Sun1,3, </a:t>
            </a:r>
            <a:r>
              <a:rPr lang="en-US" sz="1400" dirty="0" err="1"/>
              <a:t>Guojie</a:t>
            </a:r>
            <a:r>
              <a:rPr lang="en-US" sz="1400" dirty="0"/>
              <a:t> Luo1,3, and Jason Cong1,2,3 </a:t>
            </a:r>
            <a:endParaRPr lang="en-US" sz="1400" dirty="0" smtClean="0"/>
          </a:p>
          <a:p>
            <a:pPr algn="ctr"/>
            <a:r>
              <a:rPr lang="en-US" sz="1400" dirty="0" smtClean="0"/>
              <a:t>1Center </a:t>
            </a:r>
            <a:r>
              <a:rPr lang="en-US" sz="1400" dirty="0"/>
              <a:t>for Energy-Efficient Computing and Applications, Peking University, Beijing, China </a:t>
            </a:r>
            <a:endParaRPr lang="en-US" sz="1400" dirty="0" smtClean="0"/>
          </a:p>
          <a:p>
            <a:pPr algn="ctr"/>
            <a:r>
              <a:rPr lang="en-US" sz="1400" dirty="0" smtClean="0"/>
              <a:t>2Computer </a:t>
            </a:r>
            <a:r>
              <a:rPr lang="en-US" sz="1400" dirty="0"/>
              <a:t>Science Department, University of California, Los Angeles, USA </a:t>
            </a:r>
            <a:endParaRPr lang="en-US" sz="1400" dirty="0" smtClean="0"/>
          </a:p>
          <a:p>
            <a:pPr algn="ctr"/>
            <a:r>
              <a:rPr lang="en-US" sz="1400" dirty="0" smtClean="0"/>
              <a:t>3PKU/UCLA </a:t>
            </a:r>
            <a:r>
              <a:rPr lang="en-US" sz="1400" dirty="0"/>
              <a:t>Joint Research Institute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3580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0800"/>
            <a:ext cx="873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962" y="4329737"/>
            <a:ext cx="1343024" cy="9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50900" y="21264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Deep </a:t>
            </a:r>
            <a:r>
              <a:rPr lang="en" dirty="0" smtClean="0"/>
              <a:t>Learning：Heart </a:t>
            </a:r>
            <a:r>
              <a:rPr lang="en" dirty="0"/>
              <a:t>of </a:t>
            </a:r>
            <a:r>
              <a:rPr lang="en" dirty="0" smtClean="0"/>
              <a:t>Future </a:t>
            </a:r>
            <a:r>
              <a:rPr lang="en" dirty="0"/>
              <a:t>A</a:t>
            </a:r>
            <a:r>
              <a:rPr lang="en" dirty="0" smtClean="0"/>
              <a:t>pplications</a:t>
            </a:r>
            <a:endParaRPr lang="en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825" y="1457325"/>
            <a:ext cx="2228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450" y="1975250"/>
            <a:ext cx="1714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187" y="1457337"/>
            <a:ext cx="23907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8200" y="1481137"/>
            <a:ext cx="2571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575" y="3515300"/>
            <a:ext cx="2533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1262" y="3235937"/>
            <a:ext cx="1584434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4975" y="3998937"/>
            <a:ext cx="1821950" cy="6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8687" y="3439988"/>
            <a:ext cx="2390774" cy="15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15450" y="1077950"/>
            <a:ext cx="18219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Unmanned Vehicle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951862" y="1077950"/>
            <a:ext cx="18219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Speech &amp; Audio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049600" y="1077950"/>
            <a:ext cx="18219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&amp; Language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54850" y="3177625"/>
            <a:ext cx="13431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Genomics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71975" y="3177625"/>
            <a:ext cx="14217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&amp; Video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289025" y="3177625"/>
            <a:ext cx="1421700" cy="4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0"/>
    </mc:Choice>
    <mc:Fallback xmlns="">
      <p:transition spd="slow" advTm="716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2500" y="25088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Deep </a:t>
            </a:r>
            <a:r>
              <a:rPr lang="en" dirty="0" smtClean="0"/>
              <a:t>Learning </a:t>
            </a:r>
            <a:r>
              <a:rPr lang="en" dirty="0"/>
              <a:t>A</a:t>
            </a:r>
            <a:r>
              <a:rPr lang="en" dirty="0" smtClean="0"/>
              <a:t>pplication </a:t>
            </a:r>
            <a:r>
              <a:rPr lang="en" dirty="0"/>
              <a:t>S</a:t>
            </a:r>
            <a:r>
              <a:rPr lang="en" dirty="0" smtClean="0"/>
              <a:t>cenarios</a:t>
            </a:r>
            <a:endParaRPr lang="en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75" y="1145075"/>
            <a:ext cx="993724" cy="11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39737" y="2294181"/>
            <a:ext cx="20220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Back-end </a:t>
            </a:r>
            <a:r>
              <a:rPr lang="en" dirty="0" smtClean="0"/>
              <a:t>training</a:t>
            </a:r>
            <a:endParaRPr lang="en" dirty="0">
              <a:solidFill>
                <a:schemeClr val="dk1"/>
              </a:solidFill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2730662" y="1366524"/>
            <a:ext cx="2302800" cy="1839675"/>
            <a:chOff x="2735125" y="1220199"/>
            <a:chExt cx="2302800" cy="1839675"/>
          </a:xfrm>
        </p:grpSpPr>
        <p:pic>
          <p:nvPicPr>
            <p:cNvPr id="84" name="Shape 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41875" y="1464625"/>
              <a:ext cx="1828800" cy="149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Shape 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50374" y="1220199"/>
              <a:ext cx="592575" cy="47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Shape 86"/>
            <p:cNvSpPr txBox="1"/>
            <p:nvPr/>
          </p:nvSpPr>
          <p:spPr>
            <a:xfrm>
              <a:off x="2735125" y="2655475"/>
              <a:ext cx="2302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Online </a:t>
              </a:r>
              <a:r>
                <a:rPr lang="en" dirty="0" smtClean="0"/>
                <a:t>Processing</a:t>
              </a:r>
              <a:endParaRPr lang="en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5905425" y="1719436"/>
            <a:ext cx="2612700" cy="2042150"/>
            <a:chOff x="6010200" y="1017724"/>
            <a:chExt cx="2612700" cy="2042150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47225" y="1746550"/>
              <a:ext cx="1075549" cy="1075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06726" y="1017724"/>
              <a:ext cx="1264099" cy="168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Shape 9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33150" y="1017724"/>
              <a:ext cx="1189624" cy="91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6010200" y="2655475"/>
              <a:ext cx="2612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Intelligent </a:t>
              </a:r>
              <a:r>
                <a:rPr lang="en" dirty="0" smtClean="0"/>
                <a:t>Device</a:t>
              </a:r>
              <a:endParaRPr lang="en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2845900" y="3209550"/>
            <a:ext cx="2778000" cy="1507516"/>
            <a:chOff x="2884000" y="3136075"/>
            <a:chExt cx="2778000" cy="1507516"/>
          </a:xfrm>
        </p:grpSpPr>
        <p:cxnSp>
          <p:nvCxnSpPr>
            <p:cNvPr id="93" name="Shape 93"/>
            <p:cNvCxnSpPr/>
            <p:nvPr/>
          </p:nvCxnSpPr>
          <p:spPr>
            <a:xfrm>
              <a:off x="2954800" y="3136075"/>
              <a:ext cx="20712" cy="136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lg" len="lg"/>
              <a:tailEnd type="none" w="lg" len="lg"/>
            </a:ln>
          </p:spPr>
        </p:cxnSp>
        <p:sp>
          <p:nvSpPr>
            <p:cNvPr id="94" name="Shape 94"/>
            <p:cNvSpPr txBox="1"/>
            <p:nvPr/>
          </p:nvSpPr>
          <p:spPr>
            <a:xfrm>
              <a:off x="2884000" y="3571674"/>
              <a:ext cx="2778000" cy="10719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</a:rPr>
                <a:t>— billions requests/day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 dirty="0"/>
                <a:t>— critical cost &amp; power demands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</a:rPr>
                <a:t>— on forward </a:t>
              </a:r>
              <a:r>
                <a:rPr lang="en" dirty="0" smtClean="0">
                  <a:solidFill>
                    <a:schemeClr val="dk1"/>
                  </a:solidFill>
                </a:rPr>
                <a:t>stage</a:t>
              </a:r>
            </a:p>
            <a:p>
              <a:pPr>
                <a:buClr>
                  <a:schemeClr val="dk1"/>
                </a:buClr>
              </a:pPr>
              <a:r>
                <a:rPr lang="en" altLang="zh-CN" dirty="0">
                  <a:solidFill>
                    <a:schemeClr val="dk1"/>
                  </a:solidFill>
                </a:rPr>
                <a:t>— </a:t>
              </a:r>
              <a:r>
                <a:rPr lang="en" altLang="zh-CN" dirty="0" smtClean="0">
                  <a:solidFill>
                    <a:schemeClr val="dk1"/>
                  </a:solidFill>
                </a:rPr>
                <a:t>~10,000 CPUs+Accelerators</a:t>
              </a:r>
              <a:endParaRPr lang="en" altLang="zh-CN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95" name="Shape 95"/>
          <p:cNvCxnSpPr/>
          <p:nvPr/>
        </p:nvCxnSpPr>
        <p:spPr>
          <a:xfrm>
            <a:off x="382500" y="2773950"/>
            <a:ext cx="0" cy="1328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311700" y="3209549"/>
            <a:ext cx="2241462" cy="996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— big training data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— big models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— fast </a:t>
            </a:r>
            <a:r>
              <a:rPr lang="en" dirty="0" smtClean="0"/>
              <a:t>iteration</a:t>
            </a:r>
          </a:p>
          <a:p>
            <a:pPr lvl="0"/>
            <a:r>
              <a:rPr lang="en" altLang="zh-CN" dirty="0"/>
              <a:t>— </a:t>
            </a:r>
            <a:r>
              <a:rPr lang="en" altLang="zh-CN" dirty="0" smtClean="0"/>
              <a:t>~100 high-end GPUs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97" name="Shape 97"/>
          <p:cNvGrpSpPr/>
          <p:nvPr/>
        </p:nvGrpSpPr>
        <p:grpSpPr>
          <a:xfrm>
            <a:off x="6053450" y="3799325"/>
            <a:ext cx="2778000" cy="1089812"/>
            <a:chOff x="6105875" y="3142100"/>
            <a:chExt cx="2778000" cy="1089812"/>
          </a:xfrm>
        </p:grpSpPr>
        <p:cxnSp>
          <p:nvCxnSpPr>
            <p:cNvPr id="98" name="Shape 98"/>
            <p:cNvCxnSpPr/>
            <p:nvPr/>
          </p:nvCxnSpPr>
          <p:spPr>
            <a:xfrm>
              <a:off x="6177525" y="3142100"/>
              <a:ext cx="3000" cy="106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lg" len="lg"/>
              <a:tailEnd type="none" w="lg" len="lg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6105875" y="3476512"/>
              <a:ext cx="2778000" cy="75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— real-time response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— critical cost &amp; power demands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>
                  <a:solidFill>
                    <a:schemeClr val="dk1"/>
                  </a:solidFill>
                </a:rPr>
                <a:t>— on forward stage</a:t>
              </a:r>
            </a:p>
          </p:txBody>
        </p:sp>
      </p:grpSp>
      <p:sp>
        <p:nvSpPr>
          <p:cNvPr id="100" name="Shape 100"/>
          <p:cNvSpPr/>
          <p:nvPr/>
        </p:nvSpPr>
        <p:spPr>
          <a:xfrm rot="614788">
            <a:off x="2220836" y="1867787"/>
            <a:ext cx="342360" cy="404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642547">
            <a:off x="5298309" y="2369455"/>
            <a:ext cx="342261" cy="4045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云形 2"/>
          <p:cNvSpPr/>
          <p:nvPr/>
        </p:nvSpPr>
        <p:spPr>
          <a:xfrm rot="12759611">
            <a:off x="2614822" y="1057720"/>
            <a:ext cx="2617715" cy="1913435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92"/>
    </mc:Choice>
    <mc:Fallback xmlns="">
      <p:transition spd="slow" advTm="21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622175"/>
            <a:ext cx="1828800" cy="14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914525" y="1500449"/>
            <a:ext cx="6610356" cy="3324240"/>
          </a:xfrm>
          <a:prstGeom prst="flowChartTerminator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55850" y="228050"/>
            <a:ext cx="8832300" cy="63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FPGA-based Accelerator in Data Center</a:t>
            </a:r>
          </a:p>
        </p:txBody>
      </p:sp>
      <p:sp>
        <p:nvSpPr>
          <p:cNvPr id="109" name="Shape 109"/>
          <p:cNvSpPr/>
          <p:nvPr/>
        </p:nvSpPr>
        <p:spPr>
          <a:xfrm>
            <a:off x="1305750" y="1895450"/>
            <a:ext cx="197100" cy="1971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0" name="Shape 110"/>
          <p:cNvCxnSpPr>
            <a:stCxn id="109" idx="7"/>
            <a:endCxn id="111" idx="1"/>
          </p:cNvCxnSpPr>
          <p:nvPr/>
        </p:nvCxnSpPr>
        <p:spPr>
          <a:xfrm rot="10800000" flipH="1">
            <a:off x="1473985" y="1437114"/>
            <a:ext cx="668100" cy="487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375" y="860749"/>
            <a:ext cx="2837809" cy="1494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Shape 113"/>
          <p:cNvGrpSpPr/>
          <p:nvPr/>
        </p:nvGrpSpPr>
        <p:grpSpPr>
          <a:xfrm>
            <a:off x="2313774" y="2142853"/>
            <a:ext cx="5687454" cy="2417471"/>
            <a:chOff x="2542374" y="2316453"/>
            <a:chExt cx="5687454" cy="2417471"/>
          </a:xfrm>
        </p:grpSpPr>
        <p:grpSp>
          <p:nvGrpSpPr>
            <p:cNvPr id="114" name="Shape 114"/>
            <p:cNvGrpSpPr/>
            <p:nvPr/>
          </p:nvGrpSpPr>
          <p:grpSpPr>
            <a:xfrm>
              <a:off x="2542374" y="2353899"/>
              <a:ext cx="2886634" cy="1894332"/>
              <a:chOff x="3774676" y="1474432"/>
              <a:chExt cx="891900" cy="5997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3774676" y="1474432"/>
                <a:ext cx="891900" cy="599700"/>
              </a:xfrm>
              <a:prstGeom prst="flowChartAlternate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113074" y="1474432"/>
                <a:ext cx="215100" cy="6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CPU </a:t>
                </a:r>
              </a:p>
            </p:txBody>
          </p:sp>
        </p:grpSp>
        <p:sp>
          <p:nvSpPr>
            <p:cNvPr id="117" name="Shape 117"/>
            <p:cNvSpPr/>
            <p:nvPr/>
          </p:nvSpPr>
          <p:spPr>
            <a:xfrm>
              <a:off x="2613050" y="3131699"/>
              <a:ext cx="2681700" cy="423599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20250" y="3126449"/>
              <a:ext cx="2667300" cy="42360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High-level Network Description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15050" y="3566275"/>
              <a:ext cx="2681700" cy="4629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 dirty="0"/>
                <a:t>Computation Model Optimization for </a:t>
              </a:r>
              <a:r>
                <a:rPr lang="en" sz="1200" dirty="0" smtClean="0"/>
                <a:t>Customized </a:t>
              </a:r>
              <a:r>
                <a:rPr lang="en" sz="1200" dirty="0"/>
                <a:t>P</a:t>
              </a:r>
              <a:r>
                <a:rPr lang="en" sz="1200" dirty="0" smtClean="0"/>
                <a:t>latforms</a:t>
              </a:r>
              <a:endParaRPr lang="en" sz="1200" dirty="0"/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5779691" y="2316453"/>
              <a:ext cx="2450138" cy="1483954"/>
              <a:chOff x="3774677" y="1377799"/>
              <a:chExt cx="891900" cy="6963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3774677" y="1377799"/>
                <a:ext cx="891900" cy="696300"/>
              </a:xfrm>
              <a:prstGeom prst="flowChartAlternate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079930" y="1395901"/>
                <a:ext cx="281400" cy="11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FPGA </a:t>
                </a:r>
              </a:p>
            </p:txBody>
          </p:sp>
        </p:grpSp>
        <p:sp>
          <p:nvSpPr>
            <p:cNvPr id="123" name="Shape 123"/>
            <p:cNvSpPr/>
            <p:nvPr/>
          </p:nvSpPr>
          <p:spPr>
            <a:xfrm>
              <a:off x="2615050" y="2708099"/>
              <a:ext cx="2681700" cy="423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Applications (with CNNs)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912012" y="2708100"/>
              <a:ext cx="2185500" cy="8286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Customized Accelerator</a:t>
              </a:r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700700" y="3871875"/>
              <a:ext cx="485700" cy="12384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5400000" flipH="1">
              <a:off x="5591100" y="3828975"/>
              <a:ext cx="876300" cy="933600"/>
            </a:xfrm>
            <a:prstGeom prst="bentArrow">
              <a:avLst>
                <a:gd name="adj1" fmla="val 14130"/>
                <a:gd name="adj2" fmla="val 19021"/>
                <a:gd name="adj3" fmla="val 21739"/>
                <a:gd name="adj4" fmla="val 43750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4973225" y="4248225"/>
              <a:ext cx="6954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PCIe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7246600" y="3828937"/>
              <a:ext cx="257100" cy="3054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5125" y="4162900"/>
              <a:ext cx="1382400" cy="4857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DRAM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2142025" y="1120900"/>
            <a:ext cx="3090350" cy="643000"/>
            <a:chOff x="2426575" y="1420675"/>
            <a:chExt cx="3090350" cy="643000"/>
          </a:xfrm>
        </p:grpSpPr>
        <p:grpSp>
          <p:nvGrpSpPr>
            <p:cNvPr id="131" name="Shape 131"/>
            <p:cNvGrpSpPr/>
            <p:nvPr/>
          </p:nvGrpSpPr>
          <p:grpSpPr>
            <a:xfrm>
              <a:off x="2426575" y="1420675"/>
              <a:ext cx="891900" cy="632700"/>
              <a:chOff x="3774675" y="1441425"/>
              <a:chExt cx="891900" cy="632700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3774675" y="1441425"/>
                <a:ext cx="891900" cy="632700"/>
              </a:xfrm>
              <a:prstGeom prst="flowChartAlternate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3930225" y="1565875"/>
                <a:ext cx="570300" cy="404400"/>
              </a:xfrm>
              <a:prstGeom prst="rect">
                <a:avLst/>
              </a:prstGeom>
              <a:solidFill>
                <a:srgbClr val="4A86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CPU</a:t>
                </a:r>
              </a:p>
            </p:txBody>
          </p:sp>
        </p:grpSp>
        <p:grpSp>
          <p:nvGrpSpPr>
            <p:cNvPr id="133" name="Shape 133"/>
            <p:cNvGrpSpPr/>
            <p:nvPr/>
          </p:nvGrpSpPr>
          <p:grpSpPr>
            <a:xfrm>
              <a:off x="4466025" y="1430975"/>
              <a:ext cx="1050900" cy="632700"/>
              <a:chOff x="5554875" y="1441425"/>
              <a:chExt cx="1050900" cy="632700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5554875" y="1441425"/>
                <a:ext cx="1050900" cy="632700"/>
              </a:xfrm>
              <a:prstGeom prst="flowChartAlternate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5743549" y="1565875"/>
                <a:ext cx="717000" cy="404400"/>
              </a:xfrm>
              <a:prstGeom prst="rect">
                <a:avLst/>
              </a:prstGeom>
              <a:solidFill>
                <a:srgbClr val="4A86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FPGA</a:t>
                </a:r>
              </a:p>
            </p:txBody>
          </p:sp>
        </p:grpSp>
        <p:grpSp>
          <p:nvGrpSpPr>
            <p:cNvPr id="136" name="Shape 136"/>
            <p:cNvGrpSpPr/>
            <p:nvPr/>
          </p:nvGrpSpPr>
          <p:grpSpPr>
            <a:xfrm>
              <a:off x="3278275" y="1572625"/>
              <a:ext cx="1227900" cy="423600"/>
              <a:chOff x="4626375" y="1593375"/>
              <a:chExt cx="1227900" cy="423600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4666575" y="1612575"/>
                <a:ext cx="1147500" cy="40440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rgbClr val="FF99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4626375" y="1593375"/>
                <a:ext cx="12279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Interconnect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096549" y="2415551"/>
            <a:ext cx="2784652" cy="1726095"/>
            <a:chOff x="4096549" y="2415551"/>
            <a:chExt cx="2784652" cy="1726095"/>
          </a:xfrm>
        </p:grpSpPr>
        <p:sp>
          <p:nvSpPr>
            <p:cNvPr id="3" name="爆炸形 1 2"/>
            <p:cNvSpPr/>
            <p:nvPr/>
          </p:nvSpPr>
          <p:spPr>
            <a:xfrm>
              <a:off x="4791151" y="3571644"/>
              <a:ext cx="367358" cy="389093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爆炸形 1 36"/>
            <p:cNvSpPr/>
            <p:nvPr/>
          </p:nvSpPr>
          <p:spPr>
            <a:xfrm>
              <a:off x="5526134" y="2415551"/>
              <a:ext cx="367358" cy="389093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30300" y="2438522"/>
              <a:ext cx="950901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Our 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096549" y="3833869"/>
              <a:ext cx="950901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Our 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" y="1467302"/>
            <a:ext cx="1278266" cy="1265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6" y="113553"/>
            <a:ext cx="8520600" cy="572700"/>
          </a:xfrm>
        </p:spPr>
        <p:txBody>
          <a:bodyPr/>
          <a:lstStyle/>
          <a:p>
            <a:r>
              <a:rPr lang="en" altLang="zh-CN" dirty="0"/>
              <a:t>Convolutional Neural Networks (CNNs)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217925" y="764702"/>
            <a:ext cx="8849243" cy="2304900"/>
            <a:chOff x="-391095" y="1118981"/>
            <a:chExt cx="8849243" cy="2304900"/>
          </a:xfrm>
        </p:grpSpPr>
        <p:sp>
          <p:nvSpPr>
            <p:cNvPr id="3" name="Shape 522"/>
            <p:cNvSpPr/>
            <p:nvPr/>
          </p:nvSpPr>
          <p:spPr>
            <a:xfrm>
              <a:off x="1777448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523"/>
            <p:cNvSpPr/>
            <p:nvPr/>
          </p:nvSpPr>
          <p:spPr>
            <a:xfrm>
              <a:off x="2133800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D9EAD3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524"/>
            <p:cNvSpPr/>
            <p:nvPr/>
          </p:nvSpPr>
          <p:spPr>
            <a:xfrm>
              <a:off x="2490322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25"/>
            <p:cNvSpPr/>
            <p:nvPr/>
          </p:nvSpPr>
          <p:spPr>
            <a:xfrm>
              <a:off x="3415748" y="1559723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6"/>
            <p:cNvSpPr/>
            <p:nvPr/>
          </p:nvSpPr>
          <p:spPr>
            <a:xfrm>
              <a:off x="874248" y="1118981"/>
              <a:ext cx="438000" cy="2304900"/>
            </a:xfrm>
            <a:prstGeom prst="cube">
              <a:avLst>
                <a:gd name="adj" fmla="val 83337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7"/>
            <p:cNvSpPr/>
            <p:nvPr/>
          </p:nvSpPr>
          <p:spPr>
            <a:xfrm>
              <a:off x="3959198" y="1559723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8"/>
            <p:cNvSpPr/>
            <p:nvPr/>
          </p:nvSpPr>
          <p:spPr>
            <a:xfrm>
              <a:off x="4967273" y="1514231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9"/>
            <p:cNvSpPr/>
            <p:nvPr/>
          </p:nvSpPr>
          <p:spPr>
            <a:xfrm>
              <a:off x="5510723" y="1514231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30"/>
            <p:cNvSpPr/>
            <p:nvPr/>
          </p:nvSpPr>
          <p:spPr>
            <a:xfrm>
              <a:off x="6520898" y="1176131"/>
              <a:ext cx="394200" cy="20145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33"/>
            <p:cNvSpPr/>
            <p:nvPr/>
          </p:nvSpPr>
          <p:spPr>
            <a:xfrm>
              <a:off x="6573248" y="16776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34"/>
            <p:cNvSpPr/>
            <p:nvPr/>
          </p:nvSpPr>
          <p:spPr>
            <a:xfrm>
              <a:off x="6573248" y="18879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35"/>
            <p:cNvSpPr/>
            <p:nvPr/>
          </p:nvSpPr>
          <p:spPr>
            <a:xfrm>
              <a:off x="6573248" y="20982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36"/>
            <p:cNvSpPr/>
            <p:nvPr/>
          </p:nvSpPr>
          <p:spPr>
            <a:xfrm>
              <a:off x="6573248" y="23086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37"/>
            <p:cNvSpPr/>
            <p:nvPr/>
          </p:nvSpPr>
          <p:spPr>
            <a:xfrm>
              <a:off x="6573248" y="25189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38"/>
            <p:cNvSpPr/>
            <p:nvPr/>
          </p:nvSpPr>
          <p:spPr>
            <a:xfrm>
              <a:off x="6573248" y="27292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39"/>
            <p:cNvSpPr/>
            <p:nvPr/>
          </p:nvSpPr>
          <p:spPr>
            <a:xfrm>
              <a:off x="6573248" y="29395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40"/>
            <p:cNvSpPr/>
            <p:nvPr/>
          </p:nvSpPr>
          <p:spPr>
            <a:xfrm>
              <a:off x="7225748" y="1371356"/>
              <a:ext cx="394200" cy="16185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42"/>
            <p:cNvSpPr/>
            <p:nvPr/>
          </p:nvSpPr>
          <p:spPr>
            <a:xfrm>
              <a:off x="7278098" y="16735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43"/>
            <p:cNvSpPr/>
            <p:nvPr/>
          </p:nvSpPr>
          <p:spPr>
            <a:xfrm>
              <a:off x="7278098" y="18838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44"/>
            <p:cNvSpPr/>
            <p:nvPr/>
          </p:nvSpPr>
          <p:spPr>
            <a:xfrm>
              <a:off x="7278098" y="20941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45"/>
            <p:cNvSpPr/>
            <p:nvPr/>
          </p:nvSpPr>
          <p:spPr>
            <a:xfrm>
              <a:off x="7278098" y="23045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46"/>
            <p:cNvSpPr/>
            <p:nvPr/>
          </p:nvSpPr>
          <p:spPr>
            <a:xfrm>
              <a:off x="7278098" y="25148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47"/>
            <p:cNvSpPr/>
            <p:nvPr/>
          </p:nvSpPr>
          <p:spPr>
            <a:xfrm>
              <a:off x="7278098" y="27251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48"/>
            <p:cNvSpPr/>
            <p:nvPr/>
          </p:nvSpPr>
          <p:spPr>
            <a:xfrm>
              <a:off x="7935323" y="1625206"/>
              <a:ext cx="394200" cy="11559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49"/>
            <p:cNvSpPr/>
            <p:nvPr/>
          </p:nvSpPr>
          <p:spPr>
            <a:xfrm>
              <a:off x="7987673" y="16735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50"/>
            <p:cNvSpPr/>
            <p:nvPr/>
          </p:nvSpPr>
          <p:spPr>
            <a:xfrm>
              <a:off x="7987673" y="18838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51"/>
            <p:cNvSpPr/>
            <p:nvPr/>
          </p:nvSpPr>
          <p:spPr>
            <a:xfrm>
              <a:off x="7987673" y="20941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52"/>
            <p:cNvSpPr/>
            <p:nvPr/>
          </p:nvSpPr>
          <p:spPr>
            <a:xfrm>
              <a:off x="7987673" y="23045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553"/>
            <p:cNvSpPr/>
            <p:nvPr/>
          </p:nvSpPr>
          <p:spPr>
            <a:xfrm>
              <a:off x="7987673" y="25148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554"/>
            <p:cNvSpPr/>
            <p:nvPr/>
          </p:nvSpPr>
          <p:spPr>
            <a:xfrm rot="19429562">
              <a:off x="929819" y="2259815"/>
              <a:ext cx="439652" cy="331642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555"/>
            <p:cNvGrpSpPr/>
            <p:nvPr/>
          </p:nvGrpSpPr>
          <p:grpSpPr>
            <a:xfrm>
              <a:off x="1074276" y="2180889"/>
              <a:ext cx="736437" cy="485876"/>
              <a:chOff x="733425" y="2104923"/>
              <a:chExt cx="962035" cy="485876"/>
            </a:xfrm>
          </p:grpSpPr>
          <p:cxnSp>
            <p:nvCxnSpPr>
              <p:cNvPr id="34" name="Shape 556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5" name="Shape 557"/>
              <p:cNvCxnSpPr/>
              <p:nvPr/>
            </p:nvCxnSpPr>
            <p:spPr>
              <a:xfrm>
                <a:off x="733425" y="2219325"/>
                <a:ext cx="943200" cy="114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" name="Shape 558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" name="Shape 559"/>
              <p:cNvCxnSpPr/>
              <p:nvPr/>
            </p:nvCxnSpPr>
            <p:spPr>
              <a:xfrm rot="10800000" flipH="1">
                <a:off x="942760" y="2342914"/>
                <a:ext cx="752699" cy="14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8" name="Shape 560"/>
            <p:cNvSpPr/>
            <p:nvPr/>
          </p:nvSpPr>
          <p:spPr>
            <a:xfrm rot="19431478">
              <a:off x="2656345" y="2187813"/>
              <a:ext cx="396752" cy="254775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9" name="Shape 561"/>
            <p:cNvGrpSpPr/>
            <p:nvPr/>
          </p:nvGrpSpPr>
          <p:grpSpPr>
            <a:xfrm>
              <a:off x="2772063" y="2123867"/>
              <a:ext cx="639757" cy="394224"/>
              <a:chOff x="702653" y="2062065"/>
              <a:chExt cx="992796" cy="528734"/>
            </a:xfrm>
          </p:grpSpPr>
          <p:cxnSp>
            <p:nvCxnSpPr>
              <p:cNvPr id="40" name="Shape 562"/>
              <p:cNvCxnSpPr/>
              <p:nvPr/>
            </p:nvCxnSpPr>
            <p:spPr>
              <a:xfrm>
                <a:off x="926625" y="2062065"/>
                <a:ext cx="7590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1" name="Shape 563"/>
              <p:cNvCxnSpPr/>
              <p:nvPr/>
            </p:nvCxnSpPr>
            <p:spPr>
              <a:xfrm>
                <a:off x="702653" y="2228140"/>
                <a:ext cx="973800" cy="105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2" name="Shape 564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3" name="Shape 565"/>
              <p:cNvCxnSpPr/>
              <p:nvPr/>
            </p:nvCxnSpPr>
            <p:spPr>
              <a:xfrm rot="10800000" flipH="1">
                <a:off x="895350" y="2343000"/>
                <a:ext cx="800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4" name="Shape 566"/>
            <p:cNvSpPr/>
            <p:nvPr/>
          </p:nvSpPr>
          <p:spPr>
            <a:xfrm rot="19433633">
              <a:off x="4321749" y="2245959"/>
              <a:ext cx="369092" cy="262694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5" name="Shape 567"/>
            <p:cNvGrpSpPr/>
            <p:nvPr/>
          </p:nvGrpSpPr>
          <p:grpSpPr>
            <a:xfrm>
              <a:off x="4453972" y="2162654"/>
              <a:ext cx="517036" cy="429320"/>
              <a:chOff x="719356" y="2104923"/>
              <a:chExt cx="976093" cy="485876"/>
            </a:xfrm>
          </p:grpSpPr>
          <p:cxnSp>
            <p:nvCxnSpPr>
              <p:cNvPr id="46" name="Shape 568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7" name="Shape 569"/>
              <p:cNvCxnSpPr/>
              <p:nvPr/>
            </p:nvCxnSpPr>
            <p:spPr>
              <a:xfrm>
                <a:off x="719356" y="2255020"/>
                <a:ext cx="956999" cy="78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" name="Shape 570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9" name="Shape 571"/>
              <p:cNvCxnSpPr/>
              <p:nvPr/>
            </p:nvCxnSpPr>
            <p:spPr>
              <a:xfrm rot="10800000" flipH="1">
                <a:off x="895350" y="2343000"/>
                <a:ext cx="800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0" name="Shape 572"/>
            <p:cNvCxnSpPr/>
            <p:nvPr/>
          </p:nvCxnSpPr>
          <p:spPr>
            <a:xfrm rot="10800000" flipH="1">
              <a:off x="6181935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" name="Shape 573"/>
            <p:cNvCxnSpPr/>
            <p:nvPr/>
          </p:nvCxnSpPr>
          <p:spPr>
            <a:xfrm rot="10800000" flipH="1">
              <a:off x="6909010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" name="Shape 574"/>
            <p:cNvCxnSpPr/>
            <p:nvPr/>
          </p:nvCxnSpPr>
          <p:spPr>
            <a:xfrm rot="10800000" flipH="1">
              <a:off x="7616260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3" name="Shape 583"/>
            <p:cNvSpPr txBox="1"/>
            <p:nvPr/>
          </p:nvSpPr>
          <p:spPr>
            <a:xfrm rot="16200000">
              <a:off x="3282679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4" name="Shape 584"/>
            <p:cNvSpPr txBox="1"/>
            <p:nvPr/>
          </p:nvSpPr>
          <p:spPr>
            <a:xfrm rot="16200000">
              <a:off x="3800441" y="241778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55" name="Shape 589"/>
            <p:cNvSpPr txBox="1"/>
            <p:nvPr/>
          </p:nvSpPr>
          <p:spPr>
            <a:xfrm rot="16200000">
              <a:off x="1528430" y="2450617"/>
              <a:ext cx="665700" cy="3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6" name="Shape 590"/>
            <p:cNvSpPr txBox="1"/>
            <p:nvPr/>
          </p:nvSpPr>
          <p:spPr>
            <a:xfrm rot="16200000">
              <a:off x="2247154" y="2460661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57" name="Shape 591"/>
            <p:cNvSpPr txBox="1"/>
            <p:nvPr/>
          </p:nvSpPr>
          <p:spPr>
            <a:xfrm rot="16200000">
              <a:off x="4859304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8" name="Shape 592"/>
            <p:cNvSpPr txBox="1"/>
            <p:nvPr/>
          </p:nvSpPr>
          <p:spPr>
            <a:xfrm>
              <a:off x="-391095" y="1428106"/>
              <a:ext cx="125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Input Image</a:t>
              </a:r>
            </a:p>
          </p:txBody>
        </p:sp>
        <p:sp>
          <p:nvSpPr>
            <p:cNvPr id="59" name="Shape 593"/>
            <p:cNvSpPr txBox="1"/>
            <p:nvPr/>
          </p:nvSpPr>
          <p:spPr>
            <a:xfrm rot="16200000">
              <a:off x="1882116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60" name="Shape 594"/>
            <p:cNvSpPr txBox="1"/>
            <p:nvPr/>
          </p:nvSpPr>
          <p:spPr>
            <a:xfrm rot="16200000">
              <a:off x="5378416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61" name="Shape 595"/>
            <p:cNvSpPr txBox="1"/>
            <p:nvPr/>
          </p:nvSpPr>
          <p:spPr>
            <a:xfrm rot="16200000">
              <a:off x="6167561" y="2394143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  <p:sp>
          <p:nvSpPr>
            <p:cNvPr id="62" name="Shape 596"/>
            <p:cNvSpPr txBox="1"/>
            <p:nvPr/>
          </p:nvSpPr>
          <p:spPr>
            <a:xfrm rot="16200000">
              <a:off x="6882998" y="2210831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  <p:sp>
          <p:nvSpPr>
            <p:cNvPr id="63" name="Shape 597"/>
            <p:cNvSpPr txBox="1"/>
            <p:nvPr/>
          </p:nvSpPr>
          <p:spPr>
            <a:xfrm rot="16200000">
              <a:off x="7612298" y="1933368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3327" y="3277670"/>
            <a:ext cx="3549313" cy="1803406"/>
            <a:chOff x="-618070" y="-85069"/>
            <a:chExt cx="3549313" cy="1803406"/>
          </a:xfrm>
        </p:grpSpPr>
        <p:sp>
          <p:nvSpPr>
            <p:cNvPr id="66" name="矩形 65"/>
            <p:cNvSpPr/>
            <p:nvPr/>
          </p:nvSpPr>
          <p:spPr>
            <a:xfrm>
              <a:off x="-557334" y="-85069"/>
              <a:ext cx="3488577" cy="18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-618070" y="-56497"/>
              <a:ext cx="3435570" cy="1659778"/>
              <a:chOff x="-674886" y="1302212"/>
              <a:chExt cx="3435570" cy="1659778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-674886" y="1378338"/>
                <a:ext cx="1453682" cy="1491104"/>
                <a:chOff x="2587066" y="3142722"/>
                <a:chExt cx="1618990" cy="145125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2836639" y="3142722"/>
                  <a:ext cx="1178380" cy="109292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2930011" y="3231160"/>
                  <a:ext cx="1178380" cy="109292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3027676" y="3323892"/>
                  <a:ext cx="1178380" cy="109292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左大括号 106"/>
                <p:cNvSpPr/>
                <p:nvPr/>
              </p:nvSpPr>
              <p:spPr>
                <a:xfrm rot="18762560">
                  <a:off x="2837890" y="4236826"/>
                  <a:ext cx="80857" cy="284099"/>
                </a:xfrm>
                <a:prstGeom prst="leftBrace">
                  <a:avLst>
                    <a:gd name="adj1" fmla="val 81918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2587066" y="4294426"/>
                  <a:ext cx="316353" cy="299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933092" y="1302212"/>
                <a:ext cx="1827592" cy="1659778"/>
                <a:chOff x="4565223" y="2998355"/>
                <a:chExt cx="1932942" cy="1680439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4565223" y="3115616"/>
                  <a:ext cx="1034360" cy="97021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4658594" y="3204054"/>
                  <a:ext cx="1034360" cy="97021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4751966" y="3292494"/>
                  <a:ext cx="1034360" cy="97021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4849631" y="3385226"/>
                  <a:ext cx="1034360" cy="97021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左大括号 96"/>
                <p:cNvSpPr/>
                <p:nvPr/>
              </p:nvSpPr>
              <p:spPr>
                <a:xfrm rot="8397876">
                  <a:off x="5770716" y="3050150"/>
                  <a:ext cx="71850" cy="396749"/>
                </a:xfrm>
                <a:prstGeom prst="leftBrace">
                  <a:avLst>
                    <a:gd name="adj1" fmla="val 81918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5755377" y="2998355"/>
                  <a:ext cx="405541" cy="311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64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左大括号 98"/>
                <p:cNvSpPr/>
                <p:nvPr/>
              </p:nvSpPr>
              <p:spPr>
                <a:xfrm rot="10800000">
                  <a:off x="5928104" y="3434277"/>
                  <a:ext cx="52866" cy="921175"/>
                </a:xfrm>
                <a:prstGeom prst="leftBrace">
                  <a:avLst>
                    <a:gd name="adj1" fmla="val 81918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左大括号 99"/>
                <p:cNvSpPr/>
                <p:nvPr/>
              </p:nvSpPr>
              <p:spPr>
                <a:xfrm rot="16200000">
                  <a:off x="5306230" y="3896210"/>
                  <a:ext cx="103491" cy="1063738"/>
                </a:xfrm>
                <a:prstGeom prst="leftBrace">
                  <a:avLst>
                    <a:gd name="adj1" fmla="val 81918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5987509" y="3906158"/>
                  <a:ext cx="510656" cy="311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224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15155" y="4367186"/>
                  <a:ext cx="510656" cy="311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224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8139" y="1816062"/>
                <a:ext cx="1523779" cy="703564"/>
                <a:chOff x="3570590" y="2178350"/>
                <a:chExt cx="2873424" cy="1112082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3570590" y="2178350"/>
                  <a:ext cx="2873424" cy="702890"/>
                  <a:chOff x="3709577" y="2178965"/>
                  <a:chExt cx="2873424" cy="702890"/>
                </a:xfrm>
              </p:grpSpPr>
              <p:sp>
                <p:nvSpPr>
                  <p:cNvPr id="74" name="矩形 73"/>
                  <p:cNvSpPr/>
                  <p:nvPr/>
                </p:nvSpPr>
                <p:spPr bwMode="auto">
                  <a:xfrm>
                    <a:off x="3715774" y="2179647"/>
                    <a:ext cx="243644" cy="243644"/>
                  </a:xfrm>
                  <a:prstGeom prst="rect">
                    <a:avLst/>
                  </a:prstGeom>
                  <a:solidFill>
                    <a:srgbClr val="FF9933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charset="0"/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 bwMode="auto">
                  <a:xfrm>
                    <a:off x="3868174" y="2332047"/>
                    <a:ext cx="243644" cy="243644"/>
                  </a:xfrm>
                  <a:prstGeom prst="rect">
                    <a:avLst/>
                  </a:prstGeom>
                  <a:solidFill>
                    <a:srgbClr val="FFFF00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charset="0"/>
                    </a:endParaRPr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 bwMode="auto">
                  <a:xfrm>
                    <a:off x="4020574" y="2484447"/>
                    <a:ext cx="243644" cy="243644"/>
                  </a:xfrm>
                  <a:prstGeom prst="rect">
                    <a:avLst/>
                  </a:prstGeom>
                  <a:solidFill>
                    <a:srgbClr val="92D050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charset="0"/>
                    </a:endParaRP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 bwMode="auto">
                  <a:xfrm>
                    <a:off x="4172974" y="2636847"/>
                    <a:ext cx="243644" cy="243644"/>
                  </a:xfrm>
                  <a:prstGeom prst="rect">
                    <a:avLst/>
                  </a:prstGeom>
                  <a:solidFill>
                    <a:srgbClr val="00B0F0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charset="0"/>
                    </a:endParaRPr>
                  </a:p>
                </p:txBody>
              </p:sp>
              <p:cxnSp>
                <p:nvCxnSpPr>
                  <p:cNvPr id="78" name="直接连接符 77"/>
                  <p:cNvCxnSpPr/>
                  <p:nvPr/>
                </p:nvCxnSpPr>
                <p:spPr bwMode="auto">
                  <a:xfrm>
                    <a:off x="3959418" y="2179647"/>
                    <a:ext cx="45720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直接连接符 78"/>
                  <p:cNvCxnSpPr/>
                  <p:nvPr/>
                </p:nvCxnSpPr>
                <p:spPr bwMode="auto">
                  <a:xfrm>
                    <a:off x="3709577" y="2424655"/>
                    <a:ext cx="45720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直接连接符 79"/>
                  <p:cNvCxnSpPr/>
                  <p:nvPr/>
                </p:nvCxnSpPr>
                <p:spPr bwMode="auto">
                  <a:xfrm>
                    <a:off x="3710601" y="2178965"/>
                    <a:ext cx="45720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直接连接符 80"/>
                  <p:cNvCxnSpPr>
                    <a:stCxn id="77" idx="1"/>
                    <a:endCxn id="77" idx="3"/>
                  </p:cNvCxnSpPr>
                  <p:nvPr/>
                </p:nvCxnSpPr>
                <p:spPr bwMode="auto">
                  <a:xfrm>
                    <a:off x="4172974" y="2758669"/>
                    <a:ext cx="24364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直接连接符 81"/>
                  <p:cNvCxnSpPr>
                    <a:stCxn id="76" idx="1"/>
                    <a:endCxn id="76" idx="3"/>
                  </p:cNvCxnSpPr>
                  <p:nvPr/>
                </p:nvCxnSpPr>
                <p:spPr bwMode="auto">
                  <a:xfrm>
                    <a:off x="4020574" y="2606269"/>
                    <a:ext cx="24364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直接连接符 82"/>
                  <p:cNvCxnSpPr>
                    <a:stCxn id="75" idx="1"/>
                    <a:endCxn id="75" idx="3"/>
                  </p:cNvCxnSpPr>
                  <p:nvPr/>
                </p:nvCxnSpPr>
                <p:spPr bwMode="auto">
                  <a:xfrm>
                    <a:off x="3868174" y="2453869"/>
                    <a:ext cx="24364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直接连接符 83"/>
                  <p:cNvCxnSpPr>
                    <a:stCxn id="74" idx="1"/>
                    <a:endCxn id="74" idx="3"/>
                  </p:cNvCxnSpPr>
                  <p:nvPr/>
                </p:nvCxnSpPr>
                <p:spPr bwMode="auto">
                  <a:xfrm>
                    <a:off x="3715774" y="2301469"/>
                    <a:ext cx="24364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5" name="直接连接符 84"/>
                  <p:cNvCxnSpPr>
                    <a:stCxn id="77" idx="2"/>
                    <a:endCxn id="77" idx="0"/>
                  </p:cNvCxnSpPr>
                  <p:nvPr/>
                </p:nvCxnSpPr>
                <p:spPr bwMode="auto">
                  <a:xfrm flipV="1">
                    <a:off x="4294796" y="2636847"/>
                    <a:ext cx="0" cy="2436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直接连接符 85"/>
                  <p:cNvCxnSpPr>
                    <a:stCxn id="76" idx="2"/>
                    <a:endCxn id="76" idx="0"/>
                  </p:cNvCxnSpPr>
                  <p:nvPr/>
                </p:nvCxnSpPr>
                <p:spPr bwMode="auto">
                  <a:xfrm flipV="1">
                    <a:off x="4142396" y="2484447"/>
                    <a:ext cx="0" cy="2436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直接连接符 86"/>
                  <p:cNvCxnSpPr>
                    <a:stCxn id="75" idx="2"/>
                    <a:endCxn id="75" idx="0"/>
                  </p:cNvCxnSpPr>
                  <p:nvPr/>
                </p:nvCxnSpPr>
                <p:spPr bwMode="auto">
                  <a:xfrm flipV="1">
                    <a:off x="3989996" y="2332047"/>
                    <a:ext cx="0" cy="2436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直接连接符 87"/>
                  <p:cNvCxnSpPr/>
                  <p:nvPr/>
                </p:nvCxnSpPr>
                <p:spPr bwMode="auto">
                  <a:xfrm flipV="1">
                    <a:off x="3837596" y="2179647"/>
                    <a:ext cx="0" cy="2436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9" name="直接连接符 88"/>
                  <p:cNvCxnSpPr>
                    <a:endCxn id="91" idx="0"/>
                  </p:cNvCxnSpPr>
                  <p:nvPr/>
                </p:nvCxnSpPr>
                <p:spPr bwMode="auto">
                  <a:xfrm>
                    <a:off x="4079461" y="2210765"/>
                    <a:ext cx="2465802" cy="33534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直接连接符 89"/>
                  <p:cNvCxnSpPr>
                    <a:stCxn id="77" idx="2"/>
                    <a:endCxn id="91" idx="2"/>
                  </p:cNvCxnSpPr>
                  <p:nvPr/>
                </p:nvCxnSpPr>
                <p:spPr bwMode="auto">
                  <a:xfrm flipV="1">
                    <a:off x="4294796" y="2620586"/>
                    <a:ext cx="2250467" cy="2599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91" name="矩形 90"/>
                  <p:cNvSpPr/>
                  <p:nvPr/>
                </p:nvSpPr>
                <p:spPr bwMode="auto">
                  <a:xfrm>
                    <a:off x="6508025" y="2546111"/>
                    <a:ext cx="74475" cy="74475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文本框 91"/>
                      <p:cNvSpPr txBox="1"/>
                      <p:nvPr/>
                    </p:nvSpPr>
                    <p:spPr>
                      <a:xfrm>
                        <a:off x="6332419" y="2236046"/>
                        <a:ext cx="250582" cy="2020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100" dirty="0" smtClean="0"/>
                      </a:p>
                    </p:txBody>
                  </p:sp>
                </mc:Choice>
                <mc:Fallback xmlns="">
                  <p:sp>
                    <p:nvSpPr>
                      <p:cNvPr id="89" name="文本框 8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32419" y="2236046"/>
                        <a:ext cx="250582" cy="202043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l="-21429" r="-42857" b="-6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2" name="左大括号 71"/>
                <p:cNvSpPr/>
                <p:nvPr/>
              </p:nvSpPr>
              <p:spPr bwMode="auto">
                <a:xfrm rot="16200000">
                  <a:off x="4109863" y="2821208"/>
                  <a:ext cx="103201" cy="241196"/>
                </a:xfrm>
                <a:prstGeom prst="leftBrace">
                  <a:avLst>
                    <a:gd name="adj1" fmla="val 33032"/>
                    <a:gd name="adj2" fmla="val 50000"/>
                  </a:avLst>
                </a:prstGeom>
                <a:noFill/>
                <a:ln w="9525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3852417" y="2889082"/>
                  <a:ext cx="940068" cy="401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 smtClean="0">
                      <a:solidFill>
                        <a:srgbClr val="FF0000"/>
                      </a:solidFill>
                    </a:rPr>
                    <a:t>K=3</a:t>
                  </a:r>
                  <a:endParaRPr lang="zh-CN" altLang="en-US" sz="1050" dirty="0" smtClean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09" name="组合 108"/>
          <p:cNvGrpSpPr/>
          <p:nvPr/>
        </p:nvGrpSpPr>
        <p:grpSpPr>
          <a:xfrm>
            <a:off x="662944" y="2942826"/>
            <a:ext cx="3409696" cy="317773"/>
            <a:chOff x="803502" y="2460648"/>
            <a:chExt cx="3409696" cy="317773"/>
          </a:xfrm>
        </p:grpSpPr>
        <p:cxnSp>
          <p:nvCxnSpPr>
            <p:cNvPr id="111" name="直接连接符 110"/>
            <p:cNvCxnSpPr/>
            <p:nvPr/>
          </p:nvCxnSpPr>
          <p:spPr>
            <a:xfrm flipH="1">
              <a:off x="803502" y="2460648"/>
              <a:ext cx="1364608" cy="317773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2168110" y="2460648"/>
              <a:ext cx="2045088" cy="313545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24" name="组合 1023"/>
          <p:cNvGrpSpPr/>
          <p:nvPr/>
        </p:nvGrpSpPr>
        <p:grpSpPr>
          <a:xfrm>
            <a:off x="4645593" y="3041764"/>
            <a:ext cx="3490511" cy="2039311"/>
            <a:chOff x="4617645" y="3327936"/>
            <a:chExt cx="3490511" cy="2039311"/>
          </a:xfrm>
        </p:grpSpPr>
        <p:sp>
          <p:nvSpPr>
            <p:cNvPr id="123" name="矩形 122"/>
            <p:cNvSpPr/>
            <p:nvPr/>
          </p:nvSpPr>
          <p:spPr>
            <a:xfrm>
              <a:off x="4642547" y="3327936"/>
              <a:ext cx="3465609" cy="2039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9" name="组合 178"/>
            <p:cNvGrpSpPr/>
            <p:nvPr/>
          </p:nvGrpSpPr>
          <p:grpSpPr>
            <a:xfrm>
              <a:off x="4617645" y="3509037"/>
              <a:ext cx="1449549" cy="1408111"/>
              <a:chOff x="4617645" y="3509037"/>
              <a:chExt cx="1449549" cy="1408111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4855255" y="3509037"/>
                <a:ext cx="738953" cy="784262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916338" y="3579559"/>
                <a:ext cx="738953" cy="784262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983874" y="3647652"/>
                <a:ext cx="738953" cy="784262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4617645" y="3730759"/>
                <a:ext cx="1449549" cy="1186389"/>
                <a:chOff x="2448926" y="3294981"/>
                <a:chExt cx="1614387" cy="1154684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2955920" y="3294981"/>
                  <a:ext cx="822984" cy="76330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3049292" y="3383419"/>
                  <a:ext cx="822984" cy="76330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3142664" y="3471859"/>
                  <a:ext cx="822984" cy="76330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3240329" y="3564591"/>
                  <a:ext cx="822984" cy="763304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左大括号 163"/>
                <p:cNvSpPr/>
                <p:nvPr/>
              </p:nvSpPr>
              <p:spPr>
                <a:xfrm rot="18762560">
                  <a:off x="2818873" y="3769403"/>
                  <a:ext cx="134774" cy="744004"/>
                </a:xfrm>
                <a:prstGeom prst="leftBrace">
                  <a:avLst>
                    <a:gd name="adj1" fmla="val 81918"/>
                    <a:gd name="adj2" fmla="val 5000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文本框 164"/>
                <p:cNvSpPr txBox="1"/>
                <p:nvPr/>
              </p:nvSpPr>
              <p:spPr>
                <a:xfrm>
                  <a:off x="2448926" y="4150113"/>
                  <a:ext cx="537729" cy="299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128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83" name="组合 182"/>
            <p:cNvGrpSpPr/>
            <p:nvPr/>
          </p:nvGrpSpPr>
          <p:grpSpPr>
            <a:xfrm>
              <a:off x="6572160" y="3365018"/>
              <a:ext cx="1391872" cy="1533055"/>
              <a:chOff x="6951713" y="3457048"/>
              <a:chExt cx="1391872" cy="1533055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6951713" y="3606347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7033602" y="3711905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7117407" y="3818237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7201506" y="3924015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7289789" y="4011366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7378072" y="4098718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7470414" y="4190310"/>
                <a:ext cx="427205" cy="418600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左大括号 153"/>
              <p:cNvSpPr/>
              <p:nvPr/>
            </p:nvSpPr>
            <p:spPr>
              <a:xfrm rot="8397876">
                <a:off x="7650295" y="3457048"/>
                <a:ext cx="97334" cy="802902"/>
              </a:xfrm>
              <a:prstGeom prst="leftBrace">
                <a:avLst>
                  <a:gd name="adj1" fmla="val 81918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7727672" y="368928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128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左大括号 155"/>
              <p:cNvSpPr/>
              <p:nvPr/>
            </p:nvSpPr>
            <p:spPr>
              <a:xfrm rot="10800000">
                <a:off x="7944246" y="4203179"/>
                <a:ext cx="53410" cy="472390"/>
              </a:xfrm>
              <a:prstGeom prst="leftBrace">
                <a:avLst>
                  <a:gd name="adj1" fmla="val 81918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左大括号 156"/>
              <p:cNvSpPr/>
              <p:nvPr/>
            </p:nvSpPr>
            <p:spPr>
              <a:xfrm rot="16200000">
                <a:off x="7640357" y="4476030"/>
                <a:ext cx="65414" cy="405299"/>
              </a:xfrm>
              <a:prstGeom prst="leftBrace">
                <a:avLst>
                  <a:gd name="adj1" fmla="val 81918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7960147" y="430350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7408707" y="468232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433790" y="4042016"/>
              <a:ext cx="1941001" cy="703564"/>
              <a:chOff x="3570590" y="2178350"/>
              <a:chExt cx="3660188" cy="1112082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3570590" y="2178350"/>
                <a:ext cx="3660188" cy="702890"/>
                <a:chOff x="3709577" y="2178965"/>
                <a:chExt cx="3660188" cy="702890"/>
              </a:xfrm>
            </p:grpSpPr>
            <p:sp>
              <p:nvSpPr>
                <p:cNvPr id="131" name="矩形 130"/>
                <p:cNvSpPr/>
                <p:nvPr/>
              </p:nvSpPr>
              <p:spPr bwMode="auto">
                <a:xfrm>
                  <a:off x="3715774" y="2179647"/>
                  <a:ext cx="243644" cy="243644"/>
                </a:xfrm>
                <a:prstGeom prst="rect">
                  <a:avLst/>
                </a:prstGeom>
                <a:solidFill>
                  <a:srgbClr val="FF9933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 bwMode="auto">
                <a:xfrm>
                  <a:off x="3868174" y="2332047"/>
                  <a:ext cx="243644" cy="243644"/>
                </a:xfrm>
                <a:prstGeom prst="rect">
                  <a:avLst/>
                </a:prstGeom>
                <a:solidFill>
                  <a:srgbClr val="FFFF00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 bwMode="auto">
                <a:xfrm>
                  <a:off x="4020574" y="2484447"/>
                  <a:ext cx="243644" cy="243644"/>
                </a:xfrm>
                <a:prstGeom prst="rect">
                  <a:avLst/>
                </a:prstGeom>
                <a:solidFill>
                  <a:srgbClr val="92D050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 bwMode="auto">
                <a:xfrm>
                  <a:off x="4172974" y="2636847"/>
                  <a:ext cx="243644" cy="243644"/>
                </a:xfrm>
                <a:prstGeom prst="rect">
                  <a:avLst/>
                </a:prstGeom>
                <a:solidFill>
                  <a:srgbClr val="00B0F0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 bwMode="auto">
                <a:xfrm>
                  <a:off x="3959418" y="2179647"/>
                  <a:ext cx="457200" cy="457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直接连接符 135"/>
                <p:cNvCxnSpPr/>
                <p:nvPr/>
              </p:nvCxnSpPr>
              <p:spPr bwMode="auto">
                <a:xfrm>
                  <a:off x="3709577" y="2424655"/>
                  <a:ext cx="457200" cy="457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直接连接符 136"/>
                <p:cNvCxnSpPr/>
                <p:nvPr/>
              </p:nvCxnSpPr>
              <p:spPr bwMode="auto">
                <a:xfrm>
                  <a:off x="3710601" y="2178965"/>
                  <a:ext cx="457200" cy="457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直接连接符 137"/>
                <p:cNvCxnSpPr>
                  <a:stCxn id="134" idx="1"/>
                  <a:endCxn id="134" idx="3"/>
                </p:cNvCxnSpPr>
                <p:nvPr/>
              </p:nvCxnSpPr>
              <p:spPr bwMode="auto">
                <a:xfrm>
                  <a:off x="4172974" y="2758669"/>
                  <a:ext cx="24364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直接连接符 138"/>
                <p:cNvCxnSpPr>
                  <a:stCxn id="133" idx="1"/>
                  <a:endCxn id="133" idx="3"/>
                </p:cNvCxnSpPr>
                <p:nvPr/>
              </p:nvCxnSpPr>
              <p:spPr bwMode="auto">
                <a:xfrm>
                  <a:off x="4020574" y="2606269"/>
                  <a:ext cx="24364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0" name="直接连接符 139"/>
                <p:cNvCxnSpPr>
                  <a:stCxn id="132" idx="1"/>
                  <a:endCxn id="132" idx="3"/>
                </p:cNvCxnSpPr>
                <p:nvPr/>
              </p:nvCxnSpPr>
              <p:spPr bwMode="auto">
                <a:xfrm>
                  <a:off x="3868174" y="2453869"/>
                  <a:ext cx="24364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1" name="直接连接符 140"/>
                <p:cNvCxnSpPr>
                  <a:stCxn id="131" idx="1"/>
                  <a:endCxn id="131" idx="3"/>
                </p:cNvCxnSpPr>
                <p:nvPr/>
              </p:nvCxnSpPr>
              <p:spPr bwMode="auto">
                <a:xfrm>
                  <a:off x="3715774" y="2301469"/>
                  <a:ext cx="24364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2" name="直接连接符 141"/>
                <p:cNvCxnSpPr>
                  <a:stCxn id="134" idx="2"/>
                  <a:endCxn id="134" idx="0"/>
                </p:cNvCxnSpPr>
                <p:nvPr/>
              </p:nvCxnSpPr>
              <p:spPr bwMode="auto">
                <a:xfrm flipV="1">
                  <a:off x="4294796" y="2636847"/>
                  <a:ext cx="0" cy="2436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" name="直接连接符 142"/>
                <p:cNvCxnSpPr>
                  <a:stCxn id="133" idx="2"/>
                  <a:endCxn id="133" idx="0"/>
                </p:cNvCxnSpPr>
                <p:nvPr/>
              </p:nvCxnSpPr>
              <p:spPr bwMode="auto">
                <a:xfrm flipV="1">
                  <a:off x="4142396" y="2484447"/>
                  <a:ext cx="0" cy="2436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直接连接符 143"/>
                <p:cNvCxnSpPr>
                  <a:stCxn id="132" idx="2"/>
                  <a:endCxn id="132" idx="0"/>
                </p:cNvCxnSpPr>
                <p:nvPr/>
              </p:nvCxnSpPr>
              <p:spPr bwMode="auto">
                <a:xfrm flipV="1">
                  <a:off x="3989996" y="2332047"/>
                  <a:ext cx="0" cy="2436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" name="直接连接符 144"/>
                <p:cNvCxnSpPr/>
                <p:nvPr/>
              </p:nvCxnSpPr>
              <p:spPr bwMode="auto">
                <a:xfrm flipV="1">
                  <a:off x="3837596" y="2179647"/>
                  <a:ext cx="0" cy="2436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直接连接符 145"/>
                <p:cNvCxnSpPr>
                  <a:endCxn id="148" idx="0"/>
                </p:cNvCxnSpPr>
                <p:nvPr/>
              </p:nvCxnSpPr>
              <p:spPr bwMode="auto">
                <a:xfrm>
                  <a:off x="4004076" y="2178965"/>
                  <a:ext cx="3049973" cy="38899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直接连接符 146"/>
                <p:cNvCxnSpPr>
                  <a:stCxn id="134" idx="2"/>
                  <a:endCxn id="148" idx="2"/>
                </p:cNvCxnSpPr>
                <p:nvPr/>
              </p:nvCxnSpPr>
              <p:spPr bwMode="auto">
                <a:xfrm flipV="1">
                  <a:off x="4294798" y="2642439"/>
                  <a:ext cx="2759251" cy="2380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8" name="矩形 147"/>
                <p:cNvSpPr/>
                <p:nvPr/>
              </p:nvSpPr>
              <p:spPr bwMode="auto">
                <a:xfrm>
                  <a:off x="7016811" y="2567964"/>
                  <a:ext cx="74475" cy="74475"/>
                </a:xfrm>
                <a:prstGeom prst="rect">
                  <a:avLst/>
                </a:prstGeom>
                <a:solidFill>
                  <a:srgbClr val="FFFFFF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文本框 148"/>
                    <p:cNvSpPr txBox="1"/>
                    <p:nvPr/>
                  </p:nvSpPr>
                  <p:spPr>
                    <a:xfrm>
                      <a:off x="7119183" y="2329802"/>
                      <a:ext cx="250582" cy="2020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10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100" dirty="0" smtClean="0"/>
                    </a:p>
                  </p:txBody>
                </p:sp>
              </mc:Choice>
              <mc:Fallback xmlns="">
                <p:sp>
                  <p:nvSpPr>
                    <p:cNvPr id="149" name="文本框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9183" y="2329802"/>
                      <a:ext cx="250582" cy="20204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8571" r="-90476" b="-952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9" name="左大括号 128"/>
              <p:cNvSpPr/>
              <p:nvPr/>
            </p:nvSpPr>
            <p:spPr bwMode="auto">
              <a:xfrm rot="16200000">
                <a:off x="4109863" y="2821208"/>
                <a:ext cx="103201" cy="241196"/>
              </a:xfrm>
              <a:prstGeom prst="leftBrace">
                <a:avLst>
                  <a:gd name="adj1" fmla="val 33032"/>
                  <a:gd name="adj2" fmla="val 50000"/>
                </a:avLst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3852417" y="2889082"/>
                <a:ext cx="940068" cy="40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smtClean="0">
                    <a:solidFill>
                      <a:srgbClr val="FF0000"/>
                    </a:solidFill>
                  </a:rPr>
                  <a:t>K=5</a:t>
                </a:r>
                <a:endParaRPr lang="zh-CN" altLang="en-US" sz="1050" dirty="0" smtClean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66" name="组合 165"/>
          <p:cNvGrpSpPr/>
          <p:nvPr/>
        </p:nvGrpSpPr>
        <p:grpSpPr>
          <a:xfrm>
            <a:off x="4701902" y="2678894"/>
            <a:ext cx="3364596" cy="355736"/>
            <a:chOff x="1421247" y="2103354"/>
            <a:chExt cx="3364596" cy="565993"/>
          </a:xfrm>
        </p:grpSpPr>
        <p:cxnSp>
          <p:nvCxnSpPr>
            <p:cNvPr id="168" name="直接连接符 167"/>
            <p:cNvCxnSpPr/>
            <p:nvPr/>
          </p:nvCxnSpPr>
          <p:spPr>
            <a:xfrm flipH="1">
              <a:off x="1421247" y="2103354"/>
              <a:ext cx="1057980" cy="558929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479227" y="2103354"/>
              <a:ext cx="2306616" cy="565993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1483268" y="764702"/>
            <a:ext cx="1400000" cy="2304900"/>
            <a:chOff x="1483268" y="764702"/>
            <a:chExt cx="1400000" cy="2304900"/>
          </a:xfrm>
        </p:grpSpPr>
        <p:sp>
          <p:nvSpPr>
            <p:cNvPr id="199" name="Shape 522"/>
            <p:cNvSpPr/>
            <p:nvPr/>
          </p:nvSpPr>
          <p:spPr>
            <a:xfrm>
              <a:off x="2386468" y="931352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FFFF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526"/>
            <p:cNvSpPr/>
            <p:nvPr/>
          </p:nvSpPr>
          <p:spPr>
            <a:xfrm>
              <a:off x="1483268" y="764702"/>
              <a:ext cx="438000" cy="2304900"/>
            </a:xfrm>
            <a:prstGeom prst="cube">
              <a:avLst>
                <a:gd name="adj" fmla="val 83337"/>
              </a:avLst>
            </a:prstGeom>
            <a:solidFill>
              <a:srgbClr val="FFFF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554"/>
            <p:cNvSpPr/>
            <p:nvPr/>
          </p:nvSpPr>
          <p:spPr>
            <a:xfrm rot="19429562">
              <a:off x="1538839" y="1905536"/>
              <a:ext cx="439652" cy="331642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555"/>
            <p:cNvGrpSpPr/>
            <p:nvPr/>
          </p:nvGrpSpPr>
          <p:grpSpPr>
            <a:xfrm>
              <a:off x="1683296" y="1826610"/>
              <a:ext cx="736437" cy="485876"/>
              <a:chOff x="733425" y="2104923"/>
              <a:chExt cx="962035" cy="485876"/>
            </a:xfrm>
          </p:grpSpPr>
          <p:cxnSp>
            <p:nvCxnSpPr>
              <p:cNvPr id="204" name="Shape 556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5" name="Shape 557"/>
              <p:cNvCxnSpPr/>
              <p:nvPr/>
            </p:nvCxnSpPr>
            <p:spPr>
              <a:xfrm>
                <a:off x="733425" y="2219325"/>
                <a:ext cx="943200" cy="114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6" name="Shape 558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7" name="Shape 559"/>
              <p:cNvCxnSpPr/>
              <p:nvPr/>
            </p:nvCxnSpPr>
            <p:spPr>
              <a:xfrm rot="10800000" flipH="1">
                <a:off x="942760" y="2342914"/>
                <a:ext cx="752699" cy="14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03" name="Shape 589"/>
            <p:cNvSpPr txBox="1"/>
            <p:nvPr/>
          </p:nvSpPr>
          <p:spPr>
            <a:xfrm rot="16200000">
              <a:off x="2137450" y="2096338"/>
              <a:ext cx="665700" cy="3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4536595" y="1155001"/>
            <a:ext cx="1696782" cy="1523892"/>
            <a:chOff x="4671626" y="1279805"/>
            <a:chExt cx="1696782" cy="1523892"/>
          </a:xfrm>
        </p:grpSpPr>
        <p:sp>
          <p:nvSpPr>
            <p:cNvPr id="208" name="Shape 527"/>
            <p:cNvSpPr/>
            <p:nvPr/>
          </p:nvSpPr>
          <p:spPr>
            <a:xfrm>
              <a:off x="4694633" y="1325297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00B0F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528"/>
            <p:cNvSpPr/>
            <p:nvPr/>
          </p:nvSpPr>
          <p:spPr>
            <a:xfrm>
              <a:off x="5702708" y="1279805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FFF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566"/>
            <p:cNvSpPr/>
            <p:nvPr/>
          </p:nvSpPr>
          <p:spPr>
            <a:xfrm rot="19433633">
              <a:off x="5057184" y="2011533"/>
              <a:ext cx="369092" cy="262694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11" name="Shape 567"/>
            <p:cNvGrpSpPr/>
            <p:nvPr/>
          </p:nvGrpSpPr>
          <p:grpSpPr>
            <a:xfrm>
              <a:off x="5189407" y="1928228"/>
              <a:ext cx="517036" cy="429320"/>
              <a:chOff x="719356" y="2104923"/>
              <a:chExt cx="976093" cy="485876"/>
            </a:xfrm>
          </p:grpSpPr>
          <p:cxnSp>
            <p:nvCxnSpPr>
              <p:cNvPr id="212" name="Shape 568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3" name="Shape 569"/>
              <p:cNvCxnSpPr/>
              <p:nvPr/>
            </p:nvCxnSpPr>
            <p:spPr>
              <a:xfrm>
                <a:off x="719356" y="2255020"/>
                <a:ext cx="956999" cy="78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4" name="Shape 570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5" name="Shape 571"/>
              <p:cNvCxnSpPr/>
              <p:nvPr/>
            </p:nvCxnSpPr>
            <p:spPr>
              <a:xfrm rot="10800000" flipH="1">
                <a:off x="895350" y="2343000"/>
                <a:ext cx="800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16" name="Shape 584"/>
            <p:cNvSpPr txBox="1"/>
            <p:nvPr/>
          </p:nvSpPr>
          <p:spPr>
            <a:xfrm rot="16200000">
              <a:off x="4535876" y="2183360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217" name="Shape 591"/>
            <p:cNvSpPr txBox="1"/>
            <p:nvPr/>
          </p:nvSpPr>
          <p:spPr>
            <a:xfrm rot="16200000">
              <a:off x="5594739" y="2164310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Conv</a:t>
              </a: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1302736" y="473967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637972" y="4692599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6" y="113553"/>
            <a:ext cx="8520600" cy="572700"/>
          </a:xfrm>
        </p:spPr>
        <p:txBody>
          <a:bodyPr/>
          <a:lstStyle/>
          <a:p>
            <a:r>
              <a:rPr lang="en" altLang="zh-CN" dirty="0"/>
              <a:t>Convolutional Neural Networks (CNNs)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53026" y="700615"/>
            <a:ext cx="8967675" cy="2304900"/>
            <a:chOff x="-509527" y="1118981"/>
            <a:chExt cx="8967675" cy="2304900"/>
          </a:xfrm>
        </p:grpSpPr>
        <p:sp>
          <p:nvSpPr>
            <p:cNvPr id="3" name="Shape 522"/>
            <p:cNvSpPr/>
            <p:nvPr/>
          </p:nvSpPr>
          <p:spPr>
            <a:xfrm>
              <a:off x="1777448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523"/>
            <p:cNvSpPr/>
            <p:nvPr/>
          </p:nvSpPr>
          <p:spPr>
            <a:xfrm>
              <a:off x="2133800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D9EAD3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524"/>
            <p:cNvSpPr/>
            <p:nvPr/>
          </p:nvSpPr>
          <p:spPr>
            <a:xfrm>
              <a:off x="2490322" y="1285631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25"/>
            <p:cNvSpPr/>
            <p:nvPr/>
          </p:nvSpPr>
          <p:spPr>
            <a:xfrm>
              <a:off x="3415748" y="1559723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6"/>
            <p:cNvSpPr/>
            <p:nvPr/>
          </p:nvSpPr>
          <p:spPr>
            <a:xfrm>
              <a:off x="874248" y="1118981"/>
              <a:ext cx="438000" cy="2304900"/>
            </a:xfrm>
            <a:prstGeom prst="cube">
              <a:avLst>
                <a:gd name="adj" fmla="val 83337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7"/>
            <p:cNvSpPr/>
            <p:nvPr/>
          </p:nvSpPr>
          <p:spPr>
            <a:xfrm>
              <a:off x="3959198" y="1559723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8"/>
            <p:cNvSpPr/>
            <p:nvPr/>
          </p:nvSpPr>
          <p:spPr>
            <a:xfrm>
              <a:off x="4967273" y="1514231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CE5C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9"/>
            <p:cNvSpPr/>
            <p:nvPr/>
          </p:nvSpPr>
          <p:spPr>
            <a:xfrm>
              <a:off x="5510723" y="1514231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C9DAF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30"/>
            <p:cNvSpPr/>
            <p:nvPr/>
          </p:nvSpPr>
          <p:spPr>
            <a:xfrm>
              <a:off x="6520898" y="1176131"/>
              <a:ext cx="394200" cy="20145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33"/>
            <p:cNvSpPr/>
            <p:nvPr/>
          </p:nvSpPr>
          <p:spPr>
            <a:xfrm>
              <a:off x="6573248" y="16776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34"/>
            <p:cNvSpPr/>
            <p:nvPr/>
          </p:nvSpPr>
          <p:spPr>
            <a:xfrm>
              <a:off x="6573248" y="18879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35"/>
            <p:cNvSpPr/>
            <p:nvPr/>
          </p:nvSpPr>
          <p:spPr>
            <a:xfrm>
              <a:off x="6573248" y="20982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36"/>
            <p:cNvSpPr/>
            <p:nvPr/>
          </p:nvSpPr>
          <p:spPr>
            <a:xfrm>
              <a:off x="6573248" y="23086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37"/>
            <p:cNvSpPr/>
            <p:nvPr/>
          </p:nvSpPr>
          <p:spPr>
            <a:xfrm>
              <a:off x="6573248" y="25189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38"/>
            <p:cNvSpPr/>
            <p:nvPr/>
          </p:nvSpPr>
          <p:spPr>
            <a:xfrm>
              <a:off x="6573248" y="27292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39"/>
            <p:cNvSpPr/>
            <p:nvPr/>
          </p:nvSpPr>
          <p:spPr>
            <a:xfrm>
              <a:off x="6573248" y="29395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40"/>
            <p:cNvSpPr/>
            <p:nvPr/>
          </p:nvSpPr>
          <p:spPr>
            <a:xfrm>
              <a:off x="7225748" y="1371356"/>
              <a:ext cx="394200" cy="16185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42"/>
            <p:cNvSpPr/>
            <p:nvPr/>
          </p:nvSpPr>
          <p:spPr>
            <a:xfrm>
              <a:off x="7278098" y="16735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43"/>
            <p:cNvSpPr/>
            <p:nvPr/>
          </p:nvSpPr>
          <p:spPr>
            <a:xfrm>
              <a:off x="7278098" y="18838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44"/>
            <p:cNvSpPr/>
            <p:nvPr/>
          </p:nvSpPr>
          <p:spPr>
            <a:xfrm>
              <a:off x="7278098" y="20941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45"/>
            <p:cNvSpPr/>
            <p:nvPr/>
          </p:nvSpPr>
          <p:spPr>
            <a:xfrm>
              <a:off x="7278098" y="23045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46"/>
            <p:cNvSpPr/>
            <p:nvPr/>
          </p:nvSpPr>
          <p:spPr>
            <a:xfrm>
              <a:off x="7278098" y="25148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47"/>
            <p:cNvSpPr/>
            <p:nvPr/>
          </p:nvSpPr>
          <p:spPr>
            <a:xfrm>
              <a:off x="7278098" y="27251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48"/>
            <p:cNvSpPr/>
            <p:nvPr/>
          </p:nvSpPr>
          <p:spPr>
            <a:xfrm>
              <a:off x="7935323" y="1625206"/>
              <a:ext cx="394200" cy="11559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49"/>
            <p:cNvSpPr/>
            <p:nvPr/>
          </p:nvSpPr>
          <p:spPr>
            <a:xfrm>
              <a:off x="7987673" y="16735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50"/>
            <p:cNvSpPr/>
            <p:nvPr/>
          </p:nvSpPr>
          <p:spPr>
            <a:xfrm>
              <a:off x="7987673" y="188385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51"/>
            <p:cNvSpPr/>
            <p:nvPr/>
          </p:nvSpPr>
          <p:spPr>
            <a:xfrm>
              <a:off x="7987673" y="209418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552"/>
            <p:cNvSpPr/>
            <p:nvPr/>
          </p:nvSpPr>
          <p:spPr>
            <a:xfrm>
              <a:off x="7987673" y="2304506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553"/>
            <p:cNvSpPr/>
            <p:nvPr/>
          </p:nvSpPr>
          <p:spPr>
            <a:xfrm>
              <a:off x="7987673" y="2514831"/>
              <a:ext cx="162000" cy="1620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554"/>
            <p:cNvSpPr/>
            <p:nvPr/>
          </p:nvSpPr>
          <p:spPr>
            <a:xfrm rot="19429562">
              <a:off x="929819" y="2259815"/>
              <a:ext cx="439652" cy="331642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555"/>
            <p:cNvGrpSpPr/>
            <p:nvPr/>
          </p:nvGrpSpPr>
          <p:grpSpPr>
            <a:xfrm>
              <a:off x="1074276" y="2180889"/>
              <a:ext cx="736437" cy="485876"/>
              <a:chOff x="733425" y="2104923"/>
              <a:chExt cx="962035" cy="485876"/>
            </a:xfrm>
          </p:grpSpPr>
          <p:cxnSp>
            <p:nvCxnSpPr>
              <p:cNvPr id="34" name="Shape 556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5" name="Shape 557"/>
              <p:cNvCxnSpPr/>
              <p:nvPr/>
            </p:nvCxnSpPr>
            <p:spPr>
              <a:xfrm>
                <a:off x="733425" y="2219325"/>
                <a:ext cx="943200" cy="114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" name="Shape 558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" name="Shape 559"/>
              <p:cNvCxnSpPr/>
              <p:nvPr/>
            </p:nvCxnSpPr>
            <p:spPr>
              <a:xfrm rot="10800000" flipH="1">
                <a:off x="942760" y="2342914"/>
                <a:ext cx="752699" cy="14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8" name="Shape 560"/>
            <p:cNvSpPr/>
            <p:nvPr/>
          </p:nvSpPr>
          <p:spPr>
            <a:xfrm rot="19431478">
              <a:off x="2656345" y="2187813"/>
              <a:ext cx="396752" cy="254775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9" name="Shape 561"/>
            <p:cNvGrpSpPr/>
            <p:nvPr/>
          </p:nvGrpSpPr>
          <p:grpSpPr>
            <a:xfrm>
              <a:off x="2772063" y="2123867"/>
              <a:ext cx="639757" cy="394224"/>
              <a:chOff x="702653" y="2062065"/>
              <a:chExt cx="992796" cy="528734"/>
            </a:xfrm>
          </p:grpSpPr>
          <p:cxnSp>
            <p:nvCxnSpPr>
              <p:cNvPr id="40" name="Shape 562"/>
              <p:cNvCxnSpPr/>
              <p:nvPr/>
            </p:nvCxnSpPr>
            <p:spPr>
              <a:xfrm>
                <a:off x="926625" y="2062065"/>
                <a:ext cx="7590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1" name="Shape 563"/>
              <p:cNvCxnSpPr/>
              <p:nvPr/>
            </p:nvCxnSpPr>
            <p:spPr>
              <a:xfrm>
                <a:off x="702653" y="2228140"/>
                <a:ext cx="973800" cy="105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2" name="Shape 564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3" name="Shape 565"/>
              <p:cNvCxnSpPr/>
              <p:nvPr/>
            </p:nvCxnSpPr>
            <p:spPr>
              <a:xfrm rot="10800000" flipH="1">
                <a:off x="895350" y="2343000"/>
                <a:ext cx="800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4" name="Shape 566"/>
            <p:cNvSpPr/>
            <p:nvPr/>
          </p:nvSpPr>
          <p:spPr>
            <a:xfrm rot="19433633">
              <a:off x="4321749" y="2245959"/>
              <a:ext cx="369092" cy="262694"/>
            </a:xfrm>
            <a:prstGeom prst="parallelogram">
              <a:avLst>
                <a:gd name="adj" fmla="val 70926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5" name="Shape 567"/>
            <p:cNvGrpSpPr/>
            <p:nvPr/>
          </p:nvGrpSpPr>
          <p:grpSpPr>
            <a:xfrm>
              <a:off x="4453972" y="2162654"/>
              <a:ext cx="517036" cy="429320"/>
              <a:chOff x="719356" y="2104923"/>
              <a:chExt cx="976093" cy="485876"/>
            </a:xfrm>
          </p:grpSpPr>
          <p:cxnSp>
            <p:nvCxnSpPr>
              <p:cNvPr id="46" name="Shape 568"/>
              <p:cNvCxnSpPr/>
              <p:nvPr/>
            </p:nvCxnSpPr>
            <p:spPr>
              <a:xfrm>
                <a:off x="876225" y="2104923"/>
                <a:ext cx="809700" cy="23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7" name="Shape 569"/>
              <p:cNvCxnSpPr/>
              <p:nvPr/>
            </p:nvCxnSpPr>
            <p:spPr>
              <a:xfrm>
                <a:off x="719356" y="2255020"/>
                <a:ext cx="956999" cy="78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" name="Shape 570"/>
              <p:cNvCxnSpPr/>
              <p:nvPr/>
            </p:nvCxnSpPr>
            <p:spPr>
              <a:xfrm rot="10800000" flipH="1">
                <a:off x="742950" y="2343300"/>
                <a:ext cx="942900" cy="24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9" name="Shape 571"/>
              <p:cNvCxnSpPr/>
              <p:nvPr/>
            </p:nvCxnSpPr>
            <p:spPr>
              <a:xfrm rot="10800000" flipH="1">
                <a:off x="895350" y="2343000"/>
                <a:ext cx="800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0" name="Shape 572"/>
            <p:cNvCxnSpPr/>
            <p:nvPr/>
          </p:nvCxnSpPr>
          <p:spPr>
            <a:xfrm rot="10800000" flipH="1">
              <a:off x="6181935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" name="Shape 573"/>
            <p:cNvCxnSpPr/>
            <p:nvPr/>
          </p:nvCxnSpPr>
          <p:spPr>
            <a:xfrm rot="10800000" flipH="1">
              <a:off x="6909010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" name="Shape 574"/>
            <p:cNvCxnSpPr/>
            <p:nvPr/>
          </p:nvCxnSpPr>
          <p:spPr>
            <a:xfrm rot="10800000" flipH="1">
              <a:off x="7616260" y="2173981"/>
              <a:ext cx="309600" cy="2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3" name="Shape 583"/>
            <p:cNvSpPr txBox="1"/>
            <p:nvPr/>
          </p:nvSpPr>
          <p:spPr>
            <a:xfrm rot="16200000">
              <a:off x="3282679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4" name="Shape 584"/>
            <p:cNvSpPr txBox="1"/>
            <p:nvPr/>
          </p:nvSpPr>
          <p:spPr>
            <a:xfrm rot="16200000">
              <a:off x="3800441" y="241778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55" name="Shape 589"/>
            <p:cNvSpPr txBox="1"/>
            <p:nvPr/>
          </p:nvSpPr>
          <p:spPr>
            <a:xfrm rot="16200000">
              <a:off x="1528430" y="2450617"/>
              <a:ext cx="665700" cy="3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6" name="Shape 590"/>
            <p:cNvSpPr txBox="1"/>
            <p:nvPr/>
          </p:nvSpPr>
          <p:spPr>
            <a:xfrm rot="16200000">
              <a:off x="2247154" y="2460661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57" name="Shape 591"/>
            <p:cNvSpPr txBox="1"/>
            <p:nvPr/>
          </p:nvSpPr>
          <p:spPr>
            <a:xfrm rot="16200000">
              <a:off x="4859304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8" name="Shape 592"/>
            <p:cNvSpPr txBox="1"/>
            <p:nvPr/>
          </p:nvSpPr>
          <p:spPr>
            <a:xfrm>
              <a:off x="-509527" y="1454809"/>
              <a:ext cx="125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Input Image</a:t>
              </a:r>
            </a:p>
          </p:txBody>
        </p:sp>
        <p:sp>
          <p:nvSpPr>
            <p:cNvPr id="59" name="Shape 593"/>
            <p:cNvSpPr txBox="1"/>
            <p:nvPr/>
          </p:nvSpPr>
          <p:spPr>
            <a:xfrm rot="16200000">
              <a:off x="1882116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60" name="Shape 594"/>
            <p:cNvSpPr txBox="1"/>
            <p:nvPr/>
          </p:nvSpPr>
          <p:spPr>
            <a:xfrm rot="16200000">
              <a:off x="5378416" y="2398736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  <p:sp>
          <p:nvSpPr>
            <p:cNvPr id="61" name="Shape 595"/>
            <p:cNvSpPr txBox="1"/>
            <p:nvPr/>
          </p:nvSpPr>
          <p:spPr>
            <a:xfrm rot="16200000">
              <a:off x="6167561" y="2394143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  <p:sp>
          <p:nvSpPr>
            <p:cNvPr id="62" name="Shape 596"/>
            <p:cNvSpPr txBox="1"/>
            <p:nvPr/>
          </p:nvSpPr>
          <p:spPr>
            <a:xfrm rot="16200000">
              <a:off x="6882998" y="2210831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  <p:sp>
          <p:nvSpPr>
            <p:cNvPr id="63" name="Shape 597"/>
            <p:cNvSpPr txBox="1"/>
            <p:nvPr/>
          </p:nvSpPr>
          <p:spPr>
            <a:xfrm rot="16200000">
              <a:off x="7612298" y="1933368"/>
              <a:ext cx="1297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/>
                <a:t>Fully connect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95739" y="2838865"/>
            <a:ext cx="2763049" cy="402766"/>
            <a:chOff x="-19372" y="2267561"/>
            <a:chExt cx="2763049" cy="402766"/>
          </a:xfrm>
        </p:grpSpPr>
        <p:cxnSp>
          <p:nvCxnSpPr>
            <p:cNvPr id="111" name="直接连接符 110"/>
            <p:cNvCxnSpPr/>
            <p:nvPr/>
          </p:nvCxnSpPr>
          <p:spPr>
            <a:xfrm flipH="1">
              <a:off x="-19372" y="2267561"/>
              <a:ext cx="1988447" cy="402766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969074" y="2267561"/>
              <a:ext cx="774603" cy="402766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组合 165"/>
          <p:cNvGrpSpPr/>
          <p:nvPr/>
        </p:nvGrpSpPr>
        <p:grpSpPr>
          <a:xfrm>
            <a:off x="4375182" y="2638315"/>
            <a:ext cx="4251319" cy="483047"/>
            <a:chOff x="-70235" y="2003634"/>
            <a:chExt cx="4251319" cy="483047"/>
          </a:xfrm>
        </p:grpSpPr>
        <p:cxnSp>
          <p:nvCxnSpPr>
            <p:cNvPr id="168" name="直接连接符 167"/>
            <p:cNvCxnSpPr/>
            <p:nvPr/>
          </p:nvCxnSpPr>
          <p:spPr>
            <a:xfrm flipH="1">
              <a:off x="-70235" y="2003634"/>
              <a:ext cx="1689566" cy="483047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619331" y="2003634"/>
              <a:ext cx="2561753" cy="475047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1" name="组合 310"/>
          <p:cNvGrpSpPr/>
          <p:nvPr/>
        </p:nvGrpSpPr>
        <p:grpSpPr>
          <a:xfrm>
            <a:off x="715894" y="3262080"/>
            <a:ext cx="2763049" cy="1708436"/>
            <a:chOff x="622533" y="3603284"/>
            <a:chExt cx="2763049" cy="1708436"/>
          </a:xfrm>
        </p:grpSpPr>
        <p:sp>
          <p:nvSpPr>
            <p:cNvPr id="176" name="矩形 175"/>
            <p:cNvSpPr/>
            <p:nvPr/>
          </p:nvSpPr>
          <p:spPr>
            <a:xfrm>
              <a:off x="962885" y="3698976"/>
              <a:ext cx="977985" cy="958285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051167" y="3786327"/>
              <a:ext cx="977985" cy="958285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1139450" y="3873680"/>
              <a:ext cx="977985" cy="958285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1231792" y="3965271"/>
              <a:ext cx="977985" cy="958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285704" y="4009755"/>
              <a:ext cx="892713" cy="869597"/>
              <a:chOff x="1309519" y="4009755"/>
              <a:chExt cx="892713" cy="869597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1309519" y="4009755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309519" y="4159135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309519" y="4319920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309519" y="4469300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309519" y="4617251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1309519" y="4766631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1466321" y="4009755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1466321" y="4159135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466321" y="4319920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1466321" y="4469300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466321" y="4617251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466321" y="4766631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1617917" y="400975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1617917" y="415913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1617917" y="431992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1617917" y="446930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1617917" y="461725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1617917" y="47666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1774719" y="400975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1774719" y="415913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1774719" y="431992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1774719" y="446930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1774719" y="461725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1774719" y="47666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1932709" y="400975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2709" y="415913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1932709" y="431992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2709" y="446930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1932709" y="461725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2709" y="47666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2089511" y="400975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2089511" y="4159135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2089511" y="431992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2089511" y="4469300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2089511" y="461725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2089511" y="47666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2357786" y="3874894"/>
              <a:ext cx="766254" cy="753624"/>
              <a:chOff x="2563125" y="3990988"/>
              <a:chExt cx="766254" cy="753624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2563125" y="3990988"/>
                <a:ext cx="497347" cy="487329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2651407" y="4078339"/>
                <a:ext cx="497347" cy="487329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2739690" y="4165692"/>
                <a:ext cx="497347" cy="487329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2832032" y="4257283"/>
                <a:ext cx="497347" cy="487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2879699" y="4309276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2879699" y="4467793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2879699" y="4615744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3024342" y="43030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3024342" y="446154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3024342" y="4609499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164564" y="4303031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3164564" y="446154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3164564" y="4609499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9" name="直接连接符 258"/>
            <p:cNvCxnSpPr>
              <a:stCxn id="190" idx="6"/>
              <a:endCxn id="223" idx="2"/>
            </p:cNvCxnSpPr>
            <p:nvPr/>
          </p:nvCxnSpPr>
          <p:spPr>
            <a:xfrm>
              <a:off x="1555227" y="4066116"/>
              <a:ext cx="1119133" cy="18342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184" idx="6"/>
              <a:endCxn id="223" idx="2"/>
            </p:cNvCxnSpPr>
            <p:nvPr/>
          </p:nvCxnSpPr>
          <p:spPr>
            <a:xfrm>
              <a:off x="1398425" y="4066116"/>
              <a:ext cx="1275935" cy="18342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>
              <a:stCxn id="185" idx="6"/>
              <a:endCxn id="223" idx="2"/>
            </p:cNvCxnSpPr>
            <p:nvPr/>
          </p:nvCxnSpPr>
          <p:spPr>
            <a:xfrm>
              <a:off x="1398425" y="4215496"/>
              <a:ext cx="1275935" cy="3404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>
              <a:stCxn id="191" idx="6"/>
              <a:endCxn id="223" idx="2"/>
            </p:cNvCxnSpPr>
            <p:nvPr/>
          </p:nvCxnSpPr>
          <p:spPr>
            <a:xfrm>
              <a:off x="1555227" y="4215496"/>
              <a:ext cx="1119133" cy="3404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192" idx="6"/>
              <a:endCxn id="225" idx="2"/>
            </p:cNvCxnSpPr>
            <p:nvPr/>
          </p:nvCxnSpPr>
          <p:spPr>
            <a:xfrm>
              <a:off x="1555227" y="4376281"/>
              <a:ext cx="1119133" cy="3177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186" idx="6"/>
              <a:endCxn id="225" idx="2"/>
            </p:cNvCxnSpPr>
            <p:nvPr/>
          </p:nvCxnSpPr>
          <p:spPr>
            <a:xfrm>
              <a:off x="1398425" y="4376281"/>
              <a:ext cx="1275935" cy="3177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193" idx="6"/>
              <a:endCxn id="225" idx="2"/>
            </p:cNvCxnSpPr>
            <p:nvPr/>
          </p:nvCxnSpPr>
          <p:spPr>
            <a:xfrm flipV="1">
              <a:off x="1555227" y="4408060"/>
              <a:ext cx="1119133" cy="1176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187" idx="6"/>
              <a:endCxn id="225" idx="2"/>
            </p:cNvCxnSpPr>
            <p:nvPr/>
          </p:nvCxnSpPr>
          <p:spPr>
            <a:xfrm flipV="1">
              <a:off x="1398425" y="4408060"/>
              <a:ext cx="1275935" cy="1176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195" idx="6"/>
              <a:endCxn id="226" idx="2"/>
            </p:cNvCxnSpPr>
            <p:nvPr/>
          </p:nvCxnSpPr>
          <p:spPr>
            <a:xfrm flipV="1">
              <a:off x="1555227" y="4556011"/>
              <a:ext cx="1119133" cy="2669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189" idx="6"/>
              <a:endCxn id="226" idx="2"/>
            </p:cNvCxnSpPr>
            <p:nvPr/>
          </p:nvCxnSpPr>
          <p:spPr>
            <a:xfrm flipV="1">
              <a:off x="1398425" y="4556011"/>
              <a:ext cx="1275935" cy="2669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188" idx="6"/>
              <a:endCxn id="226" idx="2"/>
            </p:cNvCxnSpPr>
            <p:nvPr/>
          </p:nvCxnSpPr>
          <p:spPr>
            <a:xfrm flipV="1">
              <a:off x="1398425" y="4556011"/>
              <a:ext cx="1275935" cy="1176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194" idx="6"/>
              <a:endCxn id="226" idx="2"/>
            </p:cNvCxnSpPr>
            <p:nvPr/>
          </p:nvCxnSpPr>
          <p:spPr>
            <a:xfrm flipV="1">
              <a:off x="1555227" y="4556011"/>
              <a:ext cx="1119133" cy="1176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/>
            <p:cNvSpPr/>
            <p:nvPr/>
          </p:nvSpPr>
          <p:spPr>
            <a:xfrm>
              <a:off x="622533" y="3603284"/>
              <a:ext cx="2763049" cy="17084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5" name="组合 434"/>
          <p:cNvGrpSpPr/>
          <p:nvPr/>
        </p:nvGrpSpPr>
        <p:grpSpPr>
          <a:xfrm>
            <a:off x="4299575" y="3121257"/>
            <a:ext cx="4342687" cy="1911096"/>
            <a:chOff x="4268172" y="3292853"/>
            <a:chExt cx="4342687" cy="1911096"/>
          </a:xfrm>
        </p:grpSpPr>
        <p:grpSp>
          <p:nvGrpSpPr>
            <p:cNvPr id="430" name="组合 429"/>
            <p:cNvGrpSpPr/>
            <p:nvPr/>
          </p:nvGrpSpPr>
          <p:grpSpPr>
            <a:xfrm>
              <a:off x="4268172" y="3292853"/>
              <a:ext cx="4342687" cy="1911096"/>
              <a:chOff x="4267913" y="3269348"/>
              <a:chExt cx="4342687" cy="1911096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4600186" y="3530318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688468" y="3617669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4776751" y="3705022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69093" y="3796613"/>
                <a:ext cx="977985" cy="958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923005" y="3841097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923005" y="3990477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4923005" y="4151262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4923005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4923005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4923005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79807" y="384109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079807" y="399047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079807" y="415126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079807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079807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/>
              <p:cNvSpPr/>
              <p:nvPr/>
            </p:nvSpPr>
            <p:spPr>
              <a:xfrm>
                <a:off x="5079807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/>
              <p:nvPr/>
            </p:nvSpPr>
            <p:spPr>
              <a:xfrm>
                <a:off x="5231403" y="384109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/>
              <p:nvPr/>
            </p:nvSpPr>
            <p:spPr>
              <a:xfrm>
                <a:off x="5231403" y="399047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/>
              <p:cNvSpPr/>
              <p:nvPr/>
            </p:nvSpPr>
            <p:spPr>
              <a:xfrm>
                <a:off x="5231403" y="415126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5231403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/>
              <p:nvPr/>
            </p:nvSpPr>
            <p:spPr>
              <a:xfrm>
                <a:off x="5231403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/>
              <p:cNvSpPr/>
              <p:nvPr/>
            </p:nvSpPr>
            <p:spPr>
              <a:xfrm>
                <a:off x="5231403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/>
              <p:nvPr/>
            </p:nvSpPr>
            <p:spPr>
              <a:xfrm>
                <a:off x="5388205" y="384109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/>
              <p:nvPr/>
            </p:nvSpPr>
            <p:spPr>
              <a:xfrm>
                <a:off x="5388205" y="399047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/>
              <p:nvPr/>
            </p:nvSpPr>
            <p:spPr>
              <a:xfrm>
                <a:off x="5388205" y="415126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/>
              <p:nvPr/>
            </p:nvSpPr>
            <p:spPr>
              <a:xfrm>
                <a:off x="5388205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/>
              <p:nvPr/>
            </p:nvSpPr>
            <p:spPr>
              <a:xfrm>
                <a:off x="5388205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/>
              <p:nvPr/>
            </p:nvSpPr>
            <p:spPr>
              <a:xfrm>
                <a:off x="5388205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/>
              <p:nvPr/>
            </p:nvSpPr>
            <p:spPr>
              <a:xfrm>
                <a:off x="5546195" y="384109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/>
              <p:nvPr/>
            </p:nvSpPr>
            <p:spPr>
              <a:xfrm>
                <a:off x="5546195" y="399047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/>
              <p:nvPr/>
            </p:nvSpPr>
            <p:spPr>
              <a:xfrm>
                <a:off x="5546195" y="415126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/>
              <p:nvPr/>
            </p:nvSpPr>
            <p:spPr>
              <a:xfrm>
                <a:off x="5546195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/>
              <p:nvPr/>
            </p:nvSpPr>
            <p:spPr>
              <a:xfrm>
                <a:off x="5546195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/>
              <p:cNvSpPr/>
              <p:nvPr/>
            </p:nvSpPr>
            <p:spPr>
              <a:xfrm>
                <a:off x="5546195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5702997" y="384109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/>
              <p:cNvSpPr/>
              <p:nvPr/>
            </p:nvSpPr>
            <p:spPr>
              <a:xfrm>
                <a:off x="5702997" y="3990477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/>
              <p:cNvSpPr/>
              <p:nvPr/>
            </p:nvSpPr>
            <p:spPr>
              <a:xfrm>
                <a:off x="5702997" y="415126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/>
              <p:cNvSpPr/>
              <p:nvPr/>
            </p:nvSpPr>
            <p:spPr>
              <a:xfrm>
                <a:off x="5702997" y="4300642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/>
              <p:cNvSpPr/>
              <p:nvPr/>
            </p:nvSpPr>
            <p:spPr>
              <a:xfrm>
                <a:off x="5702997" y="444859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/>
              <p:nvPr/>
            </p:nvSpPr>
            <p:spPr>
              <a:xfrm>
                <a:off x="5702997" y="459797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4267913" y="3269348"/>
                <a:ext cx="4342687" cy="191109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7114771" y="3514319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7203053" y="3601670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7291336" y="3689023"/>
                <a:ext cx="977985" cy="958285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7383678" y="3780614"/>
                <a:ext cx="977985" cy="958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/>
              <p:nvPr/>
            </p:nvSpPr>
            <p:spPr>
              <a:xfrm>
                <a:off x="7437590" y="3825098"/>
                <a:ext cx="112721" cy="112721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388"/>
              <p:cNvSpPr/>
              <p:nvPr/>
            </p:nvSpPr>
            <p:spPr>
              <a:xfrm>
                <a:off x="7437590" y="3974478"/>
                <a:ext cx="112721" cy="112721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/>
              <p:cNvSpPr/>
              <p:nvPr/>
            </p:nvSpPr>
            <p:spPr>
              <a:xfrm>
                <a:off x="7437590" y="4135263"/>
                <a:ext cx="112721" cy="1127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/>
              <p:cNvSpPr/>
              <p:nvPr/>
            </p:nvSpPr>
            <p:spPr>
              <a:xfrm>
                <a:off x="7437590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/>
              <p:cNvSpPr/>
              <p:nvPr/>
            </p:nvSpPr>
            <p:spPr>
              <a:xfrm>
                <a:off x="7437590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392"/>
              <p:cNvSpPr/>
              <p:nvPr/>
            </p:nvSpPr>
            <p:spPr>
              <a:xfrm>
                <a:off x="7437590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/>
              <p:cNvSpPr/>
              <p:nvPr/>
            </p:nvSpPr>
            <p:spPr>
              <a:xfrm>
                <a:off x="7594392" y="382509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/>
              <p:cNvSpPr/>
              <p:nvPr/>
            </p:nvSpPr>
            <p:spPr>
              <a:xfrm>
                <a:off x="7594392" y="397447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/>
              <p:cNvSpPr/>
              <p:nvPr/>
            </p:nvSpPr>
            <p:spPr>
              <a:xfrm>
                <a:off x="7594392" y="413526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/>
              <p:cNvSpPr/>
              <p:nvPr/>
            </p:nvSpPr>
            <p:spPr>
              <a:xfrm>
                <a:off x="7594392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/>
              <p:cNvSpPr/>
              <p:nvPr/>
            </p:nvSpPr>
            <p:spPr>
              <a:xfrm>
                <a:off x="7594392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398"/>
              <p:cNvSpPr/>
              <p:nvPr/>
            </p:nvSpPr>
            <p:spPr>
              <a:xfrm>
                <a:off x="7594392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/>
              <p:nvPr/>
            </p:nvSpPr>
            <p:spPr>
              <a:xfrm>
                <a:off x="7745988" y="382509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/>
              <p:cNvSpPr/>
              <p:nvPr/>
            </p:nvSpPr>
            <p:spPr>
              <a:xfrm>
                <a:off x="7745988" y="397447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/>
              <p:cNvSpPr/>
              <p:nvPr/>
            </p:nvSpPr>
            <p:spPr>
              <a:xfrm>
                <a:off x="7745988" y="413526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/>
              <p:cNvSpPr/>
              <p:nvPr/>
            </p:nvSpPr>
            <p:spPr>
              <a:xfrm>
                <a:off x="7745988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/>
              <p:cNvSpPr/>
              <p:nvPr/>
            </p:nvSpPr>
            <p:spPr>
              <a:xfrm>
                <a:off x="7745988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/>
              <p:cNvSpPr/>
              <p:nvPr/>
            </p:nvSpPr>
            <p:spPr>
              <a:xfrm>
                <a:off x="7745988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/>
              <p:nvPr/>
            </p:nvSpPr>
            <p:spPr>
              <a:xfrm>
                <a:off x="7902790" y="382509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/>
              <p:cNvSpPr/>
              <p:nvPr/>
            </p:nvSpPr>
            <p:spPr>
              <a:xfrm>
                <a:off x="7902790" y="397447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/>
              <p:nvPr/>
            </p:nvSpPr>
            <p:spPr>
              <a:xfrm>
                <a:off x="7902790" y="413526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/>
              <p:cNvSpPr/>
              <p:nvPr/>
            </p:nvSpPr>
            <p:spPr>
              <a:xfrm>
                <a:off x="7902790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/>
              <p:nvPr/>
            </p:nvSpPr>
            <p:spPr>
              <a:xfrm>
                <a:off x="7902790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/>
              <p:cNvSpPr/>
              <p:nvPr/>
            </p:nvSpPr>
            <p:spPr>
              <a:xfrm>
                <a:off x="7902790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/>
              <p:cNvSpPr/>
              <p:nvPr/>
            </p:nvSpPr>
            <p:spPr>
              <a:xfrm>
                <a:off x="8060780" y="382509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/>
              <p:cNvSpPr/>
              <p:nvPr/>
            </p:nvSpPr>
            <p:spPr>
              <a:xfrm>
                <a:off x="8060780" y="397447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/>
              <p:nvPr/>
            </p:nvSpPr>
            <p:spPr>
              <a:xfrm>
                <a:off x="8060780" y="413526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/>
              <p:nvPr/>
            </p:nvSpPr>
            <p:spPr>
              <a:xfrm>
                <a:off x="8060780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/>
              <p:nvPr/>
            </p:nvSpPr>
            <p:spPr>
              <a:xfrm>
                <a:off x="8060780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/>
              <p:cNvSpPr/>
              <p:nvPr/>
            </p:nvSpPr>
            <p:spPr>
              <a:xfrm>
                <a:off x="8060780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/>
              <p:nvPr/>
            </p:nvSpPr>
            <p:spPr>
              <a:xfrm>
                <a:off x="8217582" y="382509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/>
              <p:cNvSpPr/>
              <p:nvPr/>
            </p:nvSpPr>
            <p:spPr>
              <a:xfrm>
                <a:off x="8217582" y="3974478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/>
              <p:cNvSpPr/>
              <p:nvPr/>
            </p:nvSpPr>
            <p:spPr>
              <a:xfrm>
                <a:off x="8217582" y="413526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20"/>
              <p:cNvSpPr/>
              <p:nvPr/>
            </p:nvSpPr>
            <p:spPr>
              <a:xfrm>
                <a:off x="8217582" y="4284643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/>
              <p:cNvSpPr/>
              <p:nvPr/>
            </p:nvSpPr>
            <p:spPr>
              <a:xfrm>
                <a:off x="8217582" y="443259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/>
              <p:cNvSpPr/>
              <p:nvPr/>
            </p:nvSpPr>
            <p:spPr>
              <a:xfrm>
                <a:off x="8217582" y="4581974"/>
                <a:ext cx="112721" cy="112721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任意多边形 424"/>
              <p:cNvSpPr/>
              <p:nvPr/>
            </p:nvSpPr>
            <p:spPr>
              <a:xfrm>
                <a:off x="5003022" y="3979714"/>
                <a:ext cx="2446260" cy="245573"/>
              </a:xfrm>
              <a:custGeom>
                <a:avLst/>
                <a:gdLst>
                  <a:gd name="connsiteX0" fmla="*/ 0 w 1974574"/>
                  <a:gd name="connsiteY0" fmla="*/ 245573 h 245573"/>
                  <a:gd name="connsiteX1" fmla="*/ 583095 w 1974574"/>
                  <a:gd name="connsiteY1" fmla="*/ 408 h 245573"/>
                  <a:gd name="connsiteX2" fmla="*/ 1974574 w 1974574"/>
                  <a:gd name="connsiteY2" fmla="*/ 199191 h 24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4574" h="245573">
                    <a:moveTo>
                      <a:pt x="0" y="245573"/>
                    </a:moveTo>
                    <a:cubicBezTo>
                      <a:pt x="126999" y="126855"/>
                      <a:pt x="253999" y="8138"/>
                      <a:pt x="583095" y="408"/>
                    </a:cubicBezTo>
                    <a:cubicBezTo>
                      <a:pt x="912191" y="-7322"/>
                      <a:pt x="1443382" y="95934"/>
                      <a:pt x="1974574" y="19919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sysDash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29" name="图片 4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3999" y="4114722"/>
                <a:ext cx="978078" cy="759207"/>
              </a:xfrm>
              <a:prstGeom prst="rect">
                <a:avLst/>
              </a:prstGeom>
            </p:spPr>
          </p:pic>
        </p:grpSp>
        <p:sp>
          <p:nvSpPr>
            <p:cNvPr id="433" name="任意多边形 432"/>
            <p:cNvSpPr/>
            <p:nvPr/>
          </p:nvSpPr>
          <p:spPr>
            <a:xfrm>
              <a:off x="5012368" y="3842771"/>
              <a:ext cx="2446260" cy="245573"/>
            </a:xfrm>
            <a:custGeom>
              <a:avLst/>
              <a:gdLst>
                <a:gd name="connsiteX0" fmla="*/ 0 w 1974574"/>
                <a:gd name="connsiteY0" fmla="*/ 245573 h 245573"/>
                <a:gd name="connsiteX1" fmla="*/ 583095 w 1974574"/>
                <a:gd name="connsiteY1" fmla="*/ 408 h 245573"/>
                <a:gd name="connsiteX2" fmla="*/ 1974574 w 1974574"/>
                <a:gd name="connsiteY2" fmla="*/ 199191 h 24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4574" h="245573">
                  <a:moveTo>
                    <a:pt x="0" y="245573"/>
                  </a:moveTo>
                  <a:cubicBezTo>
                    <a:pt x="126999" y="126855"/>
                    <a:pt x="253999" y="8138"/>
                    <a:pt x="583095" y="408"/>
                  </a:cubicBezTo>
                  <a:cubicBezTo>
                    <a:pt x="912191" y="-7322"/>
                    <a:pt x="1443382" y="95934"/>
                    <a:pt x="1974574" y="199191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 433"/>
            <p:cNvSpPr/>
            <p:nvPr/>
          </p:nvSpPr>
          <p:spPr>
            <a:xfrm>
              <a:off x="5003281" y="3675430"/>
              <a:ext cx="2446260" cy="245573"/>
            </a:xfrm>
            <a:custGeom>
              <a:avLst/>
              <a:gdLst>
                <a:gd name="connsiteX0" fmla="*/ 0 w 1974574"/>
                <a:gd name="connsiteY0" fmla="*/ 245573 h 245573"/>
                <a:gd name="connsiteX1" fmla="*/ 583095 w 1974574"/>
                <a:gd name="connsiteY1" fmla="*/ 408 h 245573"/>
                <a:gd name="connsiteX2" fmla="*/ 1974574 w 1974574"/>
                <a:gd name="connsiteY2" fmla="*/ 199191 h 24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4574" h="245573">
                  <a:moveTo>
                    <a:pt x="0" y="245573"/>
                  </a:moveTo>
                  <a:cubicBezTo>
                    <a:pt x="126999" y="126855"/>
                    <a:pt x="253999" y="8138"/>
                    <a:pt x="583095" y="408"/>
                  </a:cubicBezTo>
                  <a:cubicBezTo>
                    <a:pt x="912191" y="-7322"/>
                    <a:pt x="1443382" y="95934"/>
                    <a:pt x="1974574" y="199191"/>
                  </a:cubicBezTo>
                </a:path>
              </a:pathLst>
            </a:custGeom>
            <a:noFill/>
            <a:ln>
              <a:solidFill>
                <a:srgbClr val="00B0F0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4" name="组合 443"/>
          <p:cNvGrpSpPr/>
          <p:nvPr/>
        </p:nvGrpSpPr>
        <p:grpSpPr>
          <a:xfrm>
            <a:off x="2214565" y="860666"/>
            <a:ext cx="966420" cy="1971600"/>
            <a:chOff x="1813851" y="1066729"/>
            <a:chExt cx="966420" cy="1971600"/>
          </a:xfrm>
        </p:grpSpPr>
        <p:sp>
          <p:nvSpPr>
            <p:cNvPr id="439" name="Shape 522"/>
            <p:cNvSpPr/>
            <p:nvPr/>
          </p:nvSpPr>
          <p:spPr>
            <a:xfrm>
              <a:off x="1927119" y="1066729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FFFF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523"/>
            <p:cNvSpPr/>
            <p:nvPr/>
          </p:nvSpPr>
          <p:spPr>
            <a:xfrm>
              <a:off x="2283471" y="1066729"/>
              <a:ext cx="496800" cy="1971600"/>
            </a:xfrm>
            <a:prstGeom prst="cube">
              <a:avLst>
                <a:gd name="adj" fmla="val 58715"/>
              </a:avLst>
            </a:prstGeom>
            <a:solidFill>
              <a:srgbClr val="66FF33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589"/>
            <p:cNvSpPr txBox="1"/>
            <p:nvPr/>
          </p:nvSpPr>
          <p:spPr>
            <a:xfrm rot="16200000">
              <a:off x="1678101" y="2231715"/>
              <a:ext cx="665700" cy="39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443" name="Shape 593"/>
            <p:cNvSpPr txBox="1"/>
            <p:nvPr/>
          </p:nvSpPr>
          <p:spPr>
            <a:xfrm rot="16200000">
              <a:off x="2031787" y="2179834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</p:grpSp>
      <p:grpSp>
        <p:nvGrpSpPr>
          <p:cNvPr id="449" name="组合 448"/>
          <p:cNvGrpSpPr/>
          <p:nvPr/>
        </p:nvGrpSpPr>
        <p:grpSpPr>
          <a:xfrm>
            <a:off x="5521298" y="1095865"/>
            <a:ext cx="1209150" cy="1478400"/>
            <a:chOff x="5116944" y="1295329"/>
            <a:chExt cx="1209150" cy="1478400"/>
          </a:xfrm>
        </p:grpSpPr>
        <p:sp>
          <p:nvSpPr>
            <p:cNvPr id="445" name="Shape 528"/>
            <p:cNvSpPr/>
            <p:nvPr/>
          </p:nvSpPr>
          <p:spPr>
            <a:xfrm>
              <a:off x="5116944" y="1295329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FFFF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529"/>
            <p:cNvSpPr/>
            <p:nvPr/>
          </p:nvSpPr>
          <p:spPr>
            <a:xfrm>
              <a:off x="5660394" y="1295329"/>
              <a:ext cx="665700" cy="1478400"/>
            </a:xfrm>
            <a:prstGeom prst="cube">
              <a:avLst>
                <a:gd name="adj" fmla="val 38632"/>
              </a:avLst>
            </a:prstGeom>
            <a:solidFill>
              <a:srgbClr val="00B0F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591"/>
            <p:cNvSpPr txBox="1"/>
            <p:nvPr/>
          </p:nvSpPr>
          <p:spPr>
            <a:xfrm rot="16200000">
              <a:off x="5008975" y="2179834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Conv</a:t>
              </a:r>
            </a:p>
          </p:txBody>
        </p:sp>
        <p:sp>
          <p:nvSpPr>
            <p:cNvPr id="448" name="Shape 594"/>
            <p:cNvSpPr txBox="1"/>
            <p:nvPr/>
          </p:nvSpPr>
          <p:spPr>
            <a:xfrm rot="16200000">
              <a:off x="5528087" y="2179834"/>
              <a:ext cx="66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ReLU</a:t>
              </a:r>
            </a:p>
          </p:txBody>
        </p:sp>
      </p:grpSp>
      <p:pic>
        <p:nvPicPr>
          <p:cNvPr id="450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" y="1467302"/>
            <a:ext cx="1278266" cy="1265088"/>
          </a:xfrm>
          <a:prstGeom prst="rect">
            <a:avLst/>
          </a:prstGeom>
        </p:spPr>
      </p:pic>
      <p:sp>
        <p:nvSpPr>
          <p:cNvPr id="453" name="文本框 452"/>
          <p:cNvSpPr txBox="1"/>
          <p:nvPr/>
        </p:nvSpPr>
        <p:spPr>
          <a:xfrm>
            <a:off x="1457659" y="461270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241" name="文本框 240"/>
          <p:cNvSpPr txBox="1"/>
          <p:nvPr/>
        </p:nvSpPr>
        <p:spPr>
          <a:xfrm>
            <a:off x="6001034" y="4724576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Non-linear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  <p:bldP spid="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64050"/>
            <a:ext cx="88323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dirty="0"/>
              <a:t>Challenge 1: </a:t>
            </a:r>
            <a:r>
              <a:rPr lang="en-US" altLang="zh-CN" sz="2300" dirty="0" smtClean="0"/>
              <a:t>Various Convolution Kernel &amp; Layer Configurations</a:t>
            </a:r>
            <a:endParaRPr lang="en" sz="2300" dirty="0"/>
          </a:p>
        </p:txBody>
      </p:sp>
      <p:sp>
        <p:nvSpPr>
          <p:cNvPr id="162" name="Shape 162"/>
          <p:cNvSpPr txBox="1"/>
          <p:nvPr/>
        </p:nvSpPr>
        <p:spPr>
          <a:xfrm>
            <a:off x="466725" y="952499"/>
            <a:ext cx="8472000" cy="1498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Network definitions (&amp; layer parameters) change according to applications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CNNs are getting deeper, more precision achieved with deeper network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dirty="0">
                <a:solidFill>
                  <a:schemeClr val="dk1"/>
                </a:solidFill>
              </a:rPr>
              <a:t>Network parameters vary across layers, many user definable parameters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Hardware has limited programmability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  <a:buChar char="○"/>
            </a:pPr>
            <a:r>
              <a:rPr lang="en" dirty="0">
                <a:solidFill>
                  <a:srgbClr val="FF0000"/>
                </a:solidFill>
              </a:rPr>
              <a:t>Re-synthesize bitstream for each network? </a:t>
            </a:r>
            <a:r>
              <a:rPr lang="en" dirty="0" smtClean="0">
                <a:solidFill>
                  <a:srgbClr val="FF0000"/>
                </a:solidFill>
              </a:rPr>
              <a:t>– Not preferred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  <a:buChar char="○"/>
            </a:pPr>
            <a:r>
              <a:rPr lang="en" dirty="0" smtClean="0">
                <a:solidFill>
                  <a:srgbClr val="FF0000"/>
                </a:solidFill>
              </a:rPr>
              <a:t>Re-program FPGA for each layer? – No!</a:t>
            </a:r>
            <a:endParaRPr lang="en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2443" y="2433550"/>
            <a:ext cx="6104772" cy="2687637"/>
            <a:chOff x="1282443" y="2433550"/>
            <a:chExt cx="6104772" cy="268763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4140059"/>
                </p:ext>
              </p:extLst>
            </p:nvPr>
          </p:nvGraphicFramePr>
          <p:xfrm>
            <a:off x="1282443" y="2551025"/>
            <a:ext cx="6104772" cy="25701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7076065" y="2451013"/>
              <a:ext cx="311150" cy="2343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28938" y="2551025"/>
              <a:ext cx="311150" cy="2343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8" name="Rounded Rectangle 3"/>
            <p:cNvSpPr>
              <a:spLocks noChangeArrowheads="1"/>
            </p:cNvSpPr>
            <p:nvPr/>
          </p:nvSpPr>
          <p:spPr bwMode="auto">
            <a:xfrm>
              <a:off x="1767088" y="4135350"/>
              <a:ext cx="1127125" cy="2365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 dirty="0"/>
                <a:t>shallow</a:t>
              </a:r>
              <a:endParaRPr lang="zh-CN" altLang="en-US" sz="1200" b="0" dirty="0"/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3176788" y="4149637"/>
              <a:ext cx="688975" cy="2365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/>
                <a:t>8 layers</a:t>
              </a:r>
              <a:endParaRPr lang="zh-CN" altLang="en-US" sz="1200" b="0"/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968950" y="4149637"/>
              <a:ext cx="749300" cy="2365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/>
                <a:t>8 layers</a:t>
              </a:r>
              <a:endParaRPr lang="zh-CN" altLang="en-US" sz="1200" b="0"/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4676975" y="3803562"/>
              <a:ext cx="792163" cy="2349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/>
                <a:t>19 layers</a:t>
              </a:r>
              <a:endParaRPr lang="zh-CN" altLang="en-US" sz="1200" b="0"/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538988" y="3803562"/>
              <a:ext cx="795337" cy="2349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/>
                <a:t>22 layers</a:t>
              </a:r>
              <a:endParaRPr lang="zh-CN" altLang="en-US" sz="1200" b="0"/>
            </a:p>
          </p:txBody>
        </p:sp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6159700" y="2433550"/>
              <a:ext cx="887413" cy="2349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0"/>
                <a:t>152 layers</a:t>
              </a:r>
              <a:endParaRPr lang="zh-CN" altLang="en-US" sz="1200" b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1686125" y="2551025"/>
              <a:ext cx="498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b="0"/>
                <a:t>28.2</a:t>
              </a:r>
              <a:endParaRPr lang="zh-CN" altLang="en-US" b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497338" y="2716125"/>
              <a:ext cx="500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b="0"/>
                <a:t>25.8</a:t>
              </a:r>
              <a:endParaRPr lang="zh-CN" altLang="en-US" b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272038" y="3357475"/>
              <a:ext cx="498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b="0"/>
                <a:t>16.4</a:t>
              </a:r>
              <a:endParaRPr lang="zh-CN" altLang="en-US" b="0"/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4067375" y="3665450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30000"/>
                </a:spcBef>
                <a:buClr>
                  <a:srgbClr val="660066"/>
                </a:buClr>
                <a:buSzPct val="75000"/>
                <a:buFont typeface="Monotype Sorts" pitchFamily="1" charset="2"/>
                <a:buChar char="u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indent="-22860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1F366F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 indent="-228600">
                <a:lnSpc>
                  <a:spcPct val="90000"/>
                </a:lnSpc>
                <a:spcBef>
                  <a:spcPct val="30000"/>
                </a:spcBef>
                <a:buClr>
                  <a:srgbClr val="0033CC"/>
                </a:buClr>
                <a:buSzPct val="120000"/>
                <a:buChar char="•"/>
                <a:defRPr sz="2200" b="1">
                  <a:solidFill>
                    <a:srgbClr val="333333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 indent="-228600">
                <a:spcBef>
                  <a:spcPct val="20000"/>
                </a:spcBef>
                <a:buClr>
                  <a:srgbClr val="5F5F5F"/>
                </a:buClr>
                <a:buSzPct val="40000"/>
                <a:buFont typeface="Monotype Sorts" pitchFamily="1" charset="2"/>
                <a:buChar char="u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11.7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4877000" y="4003587"/>
              <a:ext cx="4079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30000"/>
                </a:spcBef>
                <a:buClr>
                  <a:srgbClr val="660066"/>
                </a:buClr>
                <a:buSzPct val="75000"/>
                <a:buFont typeface="Monotype Sorts" pitchFamily="1" charset="2"/>
                <a:buChar char="u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indent="-22860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1F366F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 indent="-228600">
                <a:lnSpc>
                  <a:spcPct val="90000"/>
                </a:lnSpc>
                <a:spcBef>
                  <a:spcPct val="30000"/>
                </a:spcBef>
                <a:buClr>
                  <a:srgbClr val="0033CC"/>
                </a:buClr>
                <a:buSzPct val="120000"/>
                <a:buChar char="•"/>
                <a:defRPr sz="2200" b="1">
                  <a:solidFill>
                    <a:srgbClr val="333333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 indent="-228600">
                <a:spcBef>
                  <a:spcPct val="20000"/>
                </a:spcBef>
                <a:buClr>
                  <a:srgbClr val="5F5F5F"/>
                </a:buClr>
                <a:buSzPct val="40000"/>
                <a:buFont typeface="Monotype Sorts" pitchFamily="1" charset="2"/>
                <a:buChar char="u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7.3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81863" y="4036925"/>
              <a:ext cx="4095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30000"/>
                </a:spcBef>
                <a:buClr>
                  <a:srgbClr val="660066"/>
                </a:buClr>
                <a:buSzPct val="75000"/>
                <a:buFont typeface="Monotype Sorts" pitchFamily="1" charset="2"/>
                <a:buChar char="u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indent="-22860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1F366F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 indent="-228600">
                <a:lnSpc>
                  <a:spcPct val="90000"/>
                </a:lnSpc>
                <a:spcBef>
                  <a:spcPct val="30000"/>
                </a:spcBef>
                <a:buClr>
                  <a:srgbClr val="0033CC"/>
                </a:buClr>
                <a:buSzPct val="120000"/>
                <a:buChar char="•"/>
                <a:defRPr sz="2200" b="1">
                  <a:solidFill>
                    <a:srgbClr val="333333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 indent="-228600">
                <a:spcBef>
                  <a:spcPct val="20000"/>
                </a:spcBef>
                <a:buClr>
                  <a:srgbClr val="5F5F5F"/>
                </a:buClr>
                <a:buSzPct val="40000"/>
                <a:buFont typeface="Monotype Sorts" pitchFamily="1" charset="2"/>
                <a:buChar char="u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6.7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6399413" y="4227425"/>
              <a:ext cx="498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30000"/>
                </a:spcBef>
                <a:buClr>
                  <a:srgbClr val="660066"/>
                </a:buClr>
                <a:buSzPct val="75000"/>
                <a:buFont typeface="Monotype Sorts" pitchFamily="1" charset="2"/>
                <a:buChar char="u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indent="-22860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1F366F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 indent="-228600">
                <a:lnSpc>
                  <a:spcPct val="90000"/>
                </a:lnSpc>
                <a:spcBef>
                  <a:spcPct val="30000"/>
                </a:spcBef>
                <a:buClr>
                  <a:srgbClr val="0033CC"/>
                </a:buClr>
                <a:buSzPct val="120000"/>
                <a:buChar char="•"/>
                <a:defRPr sz="2200" b="1">
                  <a:solidFill>
                    <a:srgbClr val="333333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 indent="-228600">
                <a:spcBef>
                  <a:spcPct val="20000"/>
                </a:spcBef>
                <a:buClr>
                  <a:srgbClr val="5F5F5F"/>
                </a:buClr>
                <a:buSzPct val="40000"/>
                <a:buFont typeface="Monotype Sorts" pitchFamily="1" charset="2"/>
                <a:buChar char="u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latin typeface="Times New Roman" panose="02020603050405020304" pitchFamily="18" charset="0"/>
                </a:rPr>
                <a:t>3.57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9732" y="254355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 Rate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67050" y="377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Challenge 2: </a:t>
            </a:r>
            <a:r>
              <a:rPr lang="en" sz="2400" dirty="0" smtClean="0"/>
              <a:t>Various </a:t>
            </a:r>
            <a:r>
              <a:rPr lang="en" sz="2400" dirty="0"/>
              <a:t>C</a:t>
            </a:r>
            <a:r>
              <a:rPr lang="en" sz="2400" dirty="0" smtClean="0"/>
              <a:t>omputation Patterns</a:t>
            </a:r>
            <a:endParaRPr lang="en" sz="2400" dirty="0"/>
          </a:p>
        </p:txBody>
      </p:sp>
      <p:sp>
        <p:nvSpPr>
          <p:cNvPr id="173" name="Shape 173"/>
          <p:cNvSpPr txBox="1"/>
          <p:nvPr/>
        </p:nvSpPr>
        <p:spPr>
          <a:xfrm>
            <a:off x="336000" y="1046250"/>
            <a:ext cx="8472000" cy="17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Convolution layer &amp; Fully connected layer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Convolution layer -- Compute Intensive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Fully Connected layer -- Communication Intensive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Hardware has limited bandwidth resource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Convolution layer -- extensive previous study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  <a:buChar char="○"/>
            </a:pPr>
            <a:r>
              <a:rPr lang="en">
                <a:solidFill>
                  <a:srgbClr val="FF0000"/>
                </a:solidFill>
              </a:rPr>
              <a:t>Fully connected layer -- How to maximize bandwidth utilization?</a:t>
            </a:r>
          </a:p>
          <a:p>
            <a:pPr marL="914400" lvl="1" indent="-228600" rtl="0">
              <a:spcBef>
                <a:spcPts val="0"/>
              </a:spcBef>
              <a:buClr>
                <a:srgbClr val="FF0000"/>
              </a:buClr>
              <a:buChar char="○"/>
            </a:pPr>
            <a:r>
              <a:rPr lang="en">
                <a:solidFill>
                  <a:srgbClr val="FF0000"/>
                </a:solidFill>
              </a:rPr>
              <a:t>CONV + FCN -- How to re-use hardware for both kernels?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15952"/>
              </p:ext>
            </p:extLst>
          </p:nvPr>
        </p:nvGraphicFramePr>
        <p:xfrm>
          <a:off x="1094630" y="3160968"/>
          <a:ext cx="7057795" cy="1737360"/>
        </p:xfrm>
        <a:graphic>
          <a:graphicData uri="http://schemas.openxmlformats.org/drawingml/2006/table">
            <a:tbl>
              <a:tblPr firstRow="1" bandRow="1">
                <a:tableStyleId>{FAC702DC-3EF9-4AF9-9A26-E1EAC33C0E76}</a:tableStyleId>
              </a:tblPr>
              <a:tblGrid>
                <a:gridCol w="2100469">
                  <a:extLst>
                    <a:ext uri="{9D8B030D-6E8A-4147-A177-3AD203B41FA5}">
                      <a16:colId xmlns="" xmlns:a16="http://schemas.microsoft.com/office/drawing/2014/main" val="304119613"/>
                    </a:ext>
                  </a:extLst>
                </a:gridCol>
                <a:gridCol w="1510748">
                  <a:extLst>
                    <a:ext uri="{9D8B030D-6E8A-4147-A177-3AD203B41FA5}">
                      <a16:colId xmlns="" xmlns:a16="http://schemas.microsoft.com/office/drawing/2014/main" val="1529815814"/>
                    </a:ext>
                  </a:extLst>
                </a:gridCol>
                <a:gridCol w="1020417">
                  <a:extLst>
                    <a:ext uri="{9D8B030D-6E8A-4147-A177-3AD203B41FA5}">
                      <a16:colId xmlns="" xmlns:a16="http://schemas.microsoft.com/office/drawing/2014/main" val="2741925169"/>
                    </a:ext>
                  </a:extLst>
                </a:gridCol>
                <a:gridCol w="1014602">
                  <a:extLst>
                    <a:ext uri="{9D8B030D-6E8A-4147-A177-3AD203B41FA5}">
                      <a16:colId xmlns="" xmlns:a16="http://schemas.microsoft.com/office/drawing/2014/main" val="1711367678"/>
                    </a:ext>
                  </a:extLst>
                </a:gridCol>
                <a:gridCol w="1411559">
                  <a:extLst>
                    <a:ext uri="{9D8B030D-6E8A-4147-A177-3AD203B41FA5}">
                      <a16:colId xmlns="" xmlns:a16="http://schemas.microsoft.com/office/drawing/2014/main" val="1320572489"/>
                    </a:ext>
                  </a:extLst>
                </a:gridCol>
              </a:tblGrid>
              <a:tr h="223961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CONV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POOL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ReLU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FCN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52692671"/>
                  </a:ext>
                </a:extLst>
              </a:tr>
              <a:tr h="22396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Mega float Op.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3x10</a:t>
                      </a:r>
                      <a:r>
                        <a:rPr lang="en-US" altLang="zh-CN" baseline="30000" dirty="0" smtClean="0"/>
                        <a:t>4 </a:t>
                      </a:r>
                      <a:r>
                        <a:rPr lang="en-US" altLang="zh-CN" baseline="0" dirty="0" smtClean="0"/>
                        <a:t>(99.5%)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 (0%)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14 (0%)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1.2x10</a:t>
                      </a:r>
                      <a:r>
                        <a:rPr lang="en-US" altLang="zh-CN" baseline="30000" dirty="0" smtClean="0"/>
                        <a:t>2 </a:t>
                      </a:r>
                      <a:r>
                        <a:rPr lang="en-US" altLang="zh-CN" baseline="0" dirty="0" smtClean="0"/>
                        <a:t>(0.4%)</a:t>
                      </a:r>
                      <a:endParaRPr lang="zh-CN" alt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6951404"/>
                  </a:ext>
                </a:extLst>
              </a:tr>
              <a:tr h="38073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Feature</a:t>
                      </a:r>
                      <a:r>
                        <a:rPr lang="en-US" altLang="zh-CN" baseline="0" dirty="0" smtClean="0"/>
                        <a:t> map +weights size (MB)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113 (19.3%)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 (0%)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 (0%)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471.6 (80.6%)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7327804"/>
                  </a:ext>
                </a:extLst>
              </a:tr>
              <a:tr h="22396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Time% in pure software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96.3%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3.7%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6977106"/>
                  </a:ext>
                </a:extLst>
              </a:tr>
              <a:tr h="2239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after CONV acceleration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48.7%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51.2%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6300315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7136"/>
              </p:ext>
            </p:extLst>
          </p:nvPr>
        </p:nvGraphicFramePr>
        <p:xfrm>
          <a:off x="1094629" y="3459011"/>
          <a:ext cx="7057795" cy="30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{FAC702DC-3EF9-4AF9-9A26-E1EAC33C0E76}</a:tableStyleId>
              </a:tblPr>
              <a:tblGrid>
                <a:gridCol w="2100469">
                  <a:extLst>
                    <a:ext uri="{9D8B030D-6E8A-4147-A177-3AD203B41FA5}">
                      <a16:colId xmlns="" xmlns:a16="http://schemas.microsoft.com/office/drawing/2014/main" val="3445983662"/>
                    </a:ext>
                  </a:extLst>
                </a:gridCol>
                <a:gridCol w="1510748">
                  <a:extLst>
                    <a:ext uri="{9D8B030D-6E8A-4147-A177-3AD203B41FA5}">
                      <a16:colId xmlns="" xmlns:a16="http://schemas.microsoft.com/office/drawing/2014/main" val="2964295955"/>
                    </a:ext>
                  </a:extLst>
                </a:gridCol>
                <a:gridCol w="1020417">
                  <a:extLst>
                    <a:ext uri="{9D8B030D-6E8A-4147-A177-3AD203B41FA5}">
                      <a16:colId xmlns="" xmlns:a16="http://schemas.microsoft.com/office/drawing/2014/main" val="996732146"/>
                    </a:ext>
                  </a:extLst>
                </a:gridCol>
                <a:gridCol w="1014602">
                  <a:extLst>
                    <a:ext uri="{9D8B030D-6E8A-4147-A177-3AD203B41FA5}">
                      <a16:colId xmlns="" xmlns:a16="http://schemas.microsoft.com/office/drawing/2014/main" val="1815328155"/>
                    </a:ext>
                  </a:extLst>
                </a:gridCol>
                <a:gridCol w="1411559">
                  <a:extLst>
                    <a:ext uri="{9D8B030D-6E8A-4147-A177-3AD203B41FA5}">
                      <a16:colId xmlns="" xmlns:a16="http://schemas.microsoft.com/office/drawing/2014/main" val="2119644087"/>
                    </a:ext>
                  </a:extLst>
                </a:gridCol>
              </a:tblGrid>
              <a:tr h="273457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Mega float Operations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3x10</a:t>
                      </a:r>
                      <a:r>
                        <a:rPr lang="en-US" altLang="zh-CN" baseline="30000" dirty="0" smtClean="0"/>
                        <a:t>4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99.5%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baseline="0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(0%)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 (0%)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1.2x10</a:t>
                      </a:r>
                      <a:r>
                        <a:rPr lang="en-US" altLang="zh-CN" baseline="30000" dirty="0" smtClean="0"/>
                        <a:t>2 </a:t>
                      </a:r>
                      <a:r>
                        <a:rPr lang="en-US" altLang="zh-CN" baseline="0" dirty="0" smtClean="0"/>
                        <a:t>(0.4%)</a:t>
                      </a:r>
                      <a:endParaRPr lang="zh-CN" altLang="en-US" baseline="0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99989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27949"/>
              </p:ext>
            </p:extLst>
          </p:nvPr>
        </p:nvGraphicFramePr>
        <p:xfrm>
          <a:off x="1094628" y="3770568"/>
          <a:ext cx="7057795" cy="51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{FAC702DC-3EF9-4AF9-9A26-E1EAC33C0E76}</a:tableStyleId>
              </a:tblPr>
              <a:tblGrid>
                <a:gridCol w="2100469">
                  <a:extLst>
                    <a:ext uri="{9D8B030D-6E8A-4147-A177-3AD203B41FA5}">
                      <a16:colId xmlns="" xmlns:a16="http://schemas.microsoft.com/office/drawing/2014/main" val="2811302405"/>
                    </a:ext>
                  </a:extLst>
                </a:gridCol>
                <a:gridCol w="1510748">
                  <a:extLst>
                    <a:ext uri="{9D8B030D-6E8A-4147-A177-3AD203B41FA5}">
                      <a16:colId xmlns="" xmlns:a16="http://schemas.microsoft.com/office/drawing/2014/main" val="1900415444"/>
                    </a:ext>
                  </a:extLst>
                </a:gridCol>
                <a:gridCol w="1020417">
                  <a:extLst>
                    <a:ext uri="{9D8B030D-6E8A-4147-A177-3AD203B41FA5}">
                      <a16:colId xmlns="" xmlns:a16="http://schemas.microsoft.com/office/drawing/2014/main" val="2286735053"/>
                    </a:ext>
                  </a:extLst>
                </a:gridCol>
                <a:gridCol w="1014602">
                  <a:extLst>
                    <a:ext uri="{9D8B030D-6E8A-4147-A177-3AD203B41FA5}">
                      <a16:colId xmlns="" xmlns:a16="http://schemas.microsoft.com/office/drawing/2014/main" val="1460705168"/>
                    </a:ext>
                  </a:extLst>
                </a:gridCol>
                <a:gridCol w="1411559">
                  <a:extLst>
                    <a:ext uri="{9D8B030D-6E8A-4147-A177-3AD203B41FA5}">
                      <a16:colId xmlns="" xmlns:a16="http://schemas.microsoft.com/office/drawing/2014/main" val="1377043931"/>
                    </a:ext>
                  </a:extLst>
                </a:gridCol>
              </a:tblGrid>
              <a:tr h="22026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 map +weights size (MB)</a:t>
                      </a:r>
                      <a:endParaRPr lang="zh-CN" altLang="en-US" sz="1400" b="0" i="0" u="none" strike="noStrike" cap="none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113 (19.3%)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 (0%)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 (0%)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471.6 (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80.6%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56455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84220" y="1610037"/>
            <a:ext cx="1025359" cy="1562133"/>
            <a:chOff x="5588184" y="1808167"/>
            <a:chExt cx="1025359" cy="1562133"/>
          </a:xfrm>
        </p:grpSpPr>
        <p:pic>
          <p:nvPicPr>
            <p:cNvPr id="22" name="Picture 4" descr="http://pic.58pic.com/58pic/11/29/63/17R58PICQJX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184" y="2127250"/>
              <a:ext cx="1025359" cy="1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5692088" y="1808167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Harder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44497" y="3467670"/>
            <a:ext cx="900826" cy="1393525"/>
            <a:chOff x="2420707" y="3626420"/>
            <a:chExt cx="900826" cy="1393525"/>
          </a:xfrm>
        </p:grpSpPr>
        <p:pic>
          <p:nvPicPr>
            <p:cNvPr id="3076" name="Picture 4" descr="http://pic.58pic.com/58pic/11/29/63/17R58PICQJX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707" y="3927867"/>
              <a:ext cx="900826" cy="109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2537152" y="3626420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Harder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700" y="-39600"/>
            <a:ext cx="8520600" cy="903030"/>
          </a:xfrm>
        </p:spPr>
        <p:txBody>
          <a:bodyPr/>
          <a:lstStyle/>
          <a:p>
            <a:r>
              <a:rPr lang="en" altLang="zh-CN" dirty="0"/>
              <a:t>Challenge </a:t>
            </a:r>
            <a:r>
              <a:rPr lang="en" altLang="zh-CN" dirty="0" smtClean="0"/>
              <a:t>3: </a:t>
            </a:r>
            <a:br>
              <a:rPr lang="en" altLang="zh-CN" dirty="0" smtClean="0"/>
            </a:br>
            <a:r>
              <a:rPr lang="en" altLang="zh-CN" dirty="0" smtClean="0"/>
              <a:t>Hardware is very hard </a:t>
            </a:r>
            <a:r>
              <a:rPr lang="en-US" altLang="zh-CN" dirty="0" smtClean="0"/>
              <a:t>for software programmer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99954" y="1239275"/>
            <a:ext cx="1898763" cy="3811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</a:rPr>
              <a:t>layers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bottom: "conv1_1"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top: "conv1_2"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name: "conv1_2"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type: </a:t>
            </a:r>
            <a:r>
              <a:rPr lang="en-US" altLang="zh-CN" sz="1200" dirty="0">
                <a:solidFill>
                  <a:srgbClr val="FF0000"/>
                </a:solidFill>
              </a:rPr>
              <a:t>CONVOLUTION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</a:t>
            </a:r>
            <a:r>
              <a:rPr lang="en-US" altLang="zh-CN" sz="1200" dirty="0" err="1">
                <a:solidFill>
                  <a:schemeClr val="tx1"/>
                </a:solidFill>
              </a:rPr>
              <a:t>convolution_param</a:t>
            </a:r>
            <a:r>
              <a:rPr lang="en-US" altLang="zh-CN" sz="12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</a:rPr>
              <a:t>num_output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>
                <a:solidFill>
                  <a:srgbClr val="FF0000"/>
                </a:solidFill>
              </a:rPr>
              <a:t>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pad: </a:t>
            </a:r>
            <a:r>
              <a:rPr lang="en-US" altLang="zh-CN" sz="1200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</a:rPr>
              <a:t>kernel_size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b="1" dirty="0">
                <a:solidFill>
                  <a:schemeClr val="tx1"/>
                </a:solidFill>
              </a:rPr>
              <a:t>layers</a:t>
            </a:r>
            <a:r>
              <a:rPr lang="en-US" altLang="zh-CN" sz="12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bottom: "conv1_2"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top: "pool1"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name: "pool1"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type: </a:t>
            </a:r>
            <a:r>
              <a:rPr lang="en-US" altLang="zh-CN" sz="1200" dirty="0">
                <a:solidFill>
                  <a:srgbClr val="FF0000"/>
                </a:solidFill>
              </a:rPr>
              <a:t>POOLING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</a:t>
            </a:r>
            <a:r>
              <a:rPr lang="en-US" altLang="zh-CN" sz="1200" dirty="0" err="1">
                <a:solidFill>
                  <a:schemeClr val="tx1"/>
                </a:solidFill>
              </a:rPr>
              <a:t>pooling_param</a:t>
            </a:r>
            <a:r>
              <a:rPr lang="en-US" altLang="zh-CN" sz="12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pool: MAX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</a:rPr>
              <a:t>kernel_size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/>
                </a:solidFill>
              </a:rPr>
              <a:t>    stride: 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221" y="1285027"/>
            <a:ext cx="2197705" cy="3685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092" y="1361036"/>
            <a:ext cx="2272208" cy="35893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9954" y="977744"/>
            <a:ext cx="195598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lines of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6059" y="967462"/>
            <a:ext cx="2301867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600</a:t>
            </a:r>
            <a:r>
              <a:rPr lang="en-US" altLang="zh-CN" dirty="0" smtClean="0"/>
              <a:t> lines of HLS Code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04323" y="977744"/>
            <a:ext cx="238374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10,000</a:t>
            </a:r>
            <a:r>
              <a:rPr lang="en-US" altLang="zh-CN" dirty="0" smtClean="0"/>
              <a:t> lines of Verilog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4312" y="1311691"/>
            <a:ext cx="2383746" cy="3685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86059" y="1285027"/>
            <a:ext cx="2301867" cy="373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9954" y="1302380"/>
            <a:ext cx="1955985" cy="373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1635</Words>
  <Application>Microsoft Macintosh PowerPoint</Application>
  <PresentationFormat>On-screen Show (16:9)</PresentationFormat>
  <Paragraphs>254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MS PGothic</vt:lpstr>
      <vt:lpstr>Times New Roman</vt:lpstr>
      <vt:lpstr>宋体</vt:lpstr>
      <vt:lpstr>Arial</vt:lpstr>
      <vt:lpstr>simple-light-2</vt:lpstr>
      <vt:lpstr>Caffeine: Towards Uniformed Representation and Acceleration for Deep Convolutional Neural Networks</vt:lpstr>
      <vt:lpstr>Deep Learning：Heart of Future Applications</vt:lpstr>
      <vt:lpstr>Deep Learning Application Scenarios</vt:lpstr>
      <vt:lpstr>FPGA-based Accelerator in Data Center</vt:lpstr>
      <vt:lpstr>Convolutional Neural Networks (CNNs)</vt:lpstr>
      <vt:lpstr>Convolutional Neural Networks (CNNs)</vt:lpstr>
      <vt:lpstr>Challenge 1: Various Convolution Kernel &amp; Layer Configurations</vt:lpstr>
      <vt:lpstr>Challenge 2: Various Computation Patterns</vt:lpstr>
      <vt:lpstr>Challenge 3:  Hardware is very hard for software programmer</vt:lpstr>
      <vt:lpstr>Challenges &amp; Our Solutions</vt:lpstr>
      <vt:lpstr>Caffeine Software/Hardware Co-designed FPGA-based deep learning library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Caffeine: Towards Uniformed Representation and Acceleration for Deep Convolutional Neural Networks</dc:title>
  <cp:lastModifiedBy>Peipei Zhou</cp:lastModifiedBy>
  <cp:revision>570</cp:revision>
  <dcterms:modified xsi:type="dcterms:W3CDTF">2016-11-10T20:10:19Z</dcterms:modified>
</cp:coreProperties>
</file>