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1"/>
  </p:notesMasterIdLst>
  <p:sldIdLst>
    <p:sldId id="256" r:id="rId2"/>
    <p:sldId id="281" r:id="rId3"/>
    <p:sldId id="286" r:id="rId4"/>
    <p:sldId id="288" r:id="rId5"/>
    <p:sldId id="289" r:id="rId6"/>
    <p:sldId id="279" r:id="rId7"/>
    <p:sldId id="282" r:id="rId8"/>
    <p:sldId id="290"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2" d="100"/>
          <a:sy n="112"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81F7FA-4912-45CE-BF35-BC1726CB09B8}" type="datetimeFigureOut">
              <a:rPr lang="en-US" smtClean="0"/>
              <a:t>4/11/2023</a:t>
            </a:fld>
            <a:endParaRPr 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42BBE-2E76-4B49-84D9-F2E8C2503450}" type="slidenum">
              <a:rPr lang="en-US" smtClean="0"/>
              <a:t>‹#›</a:t>
            </a:fld>
            <a:endParaRPr lang="en-US"/>
          </a:p>
        </p:txBody>
      </p:sp>
    </p:spTree>
    <p:extLst>
      <p:ext uri="{BB962C8B-B14F-4D97-AF65-F5344CB8AC3E}">
        <p14:creationId xmlns:p14="http://schemas.microsoft.com/office/powerpoint/2010/main" val="10024828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smtClean="0"/>
              <a:t>마스터 제목 스타일 편집</a:t>
            </a:r>
            <a:endParaRPr lang="en-US"/>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smtClean="0"/>
              <a:t>클릭하여 마스터 부제목 스타일 편집</a:t>
            </a:r>
            <a:endParaRPr lang="en-US"/>
          </a:p>
        </p:txBody>
      </p:sp>
      <p:sp>
        <p:nvSpPr>
          <p:cNvPr id="4" name="날짜 개체 틀 3"/>
          <p:cNvSpPr>
            <a:spLocks noGrp="1"/>
          </p:cNvSpPr>
          <p:nvPr>
            <p:ph type="dt" sz="half" idx="10"/>
          </p:nvPr>
        </p:nvSpPr>
        <p:spPr/>
        <p:txBody>
          <a:bodyPr/>
          <a:lstStyle/>
          <a:p>
            <a:fld id="{99EA12D0-EA39-4068-AD7C-96C2AAA16047}" type="datetime1">
              <a:rPr lang="en-US" smtClean="0"/>
              <a:t>4/11/2023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5336DDA7-56E2-4C7A-B17F-ABF6B63F69A3}" type="slidenum">
              <a:rPr lang="en-US" smtClean="0"/>
              <a:t>‹#›</a:t>
            </a:fld>
            <a:endParaRPr lang="en-US"/>
          </a:p>
        </p:txBody>
      </p:sp>
    </p:spTree>
    <p:extLst>
      <p:ext uri="{BB962C8B-B14F-4D97-AF65-F5344CB8AC3E}">
        <p14:creationId xmlns:p14="http://schemas.microsoft.com/office/powerpoint/2010/main" val="2066228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세로 텍스트 개체 틀 2"/>
          <p:cNvSpPr>
            <a:spLocks noGrp="1"/>
          </p:cNvSpPr>
          <p:nvPr>
            <p:ph type="body" orient="vert" idx="1"/>
          </p:nvPr>
        </p:nvSpPr>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81CE8FE0-D81A-4041-A3D0-354BC6069F68}" type="datetime1">
              <a:rPr lang="en-US" smtClean="0"/>
              <a:t>4/11/2023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5336DDA7-56E2-4C7A-B17F-ABF6B63F69A3}" type="slidenum">
              <a:rPr lang="en-US" smtClean="0"/>
              <a:t>‹#›</a:t>
            </a:fld>
            <a:endParaRPr lang="en-US"/>
          </a:p>
        </p:txBody>
      </p:sp>
    </p:spTree>
    <p:extLst>
      <p:ext uri="{BB962C8B-B14F-4D97-AF65-F5344CB8AC3E}">
        <p14:creationId xmlns:p14="http://schemas.microsoft.com/office/powerpoint/2010/main" val="13748859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smtClean="0"/>
              <a:t>마스터 제목 스타일 편집</a:t>
            </a:r>
            <a:endParaRPr lang="en-US"/>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10"/>
          </p:nvPr>
        </p:nvSpPr>
        <p:spPr/>
        <p:txBody>
          <a:bodyPr/>
          <a:lstStyle/>
          <a:p>
            <a:fld id="{90D9DCC2-7059-4C96-BC9D-170FC1DC436A}" type="datetime1">
              <a:rPr lang="en-US" smtClean="0"/>
              <a:t>4/11/2023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5336DDA7-56E2-4C7A-B17F-ABF6B63F69A3}" type="slidenum">
              <a:rPr lang="en-US" smtClean="0"/>
              <a:t>‹#›</a:t>
            </a:fld>
            <a:endParaRPr lang="en-US"/>
          </a:p>
        </p:txBody>
      </p:sp>
    </p:spTree>
    <p:extLst>
      <p:ext uri="{BB962C8B-B14F-4D97-AF65-F5344CB8AC3E}">
        <p14:creationId xmlns:p14="http://schemas.microsoft.com/office/powerpoint/2010/main" val="3418881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6"/>
            <a:ext cx="10515600" cy="794808"/>
          </a:xfrm>
        </p:spPr>
        <p:txBody>
          <a:bodyPr>
            <a:normAutofit/>
          </a:bodyPr>
          <a:lstStyle>
            <a:lvl1pPr>
              <a:defRPr sz="3600"/>
            </a:lvl1pPr>
          </a:lstStyle>
          <a:p>
            <a:r>
              <a:rPr lang="ko-KR" altLang="en-US" dirty="0" smtClean="0"/>
              <a:t>마스터 제목 스타일 편집</a:t>
            </a:r>
            <a:endParaRPr lang="en-US" dirty="0"/>
          </a:p>
        </p:txBody>
      </p:sp>
      <p:sp>
        <p:nvSpPr>
          <p:cNvPr id="3" name="내용 개체 틀 2"/>
          <p:cNvSpPr>
            <a:spLocks noGrp="1"/>
          </p:cNvSpPr>
          <p:nvPr>
            <p:ph idx="1"/>
          </p:nvPr>
        </p:nvSpPr>
        <p:spPr>
          <a:xfrm>
            <a:off x="838200" y="1270000"/>
            <a:ext cx="10515600" cy="4906963"/>
          </a:xfrm>
        </p:spPr>
        <p:txBody>
          <a:bodyPr/>
          <a:lstStyle/>
          <a:p>
            <a:pPr lvl="0"/>
            <a:r>
              <a:rPr lang="ko-KR" altLang="en-US" dirty="0" smtClean="0"/>
              <a:t>마스터 텍스트 스타일 편집</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en-US" dirty="0"/>
          </a:p>
        </p:txBody>
      </p:sp>
      <p:sp>
        <p:nvSpPr>
          <p:cNvPr id="4" name="날짜 개체 틀 3"/>
          <p:cNvSpPr>
            <a:spLocks noGrp="1"/>
          </p:cNvSpPr>
          <p:nvPr>
            <p:ph type="dt" sz="half" idx="10"/>
          </p:nvPr>
        </p:nvSpPr>
        <p:spPr/>
        <p:txBody>
          <a:bodyPr/>
          <a:lstStyle/>
          <a:p>
            <a:fld id="{9A0FAFD6-17F1-4B55-A208-D0216DC4C09A}" type="datetime1">
              <a:rPr lang="en-US" smtClean="0"/>
              <a:t>4/11/2023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5336DDA7-56E2-4C7A-B17F-ABF6B63F69A3}" type="slidenum">
              <a:rPr lang="en-US" smtClean="0"/>
              <a:t>‹#›</a:t>
            </a:fld>
            <a:endParaRPr lang="en-US"/>
          </a:p>
        </p:txBody>
      </p:sp>
    </p:spTree>
    <p:extLst>
      <p:ext uri="{BB962C8B-B14F-4D97-AF65-F5344CB8AC3E}">
        <p14:creationId xmlns:p14="http://schemas.microsoft.com/office/powerpoint/2010/main" val="908462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smtClean="0"/>
              <a:t>마스터 제목 스타일 편집</a:t>
            </a:r>
            <a:endParaRPr lang="en-US"/>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smtClean="0"/>
              <a:t>마스터 텍스트 스타일 편집</a:t>
            </a:r>
          </a:p>
        </p:txBody>
      </p:sp>
      <p:sp>
        <p:nvSpPr>
          <p:cNvPr id="4" name="날짜 개체 틀 3"/>
          <p:cNvSpPr>
            <a:spLocks noGrp="1"/>
          </p:cNvSpPr>
          <p:nvPr>
            <p:ph type="dt" sz="half" idx="10"/>
          </p:nvPr>
        </p:nvSpPr>
        <p:spPr/>
        <p:txBody>
          <a:bodyPr/>
          <a:lstStyle/>
          <a:p>
            <a:fld id="{128DF0E6-ABD3-44B4-AD22-23F3FC5B296C}" type="datetime1">
              <a:rPr lang="en-US" smtClean="0"/>
              <a:t>4/11/2023</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5336DDA7-56E2-4C7A-B17F-ABF6B63F69A3}" type="slidenum">
              <a:rPr lang="en-US" smtClean="0"/>
              <a:t>‹#›</a:t>
            </a:fld>
            <a:endParaRPr lang="en-US"/>
          </a:p>
        </p:txBody>
      </p:sp>
    </p:spTree>
    <p:extLst>
      <p:ext uri="{BB962C8B-B14F-4D97-AF65-F5344CB8AC3E}">
        <p14:creationId xmlns:p14="http://schemas.microsoft.com/office/powerpoint/2010/main" val="1265679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내용 개체 틀 2"/>
          <p:cNvSpPr>
            <a:spLocks noGrp="1"/>
          </p:cNvSpPr>
          <p:nvPr>
            <p:ph sz="half" idx="1"/>
          </p:nvPr>
        </p:nvSpPr>
        <p:spPr>
          <a:xfrm>
            <a:off x="838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내용 개체 틀 3"/>
          <p:cNvSpPr>
            <a:spLocks noGrp="1"/>
          </p:cNvSpPr>
          <p:nvPr>
            <p:ph sz="half" idx="2"/>
          </p:nvPr>
        </p:nvSpPr>
        <p:spPr>
          <a:xfrm>
            <a:off x="6172200" y="1825625"/>
            <a:ext cx="5181600" cy="435133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날짜 개체 틀 4"/>
          <p:cNvSpPr>
            <a:spLocks noGrp="1"/>
          </p:cNvSpPr>
          <p:nvPr>
            <p:ph type="dt" sz="half" idx="10"/>
          </p:nvPr>
        </p:nvSpPr>
        <p:spPr/>
        <p:txBody>
          <a:bodyPr/>
          <a:lstStyle/>
          <a:p>
            <a:fld id="{44EFFAD3-CC28-4810-A2C9-E0593293A042}" type="datetime1">
              <a:rPr lang="en-US" smtClean="0"/>
              <a:t>4/11/2023</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5336DDA7-56E2-4C7A-B17F-ABF6B63F69A3}" type="slidenum">
              <a:rPr lang="en-US" smtClean="0"/>
              <a:t>‹#›</a:t>
            </a:fld>
            <a:endParaRPr lang="en-US"/>
          </a:p>
        </p:txBody>
      </p:sp>
    </p:spTree>
    <p:extLst>
      <p:ext uri="{BB962C8B-B14F-4D97-AF65-F5344CB8AC3E}">
        <p14:creationId xmlns:p14="http://schemas.microsoft.com/office/powerpoint/2010/main" val="2959013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smtClean="0"/>
              <a:t>마스터 제목 스타일 편집</a:t>
            </a:r>
            <a:endParaRPr lang="en-US"/>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smtClean="0"/>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7" name="날짜 개체 틀 6"/>
          <p:cNvSpPr>
            <a:spLocks noGrp="1"/>
          </p:cNvSpPr>
          <p:nvPr>
            <p:ph type="dt" sz="half" idx="10"/>
          </p:nvPr>
        </p:nvSpPr>
        <p:spPr/>
        <p:txBody>
          <a:bodyPr/>
          <a:lstStyle/>
          <a:p>
            <a:fld id="{D7AC0111-E6F3-4356-9C74-0B0FF89332B5}" type="datetime1">
              <a:rPr lang="en-US" smtClean="0"/>
              <a:t>4/11/2023</a:t>
            </a:fld>
            <a:endParaRPr lang="en-US"/>
          </a:p>
        </p:txBody>
      </p:sp>
      <p:sp>
        <p:nvSpPr>
          <p:cNvPr id="8" name="바닥글 개체 틀 7"/>
          <p:cNvSpPr>
            <a:spLocks noGrp="1"/>
          </p:cNvSpPr>
          <p:nvPr>
            <p:ph type="ftr" sz="quarter" idx="11"/>
          </p:nvPr>
        </p:nvSpPr>
        <p:spPr/>
        <p:txBody>
          <a:bodyPr/>
          <a:lstStyle/>
          <a:p>
            <a:endParaRPr lang="en-US"/>
          </a:p>
        </p:txBody>
      </p:sp>
      <p:sp>
        <p:nvSpPr>
          <p:cNvPr id="9" name="슬라이드 번호 개체 틀 8"/>
          <p:cNvSpPr>
            <a:spLocks noGrp="1"/>
          </p:cNvSpPr>
          <p:nvPr>
            <p:ph type="sldNum" sz="quarter" idx="12"/>
          </p:nvPr>
        </p:nvSpPr>
        <p:spPr/>
        <p:txBody>
          <a:bodyPr/>
          <a:lstStyle/>
          <a:p>
            <a:fld id="{5336DDA7-56E2-4C7A-B17F-ABF6B63F69A3}" type="slidenum">
              <a:rPr lang="en-US" smtClean="0"/>
              <a:t>‹#›</a:t>
            </a:fld>
            <a:endParaRPr lang="en-US"/>
          </a:p>
        </p:txBody>
      </p:sp>
    </p:spTree>
    <p:extLst>
      <p:ext uri="{BB962C8B-B14F-4D97-AF65-F5344CB8AC3E}">
        <p14:creationId xmlns:p14="http://schemas.microsoft.com/office/powerpoint/2010/main" val="30861869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smtClean="0"/>
              <a:t>마스터 제목 스타일 편집</a:t>
            </a:r>
            <a:endParaRPr lang="en-US"/>
          </a:p>
        </p:txBody>
      </p:sp>
      <p:sp>
        <p:nvSpPr>
          <p:cNvPr id="3" name="날짜 개체 틀 2"/>
          <p:cNvSpPr>
            <a:spLocks noGrp="1"/>
          </p:cNvSpPr>
          <p:nvPr>
            <p:ph type="dt" sz="half" idx="10"/>
          </p:nvPr>
        </p:nvSpPr>
        <p:spPr/>
        <p:txBody>
          <a:bodyPr/>
          <a:lstStyle/>
          <a:p>
            <a:fld id="{101BD44F-960F-4D5B-A065-CEDA9A0FD995}" type="datetime1">
              <a:rPr lang="en-US" smtClean="0"/>
              <a:t>4/11/2023</a:t>
            </a:fld>
            <a:endParaRPr lang="en-US"/>
          </a:p>
        </p:txBody>
      </p:sp>
      <p:sp>
        <p:nvSpPr>
          <p:cNvPr id="4" name="바닥글 개체 틀 3"/>
          <p:cNvSpPr>
            <a:spLocks noGrp="1"/>
          </p:cNvSpPr>
          <p:nvPr>
            <p:ph type="ftr" sz="quarter" idx="11"/>
          </p:nvPr>
        </p:nvSpPr>
        <p:spPr/>
        <p:txBody>
          <a:bodyPr/>
          <a:lstStyle/>
          <a:p>
            <a:endParaRPr lang="en-US"/>
          </a:p>
        </p:txBody>
      </p:sp>
      <p:sp>
        <p:nvSpPr>
          <p:cNvPr id="5" name="슬라이드 번호 개체 틀 4"/>
          <p:cNvSpPr>
            <a:spLocks noGrp="1"/>
          </p:cNvSpPr>
          <p:nvPr>
            <p:ph type="sldNum" sz="quarter" idx="12"/>
          </p:nvPr>
        </p:nvSpPr>
        <p:spPr/>
        <p:txBody>
          <a:bodyPr/>
          <a:lstStyle/>
          <a:p>
            <a:fld id="{5336DDA7-56E2-4C7A-B17F-ABF6B63F69A3}" type="slidenum">
              <a:rPr lang="en-US" smtClean="0"/>
              <a:t>‹#›</a:t>
            </a:fld>
            <a:endParaRPr lang="en-US"/>
          </a:p>
        </p:txBody>
      </p:sp>
    </p:spTree>
    <p:extLst>
      <p:ext uri="{BB962C8B-B14F-4D97-AF65-F5344CB8AC3E}">
        <p14:creationId xmlns:p14="http://schemas.microsoft.com/office/powerpoint/2010/main" val="2962671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C8B9F2CF-F3A0-461A-906F-C97B00871BB6}" type="datetime1">
              <a:rPr lang="en-US" smtClean="0"/>
              <a:t>4/11/2023</a:t>
            </a:fld>
            <a:endParaRPr lang="en-US"/>
          </a:p>
        </p:txBody>
      </p:sp>
      <p:sp>
        <p:nvSpPr>
          <p:cNvPr id="3" name="바닥글 개체 틀 2"/>
          <p:cNvSpPr>
            <a:spLocks noGrp="1"/>
          </p:cNvSpPr>
          <p:nvPr>
            <p:ph type="ftr" sz="quarter" idx="11"/>
          </p:nvPr>
        </p:nvSpPr>
        <p:spPr/>
        <p:txBody>
          <a:bodyPr/>
          <a:lstStyle/>
          <a:p>
            <a:endParaRPr lang="en-US"/>
          </a:p>
        </p:txBody>
      </p:sp>
      <p:sp>
        <p:nvSpPr>
          <p:cNvPr id="4" name="슬라이드 번호 개체 틀 3"/>
          <p:cNvSpPr>
            <a:spLocks noGrp="1"/>
          </p:cNvSpPr>
          <p:nvPr>
            <p:ph type="sldNum" sz="quarter" idx="12"/>
          </p:nvPr>
        </p:nvSpPr>
        <p:spPr/>
        <p:txBody>
          <a:bodyPr/>
          <a:lstStyle/>
          <a:p>
            <a:fld id="{5336DDA7-56E2-4C7A-B17F-ABF6B63F69A3}" type="slidenum">
              <a:rPr lang="en-US" smtClean="0"/>
              <a:t>‹#›</a:t>
            </a:fld>
            <a:endParaRPr lang="en-US"/>
          </a:p>
        </p:txBody>
      </p:sp>
    </p:spTree>
    <p:extLst>
      <p:ext uri="{BB962C8B-B14F-4D97-AF65-F5344CB8AC3E}">
        <p14:creationId xmlns:p14="http://schemas.microsoft.com/office/powerpoint/2010/main" val="928413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en-US"/>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98CC4368-A085-4C93-9B8F-649FADF5C232}" type="datetime1">
              <a:rPr lang="en-US" smtClean="0"/>
              <a:t>4/11/2023</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5336DDA7-56E2-4C7A-B17F-ABF6B63F69A3}" type="slidenum">
              <a:rPr lang="en-US" smtClean="0"/>
              <a:t>‹#›</a:t>
            </a:fld>
            <a:endParaRPr lang="en-US"/>
          </a:p>
        </p:txBody>
      </p:sp>
    </p:spTree>
    <p:extLst>
      <p:ext uri="{BB962C8B-B14F-4D97-AF65-F5344CB8AC3E}">
        <p14:creationId xmlns:p14="http://schemas.microsoft.com/office/powerpoint/2010/main" val="809020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smtClean="0"/>
              <a:t>마스터 제목 스타일 편집</a:t>
            </a:r>
            <a:endParaRPr lang="en-US"/>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smtClean="0"/>
              <a:t>마스터 텍스트 스타일 편집</a:t>
            </a:r>
          </a:p>
        </p:txBody>
      </p:sp>
      <p:sp>
        <p:nvSpPr>
          <p:cNvPr id="5" name="날짜 개체 틀 4"/>
          <p:cNvSpPr>
            <a:spLocks noGrp="1"/>
          </p:cNvSpPr>
          <p:nvPr>
            <p:ph type="dt" sz="half" idx="10"/>
          </p:nvPr>
        </p:nvSpPr>
        <p:spPr/>
        <p:txBody>
          <a:bodyPr/>
          <a:lstStyle/>
          <a:p>
            <a:fld id="{B87289D5-43C0-4770-B3F4-5C7529A6FDFB}" type="datetime1">
              <a:rPr lang="en-US" smtClean="0"/>
              <a:t>4/11/2023</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5336DDA7-56E2-4C7A-B17F-ABF6B63F69A3}" type="slidenum">
              <a:rPr lang="en-US" smtClean="0"/>
              <a:t>‹#›</a:t>
            </a:fld>
            <a:endParaRPr lang="en-US"/>
          </a:p>
        </p:txBody>
      </p:sp>
    </p:spTree>
    <p:extLst>
      <p:ext uri="{BB962C8B-B14F-4D97-AF65-F5344CB8AC3E}">
        <p14:creationId xmlns:p14="http://schemas.microsoft.com/office/powerpoint/2010/main" val="214051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smtClean="0"/>
              <a:t>마스터 제목 스타일 편집</a:t>
            </a:r>
            <a:endParaRPr lang="en-US"/>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smtClean="0"/>
              <a:t>마스터 텍스트 스타일 편집</a:t>
            </a:r>
          </a:p>
          <a:p>
            <a:pPr lvl="1"/>
            <a:r>
              <a:rPr lang="ko-KR" altLang="en-US" smtClean="0"/>
              <a:t>둘째 수준</a:t>
            </a:r>
          </a:p>
          <a:p>
            <a:pPr lvl="2"/>
            <a:r>
              <a:rPr lang="ko-KR" altLang="en-US" smtClean="0"/>
              <a:t>셋째 수준</a:t>
            </a:r>
          </a:p>
          <a:p>
            <a:pPr lvl="3"/>
            <a:r>
              <a:rPr lang="ko-KR" altLang="en-US" smtClean="0"/>
              <a:t>넷째 수준</a:t>
            </a:r>
          </a:p>
          <a:p>
            <a:pPr lvl="4"/>
            <a:r>
              <a:rPr lang="ko-KR" altLang="en-US" smtClean="0"/>
              <a:t>다섯째 수준</a:t>
            </a:r>
            <a:endParaRPr lang="en-US"/>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1B6F19-7C5C-4E54-A6A1-35ADD75B547D}" type="datetime1">
              <a:rPr lang="en-US" smtClean="0"/>
              <a:t>4/11/2023</a:t>
            </a:fld>
            <a:endParaRPr lang="en-US"/>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36DDA7-56E2-4C7A-B17F-ABF6B63F69A3}" type="slidenum">
              <a:rPr lang="en-US" smtClean="0"/>
              <a:t>‹#›</a:t>
            </a:fld>
            <a:endParaRPr lang="en-US"/>
          </a:p>
        </p:txBody>
      </p:sp>
    </p:spTree>
    <p:extLst>
      <p:ext uri="{BB962C8B-B14F-4D97-AF65-F5344CB8AC3E}">
        <p14:creationId xmlns:p14="http://schemas.microsoft.com/office/powerpoint/2010/main" val="2688809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005398"/>
          </a:xfrm>
        </p:spPr>
        <p:txBody>
          <a:bodyPr>
            <a:normAutofit fontScale="90000"/>
          </a:bodyPr>
          <a:lstStyle/>
          <a:p>
            <a:pPr>
              <a:lnSpc>
                <a:spcPct val="100000"/>
              </a:lnSpc>
            </a:pPr>
            <a:r>
              <a:rPr lang="en-US" sz="4400" dirty="0" smtClean="0"/>
              <a:t>Asynchronous Deterministic Networking (ADN) Framework </a:t>
            </a:r>
            <a:r>
              <a:rPr lang="en-US" altLang="ko-KR" sz="4400" dirty="0" smtClean="0"/>
              <a:t>for Large scale networks</a:t>
            </a:r>
            <a:endParaRPr lang="en-US" sz="4400" dirty="0"/>
          </a:p>
        </p:txBody>
      </p:sp>
      <p:sp>
        <p:nvSpPr>
          <p:cNvPr id="3" name="부제목 2"/>
          <p:cNvSpPr>
            <a:spLocks noGrp="1"/>
          </p:cNvSpPr>
          <p:nvPr>
            <p:ph type="subTitle" idx="1"/>
          </p:nvPr>
        </p:nvSpPr>
        <p:spPr/>
        <p:txBody>
          <a:bodyPr>
            <a:normAutofit fontScale="92500" lnSpcReduction="10000"/>
          </a:bodyPr>
          <a:lstStyle/>
          <a:p>
            <a:r>
              <a:rPr lang="en-US" sz="3200" dirty="0" smtClean="0">
                <a:latin typeface="Calibri" panose="020F0502020204030204" pitchFamily="34" charset="0"/>
                <a:cs typeface="Calibri" panose="020F0502020204030204" pitchFamily="34" charset="0"/>
              </a:rPr>
              <a:t>draft-joung-detnet-asynch-detnet-framework-02</a:t>
            </a:r>
          </a:p>
          <a:p>
            <a:r>
              <a:rPr lang="en-US" dirty="0" smtClean="0">
                <a:latin typeface="Calibri" panose="020F0502020204030204" pitchFamily="34" charset="0"/>
                <a:cs typeface="Calibri" panose="020F0502020204030204" pitchFamily="34" charset="0"/>
              </a:rPr>
              <a:t>Jinoo Joung, </a:t>
            </a:r>
            <a:r>
              <a:rPr lang="en-US" dirty="0" err="1" smtClean="0">
                <a:latin typeface="Calibri" panose="020F0502020204030204" pitchFamily="34" charset="0"/>
                <a:cs typeface="Calibri" panose="020F0502020204030204" pitchFamily="34" charset="0"/>
              </a:rPr>
              <a:t>Jeong</a:t>
            </a:r>
            <a:r>
              <a:rPr lang="en-US" dirty="0" smtClean="0">
                <a:latin typeface="Calibri" panose="020F0502020204030204" pitchFamily="34" charset="0"/>
                <a:cs typeface="Calibri" panose="020F0502020204030204" pitchFamily="34" charset="0"/>
              </a:rPr>
              <a:t>-dong </a:t>
            </a:r>
            <a:r>
              <a:rPr lang="en-US" dirty="0" err="1" smtClean="0">
                <a:latin typeface="Calibri" panose="020F0502020204030204" pitchFamily="34" charset="0"/>
                <a:cs typeface="Calibri" panose="020F0502020204030204" pitchFamily="34" charset="0"/>
              </a:rPr>
              <a:t>Ryoo</a:t>
            </a:r>
            <a:r>
              <a:rPr lang="en-US" dirty="0" smtClean="0">
                <a:latin typeface="Calibri" panose="020F0502020204030204" pitchFamily="34" charset="0"/>
                <a:cs typeface="Calibri" panose="020F0502020204030204" pitchFamily="34" charset="0"/>
              </a:rPr>
              <a:t>, Tae-</a:t>
            </a:r>
            <a:r>
              <a:rPr lang="en-US" dirty="0" err="1" smtClean="0">
                <a:latin typeface="Calibri" panose="020F0502020204030204" pitchFamily="34" charset="0"/>
                <a:cs typeface="Calibri" panose="020F0502020204030204" pitchFamily="34" charset="0"/>
              </a:rPr>
              <a:t>sik</a:t>
            </a:r>
            <a:r>
              <a:rPr lang="en-US" dirty="0" smtClean="0">
                <a:latin typeface="Calibri" panose="020F0502020204030204" pitchFamily="34" charset="0"/>
                <a:cs typeface="Calibri" panose="020F0502020204030204" pitchFamily="34" charset="0"/>
              </a:rPr>
              <a:t> Cheung, </a:t>
            </a:r>
            <a:r>
              <a:rPr lang="en-US" dirty="0" err="1" smtClean="0">
                <a:latin typeface="Calibri" panose="020F0502020204030204" pitchFamily="34" charset="0"/>
                <a:cs typeface="Calibri" panose="020F0502020204030204" pitchFamily="34" charset="0"/>
              </a:rPr>
              <a:t>Yizhou</a:t>
            </a:r>
            <a:r>
              <a:rPr lang="en-US" dirty="0" smtClean="0">
                <a:latin typeface="Calibri" panose="020F0502020204030204" pitchFamily="34" charset="0"/>
                <a:cs typeface="Calibri" panose="020F0502020204030204" pitchFamily="34" charset="0"/>
              </a:rPr>
              <a:t> Li, Peng Liu</a:t>
            </a:r>
          </a:p>
          <a:p>
            <a:endParaRPr lang="en-US" dirty="0">
              <a:latin typeface="Calibri" panose="020F0502020204030204" pitchFamily="34" charset="0"/>
              <a:cs typeface="Calibri" panose="020F0502020204030204" pitchFamily="34" charset="0"/>
            </a:endParaRPr>
          </a:p>
          <a:p>
            <a:r>
              <a:rPr lang="en-US" dirty="0" smtClean="0">
                <a:latin typeface="Calibri" panose="020F0502020204030204" pitchFamily="34" charset="0"/>
                <a:cs typeface="Calibri" panose="020F0502020204030204" pitchFamily="34" charset="0"/>
              </a:rPr>
              <a:t>Design Team meeting, April 12</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01814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Overview of the Draft</a:t>
            </a:r>
            <a:endParaRPr lang="en-US" dirty="0"/>
          </a:p>
        </p:txBody>
      </p:sp>
      <p:sp>
        <p:nvSpPr>
          <p:cNvPr id="3" name="내용 개체 틀 2"/>
          <p:cNvSpPr>
            <a:spLocks noGrp="1"/>
          </p:cNvSpPr>
          <p:nvPr>
            <p:ph idx="1"/>
          </p:nvPr>
        </p:nvSpPr>
        <p:spPr/>
        <p:txBody>
          <a:bodyPr/>
          <a:lstStyle/>
          <a:p>
            <a:pPr marL="514350" indent="-514350">
              <a:buFont typeface="+mj-lt"/>
              <a:buAutoNum type="arabicPeriod"/>
            </a:pPr>
            <a:r>
              <a:rPr lang="en-US" dirty="0" smtClean="0"/>
              <a:t>Framework </a:t>
            </a:r>
            <a:r>
              <a:rPr lang="en-US" dirty="0"/>
              <a:t>for Latency Guarantee</a:t>
            </a:r>
          </a:p>
          <a:p>
            <a:pPr marL="914400" lvl="1" indent="-457200">
              <a:buFont typeface="+mj-lt"/>
              <a:buAutoNum type="arabicParenR"/>
            </a:pPr>
            <a:r>
              <a:rPr lang="en-US" dirty="0" smtClean="0"/>
              <a:t>Regulation based</a:t>
            </a:r>
            <a:endParaRPr lang="en-US" dirty="0"/>
          </a:p>
          <a:p>
            <a:pPr lvl="2"/>
            <a:r>
              <a:rPr lang="en-US" dirty="0" smtClean="0"/>
              <a:t>Asynchronous </a:t>
            </a:r>
            <a:r>
              <a:rPr lang="en-US" dirty="0"/>
              <a:t>Traffic Shaping (ATS)</a:t>
            </a:r>
          </a:p>
          <a:p>
            <a:pPr lvl="2"/>
            <a:r>
              <a:rPr lang="en-US" dirty="0" smtClean="0"/>
              <a:t>Flow </a:t>
            </a:r>
            <a:r>
              <a:rPr lang="en-US" dirty="0"/>
              <a:t>Aggregate Interleaved Regulators (FAIR)</a:t>
            </a:r>
          </a:p>
          <a:p>
            <a:pPr lvl="2"/>
            <a:r>
              <a:rPr lang="en-US" dirty="0" smtClean="0"/>
              <a:t>Port-based </a:t>
            </a:r>
            <a:r>
              <a:rPr lang="en-US" dirty="0"/>
              <a:t>Flow Aggregate Regulators (PFAR)</a:t>
            </a:r>
          </a:p>
          <a:p>
            <a:pPr marL="914400" lvl="1" indent="-457200">
              <a:buFont typeface="+mj-lt"/>
              <a:buAutoNum type="arabicParenR"/>
            </a:pPr>
            <a:r>
              <a:rPr lang="en-US" dirty="0" smtClean="0"/>
              <a:t>Packet meta-data based</a:t>
            </a:r>
          </a:p>
          <a:p>
            <a:pPr lvl="2"/>
            <a:r>
              <a:rPr lang="en-US" dirty="0" smtClean="0"/>
              <a:t>Work-conserving </a:t>
            </a:r>
            <a:r>
              <a:rPr lang="en-US" dirty="0"/>
              <a:t>stateless core fair queuing (C-SCORE</a:t>
            </a:r>
            <a:r>
              <a:rPr lang="en-US" dirty="0" smtClean="0"/>
              <a:t>)</a:t>
            </a:r>
          </a:p>
          <a:p>
            <a:pPr marL="514350" indent="-514350">
              <a:buFont typeface="+mj-lt"/>
              <a:buAutoNum type="arabicPeriod"/>
            </a:pPr>
            <a:r>
              <a:rPr lang="en-US" dirty="0" smtClean="0"/>
              <a:t>Framework for Jitter Guarantee</a:t>
            </a:r>
          </a:p>
          <a:p>
            <a:pPr lvl="1"/>
            <a:r>
              <a:rPr lang="en-US" dirty="0" smtClean="0"/>
              <a:t>Buffered network</a:t>
            </a:r>
            <a:endParaRPr lang="en-US" dirty="0"/>
          </a:p>
        </p:txBody>
      </p:sp>
      <p:sp>
        <p:nvSpPr>
          <p:cNvPr id="4" name="슬라이드 번호 개체 틀 3"/>
          <p:cNvSpPr>
            <a:spLocks noGrp="1"/>
          </p:cNvSpPr>
          <p:nvPr>
            <p:ph type="sldNum" sz="quarter" idx="12"/>
          </p:nvPr>
        </p:nvSpPr>
        <p:spPr/>
        <p:txBody>
          <a:bodyPr/>
          <a:lstStyle/>
          <a:p>
            <a:fld id="{5336DDA7-56E2-4C7A-B17F-ABF6B63F69A3}" type="slidenum">
              <a:rPr lang="en-US" smtClean="0"/>
              <a:t>2</a:t>
            </a:fld>
            <a:endParaRPr lang="en-US"/>
          </a:p>
        </p:txBody>
      </p:sp>
      <p:sp>
        <p:nvSpPr>
          <p:cNvPr id="5" name="오른쪽 화살표 4"/>
          <p:cNvSpPr/>
          <p:nvPr/>
        </p:nvSpPr>
        <p:spPr>
          <a:xfrm>
            <a:off x="1367327" y="3520867"/>
            <a:ext cx="333286" cy="282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오른쪽 화살표 5"/>
          <p:cNvSpPr/>
          <p:nvPr/>
        </p:nvSpPr>
        <p:spPr>
          <a:xfrm>
            <a:off x="938613" y="4425297"/>
            <a:ext cx="333286" cy="28201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모서리가 둥근 사각형 설명선 6"/>
          <p:cNvSpPr/>
          <p:nvPr/>
        </p:nvSpPr>
        <p:spPr>
          <a:xfrm>
            <a:off x="7012379" y="4512624"/>
            <a:ext cx="2683824" cy="657822"/>
          </a:xfrm>
          <a:prstGeom prst="wedgeRoundRectCallout">
            <a:avLst>
              <a:gd name="adj1" fmla="val -45503"/>
              <a:gd name="adj2" fmla="val -10629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Today’s focus is on the operational procedures</a:t>
            </a:r>
            <a:endParaRPr lang="en-US" dirty="0"/>
          </a:p>
        </p:txBody>
      </p:sp>
    </p:spTree>
    <p:extLst>
      <p:ext uri="{BB962C8B-B14F-4D97-AF65-F5344CB8AC3E}">
        <p14:creationId xmlns:p14="http://schemas.microsoft.com/office/powerpoint/2010/main" val="838796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63987" y="218891"/>
            <a:ext cx="11064025" cy="794808"/>
          </a:xfrm>
        </p:spPr>
        <p:txBody>
          <a:bodyPr>
            <a:normAutofit fontScale="90000"/>
          </a:bodyPr>
          <a:lstStyle/>
          <a:p>
            <a:r>
              <a:rPr lang="en-US" b="1" dirty="0">
                <a:cs typeface="Calibri" panose="020F0502020204030204" pitchFamily="34" charset="0"/>
              </a:rPr>
              <a:t>Work Conserving Stateless Core Fair queuing (C-SCORE)</a:t>
            </a:r>
            <a:endParaRPr lang="en-US" dirty="0">
              <a:solidFill>
                <a:srgbClr val="FF0000"/>
              </a:solidFill>
            </a:endParaRPr>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a:xfrm>
                <a:off x="555938" y="907365"/>
                <a:ext cx="7697413" cy="5873721"/>
              </a:xfrm>
            </p:spPr>
            <p:txBody>
              <a:bodyPr>
                <a:normAutofit/>
              </a:bodyPr>
              <a:lstStyle/>
              <a:p>
                <a:pPr>
                  <a:lnSpc>
                    <a:spcPct val="120000"/>
                  </a:lnSpc>
                </a:pPr>
                <a:r>
                  <a:rPr lang="en-US" altLang="ko-KR" sz="2000" dirty="0" smtClean="0">
                    <a:solidFill>
                      <a:schemeClr val="tx1"/>
                    </a:solidFill>
                    <a:cs typeface="Calibri" panose="020F0502020204030204" pitchFamily="34" charset="0"/>
                  </a:rPr>
                  <a:t>Framework</a:t>
                </a:r>
              </a:p>
              <a:p>
                <a:pPr lvl="1">
                  <a:lnSpc>
                    <a:spcPct val="120000"/>
                  </a:lnSpc>
                </a:pPr>
                <a:r>
                  <a:rPr lang="en-US" altLang="ko-KR" sz="1800" dirty="0" smtClean="0">
                    <a:solidFill>
                      <a:schemeClr val="tx1"/>
                    </a:solidFill>
                    <a:cs typeface="Calibri" panose="020F0502020204030204" pitchFamily="34" charset="0"/>
                  </a:rPr>
                  <a:t>FT,  </a:t>
                </a:r>
                <a:r>
                  <a:rPr lang="en-US" sz="1800" dirty="0" smtClean="0">
                    <a:solidFill>
                      <a:schemeClr val="tx1"/>
                    </a:solidFill>
                    <a:cs typeface="Calibri" panose="020F0502020204030204" pitchFamily="34" charset="0"/>
                  </a:rPr>
                  <a:t>Finish time</a:t>
                </a:r>
                <a:r>
                  <a:rPr lang="en-US" sz="1800" dirty="0">
                    <a:solidFill>
                      <a:schemeClr val="tx1"/>
                    </a:solidFill>
                    <a:cs typeface="Calibri" panose="020F0502020204030204" pitchFamily="34" charset="0"/>
                  </a:rPr>
                  <a:t> </a:t>
                </a:r>
                <a:r>
                  <a:rPr lang="en-US" sz="1800" dirty="0" smtClean="0">
                    <a:solidFill>
                      <a:schemeClr val="tx1"/>
                    </a:solidFill>
                    <a:cs typeface="Calibri" panose="020F0502020204030204" pitchFamily="34" charset="0"/>
                  </a:rPr>
                  <a:t>F(p) = Service order of packet p. Smaller </a:t>
                </a:r>
                <a:r>
                  <a:rPr lang="en-US" sz="1800" dirty="0" smtClean="0">
                    <a:solidFill>
                      <a:schemeClr val="tx1"/>
                    </a:solidFill>
                    <a:cs typeface="Calibri" panose="020F0502020204030204" pitchFamily="34" charset="0"/>
                  </a:rPr>
                  <a:t>FT </a:t>
                </a:r>
                <a:r>
                  <a:rPr lang="en-US" sz="1800" dirty="0" smtClean="0">
                    <a:solidFill>
                      <a:schemeClr val="tx1"/>
                    </a:solidFill>
                    <a:cs typeface="Calibri" panose="020F0502020204030204" pitchFamily="34" charset="0"/>
                  </a:rPr>
                  <a:t>gets earlier service.</a:t>
                </a:r>
              </a:p>
              <a:p>
                <a:pPr lvl="1">
                  <a:lnSpc>
                    <a:spcPct val="120000"/>
                  </a:lnSpc>
                </a:pPr>
                <a:r>
                  <a:rPr lang="en-US" sz="1800" dirty="0" smtClean="0">
                    <a:solidFill>
                      <a:schemeClr val="tx1"/>
                    </a:solidFill>
                    <a:cs typeface="Calibri" panose="020F0502020204030204" pitchFamily="34" charset="0"/>
                  </a:rPr>
                  <a:t>At entrance node 0: F</a:t>
                </a:r>
                <a:r>
                  <a:rPr lang="en-US" sz="1800" baseline="-25000" dirty="0" smtClean="0">
                    <a:solidFill>
                      <a:schemeClr val="tx1"/>
                    </a:solidFill>
                    <a:cs typeface="Calibri" panose="020F0502020204030204" pitchFamily="34" charset="0"/>
                  </a:rPr>
                  <a:t>0</a:t>
                </a:r>
                <a:r>
                  <a:rPr lang="en-US" sz="1800" dirty="0" smtClean="0">
                    <a:solidFill>
                      <a:schemeClr val="tx1"/>
                    </a:solidFill>
                    <a:cs typeface="Calibri" panose="020F0502020204030204" pitchFamily="34" charset="0"/>
                  </a:rPr>
                  <a:t>(p) = max{F</a:t>
                </a:r>
                <a:r>
                  <a:rPr lang="en-US" sz="1800" baseline="-25000" dirty="0" smtClean="0">
                    <a:solidFill>
                      <a:schemeClr val="tx1"/>
                    </a:solidFill>
                    <a:cs typeface="Calibri" panose="020F0502020204030204" pitchFamily="34" charset="0"/>
                  </a:rPr>
                  <a:t>0</a:t>
                </a:r>
                <a:r>
                  <a:rPr lang="en-US" sz="1800" dirty="0" smtClean="0">
                    <a:solidFill>
                      <a:schemeClr val="tx1"/>
                    </a:solidFill>
                    <a:cs typeface="Calibri" panose="020F0502020204030204" pitchFamily="34" charset="0"/>
                  </a:rPr>
                  <a:t>(p-1), A</a:t>
                </a:r>
                <a:r>
                  <a:rPr lang="en-US" sz="1800" baseline="-25000" dirty="0" smtClean="0">
                    <a:solidFill>
                      <a:schemeClr val="tx1"/>
                    </a:solidFill>
                    <a:cs typeface="Calibri" panose="020F0502020204030204" pitchFamily="34" charset="0"/>
                  </a:rPr>
                  <a:t>0</a:t>
                </a:r>
                <a:r>
                  <a:rPr lang="en-US" sz="1800" dirty="0" smtClean="0">
                    <a:solidFill>
                      <a:schemeClr val="tx1"/>
                    </a:solidFill>
                    <a:cs typeface="Calibri" panose="020F0502020204030204" pitchFamily="34" charset="0"/>
                  </a:rPr>
                  <a:t>(p</a:t>
                </a:r>
                <a:r>
                  <a:rPr lang="en-US" sz="1800" dirty="0">
                    <a:solidFill>
                      <a:schemeClr val="tx1"/>
                    </a:solidFill>
                    <a:cs typeface="Calibri" panose="020F0502020204030204" pitchFamily="34" charset="0"/>
                  </a:rPr>
                  <a:t>)} </a:t>
                </a:r>
                <a:r>
                  <a:rPr lang="en-US" sz="1800" dirty="0" smtClean="0">
                    <a:solidFill>
                      <a:schemeClr val="tx1"/>
                    </a:solidFill>
                    <a:cs typeface="Calibri" panose="020F0502020204030204" pitchFamily="34" charset="0"/>
                  </a:rPr>
                  <a:t>+ L(p</a:t>
                </a:r>
                <a:r>
                  <a:rPr lang="en-US" sz="1800" dirty="0">
                    <a:solidFill>
                      <a:schemeClr val="tx1"/>
                    </a:solidFill>
                    <a:cs typeface="Calibri" panose="020F0502020204030204" pitchFamily="34" charset="0"/>
                  </a:rPr>
                  <a:t>)/r</a:t>
                </a:r>
                <a:r>
                  <a:rPr lang="en-US" sz="1800" dirty="0" smtClean="0">
                    <a:solidFill>
                      <a:schemeClr val="tx1"/>
                    </a:solidFill>
                    <a:cs typeface="Calibri" panose="020F0502020204030204" pitchFamily="34" charset="0"/>
                  </a:rPr>
                  <a:t>;</a:t>
                </a:r>
              </a:p>
              <a:p>
                <a:pPr lvl="1">
                  <a:lnSpc>
                    <a:spcPct val="120000"/>
                  </a:lnSpc>
                </a:pPr>
                <a:r>
                  <a:rPr lang="en-US" sz="1800" dirty="0" smtClean="0">
                    <a:solidFill>
                      <a:schemeClr val="tx1"/>
                    </a:solidFill>
                    <a:cs typeface="Calibri" panose="020F0502020204030204" pitchFamily="34" charset="0"/>
                  </a:rPr>
                  <a:t>At core node h: F</a:t>
                </a:r>
                <a:r>
                  <a:rPr lang="en-US" sz="1800" baseline="-25000" dirty="0" smtClean="0">
                    <a:solidFill>
                      <a:schemeClr val="tx1"/>
                    </a:solidFill>
                    <a:cs typeface="Calibri" panose="020F0502020204030204" pitchFamily="34" charset="0"/>
                  </a:rPr>
                  <a:t>h</a:t>
                </a:r>
                <a:r>
                  <a:rPr lang="en-US" sz="1800" dirty="0" smtClean="0">
                    <a:solidFill>
                      <a:schemeClr val="tx1"/>
                    </a:solidFill>
                    <a:cs typeface="Calibri" panose="020F0502020204030204" pitchFamily="34" charset="0"/>
                  </a:rPr>
                  <a:t>(p) = F</a:t>
                </a:r>
                <a:r>
                  <a:rPr lang="en-US" sz="1800" baseline="-25000" dirty="0" smtClean="0">
                    <a:solidFill>
                      <a:schemeClr val="tx1"/>
                    </a:solidFill>
                    <a:cs typeface="Calibri" panose="020F0502020204030204" pitchFamily="34" charset="0"/>
                  </a:rPr>
                  <a:t>h-1</a:t>
                </a:r>
                <a:r>
                  <a:rPr lang="en-US" sz="1800" dirty="0" smtClean="0">
                    <a:solidFill>
                      <a:schemeClr val="tx1"/>
                    </a:solidFill>
                    <a:cs typeface="Calibri" panose="020F0502020204030204" pitchFamily="34" charset="0"/>
                  </a:rPr>
                  <a:t>(p) + d</a:t>
                </a:r>
                <a:r>
                  <a:rPr lang="en-US" sz="1800" baseline="-25000" dirty="0" smtClean="0">
                    <a:solidFill>
                      <a:schemeClr val="tx1"/>
                    </a:solidFill>
                    <a:cs typeface="Calibri" panose="020F0502020204030204" pitchFamily="34" charset="0"/>
                  </a:rPr>
                  <a:t>h</a:t>
                </a:r>
                <a:r>
                  <a:rPr lang="en-US" sz="1800" dirty="0" smtClean="0">
                    <a:solidFill>
                      <a:schemeClr val="tx1"/>
                    </a:solidFill>
                    <a:cs typeface="Calibri" panose="020F0502020204030204" pitchFamily="34" charset="0"/>
                  </a:rPr>
                  <a:t>(p). </a:t>
                </a:r>
              </a:p>
              <a:p>
                <a:pPr>
                  <a:lnSpc>
                    <a:spcPct val="120000"/>
                  </a:lnSpc>
                </a:pPr>
                <a:r>
                  <a:rPr lang="en-US" sz="2000" dirty="0" smtClean="0">
                    <a:solidFill>
                      <a:schemeClr val="tx1"/>
                    </a:solidFill>
                    <a:cs typeface="Calibri" panose="020F0502020204030204" pitchFamily="34" charset="0"/>
                  </a:rPr>
                  <a:t>If </a:t>
                </a:r>
                <a:r>
                  <a:rPr lang="en-US" sz="2000" dirty="0" smtClean="0">
                    <a:solidFill>
                      <a:srgbClr val="FF0000"/>
                    </a:solidFill>
                    <a:cs typeface="Calibri" panose="020F0502020204030204" pitchFamily="34" charset="0"/>
                  </a:rPr>
                  <a:t>d</a:t>
                </a:r>
                <a:r>
                  <a:rPr lang="en-US" sz="2000" baseline="-25000" dirty="0" smtClean="0">
                    <a:solidFill>
                      <a:srgbClr val="FF0000"/>
                    </a:solidFill>
                    <a:cs typeface="Calibri" panose="020F0502020204030204" pitchFamily="34" charset="0"/>
                  </a:rPr>
                  <a:t>h</a:t>
                </a:r>
                <a:r>
                  <a:rPr lang="en-US" sz="2000" dirty="0" smtClean="0">
                    <a:solidFill>
                      <a:srgbClr val="FF0000"/>
                    </a:solidFill>
                    <a:cs typeface="Calibri" panose="020F0502020204030204" pitchFamily="34" charset="0"/>
                  </a:rPr>
                  <a:t>(p) = Lmax</a:t>
                </a:r>
                <a:r>
                  <a:rPr lang="en-US" sz="2000" baseline="-25000" dirty="0" smtClean="0">
                    <a:solidFill>
                      <a:srgbClr val="FF0000"/>
                    </a:solidFill>
                    <a:cs typeface="Calibri" panose="020F0502020204030204" pitchFamily="34" charset="0"/>
                  </a:rPr>
                  <a:t>h-1</a:t>
                </a:r>
                <a:r>
                  <a:rPr lang="en-US" sz="2000" dirty="0" smtClean="0">
                    <a:solidFill>
                      <a:srgbClr val="FF0000"/>
                    </a:solidFill>
                    <a:cs typeface="Calibri" panose="020F0502020204030204" pitchFamily="34" charset="0"/>
                  </a:rPr>
                  <a:t>/R</a:t>
                </a:r>
                <a:r>
                  <a:rPr lang="en-US" sz="2000" baseline="-25000" dirty="0" smtClean="0">
                    <a:solidFill>
                      <a:srgbClr val="FF0000"/>
                    </a:solidFill>
                    <a:cs typeface="Calibri" panose="020F0502020204030204" pitchFamily="34" charset="0"/>
                  </a:rPr>
                  <a:t>h-1</a:t>
                </a:r>
                <a:r>
                  <a:rPr lang="en-US" sz="2000" dirty="0" smtClean="0">
                    <a:solidFill>
                      <a:srgbClr val="FF0000"/>
                    </a:solidFill>
                    <a:cs typeface="Calibri" panose="020F0502020204030204" pitchFamily="34" charset="0"/>
                  </a:rPr>
                  <a:t> + L/r</a:t>
                </a:r>
                <a:r>
                  <a:rPr lang="en-US" sz="2000" dirty="0" smtClean="0">
                    <a:solidFill>
                      <a:schemeClr val="tx1"/>
                    </a:solidFill>
                    <a:cs typeface="Calibri" panose="020F0502020204030204" pitchFamily="34" charset="0"/>
                  </a:rPr>
                  <a:t>,</a:t>
                </a:r>
              </a:p>
              <a:p>
                <a:pPr>
                  <a:lnSpc>
                    <a:spcPct val="120000"/>
                  </a:lnSpc>
                </a:pPr>
                <a:r>
                  <a:rPr lang="en-US" sz="2000" dirty="0" smtClean="0">
                    <a:solidFill>
                      <a:schemeClr val="tx1"/>
                    </a:solidFill>
                    <a:cs typeface="Calibri" panose="020F0502020204030204" pitchFamily="34" charset="0"/>
                  </a:rPr>
                  <a:t>Then the E2E latency of p’s flow is </a:t>
                </a:r>
                <a:r>
                  <a:rPr lang="en-US" sz="2000" dirty="0" smtClean="0">
                    <a:solidFill>
                      <a:srgbClr val="FF0000"/>
                    </a:solidFill>
                    <a:cs typeface="Calibri" panose="020F0502020204030204" pitchFamily="34" charset="0"/>
                  </a:rPr>
                  <a:t>bounded</a:t>
                </a:r>
                <a:r>
                  <a:rPr lang="en-US" sz="2000" dirty="0" smtClean="0">
                    <a:solidFill>
                      <a:schemeClr val="tx1"/>
                    </a:solidFill>
                    <a:cs typeface="Calibri" panose="020F0502020204030204" pitchFamily="34" charset="0"/>
                  </a:rPr>
                  <a:t> </a:t>
                </a:r>
                <a:r>
                  <a:rPr lang="en-US" sz="2000" dirty="0">
                    <a:cs typeface="Calibri" panose="020F0502020204030204" pitchFamily="34" charset="0"/>
                  </a:rPr>
                  <a:t>[Kaur] by</a:t>
                </a:r>
                <a:endParaRPr lang="en-US" sz="2000" dirty="0" smtClean="0">
                  <a:solidFill>
                    <a:schemeClr val="tx1"/>
                  </a:solidFill>
                  <a:cs typeface="Calibri" panose="020F0502020204030204" pitchFamily="34" charset="0"/>
                </a:endParaRPr>
              </a:p>
              <a:p>
                <a:pPr marL="0" indent="0">
                  <a:lnSpc>
                    <a:spcPct val="120000"/>
                  </a:lnSpc>
                  <a:buNone/>
                </a:pPr>
                <a14:m>
                  <m:oMathPara xmlns:m="http://schemas.openxmlformats.org/officeDocument/2006/math">
                    <m:oMathParaPr>
                      <m:jc m:val="center"/>
                    </m:oMathParaPr>
                    <m:oMath xmlns:m="http://schemas.openxmlformats.org/officeDocument/2006/math">
                      <m:f>
                        <m:fPr>
                          <m:ctrlPr>
                            <a:rPr lang="en-US" sz="2000" b="0" i="1" smtClean="0">
                              <a:solidFill>
                                <a:schemeClr val="tx1"/>
                              </a:solidFill>
                              <a:latin typeface="Cambria Math" panose="02040503050406030204" pitchFamily="18" charset="0"/>
                              <a:cs typeface="Calibri" panose="020F0502020204030204" pitchFamily="34" charset="0"/>
                            </a:rPr>
                          </m:ctrlPr>
                        </m:fPr>
                        <m:num>
                          <m:r>
                            <a:rPr lang="en-US" sz="2000" b="0" i="1" smtClean="0">
                              <a:solidFill>
                                <a:schemeClr val="tx1"/>
                              </a:solidFill>
                              <a:latin typeface="Cambria Math" panose="02040503050406030204" pitchFamily="18" charset="0"/>
                              <a:cs typeface="Calibri" panose="020F0502020204030204" pitchFamily="34" charset="0"/>
                            </a:rPr>
                            <m:t>𝐵</m:t>
                          </m:r>
                          <m:r>
                            <a:rPr lang="en-US" sz="2000" b="0" i="1" smtClean="0">
                              <a:solidFill>
                                <a:schemeClr val="tx1"/>
                              </a:solidFill>
                              <a:latin typeface="Cambria Math" panose="02040503050406030204" pitchFamily="18" charset="0"/>
                              <a:cs typeface="Calibri" panose="020F0502020204030204" pitchFamily="34" charset="0"/>
                            </a:rPr>
                            <m:t>−</m:t>
                          </m:r>
                          <m:r>
                            <a:rPr lang="en-US" sz="2000" b="0" i="1" smtClean="0">
                              <a:solidFill>
                                <a:schemeClr val="tx1"/>
                              </a:solidFill>
                              <a:latin typeface="Cambria Math" panose="02040503050406030204" pitchFamily="18" charset="0"/>
                              <a:cs typeface="Calibri" panose="020F0502020204030204" pitchFamily="34" charset="0"/>
                            </a:rPr>
                            <m:t>𝐿</m:t>
                          </m:r>
                        </m:num>
                        <m:den>
                          <m:r>
                            <a:rPr lang="en-US" sz="2000" b="0" i="1" smtClean="0">
                              <a:solidFill>
                                <a:schemeClr val="tx1"/>
                              </a:solidFill>
                              <a:latin typeface="Cambria Math" panose="02040503050406030204" pitchFamily="18" charset="0"/>
                              <a:cs typeface="Calibri" panose="020F0502020204030204" pitchFamily="34" charset="0"/>
                            </a:rPr>
                            <m:t>𝑟</m:t>
                          </m:r>
                        </m:den>
                      </m:f>
                      <m:r>
                        <a:rPr lang="en-US" sz="2000" b="0" i="1" smtClean="0">
                          <a:solidFill>
                            <a:schemeClr val="tx1"/>
                          </a:solidFill>
                          <a:latin typeface="Cambria Math" panose="02040503050406030204" pitchFamily="18" charset="0"/>
                          <a:cs typeface="Calibri" panose="020F0502020204030204" pitchFamily="34" charset="0"/>
                        </a:rPr>
                        <m:t>+</m:t>
                      </m:r>
                      <m:nary>
                        <m:naryPr>
                          <m:chr m:val="∑"/>
                          <m:limLoc m:val="subSup"/>
                          <m:ctrlPr>
                            <a:rPr lang="en-US" sz="2000" b="0" i="1" smtClean="0">
                              <a:solidFill>
                                <a:schemeClr val="tx1"/>
                              </a:solidFill>
                              <a:latin typeface="Cambria Math" panose="02040503050406030204" pitchFamily="18" charset="0"/>
                              <a:cs typeface="Calibri" panose="020F0502020204030204" pitchFamily="34" charset="0"/>
                            </a:rPr>
                          </m:ctrlPr>
                        </m:naryPr>
                        <m:sub>
                          <m:r>
                            <m:rPr>
                              <m:brk m:alnAt="25"/>
                            </m:rPr>
                            <a:rPr lang="en-US" sz="2000" b="0" i="1" smtClean="0">
                              <a:solidFill>
                                <a:schemeClr val="tx1"/>
                              </a:solidFill>
                              <a:latin typeface="Cambria Math" panose="02040503050406030204" pitchFamily="18" charset="0"/>
                              <a:cs typeface="Calibri" panose="020F0502020204030204" pitchFamily="34" charset="0"/>
                            </a:rPr>
                            <m:t>h</m:t>
                          </m:r>
                          <m:r>
                            <a:rPr lang="en-US" sz="2000" b="0" i="1" smtClean="0">
                              <a:solidFill>
                                <a:schemeClr val="tx1"/>
                              </a:solidFill>
                              <a:latin typeface="Cambria Math" panose="02040503050406030204" pitchFamily="18" charset="0"/>
                              <a:cs typeface="Calibri" panose="020F0502020204030204" pitchFamily="34" charset="0"/>
                            </a:rPr>
                            <m:t>=0</m:t>
                          </m:r>
                        </m:sub>
                        <m:sup>
                          <m:r>
                            <a:rPr lang="en-US" sz="2000" b="0" i="1" smtClean="0">
                              <a:solidFill>
                                <a:schemeClr val="tx1"/>
                              </a:solidFill>
                              <a:latin typeface="Cambria Math" panose="02040503050406030204" pitchFamily="18" charset="0"/>
                              <a:cs typeface="Calibri" panose="020F0502020204030204" pitchFamily="34" charset="0"/>
                            </a:rPr>
                            <m:t>𝐻</m:t>
                          </m:r>
                        </m:sup>
                        <m:e>
                          <m:r>
                            <a:rPr lang="en-US" sz="2000" b="0" i="1" smtClean="0">
                              <a:solidFill>
                                <a:schemeClr val="tx1"/>
                              </a:solidFill>
                              <a:latin typeface="Cambria Math" panose="02040503050406030204" pitchFamily="18" charset="0"/>
                              <a:cs typeface="Calibri" panose="020F0502020204030204" pitchFamily="34" charset="0"/>
                            </a:rPr>
                            <m:t>(</m:t>
                          </m:r>
                          <m:f>
                            <m:fPr>
                              <m:ctrlPr>
                                <a:rPr lang="en-US" sz="2000" b="0" i="1" smtClean="0">
                                  <a:solidFill>
                                    <a:schemeClr val="tx1"/>
                                  </a:solidFill>
                                  <a:latin typeface="Cambria Math" panose="02040503050406030204" pitchFamily="18" charset="0"/>
                                  <a:cs typeface="Calibri" panose="020F0502020204030204" pitchFamily="34" charset="0"/>
                                </a:rPr>
                              </m:ctrlPr>
                            </m:fPr>
                            <m:num>
                              <m:sSub>
                                <m:sSubPr>
                                  <m:ctrlPr>
                                    <a:rPr lang="en-US" sz="2000" b="0" i="1" smtClean="0">
                                      <a:solidFill>
                                        <a:schemeClr val="tx1"/>
                                      </a:solidFill>
                                      <a:latin typeface="Cambria Math" panose="02040503050406030204" pitchFamily="18" charset="0"/>
                                      <a:cs typeface="Calibri" panose="020F0502020204030204" pitchFamily="34" charset="0"/>
                                    </a:rPr>
                                  </m:ctrlPr>
                                </m:sSubPr>
                                <m:e>
                                  <m:r>
                                    <a:rPr lang="en-US" sz="2000" b="0" i="1" smtClean="0">
                                      <a:solidFill>
                                        <a:schemeClr val="tx1"/>
                                      </a:solidFill>
                                      <a:latin typeface="Cambria Math" panose="02040503050406030204" pitchFamily="18" charset="0"/>
                                      <a:cs typeface="Calibri" panose="020F0502020204030204" pitchFamily="34" charset="0"/>
                                    </a:rPr>
                                    <m:t>𝐿𝑚𝑎𝑥</m:t>
                                  </m:r>
                                </m:e>
                                <m:sub>
                                  <m:r>
                                    <a:rPr lang="en-US" sz="2000" b="0" i="1" smtClean="0">
                                      <a:solidFill>
                                        <a:schemeClr val="tx1"/>
                                      </a:solidFill>
                                      <a:latin typeface="Cambria Math" panose="02040503050406030204" pitchFamily="18" charset="0"/>
                                      <a:cs typeface="Calibri" panose="020F0502020204030204" pitchFamily="34" charset="0"/>
                                    </a:rPr>
                                    <m:t>h</m:t>
                                  </m:r>
                                </m:sub>
                              </m:sSub>
                            </m:num>
                            <m:den>
                              <m:sSub>
                                <m:sSubPr>
                                  <m:ctrlPr>
                                    <a:rPr lang="en-US" sz="2000" b="0" i="1" smtClean="0">
                                      <a:solidFill>
                                        <a:schemeClr val="tx1"/>
                                      </a:solidFill>
                                      <a:latin typeface="Cambria Math" panose="02040503050406030204" pitchFamily="18" charset="0"/>
                                      <a:cs typeface="Calibri" panose="020F0502020204030204" pitchFamily="34" charset="0"/>
                                    </a:rPr>
                                  </m:ctrlPr>
                                </m:sSubPr>
                                <m:e>
                                  <m:r>
                                    <a:rPr lang="en-US" sz="2000" b="0" i="1" smtClean="0">
                                      <a:solidFill>
                                        <a:schemeClr val="tx1"/>
                                      </a:solidFill>
                                      <a:latin typeface="Cambria Math" panose="02040503050406030204" pitchFamily="18" charset="0"/>
                                      <a:cs typeface="Calibri" panose="020F0502020204030204" pitchFamily="34" charset="0"/>
                                    </a:rPr>
                                    <m:t>𝑅</m:t>
                                  </m:r>
                                </m:e>
                                <m:sub>
                                  <m:r>
                                    <a:rPr lang="en-US" sz="2000" b="0" i="1" smtClean="0">
                                      <a:solidFill>
                                        <a:schemeClr val="tx1"/>
                                      </a:solidFill>
                                      <a:latin typeface="Cambria Math" panose="02040503050406030204" pitchFamily="18" charset="0"/>
                                      <a:cs typeface="Calibri" panose="020F0502020204030204" pitchFamily="34" charset="0"/>
                                    </a:rPr>
                                    <m:t>h</m:t>
                                  </m:r>
                                </m:sub>
                              </m:sSub>
                            </m:den>
                          </m:f>
                          <m:r>
                            <a:rPr lang="en-US" sz="2000" b="0" i="1" smtClean="0">
                              <a:solidFill>
                                <a:schemeClr val="tx1"/>
                              </a:solidFill>
                              <a:latin typeface="Cambria Math" panose="02040503050406030204" pitchFamily="18" charset="0"/>
                              <a:cs typeface="Calibri" panose="020F0502020204030204" pitchFamily="34" charset="0"/>
                            </a:rPr>
                            <m:t>+</m:t>
                          </m:r>
                          <m:r>
                            <a:rPr lang="en-US" sz="2000" b="0" i="1" smtClean="0">
                              <a:solidFill>
                                <a:schemeClr val="tx1"/>
                              </a:solidFill>
                              <a:latin typeface="Cambria Math" panose="02040503050406030204" pitchFamily="18" charset="0"/>
                              <a:cs typeface="Calibri" panose="020F0502020204030204" pitchFamily="34" charset="0"/>
                            </a:rPr>
                            <m:t>𝐿</m:t>
                          </m:r>
                          <m:r>
                            <a:rPr lang="en-US" sz="2000" b="0" i="1" smtClean="0">
                              <a:solidFill>
                                <a:schemeClr val="tx1"/>
                              </a:solidFill>
                              <a:latin typeface="Cambria Math" panose="02040503050406030204" pitchFamily="18" charset="0"/>
                              <a:cs typeface="Calibri" panose="020F0502020204030204" pitchFamily="34" charset="0"/>
                            </a:rPr>
                            <m:t>/</m:t>
                          </m:r>
                          <m:r>
                            <a:rPr lang="en-US" sz="2000" b="0" i="1" smtClean="0">
                              <a:solidFill>
                                <a:schemeClr val="tx1"/>
                              </a:solidFill>
                              <a:latin typeface="Cambria Math" panose="02040503050406030204" pitchFamily="18" charset="0"/>
                              <a:cs typeface="Calibri" panose="020F0502020204030204" pitchFamily="34" charset="0"/>
                            </a:rPr>
                            <m:t>𝑟</m:t>
                          </m:r>
                          <m:r>
                            <a:rPr lang="en-US" sz="2000" b="0" i="1" smtClean="0">
                              <a:solidFill>
                                <a:schemeClr val="tx1"/>
                              </a:solidFill>
                              <a:latin typeface="Cambria Math" panose="02040503050406030204" pitchFamily="18" charset="0"/>
                              <a:cs typeface="Calibri" panose="020F0502020204030204" pitchFamily="34" charset="0"/>
                            </a:rPr>
                            <m:t>)</m:t>
                          </m:r>
                        </m:e>
                      </m:nary>
                    </m:oMath>
                  </m:oMathPara>
                </a14:m>
                <a:endParaRPr lang="en-US" sz="2000" dirty="0" smtClean="0">
                  <a:solidFill>
                    <a:schemeClr val="tx1"/>
                  </a:solidFill>
                  <a:cs typeface="Calibri" panose="020F0502020204030204" pitchFamily="34" charset="0"/>
                </a:endParaRPr>
              </a:p>
              <a:p>
                <a:pPr>
                  <a:lnSpc>
                    <a:spcPct val="120000"/>
                  </a:lnSpc>
                </a:pPr>
                <a:endParaRPr lang="en-US" altLang="ko-KR" sz="2000" dirty="0" smtClean="0">
                  <a:cs typeface="Calibri" panose="020F0502020204030204" pitchFamily="34" charset="0"/>
                </a:endParaRPr>
              </a:p>
              <a:p>
                <a:pPr>
                  <a:lnSpc>
                    <a:spcPct val="120000"/>
                  </a:lnSpc>
                </a:pPr>
                <a:r>
                  <a:rPr lang="en-US" altLang="ko-KR" sz="2000" dirty="0" smtClean="0">
                    <a:cs typeface="Calibri" panose="020F0502020204030204" pitchFamily="34" charset="0"/>
                  </a:rPr>
                  <a:t>B</a:t>
                </a:r>
                <a:r>
                  <a:rPr lang="en-US" altLang="ko-KR" sz="2000" dirty="0">
                    <a:cs typeface="Calibri" panose="020F0502020204030204" pitchFamily="34" charset="0"/>
                  </a:rPr>
                  <a:t>, L, r are flow </a:t>
                </a:r>
                <a:r>
                  <a:rPr lang="en-US" altLang="ko-KR" sz="2000" dirty="0" smtClean="0">
                    <a:cs typeface="Calibri" panose="020F0502020204030204" pitchFamily="34" charset="0"/>
                  </a:rPr>
                  <a:t>specific, </a:t>
                </a:r>
                <a:r>
                  <a:rPr lang="en-US" altLang="ko-KR" sz="2000" dirty="0">
                    <a:cs typeface="Calibri" panose="020F0502020204030204" pitchFamily="34" charset="0"/>
                  </a:rPr>
                  <a:t>which can be controlled according to </a:t>
                </a:r>
                <a:r>
                  <a:rPr lang="en-US" altLang="ko-KR" sz="2000" dirty="0" smtClean="0">
                    <a:cs typeface="Calibri" panose="020F0502020204030204" pitchFamily="34" charset="0"/>
                  </a:rPr>
                  <a:t>requirement </a:t>
                </a:r>
                <a:r>
                  <a:rPr lang="en-US" altLang="ko-KR" sz="2000" dirty="0" smtClean="0">
                    <a:cs typeface="Calibri" panose="020F0502020204030204" pitchFamily="34" charset="0"/>
                    <a:sym typeface="Wingdings" panose="05000000000000000000" pitchFamily="2" charset="2"/>
                  </a:rPr>
                  <a:t> Latency bound can be adjusted if necessary</a:t>
                </a:r>
                <a:endParaRPr lang="en-US" altLang="ko-KR" sz="2000" dirty="0">
                  <a:cs typeface="Calibri" panose="020F0502020204030204" pitchFamily="34" charset="0"/>
                </a:endParaRPr>
              </a:p>
            </p:txBody>
          </p:sp>
        </mc:Choice>
        <mc:Fallback>
          <p:sp>
            <p:nvSpPr>
              <p:cNvPr id="3" name="내용 개체 틀 2"/>
              <p:cNvSpPr>
                <a:spLocks noGrp="1" noRot="1" noChangeAspect="1" noMove="1" noResize="1" noEditPoints="1" noAdjustHandles="1" noChangeArrowheads="1" noChangeShapeType="1" noTextEdit="1"/>
              </p:cNvSpPr>
              <p:nvPr>
                <p:ph idx="1"/>
              </p:nvPr>
            </p:nvSpPr>
            <p:spPr>
              <a:xfrm>
                <a:off x="555938" y="907365"/>
                <a:ext cx="7697413" cy="5873721"/>
              </a:xfrm>
              <a:blipFill>
                <a:blip r:embed="rId2"/>
                <a:stretch>
                  <a:fillRect l="-713"/>
                </a:stretch>
              </a:blipFill>
            </p:spPr>
            <p:txBody>
              <a:bodyPr/>
              <a:lstStyle/>
              <a:p>
                <a:r>
                  <a:rPr lang="en-US">
                    <a:noFill/>
                  </a:rPr>
                  <a:t> </a:t>
                </a:r>
              </a:p>
            </p:txBody>
          </p:sp>
        </mc:Fallback>
      </mc:AlternateContent>
      <p:sp>
        <p:nvSpPr>
          <p:cNvPr id="4" name="슬라이드 번호 개체 틀 3"/>
          <p:cNvSpPr>
            <a:spLocks noGrp="1"/>
          </p:cNvSpPr>
          <p:nvPr>
            <p:ph type="sldNum" sz="quarter" idx="12"/>
          </p:nvPr>
        </p:nvSpPr>
        <p:spPr/>
        <p:txBody>
          <a:bodyPr/>
          <a:lstStyle/>
          <a:p>
            <a:fld id="{5336DDA7-56E2-4C7A-B17F-ABF6B63F69A3}" type="slidenum">
              <a:rPr lang="en-US" smtClean="0"/>
              <a:t>3</a:t>
            </a:fld>
            <a:endParaRPr lang="en-US" dirty="0"/>
          </a:p>
        </p:txBody>
      </p:sp>
      <p:graphicFrame>
        <p:nvGraphicFramePr>
          <p:cNvPr id="6" name="표 5"/>
          <p:cNvGraphicFramePr>
            <a:graphicFrameLocks noGrp="1"/>
          </p:cNvGraphicFramePr>
          <p:nvPr>
            <p:extLst>
              <p:ext uri="{D42A27DB-BD31-4B8C-83A1-F6EECF244321}">
                <p14:modId xmlns:p14="http://schemas.microsoft.com/office/powerpoint/2010/main" val="2680003071"/>
              </p:ext>
            </p:extLst>
          </p:nvPr>
        </p:nvGraphicFramePr>
        <p:xfrm>
          <a:off x="8400516" y="1498441"/>
          <a:ext cx="3599232" cy="4226560"/>
        </p:xfrm>
        <a:graphic>
          <a:graphicData uri="http://schemas.openxmlformats.org/drawingml/2006/table">
            <a:tbl>
              <a:tblPr firstRow="1" bandRow="1">
                <a:tableStyleId>{073A0DAA-6AF3-43AB-8588-CEC1D06C72B9}</a:tableStyleId>
              </a:tblPr>
              <a:tblGrid>
                <a:gridCol w="674451">
                  <a:extLst>
                    <a:ext uri="{9D8B030D-6E8A-4147-A177-3AD203B41FA5}">
                      <a16:colId xmlns:a16="http://schemas.microsoft.com/office/drawing/2014/main" val="2802329156"/>
                    </a:ext>
                  </a:extLst>
                </a:gridCol>
                <a:gridCol w="2924781">
                  <a:extLst>
                    <a:ext uri="{9D8B030D-6E8A-4147-A177-3AD203B41FA5}">
                      <a16:colId xmlns:a16="http://schemas.microsoft.com/office/drawing/2014/main" val="1086472522"/>
                    </a:ext>
                  </a:extLst>
                </a:gridCol>
              </a:tblGrid>
              <a:tr h="370840">
                <a:tc>
                  <a:txBody>
                    <a:bodyPr/>
                    <a:lstStyle/>
                    <a:p>
                      <a:r>
                        <a:rPr lang="en-US" sz="1000" dirty="0" smtClean="0">
                          <a:latin typeface="Calibri" panose="020F0502020204030204" pitchFamily="34" charset="0"/>
                          <a:cs typeface="Calibri" panose="020F0502020204030204" pitchFamily="34" charset="0"/>
                        </a:rPr>
                        <a:t>Symbol</a:t>
                      </a:r>
                      <a:endParaRPr lang="en-US" sz="1000" dirty="0">
                        <a:latin typeface="Calibri" panose="020F0502020204030204" pitchFamily="34" charset="0"/>
                        <a:cs typeface="Calibri" panose="020F0502020204030204" pitchFamily="34" charset="0"/>
                      </a:endParaRPr>
                    </a:p>
                  </a:txBody>
                  <a:tcPr/>
                </a:tc>
                <a:tc>
                  <a:txBody>
                    <a:bodyPr/>
                    <a:lstStyle/>
                    <a:p>
                      <a:r>
                        <a:rPr lang="en-US" sz="1100" dirty="0" smtClean="0">
                          <a:latin typeface="Calibri" panose="020F0502020204030204" pitchFamily="34" charset="0"/>
                          <a:cs typeface="Calibri" panose="020F0502020204030204" pitchFamily="34" charset="0"/>
                        </a:rPr>
                        <a:t>Definition</a:t>
                      </a:r>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64392656"/>
                  </a:ext>
                </a:extLst>
              </a:tr>
              <a:tr h="370840">
                <a:tc>
                  <a:txBody>
                    <a:bodyPr/>
                    <a:lstStyle/>
                    <a:p>
                      <a:r>
                        <a:rPr lang="en-US" sz="1400" dirty="0" smtClean="0">
                          <a:latin typeface="Calibri" panose="020F0502020204030204" pitchFamily="34" charset="0"/>
                          <a:cs typeface="Calibri" panose="020F0502020204030204" pitchFamily="34" charset="0"/>
                        </a:rPr>
                        <a:t>F</a:t>
                      </a:r>
                      <a:r>
                        <a:rPr lang="en-US" sz="1400" baseline="-25000" dirty="0" smtClean="0">
                          <a:latin typeface="Calibri" panose="020F0502020204030204" pitchFamily="34" charset="0"/>
                          <a:cs typeface="Calibri" panose="020F0502020204030204" pitchFamily="34" charset="0"/>
                        </a:rPr>
                        <a:t>h</a:t>
                      </a:r>
                      <a:r>
                        <a:rPr lang="en-US" sz="1400" dirty="0" smtClean="0">
                          <a:latin typeface="Calibri" panose="020F0502020204030204" pitchFamily="34" charset="0"/>
                          <a:cs typeface="Calibri" panose="020F0502020204030204" pitchFamily="34" charset="0"/>
                        </a:rPr>
                        <a:t>(p)</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‘Finish time’ of packet p at node h</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62716353"/>
                  </a:ext>
                </a:extLst>
              </a:tr>
              <a:tr h="370840">
                <a:tc>
                  <a:txBody>
                    <a:bodyPr/>
                    <a:lstStyle/>
                    <a:p>
                      <a:r>
                        <a:rPr lang="en-US" sz="1400" dirty="0" smtClean="0">
                          <a:latin typeface="Calibri" panose="020F0502020204030204" pitchFamily="34" charset="0"/>
                          <a:cs typeface="Calibri" panose="020F0502020204030204" pitchFamily="34" charset="0"/>
                        </a:rPr>
                        <a:t>A</a:t>
                      </a:r>
                      <a:r>
                        <a:rPr lang="en-US" sz="1400" baseline="-25000" dirty="0" smtClean="0">
                          <a:latin typeface="Calibri" panose="020F0502020204030204" pitchFamily="34" charset="0"/>
                          <a:cs typeface="Calibri" panose="020F0502020204030204" pitchFamily="34" charset="0"/>
                        </a:rPr>
                        <a:t>h</a:t>
                      </a:r>
                      <a:r>
                        <a:rPr lang="en-US" sz="1400" dirty="0" smtClean="0">
                          <a:latin typeface="Calibri" panose="020F0502020204030204" pitchFamily="34" charset="0"/>
                          <a:cs typeface="Calibri" panose="020F0502020204030204" pitchFamily="34" charset="0"/>
                        </a:rPr>
                        <a:t>(p)</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Arrival time of p at h</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38317205"/>
                  </a:ext>
                </a:extLst>
              </a:tr>
              <a:tr h="370840">
                <a:tc>
                  <a:txBody>
                    <a:bodyPr/>
                    <a:lstStyle/>
                    <a:p>
                      <a:r>
                        <a:rPr lang="en-US" sz="1400" dirty="0" smtClean="0">
                          <a:latin typeface="Calibri" panose="020F0502020204030204" pitchFamily="34" charset="0"/>
                          <a:cs typeface="Calibri" panose="020F0502020204030204" pitchFamily="34" charset="0"/>
                        </a:rPr>
                        <a:t>L(p)</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Length of p</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68986452"/>
                  </a:ext>
                </a:extLst>
              </a:tr>
              <a:tr h="370840">
                <a:tc>
                  <a:txBody>
                    <a:bodyPr/>
                    <a:lstStyle/>
                    <a:p>
                      <a:r>
                        <a:rPr lang="en-US" sz="1400" dirty="0" smtClean="0">
                          <a:latin typeface="Calibri" panose="020F0502020204030204" pitchFamily="34" charset="0"/>
                          <a:cs typeface="Calibri" panose="020F0502020204030204" pitchFamily="34" charset="0"/>
                        </a:rPr>
                        <a:t>L</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Max Packet Length of p’s flow</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28069189"/>
                  </a:ext>
                </a:extLst>
              </a:tr>
              <a:tr h="370840">
                <a:tc>
                  <a:txBody>
                    <a:bodyPr/>
                    <a:lstStyle/>
                    <a:p>
                      <a:r>
                        <a:rPr lang="en-US" sz="1400" dirty="0" smtClean="0">
                          <a:latin typeface="Calibri" panose="020F0502020204030204" pitchFamily="34" charset="0"/>
                          <a:cs typeface="Calibri" panose="020F0502020204030204" pitchFamily="34" charset="0"/>
                        </a:rPr>
                        <a:t>r</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Service rate of p’s flow</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89691160"/>
                  </a:ext>
                </a:extLst>
              </a:tr>
              <a:tr h="370840">
                <a:tc>
                  <a:txBody>
                    <a:bodyPr/>
                    <a:lstStyle/>
                    <a:p>
                      <a:r>
                        <a:rPr lang="en-US" sz="1400" dirty="0" smtClean="0">
                          <a:latin typeface="Calibri" panose="020F0502020204030204" pitchFamily="34" charset="0"/>
                          <a:cs typeface="Calibri" panose="020F0502020204030204" pitchFamily="34" charset="0"/>
                        </a:rPr>
                        <a:t>B</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Max Burst size of p’s flow</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42723553"/>
                  </a:ext>
                </a:extLst>
              </a:tr>
              <a:tr h="370840">
                <a:tc>
                  <a:txBody>
                    <a:bodyPr/>
                    <a:lstStyle/>
                    <a:p>
                      <a:r>
                        <a:rPr lang="en-US" sz="1400" dirty="0" err="1" smtClean="0">
                          <a:latin typeface="Calibri" panose="020F0502020204030204" pitchFamily="34" charset="0"/>
                          <a:cs typeface="Calibri" panose="020F0502020204030204" pitchFamily="34" charset="0"/>
                        </a:rPr>
                        <a:t>Lmax</a:t>
                      </a:r>
                      <a:r>
                        <a:rPr lang="en-US" sz="1400" baseline="-25000" dirty="0" err="1" smtClean="0">
                          <a:latin typeface="Calibri" panose="020F0502020204030204" pitchFamily="34" charset="0"/>
                          <a:cs typeface="Calibri" panose="020F0502020204030204" pitchFamily="34" charset="0"/>
                        </a:rPr>
                        <a:t>h</a:t>
                      </a:r>
                      <a:endParaRPr lang="en-US" sz="1400" baseline="-250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Max Packet</a:t>
                      </a:r>
                      <a:r>
                        <a:rPr lang="en-US" sz="1400" baseline="0" dirty="0" smtClean="0">
                          <a:latin typeface="Calibri" panose="020F0502020204030204" pitchFamily="34" charset="0"/>
                          <a:cs typeface="Calibri" panose="020F0502020204030204" pitchFamily="34" charset="0"/>
                        </a:rPr>
                        <a:t> Length at node h</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85577243"/>
                  </a:ext>
                </a:extLst>
              </a:tr>
              <a:tr h="370840">
                <a:tc>
                  <a:txBody>
                    <a:bodyPr/>
                    <a:lstStyle/>
                    <a:p>
                      <a:r>
                        <a:rPr lang="en-US" altLang="ko-KR" sz="1400" dirty="0" smtClean="0">
                          <a:latin typeface="Calibri" panose="020F0502020204030204" pitchFamily="34" charset="0"/>
                          <a:cs typeface="Calibri" panose="020F0502020204030204" pitchFamily="34" charset="0"/>
                        </a:rPr>
                        <a:t>R</a:t>
                      </a:r>
                      <a:r>
                        <a:rPr lang="en-US" altLang="ko-KR" sz="1400" baseline="-25000" dirty="0" smtClean="0">
                          <a:latin typeface="Calibri" panose="020F0502020204030204" pitchFamily="34" charset="0"/>
                          <a:cs typeface="Calibri" panose="020F0502020204030204" pitchFamily="34" charset="0"/>
                        </a:rPr>
                        <a:t>h</a:t>
                      </a:r>
                      <a:endParaRPr lang="en-US" sz="1400" baseline="-25000" dirty="0">
                        <a:latin typeface="Calibri" panose="020F0502020204030204" pitchFamily="34" charset="0"/>
                        <a:cs typeface="Calibri" panose="020F0502020204030204" pitchFamily="34" charset="0"/>
                      </a:endParaRPr>
                    </a:p>
                  </a:txBody>
                  <a:tcPr/>
                </a:tc>
                <a:tc>
                  <a:txBody>
                    <a:bodyPr/>
                    <a:lstStyle/>
                    <a:p>
                      <a:r>
                        <a:rPr lang="en-US" altLang="ko-KR" sz="1400" dirty="0" smtClean="0">
                          <a:latin typeface="Calibri" panose="020F0502020204030204" pitchFamily="34" charset="0"/>
                          <a:cs typeface="Calibri" panose="020F0502020204030204" pitchFamily="34" charset="0"/>
                        </a:rPr>
                        <a:t>Link capacity of h</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67359249"/>
                  </a:ext>
                </a:extLst>
              </a:tr>
              <a:tr h="370840">
                <a:tc>
                  <a:txBody>
                    <a:bodyPr/>
                    <a:lstStyle/>
                    <a:p>
                      <a:r>
                        <a:rPr lang="en-US" sz="1400" baseline="0" dirty="0" smtClean="0">
                          <a:latin typeface="Calibri" panose="020F0502020204030204" pitchFamily="34" charset="0"/>
                          <a:cs typeface="Calibri" panose="020F0502020204030204" pitchFamily="34" charset="0"/>
                        </a:rPr>
                        <a:t>H</a:t>
                      </a:r>
                      <a:endParaRPr lang="en-US" sz="1400" baseline="0" dirty="0">
                        <a:latin typeface="Calibri" panose="020F0502020204030204" pitchFamily="34" charset="0"/>
                        <a:cs typeface="Calibri" panose="020F0502020204030204" pitchFamily="34" charset="0"/>
                      </a:endParaRPr>
                    </a:p>
                  </a:txBody>
                  <a:tcPr/>
                </a:tc>
                <a:tc>
                  <a:txBody>
                    <a:bodyPr/>
                    <a:lstStyle/>
                    <a:p>
                      <a:r>
                        <a:rPr lang="en-US" sz="1400" baseline="0" dirty="0" smtClean="0">
                          <a:latin typeface="Calibri" panose="020F0502020204030204" pitchFamily="34" charset="0"/>
                          <a:cs typeface="Calibri" panose="020F0502020204030204" pitchFamily="34" charset="0"/>
                        </a:rPr>
                        <a:t>Last node of p’s path</a:t>
                      </a:r>
                      <a:endParaRPr lang="en-US" sz="140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8596542"/>
                  </a:ext>
                </a:extLst>
              </a:tr>
              <a:tr h="370840">
                <a:tc>
                  <a:txBody>
                    <a:bodyPr/>
                    <a:lstStyle/>
                    <a:p>
                      <a:r>
                        <a:rPr lang="en-US" sz="1400" baseline="0" dirty="0" smtClean="0">
                          <a:latin typeface="Calibri" panose="020F0502020204030204" pitchFamily="34" charset="0"/>
                          <a:cs typeface="Calibri" panose="020F0502020204030204" pitchFamily="34" charset="0"/>
                        </a:rPr>
                        <a:t>PGPS</a:t>
                      </a:r>
                      <a:endParaRPr lang="en-US" sz="1400" baseline="0" dirty="0">
                        <a:latin typeface="Calibri" panose="020F0502020204030204" pitchFamily="34" charset="0"/>
                        <a:cs typeface="Calibri" panose="020F0502020204030204" pitchFamily="34" charset="0"/>
                      </a:endParaRPr>
                    </a:p>
                  </a:txBody>
                  <a:tcPr/>
                </a:tc>
                <a:tc>
                  <a:txBody>
                    <a:bodyPr/>
                    <a:lstStyle/>
                    <a:p>
                      <a:r>
                        <a:rPr lang="en-US" sz="1400" baseline="0" dirty="0" smtClean="0">
                          <a:latin typeface="Calibri" panose="020F0502020204030204" pitchFamily="34" charset="0"/>
                          <a:cs typeface="Calibri" panose="020F0502020204030204" pitchFamily="34" charset="0"/>
                        </a:rPr>
                        <a:t>Packetized Generalized Processor Sharing</a:t>
                      </a:r>
                      <a:endParaRPr lang="en-US" sz="140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86645025"/>
                  </a:ext>
                </a:extLst>
              </a:tr>
            </a:tbl>
          </a:graphicData>
        </a:graphic>
      </p:graphicFrame>
      <mc:AlternateContent xmlns:mc="http://schemas.openxmlformats.org/markup-compatibility/2006" xmlns:a14="http://schemas.microsoft.com/office/drawing/2010/main">
        <mc:Choice Requires="a14">
          <p:sp>
            <p:nvSpPr>
              <p:cNvPr id="5" name="모서리가 둥근 사각형 설명선 4"/>
              <p:cNvSpPr/>
              <p:nvPr/>
            </p:nvSpPr>
            <p:spPr>
              <a:xfrm>
                <a:off x="6351913" y="2762036"/>
                <a:ext cx="1786071" cy="1014498"/>
              </a:xfrm>
              <a:prstGeom prst="wedgeRoundRectCallout">
                <a:avLst>
                  <a:gd name="adj1" fmla="val -94995"/>
                  <a:gd name="adj2" fmla="val 76893"/>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f>
                      <m:fPr>
                        <m:ctrlPr>
                          <a:rPr lang="en-US" sz="1600" i="1" smtClean="0">
                            <a:solidFill>
                              <a:schemeClr val="tx1"/>
                            </a:solidFill>
                            <a:latin typeface="Cambria Math" panose="02040503050406030204" pitchFamily="18" charset="0"/>
                            <a:cs typeface="Calibri" panose="020F0502020204030204" pitchFamily="34" charset="0"/>
                          </a:rPr>
                        </m:ctrlPr>
                      </m:fPr>
                      <m:num>
                        <m:sSub>
                          <m:sSubPr>
                            <m:ctrlPr>
                              <a:rPr lang="en-US" sz="1600" i="1">
                                <a:solidFill>
                                  <a:schemeClr val="tx1"/>
                                </a:solidFill>
                                <a:latin typeface="Cambria Math" panose="02040503050406030204" pitchFamily="18" charset="0"/>
                                <a:cs typeface="Calibri" panose="020F0502020204030204" pitchFamily="34" charset="0"/>
                              </a:rPr>
                            </m:ctrlPr>
                          </m:sSubPr>
                          <m:e>
                            <m:r>
                              <a:rPr lang="en-US" sz="1600" i="1">
                                <a:solidFill>
                                  <a:schemeClr val="tx1"/>
                                </a:solidFill>
                                <a:latin typeface="Cambria Math" panose="02040503050406030204" pitchFamily="18" charset="0"/>
                                <a:cs typeface="Calibri" panose="020F0502020204030204" pitchFamily="34" charset="0"/>
                              </a:rPr>
                              <m:t>𝐿𝑚𝑎𝑥</m:t>
                            </m:r>
                          </m:e>
                          <m:sub>
                            <m:r>
                              <a:rPr lang="en-US" sz="1600" i="1">
                                <a:solidFill>
                                  <a:schemeClr val="tx1"/>
                                </a:solidFill>
                                <a:latin typeface="Cambria Math" panose="02040503050406030204" pitchFamily="18" charset="0"/>
                                <a:cs typeface="Calibri" panose="020F0502020204030204" pitchFamily="34" charset="0"/>
                              </a:rPr>
                              <m:t>h</m:t>
                            </m:r>
                          </m:sub>
                        </m:sSub>
                      </m:num>
                      <m:den>
                        <m:sSub>
                          <m:sSubPr>
                            <m:ctrlPr>
                              <a:rPr lang="en-US" sz="1600" i="1">
                                <a:solidFill>
                                  <a:schemeClr val="tx1"/>
                                </a:solidFill>
                                <a:latin typeface="Cambria Math" panose="02040503050406030204" pitchFamily="18" charset="0"/>
                                <a:cs typeface="Calibri" panose="020F0502020204030204" pitchFamily="34" charset="0"/>
                              </a:rPr>
                            </m:ctrlPr>
                          </m:sSubPr>
                          <m:e>
                            <m:r>
                              <a:rPr lang="en-US" sz="1600" i="1">
                                <a:solidFill>
                                  <a:schemeClr val="tx1"/>
                                </a:solidFill>
                                <a:latin typeface="Cambria Math" panose="02040503050406030204" pitchFamily="18" charset="0"/>
                                <a:cs typeface="Calibri" panose="020F0502020204030204" pitchFamily="34" charset="0"/>
                              </a:rPr>
                              <m:t>𝑅</m:t>
                            </m:r>
                          </m:e>
                          <m:sub>
                            <m:r>
                              <a:rPr lang="en-US" sz="1600" i="1">
                                <a:solidFill>
                                  <a:schemeClr val="tx1"/>
                                </a:solidFill>
                                <a:latin typeface="Cambria Math" panose="02040503050406030204" pitchFamily="18" charset="0"/>
                                <a:cs typeface="Calibri" panose="020F0502020204030204" pitchFamily="34" charset="0"/>
                              </a:rPr>
                              <m:t>h</m:t>
                            </m:r>
                          </m:sub>
                        </m:sSub>
                      </m:den>
                    </m:f>
                  </m:oMath>
                </a14:m>
                <a:r>
                  <a:rPr lang="en-US" sz="1600" dirty="0" smtClean="0">
                    <a:solidFill>
                      <a:schemeClr val="tx1"/>
                    </a:solidFill>
                  </a:rPr>
                  <a:t> is the only term external &amp; can be negligible.</a:t>
                </a:r>
                <a:endParaRPr lang="en-US" sz="1600" dirty="0">
                  <a:solidFill>
                    <a:schemeClr val="tx1"/>
                  </a:solidFill>
                </a:endParaRPr>
              </a:p>
            </p:txBody>
          </p:sp>
        </mc:Choice>
        <mc:Fallback xmlns="">
          <p:sp>
            <p:nvSpPr>
              <p:cNvPr id="5" name="모서리가 둥근 사각형 설명선 4"/>
              <p:cNvSpPr>
                <a:spLocks noRot="1" noChangeAspect="1" noMove="1" noResize="1" noEditPoints="1" noAdjustHandles="1" noChangeArrowheads="1" noChangeShapeType="1" noTextEdit="1"/>
              </p:cNvSpPr>
              <p:nvPr/>
            </p:nvSpPr>
            <p:spPr>
              <a:xfrm>
                <a:off x="6351913" y="2762036"/>
                <a:ext cx="1786071" cy="1014498"/>
              </a:xfrm>
              <a:prstGeom prst="wedgeRoundRectCallout">
                <a:avLst>
                  <a:gd name="adj1" fmla="val -94995"/>
                  <a:gd name="adj2" fmla="val 76893"/>
                  <a:gd name="adj3" fmla="val 16667"/>
                </a:avLst>
              </a:prstGeom>
              <a:blipFill>
                <a:blip r:embed="rId3"/>
                <a:stretch>
                  <a:fillRect/>
                </a:stretch>
              </a:blipFill>
              <a:ln>
                <a:solidFill>
                  <a:schemeClr val="tx1"/>
                </a:solidFill>
              </a:ln>
            </p:spPr>
            <p:txBody>
              <a:bodyPr/>
              <a:lstStyle/>
              <a:p>
                <a:r>
                  <a:rPr lang="en-US">
                    <a:noFill/>
                  </a:rPr>
                  <a:t> </a:t>
                </a:r>
              </a:p>
            </p:txBody>
          </p:sp>
        </mc:Fallback>
      </mc:AlternateContent>
      <p:sp>
        <p:nvSpPr>
          <p:cNvPr id="7" name="모서리가 둥근 사각형 설명선 6"/>
          <p:cNvSpPr/>
          <p:nvPr/>
        </p:nvSpPr>
        <p:spPr>
          <a:xfrm>
            <a:off x="6351913" y="3935984"/>
            <a:ext cx="1901438" cy="1014498"/>
          </a:xfrm>
          <a:prstGeom prst="wedgeRoundRectCallout">
            <a:avLst>
              <a:gd name="adj1" fmla="val -63851"/>
              <a:gd name="adj2" fmla="val -19980"/>
              <a:gd name="adj3" fmla="val 1666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rPr>
              <a:t>This bound is same with a </a:t>
            </a:r>
            <a:r>
              <a:rPr lang="en-US" sz="1600" dirty="0" err="1" smtClean="0">
                <a:solidFill>
                  <a:schemeClr val="tx1"/>
                </a:solidFill>
              </a:rPr>
              <a:t>stateful</a:t>
            </a:r>
            <a:r>
              <a:rPr lang="en-US" sz="1600" dirty="0" smtClean="0">
                <a:solidFill>
                  <a:schemeClr val="tx1"/>
                </a:solidFill>
              </a:rPr>
              <a:t> fair queuing network (PGPS, etc.)</a:t>
            </a:r>
            <a:endParaRPr lang="en-US" sz="1600" dirty="0">
              <a:solidFill>
                <a:schemeClr val="tx1"/>
              </a:solidFill>
            </a:endParaRPr>
          </a:p>
        </p:txBody>
      </p:sp>
    </p:spTree>
    <p:extLst>
      <p:ext uri="{BB962C8B-B14F-4D97-AF65-F5344CB8AC3E}">
        <p14:creationId xmlns:p14="http://schemas.microsoft.com/office/powerpoint/2010/main" val="35409906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63987" y="218891"/>
            <a:ext cx="11064025" cy="794808"/>
          </a:xfrm>
        </p:spPr>
        <p:txBody>
          <a:bodyPr>
            <a:normAutofit/>
          </a:bodyPr>
          <a:lstStyle/>
          <a:p>
            <a:r>
              <a:rPr lang="en-US" b="1" dirty="0" smtClean="0">
                <a:cs typeface="Calibri" panose="020F0502020204030204" pitchFamily="34" charset="0"/>
              </a:rPr>
              <a:t>C-SCORE: Operational procedures</a:t>
            </a:r>
            <a:endParaRPr lang="en-US" dirty="0">
              <a:solidFill>
                <a:srgbClr val="FF0000"/>
              </a:solidFill>
            </a:endParaRPr>
          </a:p>
        </p:txBody>
      </p:sp>
      <mc:AlternateContent xmlns:mc="http://schemas.openxmlformats.org/markup-compatibility/2006">
        <mc:Choice xmlns:a14="http://schemas.microsoft.com/office/drawing/2010/main" Requires="a14">
          <p:sp>
            <p:nvSpPr>
              <p:cNvPr id="3" name="내용 개체 틀 2"/>
              <p:cNvSpPr>
                <a:spLocks noGrp="1"/>
              </p:cNvSpPr>
              <p:nvPr>
                <p:ph idx="1"/>
              </p:nvPr>
            </p:nvSpPr>
            <p:spPr>
              <a:xfrm>
                <a:off x="555938" y="907365"/>
                <a:ext cx="7697413" cy="5873721"/>
              </a:xfrm>
            </p:spPr>
            <p:txBody>
              <a:bodyPr>
                <a:normAutofit fontScale="77500" lnSpcReduction="20000"/>
              </a:bodyPr>
              <a:lstStyle/>
              <a:p>
                <a:pPr marL="355600" indent="-355600">
                  <a:lnSpc>
                    <a:spcPct val="120000"/>
                  </a:lnSpc>
                  <a:buFont typeface="+mj-lt"/>
                  <a:buAutoNum type="arabicPeriod"/>
                </a:pPr>
                <a:r>
                  <a:rPr lang="en-US" altLang="ko-KR" sz="2000" dirty="0" smtClean="0">
                    <a:solidFill>
                      <a:schemeClr val="tx1"/>
                    </a:solidFill>
                    <a:cs typeface="Calibri" panose="020F0502020204030204" pitchFamily="34" charset="0"/>
                  </a:rPr>
                  <a:t>Network configuration stage</a:t>
                </a:r>
              </a:p>
              <a:p>
                <a:pPr lvl="1">
                  <a:lnSpc>
                    <a:spcPct val="120000"/>
                  </a:lnSpc>
                </a:pPr>
                <a:r>
                  <a:rPr lang="en-US" sz="1800" dirty="0" smtClean="0">
                    <a:cs typeface="Calibri" panose="020F0502020204030204" pitchFamily="34" charset="0"/>
                  </a:rPr>
                  <a:t>A source requests latency bound for flow </a:t>
                </a:r>
                <a:r>
                  <a:rPr lang="en-US" sz="1800" dirty="0" err="1" smtClean="0">
                    <a:cs typeface="Calibri" panose="020F0502020204030204" pitchFamily="34" charset="0"/>
                  </a:rPr>
                  <a:t>i</a:t>
                </a:r>
                <a:r>
                  <a:rPr lang="en-US" sz="1800" dirty="0" smtClean="0">
                    <a:cs typeface="Calibri" panose="020F0502020204030204" pitchFamily="34" charset="0"/>
                  </a:rPr>
                  <a:t>, with specifying its </a:t>
                </a:r>
                <a14:m>
                  <m:oMath xmlns:m="http://schemas.openxmlformats.org/officeDocument/2006/math">
                    <m:sSub>
                      <m:sSubPr>
                        <m:ctrlPr>
                          <a:rPr lang="en-US" sz="1800" i="1">
                            <a:latin typeface="Cambria Math" panose="02040503050406030204" pitchFamily="18" charset="0"/>
                            <a:cs typeface="Calibri" panose="020F0502020204030204" pitchFamily="34" charset="0"/>
                          </a:rPr>
                        </m:ctrlPr>
                      </m:sSubPr>
                      <m:e>
                        <m:r>
                          <m:rPr>
                            <m:sty m:val="p"/>
                          </m:rPr>
                          <a:rPr lang="el-GR" sz="1800">
                            <a:latin typeface="Cambria Math" panose="02040503050406030204" pitchFamily="18" charset="0"/>
                            <a:cs typeface="Calibri" panose="020F0502020204030204" pitchFamily="34" charset="0"/>
                          </a:rPr>
                          <m:t>ρ</m:t>
                        </m:r>
                      </m:e>
                      <m:sub>
                        <m:r>
                          <a:rPr lang="en-US" sz="1800" b="0" i="1" smtClean="0">
                            <a:latin typeface="Cambria Math" panose="02040503050406030204" pitchFamily="18" charset="0"/>
                            <a:cs typeface="Calibri" panose="020F0502020204030204" pitchFamily="34" charset="0"/>
                          </a:rPr>
                          <m:t>𝑖</m:t>
                        </m:r>
                      </m:sub>
                    </m:sSub>
                  </m:oMath>
                </a14:m>
                <a:r>
                  <a:rPr lang="en-US" sz="1800" dirty="0" smtClean="0">
                    <a:cs typeface="Calibri" panose="020F0502020204030204" pitchFamily="34" charset="0"/>
                  </a:rPr>
                  <a:t> and Bi</a:t>
                </a:r>
              </a:p>
              <a:p>
                <a:pPr lvl="1">
                  <a:lnSpc>
                    <a:spcPct val="120000"/>
                  </a:lnSpc>
                </a:pPr>
                <a:r>
                  <a:rPr lang="en-US" sz="1800" dirty="0">
                    <a:cs typeface="Calibri" panose="020F0502020204030204" pitchFamily="34" charset="0"/>
                  </a:rPr>
                  <a:t>If the latency bound can be met, admit the flow</a:t>
                </a:r>
              </a:p>
              <a:p>
                <a:pPr lvl="1">
                  <a:lnSpc>
                    <a:spcPct val="120000"/>
                  </a:lnSpc>
                </a:pPr>
                <a:r>
                  <a:rPr lang="en-US" sz="1800" dirty="0" smtClean="0">
                    <a:cs typeface="Calibri" panose="020F0502020204030204" pitchFamily="34" charset="0"/>
                  </a:rPr>
                  <a:t>Network reserves the links in the path such that</a:t>
                </a:r>
              </a:p>
              <a:p>
                <a:pPr lvl="2">
                  <a:lnSpc>
                    <a:spcPct val="120000"/>
                  </a:lnSpc>
                </a:pPr>
                <a14:m>
                  <m:oMath xmlns:m="http://schemas.openxmlformats.org/officeDocument/2006/math">
                    <m:sSub>
                      <m:sSubPr>
                        <m:ctrlPr>
                          <a:rPr lang="en-US" sz="1400" i="1">
                            <a:latin typeface="Cambria Math" panose="02040503050406030204" pitchFamily="18" charset="0"/>
                            <a:cs typeface="Calibri" panose="020F0502020204030204" pitchFamily="34" charset="0"/>
                          </a:rPr>
                        </m:ctrlPr>
                      </m:sSubPr>
                      <m:e>
                        <m:sSub>
                          <m:sSubPr>
                            <m:ctrlPr>
                              <a:rPr lang="en-US" sz="1400" i="1">
                                <a:latin typeface="Cambria Math" panose="02040503050406030204" pitchFamily="18" charset="0"/>
                                <a:cs typeface="Calibri" panose="020F0502020204030204" pitchFamily="34" charset="0"/>
                              </a:rPr>
                            </m:ctrlPr>
                          </m:sSubPr>
                          <m:e>
                            <m:r>
                              <m:rPr>
                                <m:sty m:val="p"/>
                              </m:rPr>
                              <a:rPr lang="el-GR" sz="1400" i="0" smtClean="0">
                                <a:latin typeface="Cambria Math" panose="02040503050406030204" pitchFamily="18" charset="0"/>
                                <a:cs typeface="Calibri" panose="020F0502020204030204" pitchFamily="34" charset="0"/>
                              </a:rPr>
                              <m:t>ρ</m:t>
                            </m:r>
                          </m:e>
                          <m:sub>
                            <m:r>
                              <a:rPr lang="en-US" sz="1400" i="1">
                                <a:latin typeface="Cambria Math" panose="02040503050406030204" pitchFamily="18" charset="0"/>
                                <a:cs typeface="Calibri" panose="020F0502020204030204" pitchFamily="34" charset="0"/>
                              </a:rPr>
                              <m:t>𝑗</m:t>
                            </m:r>
                          </m:sub>
                        </m:sSub>
                        <m:r>
                          <a:rPr lang="en-US" sz="1400" i="1" smtClean="0">
                            <a:latin typeface="Cambria Math" panose="02040503050406030204" pitchFamily="18" charset="0"/>
                            <a:cs typeface="Calibri" panose="020F0502020204030204" pitchFamily="34" charset="0"/>
                          </a:rPr>
                          <m:t>≤</m:t>
                        </m:r>
                        <m:r>
                          <a:rPr lang="en-US" sz="1400" i="1">
                            <a:latin typeface="Cambria Math" panose="02040503050406030204" pitchFamily="18" charset="0"/>
                            <a:cs typeface="Calibri" panose="020F0502020204030204" pitchFamily="34" charset="0"/>
                          </a:rPr>
                          <m:t>𝑟</m:t>
                        </m:r>
                      </m:e>
                      <m:sub>
                        <m:r>
                          <a:rPr lang="en-US" sz="1400" b="0" i="1" smtClean="0">
                            <a:latin typeface="Cambria Math" panose="02040503050406030204" pitchFamily="18" charset="0"/>
                            <a:cs typeface="Calibri" panose="020F0502020204030204" pitchFamily="34" charset="0"/>
                          </a:rPr>
                          <m:t>h</m:t>
                        </m:r>
                        <m:r>
                          <a:rPr lang="en-US" sz="1400" b="0" i="1" smtClean="0">
                            <a:latin typeface="Cambria Math" panose="02040503050406030204" pitchFamily="18" charset="0"/>
                            <a:cs typeface="Calibri" panose="020F0502020204030204" pitchFamily="34" charset="0"/>
                          </a:rPr>
                          <m:t>,</m:t>
                        </m:r>
                        <m:r>
                          <a:rPr lang="en-US" sz="1400" i="1">
                            <a:latin typeface="Cambria Math" panose="02040503050406030204" pitchFamily="18" charset="0"/>
                            <a:cs typeface="Calibri" panose="020F0502020204030204" pitchFamily="34" charset="0"/>
                          </a:rPr>
                          <m:t>𝑗</m:t>
                        </m:r>
                      </m:sub>
                    </m:sSub>
                  </m:oMath>
                </a14:m>
                <a:r>
                  <a:rPr lang="en-US" sz="1400" dirty="0" smtClean="0">
                    <a:cs typeface="Calibri" panose="020F0502020204030204" pitchFamily="34" charset="0"/>
                  </a:rPr>
                  <a:t> and  </a:t>
                </a:r>
                <a14:m>
                  <m:oMath xmlns:m="http://schemas.openxmlformats.org/officeDocument/2006/math">
                    <m:nary>
                      <m:naryPr>
                        <m:chr m:val="∑"/>
                        <m:limLoc m:val="subSup"/>
                        <m:supHide m:val="on"/>
                        <m:ctrlPr>
                          <a:rPr lang="en-US" sz="1400" i="1">
                            <a:latin typeface="Cambria Math" panose="02040503050406030204" pitchFamily="18" charset="0"/>
                            <a:cs typeface="Calibri" panose="020F0502020204030204" pitchFamily="34" charset="0"/>
                          </a:rPr>
                        </m:ctrlPr>
                      </m:naryPr>
                      <m:sub>
                        <m:r>
                          <a:rPr lang="en-US" sz="1400" b="0" i="1" smtClean="0">
                            <a:latin typeface="Cambria Math" panose="02040503050406030204" pitchFamily="18" charset="0"/>
                            <a:cs typeface="Calibri" panose="020F0502020204030204" pitchFamily="34" charset="0"/>
                          </a:rPr>
                          <m:t>𝑗</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𝑓</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h</m:t>
                        </m:r>
                        <m:r>
                          <a:rPr lang="en-US" sz="1400" b="0" i="1" smtClean="0">
                            <a:latin typeface="Cambria Math" panose="02040503050406030204" pitchFamily="18" charset="0"/>
                            <a:cs typeface="Calibri" panose="020F0502020204030204" pitchFamily="34" charset="0"/>
                          </a:rPr>
                          <m:t>)</m:t>
                        </m:r>
                      </m:sub>
                      <m:sup/>
                      <m:e>
                        <m:sSub>
                          <m:sSubPr>
                            <m:ctrlPr>
                              <a:rPr lang="en-US" sz="1400" i="1">
                                <a:latin typeface="Cambria Math" panose="02040503050406030204" pitchFamily="18" charset="0"/>
                                <a:cs typeface="Calibri" panose="020F0502020204030204" pitchFamily="34" charset="0"/>
                              </a:rPr>
                            </m:ctrlPr>
                          </m:sSubPr>
                          <m:e>
                            <m:r>
                              <a:rPr lang="en-US" sz="1400" b="0" i="1" smtClean="0">
                                <a:latin typeface="Cambria Math" panose="02040503050406030204" pitchFamily="18" charset="0"/>
                                <a:cs typeface="Calibri" panose="020F0502020204030204" pitchFamily="34" charset="0"/>
                              </a:rPr>
                              <m:t>𝑟</m:t>
                            </m:r>
                          </m:e>
                          <m:sub>
                            <m:r>
                              <a:rPr lang="en-US" sz="1400" b="0" i="1" smtClean="0">
                                <a:latin typeface="Cambria Math" panose="02040503050406030204" pitchFamily="18" charset="0"/>
                                <a:cs typeface="Calibri" panose="020F0502020204030204" pitchFamily="34" charset="0"/>
                              </a:rPr>
                              <m:t>h</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𝑗</m:t>
                            </m:r>
                          </m:sub>
                        </m:sSub>
                        <m:r>
                          <a:rPr lang="en-US" sz="1400" i="1" smtClean="0">
                            <a:latin typeface="Cambria Math" panose="02040503050406030204" pitchFamily="18" charset="0"/>
                            <a:cs typeface="Calibri" panose="020F0502020204030204" pitchFamily="34" charset="0"/>
                          </a:rPr>
                          <m:t>≤</m:t>
                        </m:r>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𝑅</m:t>
                            </m:r>
                          </m:e>
                          <m:sub>
                            <m:r>
                              <a:rPr lang="en-US" sz="1400" i="1">
                                <a:latin typeface="Cambria Math" panose="02040503050406030204" pitchFamily="18" charset="0"/>
                                <a:cs typeface="Calibri" panose="020F0502020204030204" pitchFamily="34" charset="0"/>
                              </a:rPr>
                              <m:t>h</m:t>
                            </m:r>
                          </m:sub>
                        </m:sSub>
                      </m:e>
                    </m:nary>
                  </m:oMath>
                </a14:m>
                <a:r>
                  <a:rPr lang="en-US" sz="1600" dirty="0" smtClean="0">
                    <a:solidFill>
                      <a:schemeClr val="tx1"/>
                    </a:solidFill>
                    <a:cs typeface="Calibri" panose="020F0502020204030204" pitchFamily="34" charset="0"/>
                  </a:rPr>
                  <a:t>, for all h</a:t>
                </a:r>
              </a:p>
              <a:p>
                <a:pPr marL="355600" indent="-355600">
                  <a:lnSpc>
                    <a:spcPct val="120000"/>
                  </a:lnSpc>
                  <a:buFont typeface="+mj-lt"/>
                  <a:buAutoNum type="arabicPeriod"/>
                </a:pPr>
                <a:r>
                  <a:rPr lang="en-US" sz="2000" dirty="0" smtClean="0">
                    <a:solidFill>
                      <a:schemeClr val="tx1"/>
                    </a:solidFill>
                    <a:cs typeface="Calibri" panose="020F0502020204030204" pitchFamily="34" charset="0"/>
                  </a:rPr>
                  <a:t>The entrance node or </a:t>
                </a:r>
                <a:r>
                  <a:rPr lang="en-US" sz="2000" dirty="0" smtClean="0">
                    <a:solidFill>
                      <a:srgbClr val="FF0000"/>
                    </a:solidFill>
                    <a:cs typeface="Calibri" panose="020F0502020204030204" pitchFamily="34" charset="0"/>
                  </a:rPr>
                  <a:t>the source</a:t>
                </a:r>
              </a:p>
              <a:p>
                <a:pPr lvl="1">
                  <a:lnSpc>
                    <a:spcPct val="120000"/>
                  </a:lnSpc>
                </a:pPr>
                <a:r>
                  <a:rPr lang="en-US" sz="1800" dirty="0" smtClean="0">
                    <a:cs typeface="Calibri" panose="020F0502020204030204" pitchFamily="34" charset="0"/>
                  </a:rPr>
                  <a:t>Maintains </a:t>
                </a:r>
                <a:r>
                  <a:rPr lang="en-US" sz="1800" dirty="0" smtClean="0">
                    <a:cs typeface="Calibri" panose="020F0502020204030204" pitchFamily="34" charset="0"/>
                  </a:rPr>
                  <a:t>the flow </a:t>
                </a:r>
                <a:r>
                  <a:rPr lang="en-US" sz="1800" dirty="0" smtClean="0">
                    <a:cs typeface="Calibri" panose="020F0502020204030204" pitchFamily="34" charset="0"/>
                  </a:rPr>
                  <a:t>state, i.e. </a:t>
                </a:r>
                <a:r>
                  <a:rPr lang="en-US" sz="1800" dirty="0">
                    <a:cs typeface="Calibri" panose="020F0502020204030204" pitchFamily="34" charset="0"/>
                  </a:rPr>
                  <a:t>F</a:t>
                </a:r>
                <a:r>
                  <a:rPr lang="en-US" sz="1800" baseline="-25000" dirty="0">
                    <a:cs typeface="Calibri" panose="020F0502020204030204" pitchFamily="34" charset="0"/>
                  </a:rPr>
                  <a:t>0</a:t>
                </a:r>
                <a:r>
                  <a:rPr lang="en-US" sz="1800" dirty="0">
                    <a:cs typeface="Calibri" panose="020F0502020204030204" pitchFamily="34" charset="0"/>
                  </a:rPr>
                  <a:t>(p-1</a:t>
                </a:r>
                <a:r>
                  <a:rPr lang="en-US" sz="1800" dirty="0" smtClean="0">
                    <a:cs typeface="Calibri" panose="020F0502020204030204" pitchFamily="34" charset="0"/>
                  </a:rPr>
                  <a:t>) &amp; r.</a:t>
                </a:r>
              </a:p>
              <a:p>
                <a:pPr lvl="1">
                  <a:lnSpc>
                    <a:spcPct val="120000"/>
                  </a:lnSpc>
                </a:pPr>
                <a:r>
                  <a:rPr lang="en-US" sz="1800" dirty="0" smtClean="0">
                    <a:cs typeface="Calibri" panose="020F0502020204030204" pitchFamily="34" charset="0"/>
                  </a:rPr>
                  <a:t>Maintains a </a:t>
                </a:r>
                <a:r>
                  <a:rPr lang="en-US" sz="1800" dirty="0" smtClean="0">
                    <a:cs typeface="Calibri" panose="020F0502020204030204" pitchFamily="34" charset="0"/>
                  </a:rPr>
                  <a:t>clock, for A</a:t>
                </a:r>
                <a:r>
                  <a:rPr lang="en-US" sz="1800" baseline="-25000" dirty="0" smtClean="0">
                    <a:cs typeface="Calibri" panose="020F0502020204030204" pitchFamily="34" charset="0"/>
                  </a:rPr>
                  <a:t>0</a:t>
                </a:r>
                <a:r>
                  <a:rPr lang="en-US" sz="1800" dirty="0" smtClean="0">
                    <a:cs typeface="Calibri" panose="020F0502020204030204" pitchFamily="34" charset="0"/>
                  </a:rPr>
                  <a:t>(p).</a:t>
                </a:r>
                <a:endParaRPr lang="en-US" sz="1800" dirty="0" smtClean="0">
                  <a:cs typeface="Calibri" panose="020F0502020204030204" pitchFamily="34" charset="0"/>
                </a:endParaRPr>
              </a:p>
              <a:p>
                <a:pPr lvl="1">
                  <a:lnSpc>
                    <a:spcPct val="120000"/>
                  </a:lnSpc>
                </a:pPr>
                <a:r>
                  <a:rPr lang="en-US" sz="1800" dirty="0" smtClean="0">
                    <a:cs typeface="Calibri" panose="020F0502020204030204" pitchFamily="34" charset="0"/>
                  </a:rPr>
                  <a:t>Maintains the link info Lmax</a:t>
                </a:r>
                <a:r>
                  <a:rPr lang="en-US" sz="1800" baseline="-25000" dirty="0" smtClean="0">
                    <a:cs typeface="Calibri" panose="020F0502020204030204" pitchFamily="34" charset="0"/>
                  </a:rPr>
                  <a:t>0</a:t>
                </a:r>
                <a:r>
                  <a:rPr lang="en-US" sz="1800" dirty="0" smtClean="0">
                    <a:cs typeface="Calibri" panose="020F0502020204030204" pitchFamily="34" charset="0"/>
                  </a:rPr>
                  <a:t>/R</a:t>
                </a:r>
                <a:r>
                  <a:rPr lang="en-US" sz="1800" baseline="-25000" dirty="0" smtClean="0">
                    <a:cs typeface="Calibri" panose="020F0502020204030204" pitchFamily="34" charset="0"/>
                  </a:rPr>
                  <a:t>0</a:t>
                </a:r>
                <a:r>
                  <a:rPr lang="en-US" sz="1800" dirty="0" smtClean="0">
                    <a:cs typeface="Calibri" panose="020F0502020204030204" pitchFamily="34" charset="0"/>
                  </a:rPr>
                  <a:t>.</a:t>
                </a:r>
              </a:p>
              <a:p>
                <a:pPr lvl="1">
                  <a:lnSpc>
                    <a:spcPct val="120000"/>
                  </a:lnSpc>
                </a:pPr>
                <a:r>
                  <a:rPr lang="en-US" sz="1800" dirty="0" smtClean="0">
                    <a:cs typeface="Calibri" panose="020F0502020204030204" pitchFamily="34" charset="0"/>
                  </a:rPr>
                  <a:t>Upon receiving </a:t>
                </a:r>
                <a:r>
                  <a:rPr lang="en-US" sz="1800" dirty="0" smtClean="0">
                    <a:cs typeface="Calibri" panose="020F0502020204030204" pitchFamily="34" charset="0"/>
                  </a:rPr>
                  <a:t>or generating packet </a:t>
                </a:r>
                <a:r>
                  <a:rPr lang="en-US" sz="1800" dirty="0" smtClean="0">
                    <a:cs typeface="Calibri" panose="020F0502020204030204" pitchFamily="34" charset="0"/>
                  </a:rPr>
                  <a:t>p,</a:t>
                </a:r>
              </a:p>
              <a:p>
                <a:pPr lvl="2">
                  <a:lnSpc>
                    <a:spcPct val="120000"/>
                  </a:lnSpc>
                </a:pPr>
                <a:r>
                  <a:rPr lang="en-US" sz="1600" dirty="0" smtClean="0">
                    <a:cs typeface="Calibri" panose="020F0502020204030204" pitchFamily="34" charset="0"/>
                  </a:rPr>
                  <a:t>Obtains F</a:t>
                </a:r>
                <a:r>
                  <a:rPr lang="en-US" sz="1600" baseline="-25000" dirty="0" smtClean="0">
                    <a:cs typeface="Calibri" panose="020F0502020204030204" pitchFamily="34" charset="0"/>
                  </a:rPr>
                  <a:t>0</a:t>
                </a:r>
                <a:r>
                  <a:rPr lang="en-US" sz="1600" dirty="0" smtClean="0">
                    <a:cs typeface="Calibri" panose="020F0502020204030204" pitchFamily="34" charset="0"/>
                  </a:rPr>
                  <a:t>(p</a:t>
                </a:r>
                <a:r>
                  <a:rPr lang="en-US" sz="1600" dirty="0">
                    <a:cs typeface="Calibri" panose="020F0502020204030204" pitchFamily="34" charset="0"/>
                  </a:rPr>
                  <a:t>) = max{F</a:t>
                </a:r>
                <a:r>
                  <a:rPr lang="en-US" sz="1600" baseline="-25000" dirty="0">
                    <a:cs typeface="Calibri" panose="020F0502020204030204" pitchFamily="34" charset="0"/>
                  </a:rPr>
                  <a:t>0</a:t>
                </a:r>
                <a:r>
                  <a:rPr lang="en-US" sz="1600" dirty="0">
                    <a:cs typeface="Calibri" panose="020F0502020204030204" pitchFamily="34" charset="0"/>
                  </a:rPr>
                  <a:t>(p-1), A</a:t>
                </a:r>
                <a:r>
                  <a:rPr lang="en-US" sz="1600" baseline="-25000" dirty="0">
                    <a:cs typeface="Calibri" panose="020F0502020204030204" pitchFamily="34" charset="0"/>
                  </a:rPr>
                  <a:t>0</a:t>
                </a:r>
                <a:r>
                  <a:rPr lang="en-US" sz="1600" dirty="0">
                    <a:cs typeface="Calibri" panose="020F0502020204030204" pitchFamily="34" charset="0"/>
                  </a:rPr>
                  <a:t>(p)} + L(p)/</a:t>
                </a:r>
                <a:r>
                  <a:rPr lang="en-US" sz="1600" dirty="0" smtClean="0">
                    <a:cs typeface="Calibri" panose="020F0502020204030204" pitchFamily="34" charset="0"/>
                  </a:rPr>
                  <a:t>r. Use it as the FT in 0. Put p in a sorted queue.</a:t>
                </a:r>
              </a:p>
              <a:p>
                <a:pPr lvl="2">
                  <a:lnSpc>
                    <a:spcPct val="120000"/>
                  </a:lnSpc>
                </a:pPr>
                <a:r>
                  <a:rPr lang="en-US" sz="1600" dirty="0" smtClean="0">
                    <a:cs typeface="Calibri" panose="020F0502020204030204" pitchFamily="34" charset="0"/>
                  </a:rPr>
                  <a:t>Obtains F</a:t>
                </a:r>
                <a:r>
                  <a:rPr lang="en-US" sz="1600" baseline="-25000" dirty="0" smtClean="0">
                    <a:cs typeface="Calibri" panose="020F0502020204030204" pitchFamily="34" charset="0"/>
                  </a:rPr>
                  <a:t>1</a:t>
                </a:r>
                <a:r>
                  <a:rPr lang="en-US" sz="1600" dirty="0" smtClean="0">
                    <a:cs typeface="Calibri" panose="020F0502020204030204" pitchFamily="34" charset="0"/>
                  </a:rPr>
                  <a:t>(p) = </a:t>
                </a:r>
                <a:r>
                  <a:rPr lang="en-US" sz="1600" dirty="0">
                    <a:cs typeface="Calibri" panose="020F0502020204030204" pitchFamily="34" charset="0"/>
                  </a:rPr>
                  <a:t>F</a:t>
                </a:r>
                <a:r>
                  <a:rPr lang="en-US" sz="1600" baseline="-25000" dirty="0">
                    <a:cs typeface="Calibri" panose="020F0502020204030204" pitchFamily="34" charset="0"/>
                  </a:rPr>
                  <a:t>0</a:t>
                </a:r>
                <a:r>
                  <a:rPr lang="en-US" sz="1600" dirty="0">
                    <a:cs typeface="Calibri" panose="020F0502020204030204" pitchFamily="34" charset="0"/>
                  </a:rPr>
                  <a:t>(p</a:t>
                </a:r>
                <a:r>
                  <a:rPr lang="en-US" sz="1600" dirty="0" smtClean="0">
                    <a:cs typeface="Calibri" panose="020F0502020204030204" pitchFamily="34" charset="0"/>
                  </a:rPr>
                  <a:t>) + </a:t>
                </a:r>
                <a:r>
                  <a:rPr lang="en-US" sz="1600" dirty="0">
                    <a:cs typeface="Calibri" panose="020F0502020204030204" pitchFamily="34" charset="0"/>
                  </a:rPr>
                  <a:t>Lmax</a:t>
                </a:r>
                <a:r>
                  <a:rPr lang="en-US" sz="1600" baseline="-25000" dirty="0">
                    <a:cs typeface="Calibri" panose="020F0502020204030204" pitchFamily="34" charset="0"/>
                  </a:rPr>
                  <a:t>h-1</a:t>
                </a:r>
                <a:r>
                  <a:rPr lang="en-US" sz="1600" dirty="0">
                    <a:cs typeface="Calibri" panose="020F0502020204030204" pitchFamily="34" charset="0"/>
                  </a:rPr>
                  <a:t>/R</a:t>
                </a:r>
                <a:r>
                  <a:rPr lang="en-US" sz="1600" baseline="-25000" dirty="0">
                    <a:cs typeface="Calibri" panose="020F0502020204030204" pitchFamily="34" charset="0"/>
                  </a:rPr>
                  <a:t>h-1</a:t>
                </a:r>
                <a:r>
                  <a:rPr lang="en-US" sz="1600" dirty="0">
                    <a:cs typeface="Calibri" panose="020F0502020204030204" pitchFamily="34" charset="0"/>
                  </a:rPr>
                  <a:t> + </a:t>
                </a:r>
                <a:r>
                  <a:rPr lang="en-US" sz="1600" dirty="0" smtClean="0">
                    <a:cs typeface="Calibri" panose="020F0502020204030204" pitchFamily="34" charset="0"/>
                  </a:rPr>
                  <a:t>L/r.</a:t>
                </a:r>
              </a:p>
              <a:p>
                <a:pPr lvl="2">
                  <a:lnSpc>
                    <a:spcPct val="120000"/>
                  </a:lnSpc>
                </a:pPr>
                <a:r>
                  <a:rPr lang="en-US" sz="1600" dirty="0" smtClean="0">
                    <a:cs typeface="Calibri" panose="020F0502020204030204" pitchFamily="34" charset="0"/>
                  </a:rPr>
                  <a:t>Records </a:t>
                </a:r>
                <a:r>
                  <a:rPr lang="en-US" sz="1600" dirty="0" smtClean="0">
                    <a:solidFill>
                      <a:srgbClr val="FF0000"/>
                    </a:solidFill>
                    <a:cs typeface="Calibri" panose="020F0502020204030204" pitchFamily="34" charset="0"/>
                  </a:rPr>
                  <a:t>F</a:t>
                </a:r>
                <a:r>
                  <a:rPr lang="en-US" sz="1600" baseline="-25000" dirty="0" smtClean="0">
                    <a:solidFill>
                      <a:srgbClr val="FF0000"/>
                    </a:solidFill>
                    <a:cs typeface="Calibri" panose="020F0502020204030204" pitchFamily="34" charset="0"/>
                  </a:rPr>
                  <a:t>1</a:t>
                </a:r>
                <a:r>
                  <a:rPr lang="en-US" sz="1600" dirty="0" smtClean="0">
                    <a:solidFill>
                      <a:srgbClr val="FF0000"/>
                    </a:solidFill>
                    <a:cs typeface="Calibri" panose="020F0502020204030204" pitchFamily="34" charset="0"/>
                  </a:rPr>
                  <a:t>(p)</a:t>
                </a:r>
                <a:r>
                  <a:rPr lang="en-US" sz="1600" dirty="0" smtClean="0">
                    <a:cs typeface="Calibri" panose="020F0502020204030204" pitchFamily="34" charset="0"/>
                  </a:rPr>
                  <a:t> &amp; </a:t>
                </a:r>
                <a:r>
                  <a:rPr lang="en-US" sz="1600" dirty="0">
                    <a:solidFill>
                      <a:srgbClr val="FF0000"/>
                    </a:solidFill>
                    <a:cs typeface="Calibri" panose="020F0502020204030204" pitchFamily="34" charset="0"/>
                  </a:rPr>
                  <a:t>L/r</a:t>
                </a:r>
                <a:r>
                  <a:rPr lang="en-US" sz="1600" dirty="0">
                    <a:cs typeface="Calibri" panose="020F0502020204030204" pitchFamily="34" charset="0"/>
                  </a:rPr>
                  <a:t> </a:t>
                </a:r>
                <a:r>
                  <a:rPr lang="en-US" sz="1600" dirty="0" smtClean="0">
                    <a:cs typeface="Calibri" panose="020F0502020204030204" pitchFamily="34" charset="0"/>
                  </a:rPr>
                  <a:t>in the packet as </a:t>
                </a:r>
                <a:r>
                  <a:rPr lang="en-US" sz="1600" dirty="0" smtClean="0">
                    <a:solidFill>
                      <a:srgbClr val="FF0000"/>
                    </a:solidFill>
                    <a:cs typeface="Calibri" panose="020F0502020204030204" pitchFamily="34" charset="0"/>
                  </a:rPr>
                  <a:t>meta-data</a:t>
                </a:r>
                <a:r>
                  <a:rPr lang="en-US" sz="1600" dirty="0" smtClean="0">
                    <a:cs typeface="Calibri" panose="020F0502020204030204" pitchFamily="34" charset="0"/>
                  </a:rPr>
                  <a:t> for the use in the next node 1.</a:t>
                </a:r>
              </a:p>
              <a:p>
                <a:pPr lvl="1">
                  <a:lnSpc>
                    <a:spcPct val="120000"/>
                  </a:lnSpc>
                </a:pPr>
                <a:r>
                  <a:rPr lang="en-US" sz="1800" dirty="0" smtClean="0">
                    <a:cs typeface="Calibri" panose="020F0502020204030204" pitchFamily="34" charset="0"/>
                  </a:rPr>
                  <a:t>Update the flow state to F</a:t>
                </a:r>
                <a:r>
                  <a:rPr lang="en-US" sz="1800" baseline="-25000" dirty="0" smtClean="0">
                    <a:cs typeface="Calibri" panose="020F0502020204030204" pitchFamily="34" charset="0"/>
                  </a:rPr>
                  <a:t>0</a:t>
                </a:r>
                <a:r>
                  <a:rPr lang="en-US" sz="1800" dirty="0" smtClean="0">
                    <a:cs typeface="Calibri" panose="020F0502020204030204" pitchFamily="34" charset="0"/>
                  </a:rPr>
                  <a:t>(p).</a:t>
                </a:r>
              </a:p>
              <a:p>
                <a:pPr marL="355600" indent="-355600">
                  <a:lnSpc>
                    <a:spcPct val="120000"/>
                  </a:lnSpc>
                  <a:buFont typeface="+mj-lt"/>
                  <a:buAutoNum type="arabicPeriod"/>
                </a:pPr>
                <a:r>
                  <a:rPr lang="en-US" sz="2000" dirty="0" smtClean="0">
                    <a:cs typeface="Calibri" panose="020F0502020204030204" pitchFamily="34" charset="0"/>
                  </a:rPr>
                  <a:t>A core node h</a:t>
                </a:r>
              </a:p>
              <a:p>
                <a:pPr lvl="1">
                  <a:lnSpc>
                    <a:spcPct val="120000"/>
                  </a:lnSpc>
                </a:pPr>
                <a:r>
                  <a:rPr lang="en-US" sz="1800" dirty="0">
                    <a:cs typeface="Calibri" panose="020F0502020204030204" pitchFamily="34" charset="0"/>
                  </a:rPr>
                  <a:t>Maintains </a:t>
                </a:r>
                <a:r>
                  <a:rPr lang="en-US" sz="1800" dirty="0" smtClean="0">
                    <a:cs typeface="Calibri" panose="020F0502020204030204" pitchFamily="34" charset="0"/>
                  </a:rPr>
                  <a:t>the link </a:t>
                </a:r>
                <a:r>
                  <a:rPr lang="en-US" sz="1800" dirty="0">
                    <a:cs typeface="Calibri" panose="020F0502020204030204" pitchFamily="34" charset="0"/>
                  </a:rPr>
                  <a:t>info </a:t>
                </a:r>
                <a:r>
                  <a:rPr lang="en-US" sz="1800" dirty="0" err="1" smtClean="0">
                    <a:cs typeface="Calibri" panose="020F0502020204030204" pitchFamily="34" charset="0"/>
                  </a:rPr>
                  <a:t>Lmax</a:t>
                </a:r>
                <a:r>
                  <a:rPr lang="en-US" sz="1800" baseline="-25000" dirty="0" err="1" smtClean="0">
                    <a:cs typeface="Calibri" panose="020F0502020204030204" pitchFamily="34" charset="0"/>
                  </a:rPr>
                  <a:t>h</a:t>
                </a:r>
                <a:r>
                  <a:rPr lang="en-US" sz="1800" dirty="0" smtClean="0">
                    <a:cs typeface="Calibri" panose="020F0502020204030204" pitchFamily="34" charset="0"/>
                  </a:rPr>
                  <a:t>/R</a:t>
                </a:r>
                <a:r>
                  <a:rPr lang="en-US" sz="1800" baseline="-25000" dirty="0" smtClean="0">
                    <a:cs typeface="Calibri" panose="020F0502020204030204" pitchFamily="34" charset="0"/>
                  </a:rPr>
                  <a:t>h</a:t>
                </a:r>
                <a:r>
                  <a:rPr lang="en-US" sz="1800" dirty="0" smtClean="0">
                    <a:cs typeface="Calibri" panose="020F0502020204030204" pitchFamily="34" charset="0"/>
                  </a:rPr>
                  <a:t>. (A rather static value)</a:t>
                </a:r>
              </a:p>
              <a:p>
                <a:pPr lvl="1">
                  <a:lnSpc>
                    <a:spcPct val="120000"/>
                  </a:lnSpc>
                </a:pPr>
                <a:r>
                  <a:rPr lang="en-US" sz="1800" dirty="0" smtClean="0">
                    <a:cs typeface="Calibri" panose="020F0502020204030204" pitchFamily="34" charset="0"/>
                  </a:rPr>
                  <a:t>Upon receiving packet p, </a:t>
                </a:r>
              </a:p>
              <a:p>
                <a:pPr lvl="2">
                  <a:lnSpc>
                    <a:spcPct val="120000"/>
                  </a:lnSpc>
                </a:pPr>
                <a:r>
                  <a:rPr lang="en-US" sz="1600" dirty="0" smtClean="0">
                    <a:cs typeface="Calibri" panose="020F0502020204030204" pitchFamily="34" charset="0"/>
                  </a:rPr>
                  <a:t>retrieve meta-data </a:t>
                </a:r>
                <a:r>
                  <a:rPr lang="en-US" sz="1600" dirty="0" smtClean="0">
                    <a:cs typeface="Calibri" panose="020F0502020204030204" pitchFamily="34" charset="0"/>
                  </a:rPr>
                  <a:t>F</a:t>
                </a:r>
                <a:r>
                  <a:rPr lang="en-US" sz="1600" baseline="-25000" dirty="0" smtClean="0">
                    <a:cs typeface="Calibri" panose="020F0502020204030204" pitchFamily="34" charset="0"/>
                  </a:rPr>
                  <a:t>h</a:t>
                </a:r>
                <a:r>
                  <a:rPr lang="en-US" sz="1600" dirty="0" smtClean="0">
                    <a:cs typeface="Calibri" panose="020F0502020204030204" pitchFamily="34" charset="0"/>
                  </a:rPr>
                  <a:t>(p) &amp; L/r, use F</a:t>
                </a:r>
                <a:r>
                  <a:rPr lang="en-US" sz="1600" baseline="-25000" dirty="0" smtClean="0">
                    <a:cs typeface="Calibri" panose="020F0502020204030204" pitchFamily="34" charset="0"/>
                  </a:rPr>
                  <a:t>h</a:t>
                </a:r>
                <a:r>
                  <a:rPr lang="en-US" sz="1600" dirty="0" smtClean="0">
                    <a:cs typeface="Calibri" panose="020F0502020204030204" pitchFamily="34" charset="0"/>
                  </a:rPr>
                  <a:t>(p) as the FT. </a:t>
                </a:r>
                <a:r>
                  <a:rPr lang="en-US" sz="1600" dirty="0">
                    <a:cs typeface="Calibri" panose="020F0502020204030204" pitchFamily="34" charset="0"/>
                  </a:rPr>
                  <a:t>Put p in a sorted queue.</a:t>
                </a:r>
                <a:endParaRPr lang="en-US" sz="1600" dirty="0" smtClean="0">
                  <a:cs typeface="Calibri" panose="020F0502020204030204" pitchFamily="34" charset="0"/>
                </a:endParaRPr>
              </a:p>
              <a:p>
                <a:pPr lvl="2">
                  <a:lnSpc>
                    <a:spcPct val="120000"/>
                  </a:lnSpc>
                </a:pPr>
                <a:r>
                  <a:rPr lang="en-US" sz="1600" dirty="0" smtClean="0">
                    <a:cs typeface="Calibri" panose="020F0502020204030204" pitchFamily="34" charset="0"/>
                  </a:rPr>
                  <a:t>Obtain F</a:t>
                </a:r>
                <a:r>
                  <a:rPr lang="en-US" sz="1600" baseline="-25000" dirty="0" smtClean="0">
                    <a:cs typeface="Calibri" panose="020F0502020204030204" pitchFamily="34" charset="0"/>
                  </a:rPr>
                  <a:t>h+1</a:t>
                </a:r>
                <a:r>
                  <a:rPr lang="en-US" sz="1600" dirty="0" smtClean="0">
                    <a:cs typeface="Calibri" panose="020F0502020204030204" pitchFamily="34" charset="0"/>
                  </a:rPr>
                  <a:t>(p</a:t>
                </a:r>
                <a:r>
                  <a:rPr lang="en-US" sz="1600" dirty="0">
                    <a:cs typeface="Calibri" panose="020F0502020204030204" pitchFamily="34" charset="0"/>
                  </a:rPr>
                  <a:t>) = </a:t>
                </a:r>
                <a:r>
                  <a:rPr lang="en-US" sz="1600" dirty="0" smtClean="0">
                    <a:cs typeface="Calibri" panose="020F0502020204030204" pitchFamily="34" charset="0"/>
                  </a:rPr>
                  <a:t>F</a:t>
                </a:r>
                <a:r>
                  <a:rPr lang="en-US" sz="1600" baseline="-25000" dirty="0" smtClean="0">
                    <a:cs typeface="Calibri" panose="020F0502020204030204" pitchFamily="34" charset="0"/>
                  </a:rPr>
                  <a:t>h</a:t>
                </a:r>
                <a:r>
                  <a:rPr lang="en-US" sz="1600" dirty="0" smtClean="0">
                    <a:cs typeface="Calibri" panose="020F0502020204030204" pitchFamily="34" charset="0"/>
                  </a:rPr>
                  <a:t>(p</a:t>
                </a:r>
                <a:r>
                  <a:rPr lang="en-US" sz="1600" dirty="0">
                    <a:cs typeface="Calibri" panose="020F0502020204030204" pitchFamily="34" charset="0"/>
                  </a:rPr>
                  <a:t>) + </a:t>
                </a:r>
                <a:r>
                  <a:rPr lang="en-US" sz="1600" dirty="0" err="1" smtClean="0">
                    <a:cs typeface="Calibri" panose="020F0502020204030204" pitchFamily="34" charset="0"/>
                  </a:rPr>
                  <a:t>Lmax</a:t>
                </a:r>
                <a:r>
                  <a:rPr lang="en-US" sz="1600" baseline="-25000" dirty="0" err="1" smtClean="0">
                    <a:cs typeface="Calibri" panose="020F0502020204030204" pitchFamily="34" charset="0"/>
                  </a:rPr>
                  <a:t>h</a:t>
                </a:r>
                <a:r>
                  <a:rPr lang="en-US" sz="1600" dirty="0" smtClean="0">
                    <a:cs typeface="Calibri" panose="020F0502020204030204" pitchFamily="34" charset="0"/>
                  </a:rPr>
                  <a:t>/R</a:t>
                </a:r>
                <a:r>
                  <a:rPr lang="en-US" sz="1600" baseline="-25000" dirty="0" smtClean="0">
                    <a:cs typeface="Calibri" panose="020F0502020204030204" pitchFamily="34" charset="0"/>
                  </a:rPr>
                  <a:t>h</a:t>
                </a:r>
                <a:r>
                  <a:rPr lang="en-US" sz="1600" dirty="0" smtClean="0">
                    <a:cs typeface="Calibri" panose="020F0502020204030204" pitchFamily="34" charset="0"/>
                  </a:rPr>
                  <a:t> </a:t>
                </a:r>
                <a:r>
                  <a:rPr lang="en-US" sz="1600" dirty="0">
                    <a:cs typeface="Calibri" panose="020F0502020204030204" pitchFamily="34" charset="0"/>
                  </a:rPr>
                  <a:t>+ </a:t>
                </a:r>
                <a:r>
                  <a:rPr lang="en-US" sz="1600" dirty="0" smtClean="0">
                    <a:cs typeface="Calibri" panose="020F0502020204030204" pitchFamily="34" charset="0"/>
                  </a:rPr>
                  <a:t>L/r. </a:t>
                </a:r>
              </a:p>
              <a:p>
                <a:pPr lvl="2">
                  <a:lnSpc>
                    <a:spcPct val="120000"/>
                  </a:lnSpc>
                </a:pPr>
                <a:r>
                  <a:rPr lang="en-US" sz="1600" dirty="0" smtClean="0">
                    <a:solidFill>
                      <a:srgbClr val="FF0000"/>
                    </a:solidFill>
                    <a:cs typeface="Calibri" panose="020F0502020204030204" pitchFamily="34" charset="0"/>
                  </a:rPr>
                  <a:t>Update F</a:t>
                </a:r>
                <a:r>
                  <a:rPr lang="en-US" sz="1600" baseline="-25000" dirty="0" smtClean="0">
                    <a:solidFill>
                      <a:srgbClr val="FF0000"/>
                    </a:solidFill>
                    <a:cs typeface="Calibri" panose="020F0502020204030204" pitchFamily="34" charset="0"/>
                  </a:rPr>
                  <a:t>h</a:t>
                </a:r>
                <a:r>
                  <a:rPr lang="en-US" sz="1600" dirty="0" smtClean="0">
                    <a:solidFill>
                      <a:srgbClr val="FF0000"/>
                    </a:solidFill>
                    <a:cs typeface="Calibri" panose="020F0502020204030204" pitchFamily="34" charset="0"/>
                  </a:rPr>
                  <a:t>(p) with F</a:t>
                </a:r>
                <a:r>
                  <a:rPr lang="en-US" sz="1600" baseline="-25000" dirty="0" smtClean="0">
                    <a:solidFill>
                      <a:srgbClr val="FF0000"/>
                    </a:solidFill>
                    <a:cs typeface="Calibri" panose="020F0502020204030204" pitchFamily="34" charset="0"/>
                  </a:rPr>
                  <a:t>h+1</a:t>
                </a:r>
                <a:r>
                  <a:rPr lang="en-US" sz="1600" dirty="0" smtClean="0">
                    <a:solidFill>
                      <a:srgbClr val="FF0000"/>
                    </a:solidFill>
                    <a:cs typeface="Calibri" panose="020F0502020204030204" pitchFamily="34" charset="0"/>
                  </a:rPr>
                  <a:t>(p) before or during p is in the queue</a:t>
                </a:r>
                <a:r>
                  <a:rPr lang="en-US" sz="1600" dirty="0" smtClean="0">
                    <a:cs typeface="Calibri" panose="020F0502020204030204" pitchFamily="34" charset="0"/>
                  </a:rPr>
                  <a:t>. </a:t>
                </a:r>
              </a:p>
            </p:txBody>
          </p:sp>
        </mc:Choice>
        <mc:Fallback>
          <p:sp>
            <p:nvSpPr>
              <p:cNvPr id="3" name="내용 개체 틀 2"/>
              <p:cNvSpPr>
                <a:spLocks noGrp="1" noRot="1" noChangeAspect="1" noMove="1" noResize="1" noEditPoints="1" noAdjustHandles="1" noChangeArrowheads="1" noChangeShapeType="1" noTextEdit="1"/>
              </p:cNvSpPr>
              <p:nvPr>
                <p:ph idx="1"/>
              </p:nvPr>
            </p:nvSpPr>
            <p:spPr>
              <a:xfrm>
                <a:off x="555938" y="907365"/>
                <a:ext cx="7697413" cy="5873721"/>
              </a:xfrm>
              <a:blipFill>
                <a:blip r:embed="rId2"/>
                <a:stretch>
                  <a:fillRect l="-396" t="-312"/>
                </a:stretch>
              </a:blipFill>
            </p:spPr>
            <p:txBody>
              <a:bodyPr/>
              <a:lstStyle/>
              <a:p>
                <a:r>
                  <a:rPr lang="en-US">
                    <a:noFill/>
                  </a:rPr>
                  <a:t> </a:t>
                </a:r>
              </a:p>
            </p:txBody>
          </p:sp>
        </mc:Fallback>
      </mc:AlternateContent>
      <p:sp>
        <p:nvSpPr>
          <p:cNvPr id="4" name="슬라이드 번호 개체 틀 3"/>
          <p:cNvSpPr>
            <a:spLocks noGrp="1"/>
          </p:cNvSpPr>
          <p:nvPr>
            <p:ph type="sldNum" sz="quarter" idx="12"/>
          </p:nvPr>
        </p:nvSpPr>
        <p:spPr/>
        <p:txBody>
          <a:bodyPr/>
          <a:lstStyle/>
          <a:p>
            <a:fld id="{5336DDA7-56E2-4C7A-B17F-ABF6B63F69A3}" type="slidenum">
              <a:rPr lang="en-US" smtClean="0"/>
              <a:t>4</a:t>
            </a:fld>
            <a:endParaRPr lang="en-US" dirty="0"/>
          </a:p>
        </p:txBody>
      </p:sp>
      <mc:AlternateContent xmlns:mc="http://schemas.openxmlformats.org/markup-compatibility/2006">
        <mc:Choice xmlns:a14="http://schemas.microsoft.com/office/drawing/2010/main" Requires="a14">
          <p:graphicFrame>
            <p:nvGraphicFramePr>
              <p:cNvPr id="6" name="표 5"/>
              <p:cNvGraphicFramePr>
                <a:graphicFrameLocks noGrp="1"/>
              </p:cNvGraphicFramePr>
              <p:nvPr>
                <p:extLst>
                  <p:ext uri="{D42A27DB-BD31-4B8C-83A1-F6EECF244321}">
                    <p14:modId xmlns:p14="http://schemas.microsoft.com/office/powerpoint/2010/main" val="1841048062"/>
                  </p:ext>
                </p:extLst>
              </p:nvPr>
            </p:nvGraphicFramePr>
            <p:xfrm>
              <a:off x="8400516" y="1498441"/>
              <a:ext cx="3599232" cy="4450080"/>
            </p:xfrm>
            <a:graphic>
              <a:graphicData uri="http://schemas.openxmlformats.org/drawingml/2006/table">
                <a:tbl>
                  <a:tblPr firstRow="1" bandRow="1">
                    <a:tableStyleId>{073A0DAA-6AF3-43AB-8588-CEC1D06C72B9}</a:tableStyleId>
                  </a:tblPr>
                  <a:tblGrid>
                    <a:gridCol w="674451">
                      <a:extLst>
                        <a:ext uri="{9D8B030D-6E8A-4147-A177-3AD203B41FA5}">
                          <a16:colId xmlns:a16="http://schemas.microsoft.com/office/drawing/2014/main" val="2802329156"/>
                        </a:ext>
                      </a:extLst>
                    </a:gridCol>
                    <a:gridCol w="2924781">
                      <a:extLst>
                        <a:ext uri="{9D8B030D-6E8A-4147-A177-3AD203B41FA5}">
                          <a16:colId xmlns:a16="http://schemas.microsoft.com/office/drawing/2014/main" val="1086472522"/>
                        </a:ext>
                      </a:extLst>
                    </a:gridCol>
                  </a:tblGrid>
                  <a:tr h="370840">
                    <a:tc>
                      <a:txBody>
                        <a:bodyPr/>
                        <a:lstStyle/>
                        <a:p>
                          <a:r>
                            <a:rPr lang="en-US" sz="1000" dirty="0" smtClean="0">
                              <a:latin typeface="Calibri" panose="020F0502020204030204" pitchFamily="34" charset="0"/>
                              <a:cs typeface="Calibri" panose="020F0502020204030204" pitchFamily="34" charset="0"/>
                            </a:rPr>
                            <a:t>Symbol</a:t>
                          </a:r>
                          <a:endParaRPr lang="en-US" sz="1000" dirty="0">
                            <a:latin typeface="Calibri" panose="020F0502020204030204" pitchFamily="34" charset="0"/>
                            <a:cs typeface="Calibri" panose="020F0502020204030204" pitchFamily="34" charset="0"/>
                          </a:endParaRPr>
                        </a:p>
                      </a:txBody>
                      <a:tcPr/>
                    </a:tc>
                    <a:tc>
                      <a:txBody>
                        <a:bodyPr/>
                        <a:lstStyle/>
                        <a:p>
                          <a:r>
                            <a:rPr lang="en-US" sz="1100" dirty="0" smtClean="0">
                              <a:latin typeface="Calibri" panose="020F0502020204030204" pitchFamily="34" charset="0"/>
                              <a:cs typeface="Calibri" panose="020F0502020204030204" pitchFamily="34" charset="0"/>
                            </a:rPr>
                            <a:t>Definition</a:t>
                          </a:r>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64392656"/>
                      </a:ext>
                    </a:extLst>
                  </a:tr>
                  <a:tr h="370840">
                    <a:tc>
                      <a:txBody>
                        <a:bodyPr/>
                        <a:lstStyle/>
                        <a:p>
                          <a:pPr algn="l"/>
                          <a:r>
                            <a:rPr lang="en-US" sz="1400" dirty="0" smtClean="0">
                              <a:latin typeface="Calibri" panose="020F0502020204030204" pitchFamily="34" charset="0"/>
                              <a:cs typeface="Calibri" panose="020F0502020204030204" pitchFamily="34" charset="0"/>
                            </a:rPr>
                            <a:t>F</a:t>
                          </a:r>
                          <a:r>
                            <a:rPr lang="en-US" sz="1400" baseline="-25000" dirty="0" smtClean="0">
                              <a:latin typeface="Calibri" panose="020F0502020204030204" pitchFamily="34" charset="0"/>
                              <a:cs typeface="Calibri" panose="020F0502020204030204" pitchFamily="34" charset="0"/>
                            </a:rPr>
                            <a:t>h</a:t>
                          </a:r>
                          <a:r>
                            <a:rPr lang="en-US" sz="1400" dirty="0" smtClean="0">
                              <a:latin typeface="Calibri" panose="020F0502020204030204" pitchFamily="34" charset="0"/>
                              <a:cs typeface="Calibri" panose="020F0502020204030204" pitchFamily="34" charset="0"/>
                            </a:rPr>
                            <a:t>(p)</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‘Finish time’ of packet p at node h</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62716353"/>
                      </a:ext>
                    </a:extLst>
                  </a:tr>
                  <a:tr h="370840">
                    <a:tc>
                      <a:txBody>
                        <a:bodyPr/>
                        <a:lstStyle/>
                        <a:p>
                          <a:pPr algn="l"/>
                          <a:r>
                            <a:rPr lang="en-US" sz="1400" dirty="0" smtClean="0">
                              <a:latin typeface="Calibri" panose="020F0502020204030204" pitchFamily="34" charset="0"/>
                              <a:cs typeface="Calibri" panose="020F0502020204030204" pitchFamily="34" charset="0"/>
                            </a:rPr>
                            <a:t>A</a:t>
                          </a:r>
                          <a:r>
                            <a:rPr lang="en-US" sz="1400" baseline="-25000" dirty="0" smtClean="0">
                              <a:latin typeface="Calibri" panose="020F0502020204030204" pitchFamily="34" charset="0"/>
                              <a:cs typeface="Calibri" panose="020F0502020204030204" pitchFamily="34" charset="0"/>
                            </a:rPr>
                            <a:t>0</a:t>
                          </a:r>
                          <a:r>
                            <a:rPr lang="en-US" sz="1400" dirty="0" smtClean="0">
                              <a:latin typeface="Calibri" panose="020F0502020204030204" pitchFamily="34" charset="0"/>
                              <a:cs typeface="Calibri" panose="020F0502020204030204" pitchFamily="34" charset="0"/>
                            </a:rPr>
                            <a:t>(p</a:t>
                          </a:r>
                          <a:r>
                            <a:rPr lang="en-US" sz="1400" dirty="0" smtClean="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Arrival time of p at </a:t>
                          </a:r>
                          <a:r>
                            <a:rPr lang="en-US" sz="1400" dirty="0" smtClean="0">
                              <a:latin typeface="Calibri" panose="020F0502020204030204" pitchFamily="34" charset="0"/>
                              <a:cs typeface="Calibri" panose="020F0502020204030204" pitchFamily="34" charset="0"/>
                            </a:rPr>
                            <a:t>node</a:t>
                          </a:r>
                          <a:r>
                            <a:rPr lang="en-US" sz="1400" baseline="0" dirty="0" smtClean="0">
                              <a:latin typeface="Calibri" panose="020F0502020204030204" pitchFamily="34" charset="0"/>
                              <a:cs typeface="Calibri" panose="020F0502020204030204" pitchFamily="34" charset="0"/>
                            </a:rPr>
                            <a:t> 0</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38317205"/>
                      </a:ext>
                    </a:extLst>
                  </a:tr>
                  <a:tr h="370840">
                    <a:tc>
                      <a:txBody>
                        <a:bodyPr/>
                        <a:lstStyle/>
                        <a:p>
                          <a:pPr algn="l"/>
                          <a:r>
                            <a:rPr lang="en-US" sz="1400" dirty="0" smtClean="0">
                              <a:latin typeface="Calibri" panose="020F0502020204030204" pitchFamily="34" charset="0"/>
                              <a:cs typeface="Calibri" panose="020F0502020204030204" pitchFamily="34" charset="0"/>
                            </a:rPr>
                            <a:t>L(p)</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Length of p</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68986452"/>
                      </a:ext>
                    </a:extLst>
                  </a:tr>
                  <a:tr h="370840">
                    <a:tc>
                      <a:txBody>
                        <a:bodyPr/>
                        <a:lstStyle/>
                        <a:p>
                          <a:pPr algn="l"/>
                          <a:r>
                            <a:rPr lang="en-US" sz="1400" dirty="0" smtClean="0">
                              <a:latin typeface="Calibri" panose="020F0502020204030204" pitchFamily="34" charset="0"/>
                              <a:cs typeface="Calibri" panose="020F0502020204030204" pitchFamily="34" charset="0"/>
                            </a:rPr>
                            <a:t>L</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Max Packet Length of p’s flow</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28069189"/>
                      </a:ext>
                    </a:extLst>
                  </a:tr>
                  <a:tr h="370840">
                    <a:tc>
                      <a:txBody>
                        <a:bodyPr/>
                        <a:lstStyle/>
                        <a:p>
                          <a:pPr algn="l"/>
                          <a14:m>
                            <m:oMathPara xmlns:m="http://schemas.openxmlformats.org/officeDocument/2006/math">
                              <m:oMathParaPr>
                                <m:jc m:val="left"/>
                              </m:oMathParaPr>
                              <m:oMath xmlns:m="http://schemas.openxmlformats.org/officeDocument/2006/math">
                                <m:sSub>
                                  <m:sSubPr>
                                    <m:ctrlPr>
                                      <a:rPr lang="en-US" sz="1400" i="1" smtClean="0">
                                        <a:latin typeface="Cambria Math" panose="02040503050406030204" pitchFamily="18" charset="0"/>
                                        <a:cs typeface="Calibri" panose="020F0502020204030204" pitchFamily="34" charset="0"/>
                                      </a:rPr>
                                    </m:ctrlPr>
                                  </m:sSubPr>
                                  <m:e>
                                    <m:r>
                                      <m:rPr>
                                        <m:sty m:val="p"/>
                                      </m:rPr>
                                      <a:rPr lang="el-GR" sz="1400">
                                        <a:latin typeface="Cambria Math" panose="02040503050406030204" pitchFamily="18" charset="0"/>
                                        <a:cs typeface="Calibri" panose="020F0502020204030204" pitchFamily="34" charset="0"/>
                                      </a:rPr>
                                      <m:t>ρ</m:t>
                                    </m:r>
                                  </m:e>
                                  <m:sub>
                                    <m:r>
                                      <a:rPr lang="en-US" sz="1400" i="1">
                                        <a:latin typeface="Cambria Math" panose="02040503050406030204" pitchFamily="18" charset="0"/>
                                        <a:cs typeface="Calibri" panose="020F0502020204030204" pitchFamily="34" charset="0"/>
                                      </a:rPr>
                                      <m:t>𝑗</m:t>
                                    </m:r>
                                  </m:sub>
                                </m:sSub>
                              </m:oMath>
                            </m:oMathPara>
                          </a14:m>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Arrival rate of flow j</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05328528"/>
                      </a:ext>
                    </a:extLst>
                  </a:tr>
                  <a:tr h="370840">
                    <a:tc>
                      <a:txBody>
                        <a:bodyPr/>
                        <a:lstStyle/>
                        <a:p>
                          <a:pPr algn="l"/>
                          <a:r>
                            <a:rPr lang="en-US" sz="1400" dirty="0" err="1" smtClean="0">
                              <a:latin typeface="Calibri" panose="020F0502020204030204" pitchFamily="34" charset="0"/>
                              <a:cs typeface="Calibri" panose="020F0502020204030204" pitchFamily="34" charset="0"/>
                            </a:rPr>
                            <a:t>Bj</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Max burst of flow j</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90402233"/>
                      </a:ext>
                    </a:extLst>
                  </a:tr>
                  <a:tr h="370840">
                    <a:tc>
                      <a:txBody>
                        <a:bodyPr/>
                        <a:lstStyle/>
                        <a:p>
                          <a:pPr algn="l"/>
                          <a:r>
                            <a:rPr lang="en-US" sz="1400" dirty="0" smtClean="0">
                              <a:latin typeface="Calibri" panose="020F0502020204030204" pitchFamily="34" charset="0"/>
                              <a:cs typeface="Calibri" panose="020F0502020204030204" pitchFamily="34" charset="0"/>
                            </a:rPr>
                            <a:t>r</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Service rate of p’s flow</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89691160"/>
                      </a:ext>
                    </a:extLst>
                  </a:tr>
                  <a:tr h="370840">
                    <a:tc>
                      <a:txBody>
                        <a:bodyPr/>
                        <a:lstStyle/>
                        <a:p>
                          <a:pPr algn="l"/>
                          <a14:m>
                            <m:oMathPara xmlns:m="http://schemas.openxmlformats.org/officeDocument/2006/math">
                              <m:oMathParaPr>
                                <m:jc m:val="left"/>
                              </m:oMathParaPr>
                              <m:oMath xmlns:m="http://schemas.openxmlformats.org/officeDocument/2006/math">
                                <m:sSub>
                                  <m:sSubPr>
                                    <m:ctrlPr>
                                      <a:rPr lang="en-US" sz="1400" i="1" smtClean="0">
                                        <a:latin typeface="Cambria Math" panose="02040503050406030204" pitchFamily="18" charset="0"/>
                                        <a:cs typeface="Calibri" panose="020F0502020204030204" pitchFamily="34" charset="0"/>
                                      </a:rPr>
                                    </m:ctrlPr>
                                  </m:sSubPr>
                                  <m:e>
                                    <m:r>
                                      <a:rPr lang="en-US" sz="1400" b="0" i="1" smtClean="0">
                                        <a:latin typeface="Cambria Math" panose="02040503050406030204" pitchFamily="18" charset="0"/>
                                        <a:cs typeface="Calibri" panose="020F0502020204030204" pitchFamily="34" charset="0"/>
                                      </a:rPr>
                                      <m:t>𝑟</m:t>
                                    </m:r>
                                  </m:e>
                                  <m:sub>
                                    <m:r>
                                      <a:rPr lang="en-US" sz="1400" b="0" i="1" smtClean="0">
                                        <a:latin typeface="Cambria Math" panose="02040503050406030204" pitchFamily="18" charset="0"/>
                                        <a:cs typeface="Calibri" panose="020F0502020204030204" pitchFamily="34" charset="0"/>
                                      </a:rPr>
                                      <m:t>h</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𝑗</m:t>
                                    </m:r>
                                  </m:sub>
                                </m:sSub>
                              </m:oMath>
                            </m:oMathPara>
                          </a14:m>
                          <a:endParaRPr lang="en-US" sz="1400" dirty="0">
                            <a:latin typeface="Calibri" panose="020F0502020204030204" pitchFamily="34" charset="0"/>
                            <a:cs typeface="Calibri" panose="020F050202020403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anose="020F0502020204030204" pitchFamily="34" charset="0"/>
                              <a:cs typeface="Calibri" panose="020F0502020204030204" pitchFamily="34" charset="0"/>
                            </a:rPr>
                            <a:t>Service rate of flow</a:t>
                          </a:r>
                          <a:r>
                            <a:rPr lang="en-US" sz="1400" baseline="0" dirty="0">
                              <a:latin typeface="Calibri" panose="020F0502020204030204" pitchFamily="34" charset="0"/>
                              <a:cs typeface="Calibri" panose="020F0502020204030204" pitchFamily="34" charset="0"/>
                            </a:rPr>
                            <a:t> </a:t>
                          </a:r>
                          <a:r>
                            <a:rPr lang="en-US" sz="1400" baseline="0" dirty="0" smtClean="0">
                              <a:latin typeface="Calibri" panose="020F0502020204030204" pitchFamily="34" charset="0"/>
                              <a:cs typeface="Calibri" panose="020F0502020204030204" pitchFamily="34" charset="0"/>
                            </a:rPr>
                            <a:t>j at node h</a:t>
                          </a:r>
                          <a:endParaRPr lang="en-US" sz="1400" dirty="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61630519"/>
                      </a:ext>
                    </a:extLst>
                  </a:tr>
                  <a:tr h="370840">
                    <a:tc>
                      <a:txBody>
                        <a:bodyPr/>
                        <a:lstStyle/>
                        <a:p>
                          <a:pPr algn="l"/>
                          <a:r>
                            <a:rPr lang="en-US" sz="1400" dirty="0" err="1" smtClean="0">
                              <a:latin typeface="Calibri" panose="020F0502020204030204" pitchFamily="34" charset="0"/>
                              <a:cs typeface="Calibri" panose="020F0502020204030204" pitchFamily="34" charset="0"/>
                            </a:rPr>
                            <a:t>Lmax</a:t>
                          </a:r>
                          <a:r>
                            <a:rPr lang="en-US" sz="1400" baseline="-25000" dirty="0" err="1" smtClean="0">
                              <a:latin typeface="Calibri" panose="020F0502020204030204" pitchFamily="34" charset="0"/>
                              <a:cs typeface="Calibri" panose="020F0502020204030204" pitchFamily="34" charset="0"/>
                            </a:rPr>
                            <a:t>h</a:t>
                          </a:r>
                          <a:endParaRPr lang="en-US" sz="1400" baseline="-250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Max Packet</a:t>
                          </a:r>
                          <a:r>
                            <a:rPr lang="en-US" sz="1400" baseline="0" dirty="0" smtClean="0">
                              <a:latin typeface="Calibri" panose="020F0502020204030204" pitchFamily="34" charset="0"/>
                              <a:cs typeface="Calibri" panose="020F0502020204030204" pitchFamily="34" charset="0"/>
                            </a:rPr>
                            <a:t> Length at node h</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85577243"/>
                      </a:ext>
                    </a:extLst>
                  </a:tr>
                  <a:tr h="370840">
                    <a:tc>
                      <a:txBody>
                        <a:bodyPr/>
                        <a:lstStyle/>
                        <a:p>
                          <a:pPr algn="l"/>
                          <a:r>
                            <a:rPr lang="en-US" altLang="ko-KR" sz="1400" dirty="0" smtClean="0">
                              <a:latin typeface="Calibri" panose="020F0502020204030204" pitchFamily="34" charset="0"/>
                              <a:cs typeface="Calibri" panose="020F0502020204030204" pitchFamily="34" charset="0"/>
                            </a:rPr>
                            <a:t>R</a:t>
                          </a:r>
                          <a:r>
                            <a:rPr lang="en-US" altLang="ko-KR" sz="1400" baseline="-25000" dirty="0" smtClean="0">
                              <a:latin typeface="Calibri" panose="020F0502020204030204" pitchFamily="34" charset="0"/>
                              <a:cs typeface="Calibri" panose="020F0502020204030204" pitchFamily="34" charset="0"/>
                            </a:rPr>
                            <a:t>h</a:t>
                          </a:r>
                          <a:endParaRPr lang="en-US" sz="1400" baseline="-25000" dirty="0">
                            <a:latin typeface="Calibri" panose="020F0502020204030204" pitchFamily="34" charset="0"/>
                            <a:cs typeface="Calibri" panose="020F0502020204030204" pitchFamily="34" charset="0"/>
                          </a:endParaRPr>
                        </a:p>
                      </a:txBody>
                      <a:tcPr/>
                    </a:tc>
                    <a:tc>
                      <a:txBody>
                        <a:bodyPr/>
                        <a:lstStyle/>
                        <a:p>
                          <a:r>
                            <a:rPr lang="en-US" altLang="ko-KR" sz="1400" dirty="0" smtClean="0">
                              <a:latin typeface="Calibri" panose="020F0502020204030204" pitchFamily="34" charset="0"/>
                              <a:cs typeface="Calibri" panose="020F0502020204030204" pitchFamily="34" charset="0"/>
                            </a:rPr>
                            <a:t>Link capacity of h</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67359249"/>
                      </a:ext>
                    </a:extLst>
                  </a:tr>
                  <a:tr h="370840">
                    <a:tc>
                      <a:txBody>
                        <a:bodyPr/>
                        <a:lstStyle/>
                        <a:p>
                          <a:pPr algn="l"/>
                          <a:r>
                            <a:rPr lang="en-US" sz="1400" baseline="0" dirty="0" smtClean="0">
                              <a:latin typeface="Calibri" panose="020F0502020204030204" pitchFamily="34" charset="0"/>
                              <a:cs typeface="Calibri" panose="020F0502020204030204" pitchFamily="34" charset="0"/>
                            </a:rPr>
                            <a:t>f(h)</a:t>
                          </a:r>
                          <a:endParaRPr lang="en-US" sz="1400" baseline="0" dirty="0">
                            <a:latin typeface="Calibri" panose="020F0502020204030204" pitchFamily="34" charset="0"/>
                            <a:cs typeface="Calibri" panose="020F0502020204030204" pitchFamily="34" charset="0"/>
                          </a:endParaRPr>
                        </a:p>
                      </a:txBody>
                      <a:tcPr/>
                    </a:tc>
                    <a:tc>
                      <a:txBody>
                        <a:bodyPr/>
                        <a:lstStyle/>
                        <a:p>
                          <a:r>
                            <a:rPr lang="en-US" sz="1400" baseline="0" dirty="0" smtClean="0">
                              <a:latin typeface="Calibri" panose="020F0502020204030204" pitchFamily="34" charset="0"/>
                              <a:cs typeface="Calibri" panose="020F0502020204030204" pitchFamily="34" charset="0"/>
                            </a:rPr>
                            <a:t>Set of flows in node h</a:t>
                          </a:r>
                          <a:endParaRPr lang="en-US" sz="140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86645025"/>
                      </a:ext>
                    </a:extLst>
                  </a:tr>
                </a:tbl>
              </a:graphicData>
            </a:graphic>
          </p:graphicFrame>
        </mc:Choice>
        <mc:Fallback>
          <p:graphicFrame>
            <p:nvGraphicFramePr>
              <p:cNvPr id="6" name="표 5"/>
              <p:cNvGraphicFramePr>
                <a:graphicFrameLocks noGrp="1"/>
              </p:cNvGraphicFramePr>
              <p:nvPr>
                <p:extLst>
                  <p:ext uri="{D42A27DB-BD31-4B8C-83A1-F6EECF244321}">
                    <p14:modId xmlns:p14="http://schemas.microsoft.com/office/powerpoint/2010/main" val="1841048062"/>
                  </p:ext>
                </p:extLst>
              </p:nvPr>
            </p:nvGraphicFramePr>
            <p:xfrm>
              <a:off x="8400516" y="1498441"/>
              <a:ext cx="3599232" cy="4450080"/>
            </p:xfrm>
            <a:graphic>
              <a:graphicData uri="http://schemas.openxmlformats.org/drawingml/2006/table">
                <a:tbl>
                  <a:tblPr firstRow="1" bandRow="1">
                    <a:tableStyleId>{073A0DAA-6AF3-43AB-8588-CEC1D06C72B9}</a:tableStyleId>
                  </a:tblPr>
                  <a:tblGrid>
                    <a:gridCol w="674451">
                      <a:extLst>
                        <a:ext uri="{9D8B030D-6E8A-4147-A177-3AD203B41FA5}">
                          <a16:colId xmlns:a16="http://schemas.microsoft.com/office/drawing/2014/main" val="2802329156"/>
                        </a:ext>
                      </a:extLst>
                    </a:gridCol>
                    <a:gridCol w="2924781">
                      <a:extLst>
                        <a:ext uri="{9D8B030D-6E8A-4147-A177-3AD203B41FA5}">
                          <a16:colId xmlns:a16="http://schemas.microsoft.com/office/drawing/2014/main" val="1086472522"/>
                        </a:ext>
                      </a:extLst>
                    </a:gridCol>
                  </a:tblGrid>
                  <a:tr h="370840">
                    <a:tc>
                      <a:txBody>
                        <a:bodyPr/>
                        <a:lstStyle/>
                        <a:p>
                          <a:r>
                            <a:rPr lang="en-US" sz="1000" dirty="0" smtClean="0">
                              <a:latin typeface="Calibri" panose="020F0502020204030204" pitchFamily="34" charset="0"/>
                              <a:cs typeface="Calibri" panose="020F0502020204030204" pitchFamily="34" charset="0"/>
                            </a:rPr>
                            <a:t>Symbol</a:t>
                          </a:r>
                          <a:endParaRPr lang="en-US" sz="1000" dirty="0">
                            <a:latin typeface="Calibri" panose="020F0502020204030204" pitchFamily="34" charset="0"/>
                            <a:cs typeface="Calibri" panose="020F0502020204030204" pitchFamily="34" charset="0"/>
                          </a:endParaRPr>
                        </a:p>
                      </a:txBody>
                      <a:tcPr/>
                    </a:tc>
                    <a:tc>
                      <a:txBody>
                        <a:bodyPr/>
                        <a:lstStyle/>
                        <a:p>
                          <a:r>
                            <a:rPr lang="en-US" sz="1100" dirty="0" smtClean="0">
                              <a:latin typeface="Calibri" panose="020F0502020204030204" pitchFamily="34" charset="0"/>
                              <a:cs typeface="Calibri" panose="020F0502020204030204" pitchFamily="34" charset="0"/>
                            </a:rPr>
                            <a:t>Definition</a:t>
                          </a:r>
                          <a:endParaRPr lang="en-US" sz="11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64392656"/>
                      </a:ext>
                    </a:extLst>
                  </a:tr>
                  <a:tr h="370840">
                    <a:tc>
                      <a:txBody>
                        <a:bodyPr/>
                        <a:lstStyle/>
                        <a:p>
                          <a:pPr algn="l"/>
                          <a:r>
                            <a:rPr lang="en-US" sz="1400" dirty="0" smtClean="0">
                              <a:latin typeface="Calibri" panose="020F0502020204030204" pitchFamily="34" charset="0"/>
                              <a:cs typeface="Calibri" panose="020F0502020204030204" pitchFamily="34" charset="0"/>
                            </a:rPr>
                            <a:t>F</a:t>
                          </a:r>
                          <a:r>
                            <a:rPr lang="en-US" sz="1400" baseline="-25000" dirty="0" smtClean="0">
                              <a:latin typeface="Calibri" panose="020F0502020204030204" pitchFamily="34" charset="0"/>
                              <a:cs typeface="Calibri" panose="020F0502020204030204" pitchFamily="34" charset="0"/>
                            </a:rPr>
                            <a:t>h</a:t>
                          </a:r>
                          <a:r>
                            <a:rPr lang="en-US" sz="1400" dirty="0" smtClean="0">
                              <a:latin typeface="Calibri" panose="020F0502020204030204" pitchFamily="34" charset="0"/>
                              <a:cs typeface="Calibri" panose="020F0502020204030204" pitchFamily="34" charset="0"/>
                            </a:rPr>
                            <a:t>(p)</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‘Finish time’ of packet p at node h</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62716353"/>
                      </a:ext>
                    </a:extLst>
                  </a:tr>
                  <a:tr h="370840">
                    <a:tc>
                      <a:txBody>
                        <a:bodyPr/>
                        <a:lstStyle/>
                        <a:p>
                          <a:pPr algn="l"/>
                          <a:r>
                            <a:rPr lang="en-US" sz="1400" dirty="0" smtClean="0">
                              <a:latin typeface="Calibri" panose="020F0502020204030204" pitchFamily="34" charset="0"/>
                              <a:cs typeface="Calibri" panose="020F0502020204030204" pitchFamily="34" charset="0"/>
                            </a:rPr>
                            <a:t>A</a:t>
                          </a:r>
                          <a:r>
                            <a:rPr lang="en-US" sz="1400" baseline="-25000" dirty="0" smtClean="0">
                              <a:latin typeface="Calibri" panose="020F0502020204030204" pitchFamily="34" charset="0"/>
                              <a:cs typeface="Calibri" panose="020F0502020204030204" pitchFamily="34" charset="0"/>
                            </a:rPr>
                            <a:t>0</a:t>
                          </a:r>
                          <a:r>
                            <a:rPr lang="en-US" sz="1400" dirty="0" smtClean="0">
                              <a:latin typeface="Calibri" panose="020F0502020204030204" pitchFamily="34" charset="0"/>
                              <a:cs typeface="Calibri" panose="020F0502020204030204" pitchFamily="34" charset="0"/>
                            </a:rPr>
                            <a:t>(p</a:t>
                          </a:r>
                          <a:r>
                            <a:rPr lang="en-US" sz="1400" dirty="0" smtClean="0">
                              <a:latin typeface="Calibri" panose="020F0502020204030204" pitchFamily="34" charset="0"/>
                              <a:cs typeface="Calibri" panose="020F0502020204030204" pitchFamily="34" charset="0"/>
                            </a:rPr>
                            <a:t>)</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Arrival time of p at </a:t>
                          </a:r>
                          <a:r>
                            <a:rPr lang="en-US" sz="1400" dirty="0" smtClean="0">
                              <a:latin typeface="Calibri" panose="020F0502020204030204" pitchFamily="34" charset="0"/>
                              <a:cs typeface="Calibri" panose="020F0502020204030204" pitchFamily="34" charset="0"/>
                            </a:rPr>
                            <a:t>node</a:t>
                          </a:r>
                          <a:r>
                            <a:rPr lang="en-US" sz="1400" baseline="0" dirty="0" smtClean="0">
                              <a:latin typeface="Calibri" panose="020F0502020204030204" pitchFamily="34" charset="0"/>
                              <a:cs typeface="Calibri" panose="020F0502020204030204" pitchFamily="34" charset="0"/>
                            </a:rPr>
                            <a:t> 0</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138317205"/>
                      </a:ext>
                    </a:extLst>
                  </a:tr>
                  <a:tr h="370840">
                    <a:tc>
                      <a:txBody>
                        <a:bodyPr/>
                        <a:lstStyle/>
                        <a:p>
                          <a:pPr algn="l"/>
                          <a:r>
                            <a:rPr lang="en-US" sz="1400" dirty="0" smtClean="0">
                              <a:latin typeface="Calibri" panose="020F0502020204030204" pitchFamily="34" charset="0"/>
                              <a:cs typeface="Calibri" panose="020F0502020204030204" pitchFamily="34" charset="0"/>
                            </a:rPr>
                            <a:t>L(p)</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Length of p</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468986452"/>
                      </a:ext>
                    </a:extLst>
                  </a:tr>
                  <a:tr h="370840">
                    <a:tc>
                      <a:txBody>
                        <a:bodyPr/>
                        <a:lstStyle/>
                        <a:p>
                          <a:pPr algn="l"/>
                          <a:r>
                            <a:rPr lang="en-US" sz="1400" dirty="0" smtClean="0">
                              <a:latin typeface="Calibri" panose="020F0502020204030204" pitchFamily="34" charset="0"/>
                              <a:cs typeface="Calibri" panose="020F0502020204030204" pitchFamily="34" charset="0"/>
                            </a:rPr>
                            <a:t>L</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Max Packet Length of p’s flow</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528069189"/>
                      </a:ext>
                    </a:extLst>
                  </a:tr>
                  <a:tr h="370840">
                    <a:tc>
                      <a:txBody>
                        <a:bodyPr/>
                        <a:lstStyle/>
                        <a:p>
                          <a:endParaRPr lang="en-US"/>
                        </a:p>
                      </a:txBody>
                      <a:tcPr>
                        <a:blipFill>
                          <a:blip r:embed="rId3"/>
                          <a:stretch>
                            <a:fillRect l="-1802" t="-501639" r="-436036" b="-601639"/>
                          </a:stretch>
                        </a:blipFill>
                      </a:tcPr>
                    </a:tc>
                    <a:tc>
                      <a:txBody>
                        <a:bodyPr/>
                        <a:lstStyle/>
                        <a:p>
                          <a:r>
                            <a:rPr lang="en-US" sz="1400" dirty="0" smtClean="0">
                              <a:latin typeface="Calibri" panose="020F0502020204030204" pitchFamily="34" charset="0"/>
                              <a:cs typeface="Calibri" panose="020F0502020204030204" pitchFamily="34" charset="0"/>
                            </a:rPr>
                            <a:t>Arrival rate of flow j</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905328528"/>
                      </a:ext>
                    </a:extLst>
                  </a:tr>
                  <a:tr h="370840">
                    <a:tc>
                      <a:txBody>
                        <a:bodyPr/>
                        <a:lstStyle/>
                        <a:p>
                          <a:pPr algn="l"/>
                          <a:r>
                            <a:rPr lang="en-US" sz="1400" dirty="0" err="1" smtClean="0">
                              <a:latin typeface="Calibri" panose="020F0502020204030204" pitchFamily="34" charset="0"/>
                              <a:cs typeface="Calibri" panose="020F0502020204030204" pitchFamily="34" charset="0"/>
                            </a:rPr>
                            <a:t>Bj</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Max burst of flow j</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90402233"/>
                      </a:ext>
                    </a:extLst>
                  </a:tr>
                  <a:tr h="370840">
                    <a:tc>
                      <a:txBody>
                        <a:bodyPr/>
                        <a:lstStyle/>
                        <a:p>
                          <a:pPr algn="l"/>
                          <a:r>
                            <a:rPr lang="en-US" sz="1400" dirty="0" smtClean="0">
                              <a:latin typeface="Calibri" panose="020F0502020204030204" pitchFamily="34" charset="0"/>
                              <a:cs typeface="Calibri" panose="020F0502020204030204" pitchFamily="34" charset="0"/>
                            </a:rPr>
                            <a:t>r</a:t>
                          </a:r>
                          <a:endParaRPr lang="en-US" sz="14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Service rate of p’s flow</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489691160"/>
                      </a:ext>
                    </a:extLst>
                  </a:tr>
                  <a:tr h="370840">
                    <a:tc>
                      <a:txBody>
                        <a:bodyPr/>
                        <a:lstStyle/>
                        <a:p>
                          <a:endParaRPr lang="en-US"/>
                        </a:p>
                      </a:txBody>
                      <a:tcPr>
                        <a:blipFill>
                          <a:blip r:embed="rId3"/>
                          <a:stretch>
                            <a:fillRect l="-1802" t="-800000" r="-436036" b="-303279"/>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smtClean="0">
                              <a:latin typeface="Calibri" panose="020F0502020204030204" pitchFamily="34" charset="0"/>
                              <a:cs typeface="Calibri" panose="020F0502020204030204" pitchFamily="34" charset="0"/>
                            </a:rPr>
                            <a:t>Service rate of flow</a:t>
                          </a:r>
                          <a:r>
                            <a:rPr lang="en-US" sz="1400" baseline="0" dirty="0">
                              <a:latin typeface="Calibri" panose="020F0502020204030204" pitchFamily="34" charset="0"/>
                              <a:cs typeface="Calibri" panose="020F0502020204030204" pitchFamily="34" charset="0"/>
                            </a:rPr>
                            <a:t> </a:t>
                          </a:r>
                          <a:r>
                            <a:rPr lang="en-US" sz="1400" baseline="0" dirty="0" smtClean="0">
                              <a:latin typeface="Calibri" panose="020F0502020204030204" pitchFamily="34" charset="0"/>
                              <a:cs typeface="Calibri" panose="020F0502020204030204" pitchFamily="34" charset="0"/>
                            </a:rPr>
                            <a:t>j at node h</a:t>
                          </a:r>
                          <a:endParaRPr lang="en-US" sz="1400" dirty="0" smtClean="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861630519"/>
                      </a:ext>
                    </a:extLst>
                  </a:tr>
                  <a:tr h="370840">
                    <a:tc>
                      <a:txBody>
                        <a:bodyPr/>
                        <a:lstStyle/>
                        <a:p>
                          <a:pPr algn="l"/>
                          <a:r>
                            <a:rPr lang="en-US" sz="1400" dirty="0" err="1" smtClean="0">
                              <a:latin typeface="Calibri" panose="020F0502020204030204" pitchFamily="34" charset="0"/>
                              <a:cs typeface="Calibri" panose="020F0502020204030204" pitchFamily="34" charset="0"/>
                            </a:rPr>
                            <a:t>Lmax</a:t>
                          </a:r>
                          <a:r>
                            <a:rPr lang="en-US" sz="1400" baseline="-25000" dirty="0" err="1" smtClean="0">
                              <a:latin typeface="Calibri" panose="020F0502020204030204" pitchFamily="34" charset="0"/>
                              <a:cs typeface="Calibri" panose="020F0502020204030204" pitchFamily="34" charset="0"/>
                            </a:rPr>
                            <a:t>h</a:t>
                          </a:r>
                          <a:endParaRPr lang="en-US" sz="1400" baseline="-25000" dirty="0">
                            <a:latin typeface="Calibri" panose="020F0502020204030204" pitchFamily="34" charset="0"/>
                            <a:cs typeface="Calibri" panose="020F0502020204030204" pitchFamily="34" charset="0"/>
                          </a:endParaRPr>
                        </a:p>
                      </a:txBody>
                      <a:tcPr/>
                    </a:tc>
                    <a:tc>
                      <a:txBody>
                        <a:bodyPr/>
                        <a:lstStyle/>
                        <a:p>
                          <a:r>
                            <a:rPr lang="en-US" sz="1400" dirty="0" smtClean="0">
                              <a:latin typeface="Calibri" panose="020F0502020204030204" pitchFamily="34" charset="0"/>
                              <a:cs typeface="Calibri" panose="020F0502020204030204" pitchFamily="34" charset="0"/>
                            </a:rPr>
                            <a:t>Max Packet</a:t>
                          </a:r>
                          <a:r>
                            <a:rPr lang="en-US" sz="1400" baseline="0" dirty="0" smtClean="0">
                              <a:latin typeface="Calibri" panose="020F0502020204030204" pitchFamily="34" charset="0"/>
                              <a:cs typeface="Calibri" panose="020F0502020204030204" pitchFamily="34" charset="0"/>
                            </a:rPr>
                            <a:t> Length at node h</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85577243"/>
                      </a:ext>
                    </a:extLst>
                  </a:tr>
                  <a:tr h="370840">
                    <a:tc>
                      <a:txBody>
                        <a:bodyPr/>
                        <a:lstStyle/>
                        <a:p>
                          <a:pPr algn="l"/>
                          <a:r>
                            <a:rPr lang="en-US" altLang="ko-KR" sz="1400" dirty="0" smtClean="0">
                              <a:latin typeface="Calibri" panose="020F0502020204030204" pitchFamily="34" charset="0"/>
                              <a:cs typeface="Calibri" panose="020F0502020204030204" pitchFamily="34" charset="0"/>
                            </a:rPr>
                            <a:t>R</a:t>
                          </a:r>
                          <a:r>
                            <a:rPr lang="en-US" altLang="ko-KR" sz="1400" baseline="-25000" dirty="0" smtClean="0">
                              <a:latin typeface="Calibri" panose="020F0502020204030204" pitchFamily="34" charset="0"/>
                              <a:cs typeface="Calibri" panose="020F0502020204030204" pitchFamily="34" charset="0"/>
                            </a:rPr>
                            <a:t>h</a:t>
                          </a:r>
                          <a:endParaRPr lang="en-US" sz="1400" baseline="-25000" dirty="0">
                            <a:latin typeface="Calibri" panose="020F0502020204030204" pitchFamily="34" charset="0"/>
                            <a:cs typeface="Calibri" panose="020F0502020204030204" pitchFamily="34" charset="0"/>
                          </a:endParaRPr>
                        </a:p>
                      </a:txBody>
                      <a:tcPr/>
                    </a:tc>
                    <a:tc>
                      <a:txBody>
                        <a:bodyPr/>
                        <a:lstStyle/>
                        <a:p>
                          <a:r>
                            <a:rPr lang="en-US" altLang="ko-KR" sz="1400" dirty="0" smtClean="0">
                              <a:latin typeface="Calibri" panose="020F0502020204030204" pitchFamily="34" charset="0"/>
                              <a:cs typeface="Calibri" panose="020F0502020204030204" pitchFamily="34" charset="0"/>
                            </a:rPr>
                            <a:t>Link capacity of h</a:t>
                          </a:r>
                          <a:endParaRPr lang="en-US" sz="14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667359249"/>
                      </a:ext>
                    </a:extLst>
                  </a:tr>
                  <a:tr h="370840">
                    <a:tc>
                      <a:txBody>
                        <a:bodyPr/>
                        <a:lstStyle/>
                        <a:p>
                          <a:pPr algn="l"/>
                          <a:r>
                            <a:rPr lang="en-US" sz="1400" baseline="0" dirty="0" smtClean="0">
                              <a:latin typeface="Calibri" panose="020F0502020204030204" pitchFamily="34" charset="0"/>
                              <a:cs typeface="Calibri" panose="020F0502020204030204" pitchFamily="34" charset="0"/>
                            </a:rPr>
                            <a:t>f(h)</a:t>
                          </a:r>
                          <a:endParaRPr lang="en-US" sz="1400" baseline="0" dirty="0">
                            <a:latin typeface="Calibri" panose="020F0502020204030204" pitchFamily="34" charset="0"/>
                            <a:cs typeface="Calibri" panose="020F0502020204030204" pitchFamily="34" charset="0"/>
                          </a:endParaRPr>
                        </a:p>
                      </a:txBody>
                      <a:tcPr/>
                    </a:tc>
                    <a:tc>
                      <a:txBody>
                        <a:bodyPr/>
                        <a:lstStyle/>
                        <a:p>
                          <a:r>
                            <a:rPr lang="en-US" sz="1400" baseline="0" dirty="0" smtClean="0">
                              <a:latin typeface="Calibri" panose="020F0502020204030204" pitchFamily="34" charset="0"/>
                              <a:cs typeface="Calibri" panose="020F0502020204030204" pitchFamily="34" charset="0"/>
                            </a:rPr>
                            <a:t>Set of flows in node h</a:t>
                          </a:r>
                          <a:endParaRPr lang="en-US" sz="1400" baseline="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86645025"/>
                      </a:ext>
                    </a:extLst>
                  </a:tr>
                </a:tbl>
              </a:graphicData>
            </a:graphic>
          </p:graphicFrame>
        </mc:Fallback>
      </mc:AlternateContent>
    </p:spTree>
    <p:extLst>
      <p:ext uri="{BB962C8B-B14F-4D97-AF65-F5344CB8AC3E}">
        <p14:creationId xmlns:p14="http://schemas.microsoft.com/office/powerpoint/2010/main" val="20108443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563987" y="218891"/>
            <a:ext cx="11064025" cy="794808"/>
          </a:xfrm>
        </p:spPr>
        <p:txBody>
          <a:bodyPr>
            <a:normAutofit/>
          </a:bodyPr>
          <a:lstStyle/>
          <a:p>
            <a:r>
              <a:rPr lang="en-US" b="1" dirty="0" smtClean="0">
                <a:cs typeface="Calibri" panose="020F0502020204030204" pitchFamily="34" charset="0"/>
              </a:rPr>
              <a:t>C-SCORE with FIFO: Operational procedures</a:t>
            </a:r>
            <a:endParaRPr lang="en-US" dirty="0">
              <a:solidFill>
                <a:srgbClr val="FF0000"/>
              </a:solidFill>
            </a:endParaRPr>
          </a:p>
        </p:txBody>
      </p:sp>
      <mc:AlternateContent xmlns:mc="http://schemas.openxmlformats.org/markup-compatibility/2006" xmlns:a14="http://schemas.microsoft.com/office/drawing/2010/main">
        <mc:Choice Requires="a14">
          <p:sp>
            <p:nvSpPr>
              <p:cNvPr id="3" name="내용 개체 틀 2"/>
              <p:cNvSpPr>
                <a:spLocks noGrp="1"/>
              </p:cNvSpPr>
              <p:nvPr>
                <p:ph idx="1"/>
              </p:nvPr>
            </p:nvSpPr>
            <p:spPr>
              <a:xfrm>
                <a:off x="555938" y="907365"/>
                <a:ext cx="7697413" cy="5873721"/>
              </a:xfrm>
            </p:spPr>
            <p:txBody>
              <a:bodyPr>
                <a:normAutofit fontScale="77500" lnSpcReduction="20000"/>
              </a:bodyPr>
              <a:lstStyle/>
              <a:p>
                <a:pPr marL="457200" indent="-457200">
                  <a:lnSpc>
                    <a:spcPct val="120000"/>
                  </a:lnSpc>
                  <a:buFont typeface="+mj-lt"/>
                  <a:buAutoNum type="arabicPeriod"/>
                </a:pPr>
                <a:r>
                  <a:rPr lang="en-US" altLang="ko-KR" sz="2000" dirty="0" smtClean="0">
                    <a:solidFill>
                      <a:schemeClr val="tx1"/>
                    </a:solidFill>
                    <a:cs typeface="Calibri" panose="020F0502020204030204" pitchFamily="34" charset="0"/>
                  </a:rPr>
                  <a:t>Network configuration stage</a:t>
                </a:r>
              </a:p>
              <a:p>
                <a:pPr lvl="1">
                  <a:lnSpc>
                    <a:spcPct val="120000"/>
                  </a:lnSpc>
                </a:pPr>
                <a:r>
                  <a:rPr lang="en-US" sz="1800" dirty="0" smtClean="0">
                    <a:cs typeface="Calibri" panose="020F0502020204030204" pitchFamily="34" charset="0"/>
                  </a:rPr>
                  <a:t>A source request latency bound, with specifying its </a:t>
                </a:r>
                <a14:m>
                  <m:oMath xmlns:m="http://schemas.openxmlformats.org/officeDocument/2006/math">
                    <m:sSub>
                      <m:sSubPr>
                        <m:ctrlPr>
                          <a:rPr lang="en-US" sz="1800" i="1">
                            <a:latin typeface="Cambria Math" panose="02040503050406030204" pitchFamily="18" charset="0"/>
                            <a:cs typeface="Calibri" panose="020F0502020204030204" pitchFamily="34" charset="0"/>
                          </a:rPr>
                        </m:ctrlPr>
                      </m:sSubPr>
                      <m:e>
                        <m:r>
                          <m:rPr>
                            <m:sty m:val="p"/>
                          </m:rPr>
                          <a:rPr lang="el-GR" sz="1800">
                            <a:latin typeface="Cambria Math" panose="02040503050406030204" pitchFamily="18" charset="0"/>
                            <a:cs typeface="Calibri" panose="020F0502020204030204" pitchFamily="34" charset="0"/>
                          </a:rPr>
                          <m:t>ρ</m:t>
                        </m:r>
                      </m:e>
                      <m:sub>
                        <m:r>
                          <a:rPr lang="en-US" sz="1800" i="1">
                            <a:latin typeface="Cambria Math" panose="02040503050406030204" pitchFamily="18" charset="0"/>
                            <a:cs typeface="Calibri" panose="020F0502020204030204" pitchFamily="34" charset="0"/>
                          </a:rPr>
                          <m:t>𝑗</m:t>
                        </m:r>
                      </m:sub>
                    </m:sSub>
                  </m:oMath>
                </a14:m>
                <a:r>
                  <a:rPr lang="en-US" sz="1800" dirty="0" smtClean="0">
                    <a:cs typeface="Calibri" panose="020F0502020204030204" pitchFamily="34" charset="0"/>
                  </a:rPr>
                  <a:t> and </a:t>
                </a:r>
                <a:r>
                  <a:rPr lang="en-US" sz="1800" dirty="0" err="1" smtClean="0">
                    <a:cs typeface="Calibri" panose="020F0502020204030204" pitchFamily="34" charset="0"/>
                  </a:rPr>
                  <a:t>Bj</a:t>
                </a:r>
                <a:endParaRPr lang="en-US" sz="1800" dirty="0" smtClean="0">
                  <a:cs typeface="Calibri" panose="020F0502020204030204" pitchFamily="34" charset="0"/>
                </a:endParaRPr>
              </a:p>
              <a:p>
                <a:pPr lvl="1">
                  <a:lnSpc>
                    <a:spcPct val="120000"/>
                  </a:lnSpc>
                </a:pPr>
                <a:r>
                  <a:rPr lang="en-US" sz="1800" dirty="0">
                    <a:cs typeface="Calibri" panose="020F0502020204030204" pitchFamily="34" charset="0"/>
                  </a:rPr>
                  <a:t>If the latency bound can be met, admit the flow</a:t>
                </a:r>
              </a:p>
              <a:p>
                <a:pPr lvl="1">
                  <a:lnSpc>
                    <a:spcPct val="120000"/>
                  </a:lnSpc>
                </a:pPr>
                <a:r>
                  <a:rPr lang="en-US" sz="1800" dirty="0" smtClean="0">
                    <a:cs typeface="Calibri" panose="020F0502020204030204" pitchFamily="34" charset="0"/>
                  </a:rPr>
                  <a:t>Network reserves the links in the path such that</a:t>
                </a:r>
              </a:p>
              <a:p>
                <a:pPr lvl="2">
                  <a:lnSpc>
                    <a:spcPct val="120000"/>
                  </a:lnSpc>
                </a:pPr>
                <a14:m>
                  <m:oMath xmlns:m="http://schemas.openxmlformats.org/officeDocument/2006/math">
                    <m:sSub>
                      <m:sSubPr>
                        <m:ctrlPr>
                          <a:rPr lang="en-US" sz="1400" i="1">
                            <a:latin typeface="Cambria Math" panose="02040503050406030204" pitchFamily="18" charset="0"/>
                            <a:cs typeface="Calibri" panose="020F0502020204030204" pitchFamily="34" charset="0"/>
                          </a:rPr>
                        </m:ctrlPr>
                      </m:sSubPr>
                      <m:e>
                        <m:sSub>
                          <m:sSubPr>
                            <m:ctrlPr>
                              <a:rPr lang="en-US" sz="1400" i="1">
                                <a:latin typeface="Cambria Math" panose="02040503050406030204" pitchFamily="18" charset="0"/>
                                <a:cs typeface="Calibri" panose="020F0502020204030204" pitchFamily="34" charset="0"/>
                              </a:rPr>
                            </m:ctrlPr>
                          </m:sSubPr>
                          <m:e>
                            <m:r>
                              <m:rPr>
                                <m:sty m:val="p"/>
                              </m:rPr>
                              <a:rPr lang="el-GR" sz="1400" i="0" smtClean="0">
                                <a:latin typeface="Cambria Math" panose="02040503050406030204" pitchFamily="18" charset="0"/>
                                <a:cs typeface="Calibri" panose="020F0502020204030204" pitchFamily="34" charset="0"/>
                              </a:rPr>
                              <m:t>ρ</m:t>
                            </m:r>
                          </m:e>
                          <m:sub>
                            <m:r>
                              <a:rPr lang="en-US" sz="1400" i="1">
                                <a:latin typeface="Cambria Math" panose="02040503050406030204" pitchFamily="18" charset="0"/>
                                <a:cs typeface="Calibri" panose="020F0502020204030204" pitchFamily="34" charset="0"/>
                              </a:rPr>
                              <m:t>𝑗</m:t>
                            </m:r>
                          </m:sub>
                        </m:sSub>
                        <m:r>
                          <a:rPr lang="en-US" sz="1400" i="1" smtClean="0">
                            <a:latin typeface="Cambria Math" panose="02040503050406030204" pitchFamily="18" charset="0"/>
                            <a:cs typeface="Calibri" panose="020F0502020204030204" pitchFamily="34" charset="0"/>
                          </a:rPr>
                          <m:t>≤</m:t>
                        </m:r>
                        <m:r>
                          <a:rPr lang="en-US" sz="1400" i="1">
                            <a:latin typeface="Cambria Math" panose="02040503050406030204" pitchFamily="18" charset="0"/>
                            <a:cs typeface="Calibri" panose="020F0502020204030204" pitchFamily="34" charset="0"/>
                          </a:rPr>
                          <m:t>𝑟</m:t>
                        </m:r>
                      </m:e>
                      <m:sub>
                        <m:r>
                          <a:rPr lang="en-US" sz="1400" b="0" i="1" smtClean="0">
                            <a:latin typeface="Cambria Math" panose="02040503050406030204" pitchFamily="18" charset="0"/>
                            <a:cs typeface="Calibri" panose="020F0502020204030204" pitchFamily="34" charset="0"/>
                          </a:rPr>
                          <m:t>h</m:t>
                        </m:r>
                        <m:r>
                          <a:rPr lang="en-US" sz="1400" b="0" i="1" smtClean="0">
                            <a:latin typeface="Cambria Math" panose="02040503050406030204" pitchFamily="18" charset="0"/>
                            <a:cs typeface="Calibri" panose="020F0502020204030204" pitchFamily="34" charset="0"/>
                          </a:rPr>
                          <m:t>,</m:t>
                        </m:r>
                        <m:r>
                          <a:rPr lang="en-US" sz="1400" i="1">
                            <a:latin typeface="Cambria Math" panose="02040503050406030204" pitchFamily="18" charset="0"/>
                            <a:cs typeface="Calibri" panose="020F0502020204030204" pitchFamily="34" charset="0"/>
                          </a:rPr>
                          <m:t>𝑗</m:t>
                        </m:r>
                      </m:sub>
                    </m:sSub>
                  </m:oMath>
                </a14:m>
                <a:r>
                  <a:rPr lang="en-US" sz="1400" dirty="0" smtClean="0">
                    <a:cs typeface="Calibri" panose="020F0502020204030204" pitchFamily="34" charset="0"/>
                  </a:rPr>
                  <a:t> and  </a:t>
                </a:r>
                <a14:m>
                  <m:oMath xmlns:m="http://schemas.openxmlformats.org/officeDocument/2006/math">
                    <m:nary>
                      <m:naryPr>
                        <m:chr m:val="∑"/>
                        <m:limLoc m:val="subSup"/>
                        <m:supHide m:val="on"/>
                        <m:ctrlPr>
                          <a:rPr lang="en-US" sz="1400" i="1">
                            <a:latin typeface="Cambria Math" panose="02040503050406030204" pitchFamily="18" charset="0"/>
                            <a:cs typeface="Calibri" panose="020F0502020204030204" pitchFamily="34" charset="0"/>
                          </a:rPr>
                        </m:ctrlPr>
                      </m:naryPr>
                      <m:sub>
                        <m:r>
                          <a:rPr lang="en-US" sz="1400" b="0" i="1" smtClean="0">
                            <a:latin typeface="Cambria Math" panose="02040503050406030204" pitchFamily="18" charset="0"/>
                            <a:cs typeface="Calibri" panose="020F0502020204030204" pitchFamily="34" charset="0"/>
                          </a:rPr>
                          <m:t>𝑗</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𝑓</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h</m:t>
                        </m:r>
                        <m:r>
                          <a:rPr lang="en-US" sz="1400" b="0" i="1" smtClean="0">
                            <a:latin typeface="Cambria Math" panose="02040503050406030204" pitchFamily="18" charset="0"/>
                            <a:cs typeface="Calibri" panose="020F0502020204030204" pitchFamily="34" charset="0"/>
                          </a:rPr>
                          <m:t>)</m:t>
                        </m:r>
                      </m:sub>
                      <m:sup/>
                      <m:e>
                        <m:sSub>
                          <m:sSubPr>
                            <m:ctrlPr>
                              <a:rPr lang="en-US" sz="1400" i="1">
                                <a:latin typeface="Cambria Math" panose="02040503050406030204" pitchFamily="18" charset="0"/>
                                <a:cs typeface="Calibri" panose="020F0502020204030204" pitchFamily="34" charset="0"/>
                              </a:rPr>
                            </m:ctrlPr>
                          </m:sSubPr>
                          <m:e>
                            <m:r>
                              <a:rPr lang="en-US" sz="1400" b="0" i="1" smtClean="0">
                                <a:latin typeface="Cambria Math" panose="02040503050406030204" pitchFamily="18" charset="0"/>
                                <a:cs typeface="Calibri" panose="020F0502020204030204" pitchFamily="34" charset="0"/>
                              </a:rPr>
                              <m:t>𝑟</m:t>
                            </m:r>
                          </m:e>
                          <m:sub>
                            <m:r>
                              <a:rPr lang="en-US" sz="1400" b="0" i="1" smtClean="0">
                                <a:latin typeface="Cambria Math" panose="02040503050406030204" pitchFamily="18" charset="0"/>
                                <a:cs typeface="Calibri" panose="020F0502020204030204" pitchFamily="34" charset="0"/>
                              </a:rPr>
                              <m:t>h</m:t>
                            </m:r>
                            <m:r>
                              <a:rPr lang="en-US" sz="1400" b="0" i="1" smtClean="0">
                                <a:latin typeface="Cambria Math" panose="02040503050406030204" pitchFamily="18" charset="0"/>
                                <a:cs typeface="Calibri" panose="020F0502020204030204" pitchFamily="34" charset="0"/>
                              </a:rPr>
                              <m:t>,</m:t>
                            </m:r>
                            <m:r>
                              <a:rPr lang="en-US" sz="1400" b="0" i="1" smtClean="0">
                                <a:latin typeface="Cambria Math" panose="02040503050406030204" pitchFamily="18" charset="0"/>
                                <a:cs typeface="Calibri" panose="020F0502020204030204" pitchFamily="34" charset="0"/>
                              </a:rPr>
                              <m:t>𝑗</m:t>
                            </m:r>
                          </m:sub>
                        </m:sSub>
                        <m:r>
                          <a:rPr lang="en-US" sz="1400" i="1" smtClean="0">
                            <a:latin typeface="Cambria Math" panose="02040503050406030204" pitchFamily="18" charset="0"/>
                            <a:cs typeface="Calibri" panose="020F0502020204030204" pitchFamily="34" charset="0"/>
                          </a:rPr>
                          <m:t>≤</m:t>
                        </m:r>
                        <m:sSub>
                          <m:sSubPr>
                            <m:ctrlPr>
                              <a:rPr lang="en-US" sz="1400" i="1">
                                <a:latin typeface="Cambria Math" panose="02040503050406030204" pitchFamily="18" charset="0"/>
                                <a:cs typeface="Calibri" panose="020F0502020204030204" pitchFamily="34" charset="0"/>
                              </a:rPr>
                            </m:ctrlPr>
                          </m:sSubPr>
                          <m:e>
                            <m:r>
                              <a:rPr lang="en-US" sz="1400" i="1">
                                <a:latin typeface="Cambria Math" panose="02040503050406030204" pitchFamily="18" charset="0"/>
                                <a:cs typeface="Calibri" panose="020F0502020204030204" pitchFamily="34" charset="0"/>
                              </a:rPr>
                              <m:t>𝑅</m:t>
                            </m:r>
                          </m:e>
                          <m:sub>
                            <m:r>
                              <a:rPr lang="en-US" sz="1400" i="1">
                                <a:latin typeface="Cambria Math" panose="02040503050406030204" pitchFamily="18" charset="0"/>
                                <a:cs typeface="Calibri" panose="020F0502020204030204" pitchFamily="34" charset="0"/>
                              </a:rPr>
                              <m:t>h</m:t>
                            </m:r>
                          </m:sub>
                        </m:sSub>
                      </m:e>
                    </m:nary>
                  </m:oMath>
                </a14:m>
                <a:r>
                  <a:rPr lang="en-US" sz="1600" dirty="0" smtClean="0">
                    <a:solidFill>
                      <a:schemeClr val="tx1"/>
                    </a:solidFill>
                    <a:cs typeface="Calibri" panose="020F0502020204030204" pitchFamily="34" charset="0"/>
                  </a:rPr>
                  <a:t>, for all h</a:t>
                </a:r>
              </a:p>
              <a:p>
                <a:pPr marL="457200" indent="-457200">
                  <a:lnSpc>
                    <a:spcPct val="120000"/>
                  </a:lnSpc>
                  <a:buFont typeface="+mj-lt"/>
                  <a:buAutoNum type="arabicPeriod"/>
                </a:pPr>
                <a:r>
                  <a:rPr lang="en-US" sz="2000" dirty="0" smtClean="0">
                    <a:solidFill>
                      <a:schemeClr val="tx1"/>
                    </a:solidFill>
                    <a:cs typeface="Calibri" panose="020F0502020204030204" pitchFamily="34" charset="0"/>
                  </a:rPr>
                  <a:t>The entrance node or the source</a:t>
                </a:r>
              </a:p>
              <a:p>
                <a:pPr lvl="1">
                  <a:lnSpc>
                    <a:spcPct val="120000"/>
                  </a:lnSpc>
                </a:pPr>
                <a:r>
                  <a:rPr lang="en-US" sz="1800" dirty="0" smtClean="0">
                    <a:cs typeface="Calibri" panose="020F0502020204030204" pitchFamily="34" charset="0"/>
                  </a:rPr>
                  <a:t>Maintains flow state, i.e. </a:t>
                </a:r>
                <a:r>
                  <a:rPr lang="en-US" sz="1800" dirty="0">
                    <a:cs typeface="Calibri" panose="020F0502020204030204" pitchFamily="34" charset="0"/>
                  </a:rPr>
                  <a:t>F</a:t>
                </a:r>
                <a:r>
                  <a:rPr lang="en-US" sz="1800" baseline="-25000" dirty="0">
                    <a:cs typeface="Calibri" panose="020F0502020204030204" pitchFamily="34" charset="0"/>
                  </a:rPr>
                  <a:t>0</a:t>
                </a:r>
                <a:r>
                  <a:rPr lang="en-US" sz="1800" dirty="0">
                    <a:cs typeface="Calibri" panose="020F0502020204030204" pitchFamily="34" charset="0"/>
                  </a:rPr>
                  <a:t>(p-1</a:t>
                </a:r>
                <a:r>
                  <a:rPr lang="en-US" sz="1800" dirty="0" smtClean="0">
                    <a:cs typeface="Calibri" panose="020F0502020204030204" pitchFamily="34" charset="0"/>
                  </a:rPr>
                  <a:t>) &amp; r.</a:t>
                </a:r>
              </a:p>
              <a:p>
                <a:pPr lvl="1">
                  <a:lnSpc>
                    <a:spcPct val="120000"/>
                  </a:lnSpc>
                </a:pPr>
                <a:r>
                  <a:rPr lang="en-US" sz="1800" dirty="0" smtClean="0">
                    <a:cs typeface="Calibri" panose="020F0502020204030204" pitchFamily="34" charset="0"/>
                  </a:rPr>
                  <a:t>Maintains a clock (for A( )).</a:t>
                </a:r>
              </a:p>
              <a:p>
                <a:pPr lvl="1">
                  <a:lnSpc>
                    <a:spcPct val="120000"/>
                  </a:lnSpc>
                </a:pPr>
                <a:r>
                  <a:rPr lang="en-US" sz="1800" dirty="0" smtClean="0">
                    <a:cs typeface="Calibri" panose="020F0502020204030204" pitchFamily="34" charset="0"/>
                  </a:rPr>
                  <a:t>Maintains the link info Lmax</a:t>
                </a:r>
                <a:r>
                  <a:rPr lang="en-US" sz="1800" baseline="-25000" dirty="0" smtClean="0">
                    <a:cs typeface="Calibri" panose="020F0502020204030204" pitchFamily="34" charset="0"/>
                  </a:rPr>
                  <a:t>0</a:t>
                </a:r>
                <a:r>
                  <a:rPr lang="en-US" sz="1800" dirty="0" smtClean="0">
                    <a:cs typeface="Calibri" panose="020F0502020204030204" pitchFamily="34" charset="0"/>
                  </a:rPr>
                  <a:t>/R</a:t>
                </a:r>
                <a:r>
                  <a:rPr lang="en-US" sz="1800" baseline="-25000" dirty="0" smtClean="0">
                    <a:cs typeface="Calibri" panose="020F0502020204030204" pitchFamily="34" charset="0"/>
                  </a:rPr>
                  <a:t>0</a:t>
                </a:r>
                <a:r>
                  <a:rPr lang="en-US" sz="1800" dirty="0" smtClean="0">
                    <a:cs typeface="Calibri" panose="020F0502020204030204" pitchFamily="34" charset="0"/>
                  </a:rPr>
                  <a:t>.</a:t>
                </a:r>
              </a:p>
              <a:p>
                <a:pPr lvl="1">
                  <a:lnSpc>
                    <a:spcPct val="120000"/>
                  </a:lnSpc>
                </a:pPr>
                <a:r>
                  <a:rPr lang="en-US" sz="1800" dirty="0" smtClean="0">
                    <a:cs typeface="Calibri" panose="020F0502020204030204" pitchFamily="34" charset="0"/>
                  </a:rPr>
                  <a:t>Upon receiving packet p,</a:t>
                </a:r>
              </a:p>
              <a:p>
                <a:pPr lvl="2">
                  <a:lnSpc>
                    <a:spcPct val="120000"/>
                  </a:lnSpc>
                </a:pPr>
                <a:r>
                  <a:rPr lang="en-US" sz="1600" dirty="0" smtClean="0">
                    <a:cs typeface="Calibri" panose="020F0502020204030204" pitchFamily="34" charset="0"/>
                  </a:rPr>
                  <a:t>Obtains F</a:t>
                </a:r>
                <a:r>
                  <a:rPr lang="en-US" sz="1600" baseline="-25000" dirty="0" smtClean="0">
                    <a:cs typeface="Calibri" panose="020F0502020204030204" pitchFamily="34" charset="0"/>
                  </a:rPr>
                  <a:t>0</a:t>
                </a:r>
                <a:r>
                  <a:rPr lang="en-US" sz="1600" dirty="0" smtClean="0">
                    <a:cs typeface="Calibri" panose="020F0502020204030204" pitchFamily="34" charset="0"/>
                  </a:rPr>
                  <a:t>(p</a:t>
                </a:r>
                <a:r>
                  <a:rPr lang="en-US" sz="1600" dirty="0">
                    <a:cs typeface="Calibri" panose="020F0502020204030204" pitchFamily="34" charset="0"/>
                  </a:rPr>
                  <a:t>) = max{F</a:t>
                </a:r>
                <a:r>
                  <a:rPr lang="en-US" sz="1600" baseline="-25000" dirty="0">
                    <a:cs typeface="Calibri" panose="020F0502020204030204" pitchFamily="34" charset="0"/>
                  </a:rPr>
                  <a:t>0</a:t>
                </a:r>
                <a:r>
                  <a:rPr lang="en-US" sz="1600" dirty="0">
                    <a:cs typeface="Calibri" panose="020F0502020204030204" pitchFamily="34" charset="0"/>
                  </a:rPr>
                  <a:t>(p-1), A</a:t>
                </a:r>
                <a:r>
                  <a:rPr lang="en-US" sz="1600" baseline="-25000" dirty="0">
                    <a:cs typeface="Calibri" panose="020F0502020204030204" pitchFamily="34" charset="0"/>
                  </a:rPr>
                  <a:t>0</a:t>
                </a:r>
                <a:r>
                  <a:rPr lang="en-US" sz="1600" dirty="0">
                    <a:cs typeface="Calibri" panose="020F0502020204030204" pitchFamily="34" charset="0"/>
                  </a:rPr>
                  <a:t>(p)} + L(p)/</a:t>
                </a:r>
                <a:r>
                  <a:rPr lang="en-US" sz="1600" dirty="0" smtClean="0">
                    <a:cs typeface="Calibri" panose="020F0502020204030204" pitchFamily="34" charset="0"/>
                  </a:rPr>
                  <a:t>r. Use it as the FT in 0. Put p in a sorted queue.</a:t>
                </a:r>
              </a:p>
              <a:p>
                <a:pPr lvl="2">
                  <a:lnSpc>
                    <a:spcPct val="120000"/>
                  </a:lnSpc>
                </a:pPr>
                <a:r>
                  <a:rPr lang="en-US" sz="1600" dirty="0" smtClean="0">
                    <a:cs typeface="Calibri" panose="020F0502020204030204" pitchFamily="34" charset="0"/>
                  </a:rPr>
                  <a:t>Obtains F</a:t>
                </a:r>
                <a:r>
                  <a:rPr lang="en-US" sz="1600" baseline="-25000" dirty="0" smtClean="0">
                    <a:cs typeface="Calibri" panose="020F0502020204030204" pitchFamily="34" charset="0"/>
                  </a:rPr>
                  <a:t>1</a:t>
                </a:r>
                <a:r>
                  <a:rPr lang="en-US" sz="1600" dirty="0" smtClean="0">
                    <a:cs typeface="Calibri" panose="020F0502020204030204" pitchFamily="34" charset="0"/>
                  </a:rPr>
                  <a:t>(p) = </a:t>
                </a:r>
                <a:r>
                  <a:rPr lang="en-US" sz="1600" dirty="0">
                    <a:cs typeface="Calibri" panose="020F0502020204030204" pitchFamily="34" charset="0"/>
                  </a:rPr>
                  <a:t>F</a:t>
                </a:r>
                <a:r>
                  <a:rPr lang="en-US" sz="1600" baseline="-25000" dirty="0">
                    <a:cs typeface="Calibri" panose="020F0502020204030204" pitchFamily="34" charset="0"/>
                  </a:rPr>
                  <a:t>0</a:t>
                </a:r>
                <a:r>
                  <a:rPr lang="en-US" sz="1600" dirty="0">
                    <a:cs typeface="Calibri" panose="020F0502020204030204" pitchFamily="34" charset="0"/>
                  </a:rPr>
                  <a:t>(p</a:t>
                </a:r>
                <a:r>
                  <a:rPr lang="en-US" sz="1600" dirty="0" smtClean="0">
                    <a:cs typeface="Calibri" panose="020F0502020204030204" pitchFamily="34" charset="0"/>
                  </a:rPr>
                  <a:t>) + </a:t>
                </a:r>
                <a:r>
                  <a:rPr lang="en-US" sz="1600" dirty="0">
                    <a:cs typeface="Calibri" panose="020F0502020204030204" pitchFamily="34" charset="0"/>
                  </a:rPr>
                  <a:t>Lmax</a:t>
                </a:r>
                <a:r>
                  <a:rPr lang="en-US" sz="1600" baseline="-25000" dirty="0">
                    <a:cs typeface="Calibri" panose="020F0502020204030204" pitchFamily="34" charset="0"/>
                  </a:rPr>
                  <a:t>h-1</a:t>
                </a:r>
                <a:r>
                  <a:rPr lang="en-US" sz="1600" dirty="0">
                    <a:cs typeface="Calibri" panose="020F0502020204030204" pitchFamily="34" charset="0"/>
                  </a:rPr>
                  <a:t>/R</a:t>
                </a:r>
                <a:r>
                  <a:rPr lang="en-US" sz="1600" baseline="-25000" dirty="0">
                    <a:cs typeface="Calibri" panose="020F0502020204030204" pitchFamily="34" charset="0"/>
                  </a:rPr>
                  <a:t>h-1</a:t>
                </a:r>
                <a:r>
                  <a:rPr lang="en-US" sz="1600" dirty="0">
                    <a:cs typeface="Calibri" panose="020F0502020204030204" pitchFamily="34" charset="0"/>
                  </a:rPr>
                  <a:t> + </a:t>
                </a:r>
                <a:r>
                  <a:rPr lang="en-US" sz="1600" dirty="0" smtClean="0">
                    <a:cs typeface="Calibri" panose="020F0502020204030204" pitchFamily="34" charset="0"/>
                  </a:rPr>
                  <a:t>L/r.</a:t>
                </a:r>
              </a:p>
              <a:p>
                <a:pPr lvl="2">
                  <a:lnSpc>
                    <a:spcPct val="120000"/>
                  </a:lnSpc>
                </a:pPr>
                <a:r>
                  <a:rPr lang="en-US" sz="1600" dirty="0" smtClean="0">
                    <a:cs typeface="Calibri" panose="020F0502020204030204" pitchFamily="34" charset="0"/>
                  </a:rPr>
                  <a:t>Records </a:t>
                </a:r>
                <a:r>
                  <a:rPr lang="en-US" sz="1600" dirty="0" smtClean="0">
                    <a:solidFill>
                      <a:srgbClr val="FF0000"/>
                    </a:solidFill>
                    <a:cs typeface="Calibri" panose="020F0502020204030204" pitchFamily="34" charset="0"/>
                  </a:rPr>
                  <a:t>F</a:t>
                </a:r>
                <a:r>
                  <a:rPr lang="en-US" sz="1600" baseline="-25000" dirty="0" smtClean="0">
                    <a:solidFill>
                      <a:srgbClr val="FF0000"/>
                    </a:solidFill>
                    <a:cs typeface="Calibri" panose="020F0502020204030204" pitchFamily="34" charset="0"/>
                  </a:rPr>
                  <a:t>1</a:t>
                </a:r>
                <a:r>
                  <a:rPr lang="en-US" sz="1600" dirty="0" smtClean="0">
                    <a:solidFill>
                      <a:srgbClr val="FF0000"/>
                    </a:solidFill>
                    <a:cs typeface="Calibri" panose="020F0502020204030204" pitchFamily="34" charset="0"/>
                  </a:rPr>
                  <a:t>(p)</a:t>
                </a:r>
                <a:r>
                  <a:rPr lang="en-US" sz="1600" dirty="0">
                    <a:cs typeface="Calibri" panose="020F0502020204030204" pitchFamily="34" charset="0"/>
                  </a:rPr>
                  <a:t>,</a:t>
                </a:r>
                <a:r>
                  <a:rPr lang="en-US" sz="1600" dirty="0" smtClean="0">
                    <a:cs typeface="Calibri" panose="020F0502020204030204" pitchFamily="34" charset="0"/>
                  </a:rPr>
                  <a:t> </a:t>
                </a:r>
                <a:r>
                  <a:rPr lang="en-US" sz="1600" dirty="0" smtClean="0">
                    <a:solidFill>
                      <a:srgbClr val="FF0000"/>
                    </a:solidFill>
                    <a:cs typeface="Calibri" panose="020F0502020204030204" pitchFamily="34" charset="0"/>
                  </a:rPr>
                  <a:t>L, r</a:t>
                </a:r>
                <a:r>
                  <a:rPr lang="en-US" sz="1600" dirty="0" smtClean="0">
                    <a:cs typeface="Calibri" panose="020F0502020204030204" pitchFamily="34" charset="0"/>
                  </a:rPr>
                  <a:t> in the packet as </a:t>
                </a:r>
                <a:r>
                  <a:rPr lang="en-US" sz="1600" dirty="0" smtClean="0">
                    <a:solidFill>
                      <a:srgbClr val="FF0000"/>
                    </a:solidFill>
                    <a:cs typeface="Calibri" panose="020F0502020204030204" pitchFamily="34" charset="0"/>
                  </a:rPr>
                  <a:t>meta-data</a:t>
                </a:r>
                <a:r>
                  <a:rPr lang="en-US" sz="1600" dirty="0" smtClean="0">
                    <a:cs typeface="Calibri" panose="020F0502020204030204" pitchFamily="34" charset="0"/>
                  </a:rPr>
                  <a:t> for the use in the next node 1.</a:t>
                </a:r>
              </a:p>
              <a:p>
                <a:pPr lvl="1">
                  <a:lnSpc>
                    <a:spcPct val="120000"/>
                  </a:lnSpc>
                </a:pPr>
                <a:r>
                  <a:rPr lang="en-US" sz="1800" dirty="0" smtClean="0">
                    <a:cs typeface="Calibri" panose="020F0502020204030204" pitchFamily="34" charset="0"/>
                  </a:rPr>
                  <a:t>Update the flow state to F</a:t>
                </a:r>
                <a:r>
                  <a:rPr lang="en-US" sz="1800" baseline="-25000" dirty="0" smtClean="0">
                    <a:cs typeface="Calibri" panose="020F0502020204030204" pitchFamily="34" charset="0"/>
                  </a:rPr>
                  <a:t>0</a:t>
                </a:r>
                <a:r>
                  <a:rPr lang="en-US" sz="1800" dirty="0" smtClean="0">
                    <a:cs typeface="Calibri" panose="020F0502020204030204" pitchFamily="34" charset="0"/>
                  </a:rPr>
                  <a:t>(p).</a:t>
                </a:r>
              </a:p>
              <a:p>
                <a:pPr marL="457200" indent="-457200">
                  <a:lnSpc>
                    <a:spcPct val="120000"/>
                  </a:lnSpc>
                  <a:buFont typeface="+mj-lt"/>
                  <a:buAutoNum type="arabicPeriod"/>
                </a:pPr>
                <a:r>
                  <a:rPr lang="en-US" sz="2000" dirty="0" smtClean="0">
                    <a:cs typeface="Calibri" panose="020F0502020204030204" pitchFamily="34" charset="0"/>
                  </a:rPr>
                  <a:t>A core node h</a:t>
                </a:r>
              </a:p>
              <a:p>
                <a:pPr lvl="1">
                  <a:lnSpc>
                    <a:spcPct val="120000"/>
                  </a:lnSpc>
                </a:pPr>
                <a:r>
                  <a:rPr lang="en-US" sz="1800" dirty="0">
                    <a:cs typeface="Calibri" panose="020F0502020204030204" pitchFamily="34" charset="0"/>
                  </a:rPr>
                  <a:t>Maintains </a:t>
                </a:r>
                <a:r>
                  <a:rPr lang="en-US" sz="1800" dirty="0" smtClean="0">
                    <a:cs typeface="Calibri" panose="020F0502020204030204" pitchFamily="34" charset="0"/>
                  </a:rPr>
                  <a:t>the link </a:t>
                </a:r>
                <a:r>
                  <a:rPr lang="en-US" sz="1800" dirty="0">
                    <a:cs typeface="Calibri" panose="020F0502020204030204" pitchFamily="34" charset="0"/>
                  </a:rPr>
                  <a:t>info </a:t>
                </a:r>
                <a:r>
                  <a:rPr lang="en-US" sz="1800" dirty="0" err="1" smtClean="0">
                    <a:cs typeface="Calibri" panose="020F0502020204030204" pitchFamily="34" charset="0"/>
                  </a:rPr>
                  <a:t>Lmax</a:t>
                </a:r>
                <a:r>
                  <a:rPr lang="en-US" sz="1800" baseline="-25000" dirty="0" err="1" smtClean="0">
                    <a:cs typeface="Calibri" panose="020F0502020204030204" pitchFamily="34" charset="0"/>
                  </a:rPr>
                  <a:t>h</a:t>
                </a:r>
                <a:r>
                  <a:rPr lang="en-US" sz="1800" dirty="0" smtClean="0">
                    <a:cs typeface="Calibri" panose="020F0502020204030204" pitchFamily="34" charset="0"/>
                  </a:rPr>
                  <a:t>/R</a:t>
                </a:r>
                <a:r>
                  <a:rPr lang="en-US" sz="1800" baseline="-25000" dirty="0" smtClean="0">
                    <a:cs typeface="Calibri" panose="020F0502020204030204" pitchFamily="34" charset="0"/>
                  </a:rPr>
                  <a:t>h</a:t>
                </a:r>
                <a:r>
                  <a:rPr lang="en-US" sz="1800" dirty="0" smtClean="0">
                    <a:cs typeface="Calibri" panose="020F0502020204030204" pitchFamily="34" charset="0"/>
                  </a:rPr>
                  <a:t>. (A rather static value)</a:t>
                </a:r>
              </a:p>
              <a:p>
                <a:pPr lvl="1">
                  <a:lnSpc>
                    <a:spcPct val="120000"/>
                  </a:lnSpc>
                </a:pPr>
                <a:r>
                  <a:rPr lang="en-US" sz="1800" dirty="0" smtClean="0">
                    <a:cs typeface="Calibri" panose="020F0502020204030204" pitchFamily="34" charset="0"/>
                  </a:rPr>
                  <a:t>Upon receiving packet p, </a:t>
                </a:r>
              </a:p>
              <a:p>
                <a:pPr lvl="2">
                  <a:lnSpc>
                    <a:spcPct val="120000"/>
                  </a:lnSpc>
                </a:pPr>
                <a:r>
                  <a:rPr lang="en-US" sz="1600" dirty="0" smtClean="0">
                    <a:cs typeface="Calibri" panose="020F0502020204030204" pitchFamily="34" charset="0"/>
                  </a:rPr>
                  <a:t>retrieve F</a:t>
                </a:r>
                <a:r>
                  <a:rPr lang="en-US" sz="1600" baseline="-25000" dirty="0" smtClean="0">
                    <a:cs typeface="Calibri" panose="020F0502020204030204" pitchFamily="34" charset="0"/>
                  </a:rPr>
                  <a:t>h</a:t>
                </a:r>
                <a:r>
                  <a:rPr lang="en-US" sz="1600" dirty="0" smtClean="0">
                    <a:cs typeface="Calibri" panose="020F0502020204030204" pitchFamily="34" charset="0"/>
                  </a:rPr>
                  <a:t>(p), L, r, use F</a:t>
                </a:r>
                <a:r>
                  <a:rPr lang="en-US" sz="1600" baseline="-25000" dirty="0" smtClean="0">
                    <a:cs typeface="Calibri" panose="020F0502020204030204" pitchFamily="34" charset="0"/>
                  </a:rPr>
                  <a:t>h</a:t>
                </a:r>
                <a:r>
                  <a:rPr lang="en-US" sz="1600" dirty="0" smtClean="0">
                    <a:cs typeface="Calibri" panose="020F0502020204030204" pitchFamily="34" charset="0"/>
                  </a:rPr>
                  <a:t>(p) as the FT. </a:t>
                </a:r>
              </a:p>
              <a:p>
                <a:pPr lvl="2">
                  <a:lnSpc>
                    <a:spcPct val="120000"/>
                  </a:lnSpc>
                </a:pPr>
                <a:r>
                  <a:rPr lang="en-US" sz="1600" dirty="0" smtClean="0">
                    <a:solidFill>
                      <a:srgbClr val="FF0000"/>
                    </a:solidFill>
                    <a:cs typeface="Calibri" panose="020F0502020204030204" pitchFamily="34" charset="0"/>
                  </a:rPr>
                  <a:t>Using L &amp; r, put </a:t>
                </a:r>
                <a:r>
                  <a:rPr lang="en-US" sz="1600" dirty="0">
                    <a:solidFill>
                      <a:srgbClr val="FF0000"/>
                    </a:solidFill>
                    <a:cs typeface="Calibri" panose="020F0502020204030204" pitchFamily="34" charset="0"/>
                  </a:rPr>
                  <a:t>p in </a:t>
                </a:r>
                <a:r>
                  <a:rPr lang="en-US" sz="1600" dirty="0" smtClean="0">
                    <a:solidFill>
                      <a:srgbClr val="FF0000"/>
                    </a:solidFill>
                    <a:cs typeface="Calibri" panose="020F0502020204030204" pitchFamily="34" charset="0"/>
                  </a:rPr>
                  <a:t>the FIFO queue assigned for the flows of the same or similar type.</a:t>
                </a:r>
              </a:p>
              <a:p>
                <a:pPr lvl="2">
                  <a:lnSpc>
                    <a:spcPct val="120000"/>
                  </a:lnSpc>
                </a:pPr>
                <a:r>
                  <a:rPr lang="en-US" sz="1600" dirty="0" smtClean="0">
                    <a:cs typeface="Calibri" panose="020F0502020204030204" pitchFamily="34" charset="0"/>
                  </a:rPr>
                  <a:t>Obtain F</a:t>
                </a:r>
                <a:r>
                  <a:rPr lang="en-US" sz="1600" baseline="-25000" dirty="0" smtClean="0">
                    <a:cs typeface="Calibri" panose="020F0502020204030204" pitchFamily="34" charset="0"/>
                  </a:rPr>
                  <a:t>h+1</a:t>
                </a:r>
                <a:r>
                  <a:rPr lang="en-US" sz="1600" dirty="0" smtClean="0">
                    <a:cs typeface="Calibri" panose="020F0502020204030204" pitchFamily="34" charset="0"/>
                  </a:rPr>
                  <a:t>(p</a:t>
                </a:r>
                <a:r>
                  <a:rPr lang="en-US" sz="1600" dirty="0">
                    <a:cs typeface="Calibri" panose="020F0502020204030204" pitchFamily="34" charset="0"/>
                  </a:rPr>
                  <a:t>) = </a:t>
                </a:r>
                <a:r>
                  <a:rPr lang="en-US" sz="1600" dirty="0" smtClean="0">
                    <a:cs typeface="Calibri" panose="020F0502020204030204" pitchFamily="34" charset="0"/>
                  </a:rPr>
                  <a:t>F</a:t>
                </a:r>
                <a:r>
                  <a:rPr lang="en-US" sz="1600" baseline="-25000" dirty="0" smtClean="0">
                    <a:cs typeface="Calibri" panose="020F0502020204030204" pitchFamily="34" charset="0"/>
                  </a:rPr>
                  <a:t>h</a:t>
                </a:r>
                <a:r>
                  <a:rPr lang="en-US" sz="1600" dirty="0" smtClean="0">
                    <a:cs typeface="Calibri" panose="020F0502020204030204" pitchFamily="34" charset="0"/>
                  </a:rPr>
                  <a:t>(p</a:t>
                </a:r>
                <a:r>
                  <a:rPr lang="en-US" sz="1600" dirty="0">
                    <a:cs typeface="Calibri" panose="020F0502020204030204" pitchFamily="34" charset="0"/>
                  </a:rPr>
                  <a:t>) + </a:t>
                </a:r>
                <a:r>
                  <a:rPr lang="en-US" sz="1600" dirty="0" err="1" smtClean="0">
                    <a:cs typeface="Calibri" panose="020F0502020204030204" pitchFamily="34" charset="0"/>
                  </a:rPr>
                  <a:t>Lmax</a:t>
                </a:r>
                <a:r>
                  <a:rPr lang="en-US" sz="1600" baseline="-25000" dirty="0" err="1" smtClean="0">
                    <a:cs typeface="Calibri" panose="020F0502020204030204" pitchFamily="34" charset="0"/>
                  </a:rPr>
                  <a:t>h</a:t>
                </a:r>
                <a:r>
                  <a:rPr lang="en-US" sz="1600" dirty="0" smtClean="0">
                    <a:cs typeface="Calibri" panose="020F0502020204030204" pitchFamily="34" charset="0"/>
                  </a:rPr>
                  <a:t>/R</a:t>
                </a:r>
                <a:r>
                  <a:rPr lang="en-US" sz="1600" baseline="-25000" dirty="0" smtClean="0">
                    <a:cs typeface="Calibri" panose="020F0502020204030204" pitchFamily="34" charset="0"/>
                  </a:rPr>
                  <a:t>h</a:t>
                </a:r>
                <a:r>
                  <a:rPr lang="en-US" sz="1600" dirty="0" smtClean="0">
                    <a:cs typeface="Calibri" panose="020F0502020204030204" pitchFamily="34" charset="0"/>
                  </a:rPr>
                  <a:t> </a:t>
                </a:r>
                <a:r>
                  <a:rPr lang="en-US" sz="1600" dirty="0">
                    <a:cs typeface="Calibri" panose="020F0502020204030204" pitchFamily="34" charset="0"/>
                  </a:rPr>
                  <a:t>+ </a:t>
                </a:r>
                <a:r>
                  <a:rPr lang="en-US" sz="1600" dirty="0" smtClean="0">
                    <a:cs typeface="Calibri" panose="020F0502020204030204" pitchFamily="34" charset="0"/>
                  </a:rPr>
                  <a:t>L/r. </a:t>
                </a:r>
              </a:p>
              <a:p>
                <a:pPr lvl="2">
                  <a:lnSpc>
                    <a:spcPct val="120000"/>
                  </a:lnSpc>
                </a:pPr>
                <a:r>
                  <a:rPr lang="en-US" sz="1600" dirty="0" smtClean="0">
                    <a:cs typeface="Calibri" panose="020F0502020204030204" pitchFamily="34" charset="0"/>
                  </a:rPr>
                  <a:t>Update F</a:t>
                </a:r>
                <a:r>
                  <a:rPr lang="en-US" sz="1600" baseline="-25000" dirty="0" smtClean="0">
                    <a:cs typeface="Calibri" panose="020F0502020204030204" pitchFamily="34" charset="0"/>
                  </a:rPr>
                  <a:t>h</a:t>
                </a:r>
                <a:r>
                  <a:rPr lang="en-US" sz="1600" dirty="0" smtClean="0">
                    <a:cs typeface="Calibri" panose="020F0502020204030204" pitchFamily="34" charset="0"/>
                  </a:rPr>
                  <a:t>(p) with F</a:t>
                </a:r>
                <a:r>
                  <a:rPr lang="en-US" sz="1600" baseline="-25000" dirty="0" smtClean="0">
                    <a:cs typeface="Calibri" panose="020F0502020204030204" pitchFamily="34" charset="0"/>
                  </a:rPr>
                  <a:t>h+1</a:t>
                </a:r>
                <a:r>
                  <a:rPr lang="en-US" sz="1600" dirty="0" smtClean="0">
                    <a:cs typeface="Calibri" panose="020F0502020204030204" pitchFamily="34" charset="0"/>
                  </a:rPr>
                  <a:t>(p) before or during p is in the queue. </a:t>
                </a:r>
              </a:p>
            </p:txBody>
          </p:sp>
        </mc:Choice>
        <mc:Fallback xmlns="">
          <p:sp>
            <p:nvSpPr>
              <p:cNvPr id="3" name="내용 개체 틀 2"/>
              <p:cNvSpPr>
                <a:spLocks noGrp="1" noRot="1" noChangeAspect="1" noMove="1" noResize="1" noEditPoints="1" noAdjustHandles="1" noChangeArrowheads="1" noChangeShapeType="1" noTextEdit="1"/>
              </p:cNvSpPr>
              <p:nvPr>
                <p:ph idx="1"/>
              </p:nvPr>
            </p:nvSpPr>
            <p:spPr>
              <a:xfrm>
                <a:off x="555938" y="907365"/>
                <a:ext cx="7697413" cy="5873721"/>
              </a:xfrm>
              <a:blipFill>
                <a:blip r:embed="rId2"/>
                <a:stretch>
                  <a:fillRect l="-396" t="-312" b="-415"/>
                </a:stretch>
              </a:blipFill>
            </p:spPr>
            <p:txBody>
              <a:bodyPr/>
              <a:lstStyle/>
              <a:p>
                <a:r>
                  <a:rPr lang="en-US">
                    <a:noFill/>
                  </a:rPr>
                  <a:t> </a:t>
                </a:r>
              </a:p>
            </p:txBody>
          </p:sp>
        </mc:Fallback>
      </mc:AlternateContent>
      <p:sp>
        <p:nvSpPr>
          <p:cNvPr id="4" name="슬라이드 번호 개체 틀 3"/>
          <p:cNvSpPr>
            <a:spLocks noGrp="1"/>
          </p:cNvSpPr>
          <p:nvPr>
            <p:ph type="sldNum" sz="quarter" idx="12"/>
          </p:nvPr>
        </p:nvSpPr>
        <p:spPr/>
        <p:txBody>
          <a:bodyPr/>
          <a:lstStyle/>
          <a:p>
            <a:fld id="{5336DDA7-56E2-4C7A-B17F-ABF6B63F69A3}" type="slidenum">
              <a:rPr lang="en-US" smtClean="0"/>
              <a:t>5</a:t>
            </a:fld>
            <a:endParaRPr lang="en-US" dirty="0"/>
          </a:p>
        </p:txBody>
      </p:sp>
      <p:sp>
        <p:nvSpPr>
          <p:cNvPr id="8" name="모서리가 둥근 직사각형 7"/>
          <p:cNvSpPr/>
          <p:nvPr/>
        </p:nvSpPr>
        <p:spPr>
          <a:xfrm>
            <a:off x="8704576" y="1982921"/>
            <a:ext cx="3004609" cy="221026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p:cNvSpPr txBox="1"/>
          <p:nvPr/>
        </p:nvSpPr>
        <p:spPr>
          <a:xfrm>
            <a:off x="7518349" y="1805205"/>
            <a:ext cx="606256" cy="461665"/>
          </a:xfrm>
          <a:prstGeom prst="rect">
            <a:avLst/>
          </a:prstGeom>
          <a:noFill/>
        </p:spPr>
        <p:txBody>
          <a:bodyPr wrap="none" rtlCol="0">
            <a:spAutoFit/>
          </a:bodyPr>
          <a:lstStyle/>
          <a:p>
            <a:r>
              <a:rPr lang="en-US" altLang="ko-KR" sz="1200" dirty="0"/>
              <a:t>Input </a:t>
            </a:r>
          </a:p>
          <a:p>
            <a:r>
              <a:rPr lang="en-US" altLang="ko-KR" sz="1200" dirty="0"/>
              <a:t>port</a:t>
            </a:r>
            <a:endParaRPr lang="ko-KR" altLang="en-US" sz="1200" dirty="0"/>
          </a:p>
        </p:txBody>
      </p:sp>
      <p:sp>
        <p:nvSpPr>
          <p:cNvPr id="10" name="직사각형 9"/>
          <p:cNvSpPr/>
          <p:nvPr/>
        </p:nvSpPr>
        <p:spPr>
          <a:xfrm>
            <a:off x="10339035" y="2544352"/>
            <a:ext cx="330630" cy="3851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chemeClr val="tx1"/>
                </a:solidFill>
              </a:rPr>
              <a:t>S</a:t>
            </a:r>
            <a:endParaRPr lang="ko-KR" altLang="en-US" sz="1050" dirty="0">
              <a:solidFill>
                <a:schemeClr val="tx1"/>
              </a:solidFill>
            </a:endParaRPr>
          </a:p>
        </p:txBody>
      </p:sp>
      <p:sp>
        <p:nvSpPr>
          <p:cNvPr id="11" name="TextBox 10"/>
          <p:cNvSpPr txBox="1"/>
          <p:nvPr/>
        </p:nvSpPr>
        <p:spPr>
          <a:xfrm>
            <a:off x="10217145" y="3708544"/>
            <a:ext cx="1438080" cy="461665"/>
          </a:xfrm>
          <a:prstGeom prst="rect">
            <a:avLst/>
          </a:prstGeom>
          <a:noFill/>
        </p:spPr>
        <p:txBody>
          <a:bodyPr wrap="square" rtlCol="0">
            <a:spAutoFit/>
          </a:bodyPr>
          <a:lstStyle/>
          <a:p>
            <a:pPr algn="r"/>
            <a:r>
              <a:rPr lang="en-US" altLang="ko-KR" sz="1200" dirty="0" smtClean="0"/>
              <a:t>Node = </a:t>
            </a:r>
          </a:p>
          <a:p>
            <a:pPr algn="r"/>
            <a:r>
              <a:rPr lang="en-US" altLang="ko-KR" sz="1200" dirty="0" smtClean="0"/>
              <a:t>output </a:t>
            </a:r>
            <a:r>
              <a:rPr lang="en-US" altLang="ko-KR" sz="1200" dirty="0"/>
              <a:t>port module</a:t>
            </a:r>
            <a:endParaRPr lang="ko-KR" altLang="en-US" sz="1200" dirty="0"/>
          </a:p>
        </p:txBody>
      </p:sp>
      <p:sp>
        <p:nvSpPr>
          <p:cNvPr id="12" name="모서리가 둥근 직사각형 11"/>
          <p:cNvSpPr/>
          <p:nvPr/>
        </p:nvSpPr>
        <p:spPr>
          <a:xfrm>
            <a:off x="8011878" y="1805205"/>
            <a:ext cx="3801829" cy="33447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모서리가 둥근 직사각형 12"/>
          <p:cNvSpPr/>
          <p:nvPr/>
        </p:nvSpPr>
        <p:spPr>
          <a:xfrm>
            <a:off x="10247523" y="4430761"/>
            <a:ext cx="1360210" cy="500097"/>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p:cNvSpPr txBox="1"/>
          <p:nvPr/>
        </p:nvSpPr>
        <p:spPr>
          <a:xfrm>
            <a:off x="10366854" y="4447403"/>
            <a:ext cx="1213024" cy="461665"/>
          </a:xfrm>
          <a:prstGeom prst="rect">
            <a:avLst/>
          </a:prstGeom>
          <a:noFill/>
        </p:spPr>
        <p:txBody>
          <a:bodyPr wrap="square" rtlCol="0">
            <a:spAutoFit/>
          </a:bodyPr>
          <a:lstStyle/>
          <a:p>
            <a:pPr algn="r"/>
            <a:r>
              <a:rPr lang="en-US" altLang="ko-KR" sz="1200" dirty="0" smtClean="0"/>
              <a:t>output port </a:t>
            </a:r>
            <a:r>
              <a:rPr lang="en-US" altLang="ko-KR" sz="1200" dirty="0"/>
              <a:t>module</a:t>
            </a:r>
            <a:endParaRPr lang="ko-KR" altLang="en-US" sz="1200" dirty="0"/>
          </a:p>
        </p:txBody>
      </p:sp>
      <p:cxnSp>
        <p:nvCxnSpPr>
          <p:cNvPr id="15" name="직선 화살표 연결선 14"/>
          <p:cNvCxnSpPr/>
          <p:nvPr/>
        </p:nvCxnSpPr>
        <p:spPr>
          <a:xfrm>
            <a:off x="8353191" y="2062739"/>
            <a:ext cx="0" cy="293370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직선 연결선 15"/>
          <p:cNvCxnSpPr/>
          <p:nvPr/>
        </p:nvCxnSpPr>
        <p:spPr>
          <a:xfrm flipH="1">
            <a:off x="10399501" y="4231765"/>
            <a:ext cx="755" cy="130278"/>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7" name="오른쪽 화살표 16"/>
          <p:cNvSpPr/>
          <p:nvPr/>
        </p:nvSpPr>
        <p:spPr>
          <a:xfrm>
            <a:off x="8390733" y="2580296"/>
            <a:ext cx="403799" cy="341353"/>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오른쪽 화살표 17"/>
          <p:cNvSpPr/>
          <p:nvPr/>
        </p:nvSpPr>
        <p:spPr>
          <a:xfrm>
            <a:off x="8574401" y="4558827"/>
            <a:ext cx="1642744" cy="24538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p:cNvSpPr txBox="1"/>
          <p:nvPr/>
        </p:nvSpPr>
        <p:spPr>
          <a:xfrm>
            <a:off x="7518349" y="3998481"/>
            <a:ext cx="606256" cy="461665"/>
          </a:xfrm>
          <a:prstGeom prst="rect">
            <a:avLst/>
          </a:prstGeom>
          <a:noFill/>
        </p:spPr>
        <p:txBody>
          <a:bodyPr wrap="none" rtlCol="0">
            <a:spAutoFit/>
          </a:bodyPr>
          <a:lstStyle/>
          <a:p>
            <a:r>
              <a:rPr lang="en-US" altLang="ko-KR" sz="1200" dirty="0"/>
              <a:t>Input </a:t>
            </a:r>
          </a:p>
          <a:p>
            <a:r>
              <a:rPr lang="en-US" altLang="ko-KR" sz="1200" dirty="0"/>
              <a:t>port</a:t>
            </a:r>
            <a:endParaRPr lang="ko-KR" altLang="en-US" sz="1200" dirty="0"/>
          </a:p>
        </p:txBody>
      </p:sp>
      <p:sp>
        <p:nvSpPr>
          <p:cNvPr id="20" name="TextBox 19"/>
          <p:cNvSpPr txBox="1"/>
          <p:nvPr/>
        </p:nvSpPr>
        <p:spPr>
          <a:xfrm>
            <a:off x="8581778" y="4854670"/>
            <a:ext cx="1396793" cy="307777"/>
          </a:xfrm>
          <a:prstGeom prst="rect">
            <a:avLst/>
          </a:prstGeom>
          <a:noFill/>
        </p:spPr>
        <p:txBody>
          <a:bodyPr wrap="none" rtlCol="0">
            <a:spAutoFit/>
          </a:bodyPr>
          <a:lstStyle/>
          <a:p>
            <a:r>
              <a:rPr lang="en-US" altLang="ko-KR" sz="1400" dirty="0" smtClean="0"/>
              <a:t>Switching device</a:t>
            </a:r>
            <a:endParaRPr lang="ko-KR" altLang="en-US" sz="1400" dirty="0"/>
          </a:p>
        </p:txBody>
      </p:sp>
      <p:sp>
        <p:nvSpPr>
          <p:cNvPr id="21" name="오른쪽 화살표 20"/>
          <p:cNvSpPr/>
          <p:nvPr/>
        </p:nvSpPr>
        <p:spPr>
          <a:xfrm>
            <a:off x="7576961" y="2149358"/>
            <a:ext cx="690354" cy="31619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오른쪽 화살표 21"/>
          <p:cNvSpPr/>
          <p:nvPr/>
        </p:nvSpPr>
        <p:spPr>
          <a:xfrm>
            <a:off x="7576959" y="4374786"/>
            <a:ext cx="690355" cy="31619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p:cNvSpPr txBox="1"/>
          <p:nvPr/>
        </p:nvSpPr>
        <p:spPr>
          <a:xfrm>
            <a:off x="8305640" y="2212409"/>
            <a:ext cx="620892" cy="430887"/>
          </a:xfrm>
          <a:prstGeom prst="rect">
            <a:avLst/>
          </a:prstGeom>
          <a:noFill/>
        </p:spPr>
        <p:txBody>
          <a:bodyPr wrap="square" rtlCol="0">
            <a:spAutoFit/>
          </a:bodyPr>
          <a:lstStyle/>
          <a:p>
            <a:r>
              <a:rPr lang="en-US" altLang="ko-KR" sz="1100" dirty="0"/>
              <a:t>High </a:t>
            </a:r>
          </a:p>
          <a:p>
            <a:r>
              <a:rPr lang="en-US" altLang="ko-KR" sz="1100" dirty="0"/>
              <a:t>priority</a:t>
            </a:r>
            <a:endParaRPr lang="ko-KR" altLang="en-US" sz="1100" dirty="0"/>
          </a:p>
        </p:txBody>
      </p:sp>
      <p:sp>
        <p:nvSpPr>
          <p:cNvPr id="24" name="오른쪽 화살표 23"/>
          <p:cNvSpPr/>
          <p:nvPr/>
        </p:nvSpPr>
        <p:spPr>
          <a:xfrm>
            <a:off x="8574401" y="3402848"/>
            <a:ext cx="856100" cy="310202"/>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5" name="TextBox 24"/>
          <p:cNvSpPr txBox="1"/>
          <p:nvPr/>
        </p:nvSpPr>
        <p:spPr>
          <a:xfrm>
            <a:off x="8308053" y="3599665"/>
            <a:ext cx="852896" cy="430887"/>
          </a:xfrm>
          <a:prstGeom prst="rect">
            <a:avLst/>
          </a:prstGeom>
          <a:noFill/>
        </p:spPr>
        <p:txBody>
          <a:bodyPr wrap="square" rtlCol="0">
            <a:spAutoFit/>
          </a:bodyPr>
          <a:lstStyle/>
          <a:p>
            <a:r>
              <a:rPr lang="en-US" altLang="ko-KR" sz="1100" dirty="0"/>
              <a:t>Low </a:t>
            </a:r>
          </a:p>
          <a:p>
            <a:r>
              <a:rPr lang="en-US" altLang="ko-KR" sz="1100" dirty="0"/>
              <a:t>priority</a:t>
            </a:r>
            <a:endParaRPr lang="ko-KR" altLang="en-US" sz="1100" dirty="0"/>
          </a:p>
        </p:txBody>
      </p:sp>
      <p:sp>
        <p:nvSpPr>
          <p:cNvPr id="26" name="오른쪽 화살표 25"/>
          <p:cNvSpPr/>
          <p:nvPr/>
        </p:nvSpPr>
        <p:spPr>
          <a:xfrm>
            <a:off x="11602285" y="2932817"/>
            <a:ext cx="542211" cy="316194"/>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7" name="직선 연결선 26"/>
          <p:cNvCxnSpPr/>
          <p:nvPr/>
        </p:nvCxnSpPr>
        <p:spPr>
          <a:xfrm>
            <a:off x="7821479" y="2591393"/>
            <a:ext cx="387" cy="1223031"/>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8" name="직사각형 27"/>
          <p:cNvSpPr/>
          <p:nvPr/>
        </p:nvSpPr>
        <p:spPr>
          <a:xfrm>
            <a:off x="9430502" y="3342901"/>
            <a:ext cx="1264672" cy="47152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200" dirty="0" smtClean="0">
                <a:solidFill>
                  <a:schemeClr val="tx1"/>
                </a:solidFill>
              </a:rPr>
              <a:t>Low priority queue</a:t>
            </a:r>
            <a:endParaRPr lang="ko-KR" altLang="en-US" sz="1200" dirty="0">
              <a:solidFill>
                <a:schemeClr val="tx1"/>
              </a:solidFill>
            </a:endParaRPr>
          </a:p>
        </p:txBody>
      </p:sp>
      <p:sp>
        <p:nvSpPr>
          <p:cNvPr id="29" name="모서리가 둥근 직사각형 28"/>
          <p:cNvSpPr/>
          <p:nvPr/>
        </p:nvSpPr>
        <p:spPr>
          <a:xfrm>
            <a:off x="10736984" y="2515650"/>
            <a:ext cx="852839" cy="100119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smtClean="0">
                <a:solidFill>
                  <a:schemeClr val="tx1"/>
                </a:solidFill>
              </a:rPr>
              <a:t>Strict priority</a:t>
            </a:r>
          </a:p>
          <a:p>
            <a:pPr algn="ctr"/>
            <a:r>
              <a:rPr lang="en-US" altLang="ko-KR" sz="1100" dirty="0" smtClean="0">
                <a:solidFill>
                  <a:schemeClr val="tx1"/>
                </a:solidFill>
              </a:rPr>
              <a:t>Scheduler with pre-emption</a:t>
            </a:r>
            <a:endParaRPr lang="ko-KR" altLang="en-US" sz="1100" dirty="0">
              <a:solidFill>
                <a:schemeClr val="tx1"/>
              </a:solidFill>
            </a:endParaRPr>
          </a:p>
        </p:txBody>
      </p:sp>
      <p:sp>
        <p:nvSpPr>
          <p:cNvPr id="30" name="오른쪽 화살표 29"/>
          <p:cNvSpPr/>
          <p:nvPr/>
        </p:nvSpPr>
        <p:spPr>
          <a:xfrm>
            <a:off x="11638111" y="4578358"/>
            <a:ext cx="418364" cy="199757"/>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1" name="직선 연결선 30"/>
          <p:cNvCxnSpPr/>
          <p:nvPr/>
        </p:nvCxnSpPr>
        <p:spPr>
          <a:xfrm>
            <a:off x="11901493" y="3342901"/>
            <a:ext cx="13809" cy="1087860"/>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2" name="직사각형 31"/>
          <p:cNvSpPr/>
          <p:nvPr/>
        </p:nvSpPr>
        <p:spPr>
          <a:xfrm>
            <a:off x="9201635" y="2881160"/>
            <a:ext cx="1076701" cy="3757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a:solidFill>
                  <a:schemeClr val="tx1"/>
                </a:solidFill>
              </a:rPr>
              <a:t>FIFO queue for similar flows</a:t>
            </a:r>
            <a:endParaRPr lang="ko-KR" altLang="en-US" sz="1050" dirty="0">
              <a:solidFill>
                <a:schemeClr val="tx1"/>
              </a:solidFill>
            </a:endParaRPr>
          </a:p>
        </p:txBody>
      </p:sp>
      <p:sp>
        <p:nvSpPr>
          <p:cNvPr id="33" name="직사각형 32"/>
          <p:cNvSpPr/>
          <p:nvPr/>
        </p:nvSpPr>
        <p:spPr>
          <a:xfrm>
            <a:off x="9201634" y="2282248"/>
            <a:ext cx="1076703" cy="3710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smtClean="0">
                <a:solidFill>
                  <a:schemeClr val="tx1"/>
                </a:solidFill>
              </a:rPr>
              <a:t>FIFO queue for similar flows</a:t>
            </a:r>
            <a:endParaRPr lang="ko-KR" altLang="en-US" sz="1050" dirty="0">
              <a:solidFill>
                <a:schemeClr val="tx1"/>
              </a:solidFill>
            </a:endParaRPr>
          </a:p>
        </p:txBody>
      </p:sp>
      <p:cxnSp>
        <p:nvCxnSpPr>
          <p:cNvPr id="34" name="직선 연결선 33"/>
          <p:cNvCxnSpPr/>
          <p:nvPr/>
        </p:nvCxnSpPr>
        <p:spPr>
          <a:xfrm flipH="1">
            <a:off x="9739230" y="2706666"/>
            <a:ext cx="755" cy="130278"/>
          </a:xfrm>
          <a:prstGeom prst="line">
            <a:avLst/>
          </a:prstGeom>
          <a:ln w="28575">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35" name="직사각형 34"/>
          <p:cNvSpPr/>
          <p:nvPr/>
        </p:nvSpPr>
        <p:spPr>
          <a:xfrm>
            <a:off x="8837136" y="2559640"/>
            <a:ext cx="330630" cy="3954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050" dirty="0" smtClean="0">
                <a:solidFill>
                  <a:schemeClr val="tx1"/>
                </a:solidFill>
              </a:rPr>
              <a:t>M</a:t>
            </a:r>
            <a:endParaRPr lang="ko-KR" altLang="en-US" sz="1050" dirty="0">
              <a:solidFill>
                <a:schemeClr val="tx1"/>
              </a:solidFill>
            </a:endParaRPr>
          </a:p>
        </p:txBody>
      </p:sp>
      <p:sp>
        <p:nvSpPr>
          <p:cNvPr id="37" name="TextBox 36"/>
          <p:cNvSpPr txBox="1"/>
          <p:nvPr/>
        </p:nvSpPr>
        <p:spPr>
          <a:xfrm>
            <a:off x="7636332" y="5281701"/>
            <a:ext cx="4117217" cy="338554"/>
          </a:xfrm>
          <a:prstGeom prst="rect">
            <a:avLst/>
          </a:prstGeom>
          <a:noFill/>
        </p:spPr>
        <p:txBody>
          <a:bodyPr wrap="none" rtlCol="0">
            <a:spAutoFit/>
          </a:bodyPr>
          <a:lstStyle/>
          <a:p>
            <a:r>
              <a:rPr lang="en-US" sz="1600" dirty="0" smtClean="0"/>
              <a:t>M: Meta-data retrieve &amp; update; FIFO </a:t>
            </a:r>
            <a:r>
              <a:rPr lang="en-US" sz="1600" dirty="0" err="1" smtClean="0"/>
              <a:t>enqueue</a:t>
            </a:r>
            <a:endParaRPr lang="en-US" sz="1600" dirty="0"/>
          </a:p>
        </p:txBody>
      </p:sp>
      <p:sp>
        <p:nvSpPr>
          <p:cNvPr id="38" name="TextBox 37"/>
          <p:cNvSpPr txBox="1"/>
          <p:nvPr/>
        </p:nvSpPr>
        <p:spPr>
          <a:xfrm>
            <a:off x="7650202" y="5587160"/>
            <a:ext cx="3995966" cy="338554"/>
          </a:xfrm>
          <a:prstGeom prst="rect">
            <a:avLst/>
          </a:prstGeom>
          <a:noFill/>
        </p:spPr>
        <p:txBody>
          <a:bodyPr wrap="none" rtlCol="0">
            <a:spAutoFit/>
          </a:bodyPr>
          <a:lstStyle/>
          <a:p>
            <a:r>
              <a:rPr lang="en-US" sz="1600" dirty="0" smtClean="0"/>
              <a:t>S: </a:t>
            </a:r>
            <a:r>
              <a:rPr lang="en-US" sz="1600" dirty="0" err="1" smtClean="0"/>
              <a:t>HoQ</a:t>
            </a:r>
            <a:r>
              <a:rPr lang="en-US" sz="1600" dirty="0" smtClean="0"/>
              <a:t> examine, Select the packet with min FT</a:t>
            </a:r>
            <a:endParaRPr lang="en-US" sz="1600" dirty="0"/>
          </a:p>
        </p:txBody>
      </p:sp>
      <p:sp>
        <p:nvSpPr>
          <p:cNvPr id="5" name="TextBox 4"/>
          <p:cNvSpPr txBox="1"/>
          <p:nvPr/>
        </p:nvSpPr>
        <p:spPr>
          <a:xfrm>
            <a:off x="8874302" y="1420602"/>
            <a:ext cx="2076979" cy="369332"/>
          </a:xfrm>
          <a:prstGeom prst="rect">
            <a:avLst/>
          </a:prstGeom>
          <a:noFill/>
        </p:spPr>
        <p:txBody>
          <a:bodyPr wrap="none" rtlCol="0">
            <a:spAutoFit/>
          </a:bodyPr>
          <a:lstStyle/>
          <a:p>
            <a:r>
              <a:rPr lang="en-US" dirty="0" smtClean="0"/>
              <a:t>Core node with FIFO</a:t>
            </a:r>
            <a:endParaRPr lang="en-US" dirty="0"/>
          </a:p>
        </p:txBody>
      </p:sp>
      <p:sp>
        <p:nvSpPr>
          <p:cNvPr id="39" name="모서리가 둥근 사각형 설명선 38"/>
          <p:cNvSpPr/>
          <p:nvPr/>
        </p:nvSpPr>
        <p:spPr>
          <a:xfrm>
            <a:off x="7345116" y="6129293"/>
            <a:ext cx="1894115" cy="658061"/>
          </a:xfrm>
          <a:prstGeom prst="wedgeRoundRectCallout">
            <a:avLst>
              <a:gd name="adj1" fmla="val -63000"/>
              <a:gd name="adj2" fmla="val -46692"/>
              <a:gd name="adj3" fmla="val 16667"/>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FF0000"/>
                </a:solidFill>
              </a:rPr>
              <a:t>Red</a:t>
            </a:r>
            <a:r>
              <a:rPr lang="en-US" sz="1200" dirty="0" smtClean="0">
                <a:solidFill>
                  <a:schemeClr val="tx1"/>
                </a:solidFill>
              </a:rPr>
              <a:t> letters: the only differences from the previous page</a:t>
            </a:r>
            <a:endParaRPr lang="en-US" sz="1200" dirty="0">
              <a:solidFill>
                <a:schemeClr val="tx1"/>
              </a:solidFill>
            </a:endParaRPr>
          </a:p>
        </p:txBody>
      </p:sp>
    </p:spTree>
    <p:extLst>
      <p:ext uri="{BB962C8B-B14F-4D97-AF65-F5344CB8AC3E}">
        <p14:creationId xmlns:p14="http://schemas.microsoft.com/office/powerpoint/2010/main" val="3424457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dirty="0" smtClean="0"/>
              <a:t>C-SCORE Summary</a:t>
            </a:r>
            <a:endParaRPr lang="en-US" dirty="0"/>
          </a:p>
        </p:txBody>
      </p:sp>
      <p:sp>
        <p:nvSpPr>
          <p:cNvPr id="3" name="내용 개체 틀 2"/>
          <p:cNvSpPr>
            <a:spLocks noGrp="1"/>
          </p:cNvSpPr>
          <p:nvPr>
            <p:ph idx="1"/>
          </p:nvPr>
        </p:nvSpPr>
        <p:spPr/>
        <p:txBody>
          <a:bodyPr>
            <a:normAutofit fontScale="85000" lnSpcReduction="20000"/>
          </a:bodyPr>
          <a:lstStyle/>
          <a:p>
            <a:pPr>
              <a:lnSpc>
                <a:spcPct val="110000"/>
              </a:lnSpc>
            </a:pPr>
            <a:r>
              <a:rPr lang="en-US" dirty="0" smtClean="0"/>
              <a:t>C-SCORE with </a:t>
            </a:r>
            <a:r>
              <a:rPr lang="en-US" dirty="0">
                <a:cs typeface="Calibri" panose="020F0502020204030204" pitchFamily="34" charset="0"/>
              </a:rPr>
              <a:t>d</a:t>
            </a:r>
            <a:r>
              <a:rPr lang="en-US" baseline="-25000" dirty="0">
                <a:cs typeface="Calibri" panose="020F0502020204030204" pitchFamily="34" charset="0"/>
              </a:rPr>
              <a:t>h</a:t>
            </a:r>
            <a:r>
              <a:rPr lang="en-US" dirty="0">
                <a:cs typeface="Calibri" panose="020F0502020204030204" pitchFamily="34" charset="0"/>
              </a:rPr>
              <a:t>(p) = Lmax</a:t>
            </a:r>
            <a:r>
              <a:rPr lang="en-US" baseline="-25000" dirty="0">
                <a:cs typeface="Calibri" panose="020F0502020204030204" pitchFamily="34" charset="0"/>
              </a:rPr>
              <a:t>h-1</a:t>
            </a:r>
            <a:r>
              <a:rPr lang="en-US" dirty="0">
                <a:cs typeface="Calibri" panose="020F0502020204030204" pitchFamily="34" charset="0"/>
              </a:rPr>
              <a:t>/R</a:t>
            </a:r>
            <a:r>
              <a:rPr lang="en-US" baseline="-25000" dirty="0">
                <a:cs typeface="Calibri" panose="020F0502020204030204" pitchFamily="34" charset="0"/>
              </a:rPr>
              <a:t>h-1</a:t>
            </a:r>
            <a:r>
              <a:rPr lang="en-US" dirty="0">
                <a:cs typeface="Calibri" panose="020F0502020204030204" pitchFamily="34" charset="0"/>
              </a:rPr>
              <a:t> + </a:t>
            </a:r>
            <a:r>
              <a:rPr lang="en-US" dirty="0" smtClean="0">
                <a:cs typeface="Calibri" panose="020F0502020204030204" pitchFamily="34" charset="0"/>
              </a:rPr>
              <a:t>L/r</a:t>
            </a:r>
          </a:p>
          <a:p>
            <a:pPr lvl="1">
              <a:lnSpc>
                <a:spcPct val="110000"/>
              </a:lnSpc>
            </a:pPr>
            <a:r>
              <a:rPr lang="en-US" dirty="0" smtClean="0">
                <a:cs typeface="Calibri" panose="020F0502020204030204" pitchFamily="34" charset="0"/>
              </a:rPr>
              <a:t>Has a theoretical E2E latency bound, </a:t>
            </a:r>
            <a:endParaRPr lang="en-US" dirty="0" smtClean="0">
              <a:cs typeface="Calibri" panose="020F0502020204030204" pitchFamily="34" charset="0"/>
            </a:endParaRPr>
          </a:p>
          <a:p>
            <a:pPr lvl="1">
              <a:lnSpc>
                <a:spcPct val="110000"/>
              </a:lnSpc>
            </a:pPr>
            <a:r>
              <a:rPr lang="en-US" dirty="0" smtClean="0">
                <a:cs typeface="Calibri" panose="020F0502020204030204" pitchFamily="34" charset="0"/>
              </a:rPr>
              <a:t>Needs a clock at the source or entrance node,</a:t>
            </a:r>
            <a:endParaRPr lang="en-US" dirty="0" smtClean="0">
              <a:cs typeface="Calibri" panose="020F0502020204030204" pitchFamily="34" charset="0"/>
            </a:endParaRPr>
          </a:p>
          <a:p>
            <a:pPr lvl="1">
              <a:lnSpc>
                <a:spcPct val="110000"/>
              </a:lnSpc>
            </a:pPr>
            <a:r>
              <a:rPr lang="en-US" dirty="0" smtClean="0">
                <a:cs typeface="Calibri" panose="020F0502020204030204" pitchFamily="34" charset="0"/>
              </a:rPr>
              <a:t>Needs a sorted </a:t>
            </a:r>
            <a:r>
              <a:rPr lang="en-US" dirty="0" smtClean="0">
                <a:cs typeface="Calibri" panose="020F0502020204030204" pitchFamily="34" charset="0"/>
              </a:rPr>
              <a:t>queue,</a:t>
            </a:r>
            <a:endParaRPr lang="en-US" dirty="0" smtClean="0">
              <a:cs typeface="Calibri" panose="020F0502020204030204" pitchFamily="34" charset="0"/>
            </a:endParaRPr>
          </a:p>
          <a:p>
            <a:pPr lvl="1">
              <a:lnSpc>
                <a:spcPct val="110000"/>
              </a:lnSpc>
            </a:pPr>
            <a:r>
              <a:rPr lang="en-US" dirty="0" smtClean="0">
                <a:cs typeface="Calibri" panose="020F0502020204030204" pitchFamily="34" charset="0"/>
              </a:rPr>
              <a:t>Needs a meta-data of F</a:t>
            </a:r>
            <a:r>
              <a:rPr lang="en-US" baseline="-25000" dirty="0" smtClean="0">
                <a:cs typeface="Calibri" panose="020F0502020204030204" pitchFamily="34" charset="0"/>
              </a:rPr>
              <a:t>h</a:t>
            </a:r>
            <a:r>
              <a:rPr lang="en-US" dirty="0" smtClean="0">
                <a:cs typeface="Calibri" panose="020F0502020204030204" pitchFamily="34" charset="0"/>
              </a:rPr>
              <a:t>(p</a:t>
            </a:r>
            <a:r>
              <a:rPr lang="en-US" dirty="0">
                <a:cs typeface="Calibri" panose="020F0502020204030204" pitchFamily="34" charset="0"/>
              </a:rPr>
              <a:t>), </a:t>
            </a:r>
            <a:r>
              <a:rPr lang="en-US" dirty="0" smtClean="0">
                <a:cs typeface="Calibri" panose="020F0502020204030204" pitchFamily="34" charset="0"/>
              </a:rPr>
              <a:t>L/r</a:t>
            </a:r>
          </a:p>
          <a:p>
            <a:pPr lvl="1">
              <a:lnSpc>
                <a:spcPct val="110000"/>
              </a:lnSpc>
            </a:pPr>
            <a:r>
              <a:rPr lang="en-US" dirty="0" smtClean="0">
                <a:cs typeface="Calibri" panose="020F0502020204030204" pitchFamily="34" charset="0"/>
              </a:rPr>
              <a:t>Needs to update meta-data, but not upon the packet’s transmission.</a:t>
            </a:r>
          </a:p>
          <a:p>
            <a:pPr>
              <a:lnSpc>
                <a:spcPct val="110000"/>
              </a:lnSpc>
            </a:pPr>
            <a:r>
              <a:rPr lang="en-US" dirty="0" smtClean="0"/>
              <a:t>C-SCORE </a:t>
            </a:r>
            <a:r>
              <a:rPr lang="en-US" dirty="0"/>
              <a:t>with </a:t>
            </a:r>
            <a:r>
              <a:rPr lang="en-US" dirty="0">
                <a:cs typeface="Calibri" panose="020F0502020204030204" pitchFamily="34" charset="0"/>
              </a:rPr>
              <a:t>d</a:t>
            </a:r>
            <a:r>
              <a:rPr lang="en-US" baseline="-25000" dirty="0">
                <a:cs typeface="Calibri" panose="020F0502020204030204" pitchFamily="34" charset="0"/>
              </a:rPr>
              <a:t>h</a:t>
            </a:r>
            <a:r>
              <a:rPr lang="en-US" dirty="0">
                <a:cs typeface="Calibri" panose="020F0502020204030204" pitchFamily="34" charset="0"/>
              </a:rPr>
              <a:t>(p) = Lmax</a:t>
            </a:r>
            <a:r>
              <a:rPr lang="en-US" baseline="-25000" dirty="0">
                <a:cs typeface="Calibri" panose="020F0502020204030204" pitchFamily="34" charset="0"/>
              </a:rPr>
              <a:t>h-1</a:t>
            </a:r>
            <a:r>
              <a:rPr lang="en-US" dirty="0">
                <a:cs typeface="Calibri" panose="020F0502020204030204" pitchFamily="34" charset="0"/>
              </a:rPr>
              <a:t>/R</a:t>
            </a:r>
            <a:r>
              <a:rPr lang="en-US" baseline="-25000" dirty="0">
                <a:cs typeface="Calibri" panose="020F0502020204030204" pitchFamily="34" charset="0"/>
              </a:rPr>
              <a:t>h-1</a:t>
            </a:r>
            <a:r>
              <a:rPr lang="en-US" dirty="0">
                <a:cs typeface="Calibri" panose="020F0502020204030204" pitchFamily="34" charset="0"/>
              </a:rPr>
              <a:t> + </a:t>
            </a:r>
            <a:r>
              <a:rPr lang="en-US" dirty="0" smtClean="0">
                <a:cs typeface="Calibri" panose="020F0502020204030204" pitchFamily="34" charset="0"/>
              </a:rPr>
              <a:t>L/r with FIFO per flow type (of the same L and r)</a:t>
            </a:r>
          </a:p>
          <a:p>
            <a:pPr lvl="1">
              <a:lnSpc>
                <a:spcPct val="110000"/>
              </a:lnSpc>
            </a:pPr>
            <a:r>
              <a:rPr lang="en-US" dirty="0" smtClean="0">
                <a:cs typeface="Calibri" panose="020F0502020204030204" pitchFamily="34" charset="0"/>
              </a:rPr>
              <a:t>Shows </a:t>
            </a:r>
            <a:r>
              <a:rPr lang="en-US" dirty="0" smtClean="0">
                <a:cs typeface="Calibri" panose="020F0502020204030204" pitchFamily="34" charset="0"/>
              </a:rPr>
              <a:t>similar performance </a:t>
            </a:r>
            <a:endParaRPr lang="en-US" dirty="0">
              <a:cs typeface="Calibri" panose="020F0502020204030204" pitchFamily="34" charset="0"/>
            </a:endParaRPr>
          </a:p>
          <a:p>
            <a:pPr lvl="1">
              <a:lnSpc>
                <a:spcPct val="110000"/>
              </a:lnSpc>
            </a:pPr>
            <a:r>
              <a:rPr lang="en-US" dirty="0" smtClean="0">
                <a:cs typeface="Calibri" panose="020F0502020204030204" pitchFamily="34" charset="0"/>
              </a:rPr>
              <a:t>Needs similar things, but needs </a:t>
            </a:r>
            <a:r>
              <a:rPr lang="en-US" dirty="0" smtClean="0">
                <a:cs typeface="Calibri" panose="020F0502020204030204" pitchFamily="34" charset="0"/>
              </a:rPr>
              <a:t>the </a:t>
            </a:r>
            <a:r>
              <a:rPr lang="en-US" dirty="0" smtClean="0">
                <a:cs typeface="Calibri" panose="020F0502020204030204" pitchFamily="34" charset="0"/>
              </a:rPr>
              <a:t>meta-data </a:t>
            </a:r>
            <a:r>
              <a:rPr lang="en-US" dirty="0">
                <a:cs typeface="Calibri" panose="020F0502020204030204" pitchFamily="34" charset="0"/>
              </a:rPr>
              <a:t>F</a:t>
            </a:r>
            <a:r>
              <a:rPr lang="en-US" baseline="-25000" dirty="0">
                <a:cs typeface="Calibri" panose="020F0502020204030204" pitchFamily="34" charset="0"/>
              </a:rPr>
              <a:t>h</a:t>
            </a:r>
            <a:r>
              <a:rPr lang="en-US" dirty="0">
                <a:cs typeface="Calibri" panose="020F0502020204030204" pitchFamily="34" charset="0"/>
              </a:rPr>
              <a:t>(p), </a:t>
            </a:r>
            <a:r>
              <a:rPr lang="en-US" dirty="0" smtClean="0">
                <a:cs typeface="Calibri" panose="020F0502020204030204" pitchFamily="34" charset="0"/>
              </a:rPr>
              <a:t>L, r</a:t>
            </a:r>
          </a:p>
          <a:p>
            <a:pPr lvl="1">
              <a:lnSpc>
                <a:spcPct val="110000"/>
              </a:lnSpc>
            </a:pPr>
            <a:r>
              <a:rPr lang="en-US" dirty="0" smtClean="0">
                <a:cs typeface="Calibri" panose="020F0502020204030204" pitchFamily="34" charset="0"/>
              </a:rPr>
              <a:t>Does not need a sorted queue</a:t>
            </a:r>
          </a:p>
          <a:p>
            <a:pPr>
              <a:lnSpc>
                <a:spcPct val="110000"/>
              </a:lnSpc>
            </a:pPr>
            <a:r>
              <a:rPr lang="en-US" dirty="0" smtClean="0">
                <a:cs typeface="Calibri" panose="020F0502020204030204" pitchFamily="34" charset="0"/>
              </a:rPr>
              <a:t>They both perform as if the </a:t>
            </a:r>
            <a:r>
              <a:rPr lang="en-US" dirty="0" err="1" smtClean="0">
                <a:cs typeface="Calibri" panose="020F0502020204030204" pitchFamily="34" charset="0"/>
              </a:rPr>
              <a:t>stateful</a:t>
            </a:r>
            <a:r>
              <a:rPr lang="en-US" dirty="0" smtClean="0">
                <a:cs typeface="Calibri" panose="020F0502020204030204" pitchFamily="34" charset="0"/>
              </a:rPr>
              <a:t> fair queuing schedulers are placed in all the </a:t>
            </a:r>
            <a:r>
              <a:rPr lang="en-US" dirty="0" smtClean="0">
                <a:cs typeface="Calibri" panose="020F0502020204030204" pitchFamily="34" charset="0"/>
              </a:rPr>
              <a:t>nodes, which are known as the best statistical-multiplexing schedulers.</a:t>
            </a:r>
            <a:endParaRPr lang="en-US" dirty="0">
              <a:cs typeface="Calibri" panose="020F0502020204030204" pitchFamily="34" charset="0"/>
            </a:endParaRPr>
          </a:p>
        </p:txBody>
      </p:sp>
      <p:sp>
        <p:nvSpPr>
          <p:cNvPr id="4" name="슬라이드 번호 개체 틀 3"/>
          <p:cNvSpPr>
            <a:spLocks noGrp="1"/>
          </p:cNvSpPr>
          <p:nvPr>
            <p:ph type="sldNum" sz="quarter" idx="12"/>
          </p:nvPr>
        </p:nvSpPr>
        <p:spPr/>
        <p:txBody>
          <a:bodyPr/>
          <a:lstStyle/>
          <a:p>
            <a:fld id="{5336DDA7-56E2-4C7A-B17F-ABF6B63F69A3}" type="slidenum">
              <a:rPr lang="en-US" smtClean="0"/>
              <a:t>6</a:t>
            </a:fld>
            <a:endParaRPr lang="en-US"/>
          </a:p>
        </p:txBody>
      </p:sp>
    </p:spTree>
    <p:extLst>
      <p:ext uri="{BB962C8B-B14F-4D97-AF65-F5344CB8AC3E}">
        <p14:creationId xmlns:p14="http://schemas.microsoft.com/office/powerpoint/2010/main" val="485002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7356762" y="106839"/>
            <a:ext cx="3796051" cy="2991143"/>
          </a:xfrm>
          <a:prstGeom prst="rect">
            <a:avLst/>
          </a:prstGeom>
        </p:spPr>
      </p:pic>
      <p:sp>
        <p:nvSpPr>
          <p:cNvPr id="2" name="제목 1"/>
          <p:cNvSpPr>
            <a:spLocks noGrp="1"/>
          </p:cNvSpPr>
          <p:nvPr>
            <p:ph type="title"/>
          </p:nvPr>
        </p:nvSpPr>
        <p:spPr>
          <a:xfrm>
            <a:off x="410906" y="100205"/>
            <a:ext cx="10515600" cy="797103"/>
          </a:xfrm>
        </p:spPr>
        <p:txBody>
          <a:bodyPr>
            <a:normAutofit/>
          </a:bodyPr>
          <a:lstStyle/>
          <a:p>
            <a:r>
              <a:rPr lang="en-US" sz="2800" dirty="0" smtClean="0"/>
              <a:t>Jitter guarantee framework: BN </a:t>
            </a:r>
            <a:r>
              <a:rPr lang="en-US" altLang="ko-KR" sz="2000" dirty="0">
                <a:latin typeface="Calibri" panose="020F0502020204030204" pitchFamily="34" charset="0"/>
                <a:cs typeface="Calibri" panose="020F0502020204030204" pitchFamily="34" charset="0"/>
              </a:rPr>
              <a:t>[</a:t>
            </a:r>
            <a:r>
              <a:rPr lang="en-US" altLang="ko-KR" sz="2000" dirty="0" smtClean="0">
                <a:latin typeface="Calibri" panose="020F0502020204030204" pitchFamily="34" charset="0"/>
                <a:cs typeface="Calibri" panose="020F0502020204030204" pitchFamily="34" charset="0"/>
              </a:rPr>
              <a:t>BN, ADN]</a:t>
            </a:r>
            <a:endParaRPr lang="en-US" sz="2800" dirty="0"/>
          </a:p>
        </p:txBody>
      </p:sp>
      <p:sp>
        <p:nvSpPr>
          <p:cNvPr id="3" name="내용 개체 틀 2"/>
          <p:cNvSpPr>
            <a:spLocks noGrp="1"/>
          </p:cNvSpPr>
          <p:nvPr>
            <p:ph idx="1"/>
          </p:nvPr>
        </p:nvSpPr>
        <p:spPr>
          <a:xfrm>
            <a:off x="396653" y="914400"/>
            <a:ext cx="6319565" cy="5535956"/>
          </a:xfrm>
        </p:spPr>
        <p:txBody>
          <a:bodyPr>
            <a:normAutofit fontScale="85000" lnSpcReduction="20000"/>
          </a:bodyPr>
          <a:lstStyle/>
          <a:p>
            <a:pPr>
              <a:lnSpc>
                <a:spcPct val="120000"/>
              </a:lnSpc>
            </a:pPr>
            <a:r>
              <a:rPr lang="en-US" sz="2400" dirty="0" smtClean="0">
                <a:cs typeface="Calibri" panose="020F0502020204030204" pitchFamily="34" charset="0"/>
              </a:rPr>
              <a:t>Basic idea: Jitter guarantee </a:t>
            </a:r>
            <a:r>
              <a:rPr lang="en-US" sz="2400" dirty="0">
                <a:cs typeface="Calibri" panose="020F0502020204030204" pitchFamily="34" charset="0"/>
              </a:rPr>
              <a:t>≈ Reproducing the inter-arrival process with the inter-departure process of a </a:t>
            </a:r>
            <a:r>
              <a:rPr lang="en-US" sz="2400" dirty="0" smtClean="0">
                <a:cs typeface="Calibri" panose="020F0502020204030204" pitchFamily="34" charset="0"/>
              </a:rPr>
              <a:t>network.</a:t>
            </a:r>
            <a:endParaRPr lang="en-US" sz="2400" dirty="0">
              <a:cs typeface="Calibri" panose="020F0502020204030204" pitchFamily="34" charset="0"/>
            </a:endParaRPr>
          </a:p>
          <a:p>
            <a:pPr>
              <a:lnSpc>
                <a:spcPct val="120000"/>
              </a:lnSpc>
            </a:pPr>
            <a:r>
              <a:rPr lang="en-US" sz="2400" dirty="0">
                <a:cs typeface="Calibri" panose="020F0502020204030204" pitchFamily="34" charset="0"/>
              </a:rPr>
              <a:t>With a latency guaranteed network, time-stamping, and buffering at the network boundary</a:t>
            </a:r>
            <a:r>
              <a:rPr lang="en-US" sz="2400" dirty="0" smtClean="0">
                <a:cs typeface="Calibri" panose="020F0502020204030204" pitchFamily="34" charset="0"/>
              </a:rPr>
              <a:t>; Hold packets as follows:</a:t>
            </a:r>
            <a:endParaRPr lang="en-US" sz="2400" dirty="0">
              <a:cs typeface="Calibri" panose="020F0502020204030204" pitchFamily="34" charset="0"/>
            </a:endParaRPr>
          </a:p>
          <a:p>
            <a:pPr>
              <a:lnSpc>
                <a:spcPct val="120000"/>
              </a:lnSpc>
            </a:pPr>
            <a:endParaRPr lang="en-US" sz="2400" dirty="0">
              <a:cs typeface="Calibri" panose="020F0502020204030204" pitchFamily="34" charset="0"/>
            </a:endParaRPr>
          </a:p>
          <a:p>
            <a:pPr>
              <a:lnSpc>
                <a:spcPct val="120000"/>
              </a:lnSpc>
            </a:pPr>
            <a:endParaRPr lang="en-US" sz="2400" dirty="0" smtClean="0">
              <a:cs typeface="Calibri" panose="020F0502020204030204" pitchFamily="34" charset="0"/>
            </a:endParaRPr>
          </a:p>
          <a:p>
            <a:pPr>
              <a:lnSpc>
                <a:spcPct val="120000"/>
              </a:lnSpc>
            </a:pPr>
            <a:r>
              <a:rPr lang="en-US" dirty="0" smtClean="0">
                <a:cs typeface="Calibri" panose="020F0502020204030204" pitchFamily="34" charset="0"/>
              </a:rPr>
              <a:t>Properties</a:t>
            </a:r>
          </a:p>
          <a:p>
            <a:pPr lvl="1">
              <a:lnSpc>
                <a:spcPct val="120000"/>
              </a:lnSpc>
            </a:pPr>
            <a:r>
              <a:rPr lang="en-US" dirty="0" smtClean="0">
                <a:cs typeface="Calibri" panose="020F0502020204030204" pitchFamily="34" charset="0"/>
              </a:rPr>
              <a:t>E2E jitter is upper bounded, by (</a:t>
            </a:r>
            <a:r>
              <a:rPr lang="en-US" dirty="0" err="1" smtClean="0">
                <a:cs typeface="Calibri" panose="020F0502020204030204" pitchFamily="34" charset="0"/>
              </a:rPr>
              <a:t>U+g-m</a:t>
            </a:r>
            <a:r>
              <a:rPr lang="en-US" dirty="0" smtClean="0">
                <a:cs typeface="Calibri" panose="020F0502020204030204" pitchFamily="34" charset="0"/>
              </a:rPr>
              <a:t>)</a:t>
            </a:r>
            <a:r>
              <a:rPr lang="en-US" baseline="30000" dirty="0" smtClean="0">
                <a:cs typeface="Calibri" panose="020F0502020204030204" pitchFamily="34" charset="0"/>
              </a:rPr>
              <a:t>+</a:t>
            </a:r>
            <a:r>
              <a:rPr lang="en-US" dirty="0" smtClean="0">
                <a:cs typeface="Calibri" panose="020F0502020204030204" pitchFamily="34" charset="0"/>
              </a:rPr>
              <a:t>. </a:t>
            </a:r>
          </a:p>
          <a:p>
            <a:pPr lvl="1">
              <a:lnSpc>
                <a:spcPct val="120000"/>
              </a:lnSpc>
            </a:pPr>
            <a:r>
              <a:rPr lang="en-US" dirty="0" smtClean="0">
                <a:cs typeface="Calibri" panose="020F0502020204030204" pitchFamily="34" charset="0"/>
              </a:rPr>
              <a:t>‘E2E buffered latency’ (c</a:t>
            </a:r>
            <a:r>
              <a:rPr lang="en-US" baseline="-25000" dirty="0" smtClean="0">
                <a:cs typeface="Calibri" panose="020F0502020204030204" pitchFamily="34" charset="0"/>
              </a:rPr>
              <a:t>i</a:t>
            </a:r>
            <a:r>
              <a:rPr lang="en-US" dirty="0" smtClean="0">
                <a:cs typeface="Calibri" panose="020F0502020204030204" pitchFamily="34" charset="0"/>
              </a:rPr>
              <a:t> – </a:t>
            </a:r>
            <a:r>
              <a:rPr lang="en-US" dirty="0" err="1" smtClean="0">
                <a:cs typeface="Calibri" panose="020F0502020204030204" pitchFamily="34" charset="0"/>
              </a:rPr>
              <a:t>a</a:t>
            </a:r>
            <a:r>
              <a:rPr lang="en-US" baseline="-25000" dirty="0" err="1" smtClean="0">
                <a:cs typeface="Calibri" panose="020F0502020204030204" pitchFamily="34" charset="0"/>
              </a:rPr>
              <a:t>i</a:t>
            </a:r>
            <a:r>
              <a:rPr lang="en-US" dirty="0" smtClean="0">
                <a:cs typeface="Calibri" panose="020F0502020204030204" pitchFamily="34" charset="0"/>
              </a:rPr>
              <a:t>) is also upper bounded by (</a:t>
            </a:r>
            <a:r>
              <a:rPr lang="en-US" dirty="0" err="1" smtClean="0">
                <a:cs typeface="Calibri" panose="020F0502020204030204" pitchFamily="34" charset="0"/>
              </a:rPr>
              <a:t>U-W+m</a:t>
            </a:r>
            <a:r>
              <a:rPr lang="en-US" dirty="0" smtClean="0">
                <a:cs typeface="Calibri" panose="020F0502020204030204" pitchFamily="34" charset="0"/>
              </a:rPr>
              <a:t>).</a:t>
            </a:r>
          </a:p>
          <a:p>
            <a:pPr lvl="1">
              <a:lnSpc>
                <a:spcPct val="120000"/>
              </a:lnSpc>
            </a:pPr>
            <a:r>
              <a:rPr lang="en-US" dirty="0" smtClean="0">
                <a:cs typeface="Calibri" panose="020F0502020204030204" pitchFamily="34" charset="0"/>
              </a:rPr>
              <a:t>We </a:t>
            </a:r>
            <a:r>
              <a:rPr lang="en-US" dirty="0" smtClean="0">
                <a:cs typeface="Calibri" panose="020F0502020204030204" pitchFamily="34" charset="0"/>
              </a:rPr>
              <a:t>can control the jitter </a:t>
            </a:r>
            <a:r>
              <a:rPr lang="en-US" dirty="0" smtClean="0">
                <a:cs typeface="Calibri" panose="020F0502020204030204" pitchFamily="34" charset="0"/>
              </a:rPr>
              <a:t>bound by selecting m. </a:t>
            </a:r>
          </a:p>
          <a:p>
            <a:pPr lvl="1">
              <a:lnSpc>
                <a:spcPct val="120000"/>
              </a:lnSpc>
            </a:pPr>
            <a:r>
              <a:rPr lang="en-US" dirty="0" smtClean="0">
                <a:cs typeface="Calibri" panose="020F0502020204030204" pitchFamily="34" charset="0"/>
              </a:rPr>
              <a:t>We </a:t>
            </a:r>
            <a:r>
              <a:rPr lang="en-US" dirty="0" smtClean="0">
                <a:cs typeface="Calibri" panose="020F0502020204030204" pitchFamily="34" charset="0"/>
              </a:rPr>
              <a:t>can </a:t>
            </a:r>
            <a:r>
              <a:rPr lang="en-US" dirty="0" smtClean="0">
                <a:cs typeface="Calibri" panose="020F0502020204030204" pitchFamily="34" charset="0"/>
              </a:rPr>
              <a:t>have </a:t>
            </a:r>
            <a:r>
              <a:rPr lang="en-US" dirty="0" smtClean="0">
                <a:cs typeface="Calibri" panose="020F0502020204030204" pitchFamily="34" charset="0"/>
              </a:rPr>
              <a:t>zero jitter by setting m=</a:t>
            </a:r>
            <a:r>
              <a:rPr lang="en-US" dirty="0" err="1" smtClean="0">
                <a:cs typeface="Calibri" panose="020F0502020204030204" pitchFamily="34" charset="0"/>
              </a:rPr>
              <a:t>U+g</a:t>
            </a:r>
            <a:r>
              <a:rPr lang="en-US" dirty="0" smtClean="0">
                <a:cs typeface="Calibri" panose="020F0502020204030204" pitchFamily="34" charset="0"/>
              </a:rPr>
              <a:t>, with E2E buffered latency bound (2U+g-W) ≈ 2U</a:t>
            </a:r>
            <a:r>
              <a:rPr lang="en-US" altLang="ko-KR" dirty="0" smtClean="0">
                <a:cs typeface="Calibri" panose="020F0502020204030204" pitchFamily="34" charset="0"/>
              </a:rPr>
              <a:t>.</a:t>
            </a:r>
          </a:p>
          <a:p>
            <a:pPr lvl="1">
              <a:lnSpc>
                <a:spcPct val="120000"/>
              </a:lnSpc>
            </a:pPr>
            <a:endParaRPr lang="en-US" dirty="0">
              <a:latin typeface="Calibri" panose="020F0502020204030204" pitchFamily="34" charset="0"/>
              <a:cs typeface="Calibri" panose="020F0502020204030204" pitchFamily="34" charset="0"/>
            </a:endParaRPr>
          </a:p>
        </p:txBody>
      </p:sp>
      <p:sp>
        <p:nvSpPr>
          <p:cNvPr id="16" name="슬라이드 번호 개체 틀 15"/>
          <p:cNvSpPr>
            <a:spLocks noGrp="1"/>
          </p:cNvSpPr>
          <p:nvPr>
            <p:ph type="sldNum" sz="quarter" idx="12"/>
          </p:nvPr>
        </p:nvSpPr>
        <p:spPr/>
        <p:txBody>
          <a:bodyPr/>
          <a:lstStyle/>
          <a:p>
            <a:fld id="{5336DDA7-56E2-4C7A-B17F-ABF6B63F69A3}" type="slidenum">
              <a:rPr lang="en-US" smtClean="0"/>
              <a:t>7</a:t>
            </a:fld>
            <a:endParaRPr lang="en-US"/>
          </a:p>
        </p:txBody>
      </p:sp>
      <p:pic>
        <p:nvPicPr>
          <p:cNvPr id="17" name="그림 16"/>
          <p:cNvPicPr>
            <a:picLocks noChangeAspect="1"/>
          </p:cNvPicPr>
          <p:nvPr/>
        </p:nvPicPr>
        <p:blipFill>
          <a:blip r:embed="rId3"/>
          <a:stretch>
            <a:fillRect/>
          </a:stretch>
        </p:blipFill>
        <p:spPr>
          <a:xfrm>
            <a:off x="6716218" y="3092948"/>
            <a:ext cx="5229436" cy="270271"/>
          </a:xfrm>
          <a:prstGeom prst="rect">
            <a:avLst/>
          </a:prstGeom>
        </p:spPr>
      </p:pic>
      <p:sp>
        <p:nvSpPr>
          <p:cNvPr id="19" name="타원 18"/>
          <p:cNvSpPr/>
          <p:nvPr/>
        </p:nvSpPr>
        <p:spPr>
          <a:xfrm>
            <a:off x="7160067" y="3484761"/>
            <a:ext cx="1104900" cy="523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latin typeface="Calibri" panose="020F0502020204030204" pitchFamily="34" charset="0"/>
                <a:cs typeface="Calibri" panose="020F0502020204030204" pitchFamily="34" charset="0"/>
              </a:rPr>
              <a:t>Source</a:t>
            </a:r>
            <a:endParaRPr lang="ko-KR" altLang="en-US" sz="1400" dirty="0">
              <a:solidFill>
                <a:schemeClr val="tx1"/>
              </a:solidFill>
              <a:latin typeface="Calibri" panose="020F0502020204030204" pitchFamily="34" charset="0"/>
              <a:cs typeface="Calibri" panose="020F0502020204030204" pitchFamily="34" charset="0"/>
            </a:endParaRPr>
          </a:p>
        </p:txBody>
      </p:sp>
      <p:sp>
        <p:nvSpPr>
          <p:cNvPr id="20" name="구름 19"/>
          <p:cNvSpPr/>
          <p:nvPr/>
        </p:nvSpPr>
        <p:spPr>
          <a:xfrm>
            <a:off x="7575184" y="4287790"/>
            <a:ext cx="3359210" cy="138360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smtClean="0">
                <a:solidFill>
                  <a:schemeClr val="tx1"/>
                </a:solidFill>
                <a:latin typeface="Calibri" panose="020F0502020204030204" pitchFamily="34" charset="0"/>
                <a:cs typeface="Calibri" panose="020F0502020204030204" pitchFamily="34" charset="0"/>
              </a:rPr>
              <a:t>Network with E2E latency upper bound guarantee</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21" name="타원 20"/>
          <p:cNvSpPr/>
          <p:nvPr/>
        </p:nvSpPr>
        <p:spPr>
          <a:xfrm>
            <a:off x="10221575" y="5880685"/>
            <a:ext cx="1571625" cy="523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mtClean="0">
                <a:solidFill>
                  <a:schemeClr val="tx1"/>
                </a:solidFill>
                <a:latin typeface="Calibri" panose="020F0502020204030204" pitchFamily="34" charset="0"/>
                <a:cs typeface="Calibri" panose="020F0502020204030204" pitchFamily="34" charset="0"/>
              </a:rPr>
              <a:t>Destination</a:t>
            </a:r>
            <a:endParaRPr lang="ko-KR" altLang="en-US" sz="1400" dirty="0">
              <a:solidFill>
                <a:schemeClr val="tx1"/>
              </a:solidFill>
              <a:latin typeface="Calibri" panose="020F0502020204030204" pitchFamily="34" charset="0"/>
              <a:cs typeface="Calibri" panose="020F0502020204030204" pitchFamily="34" charset="0"/>
            </a:endParaRPr>
          </a:p>
        </p:txBody>
      </p:sp>
      <p:sp>
        <p:nvSpPr>
          <p:cNvPr id="22" name="직사각형 21"/>
          <p:cNvSpPr/>
          <p:nvPr/>
        </p:nvSpPr>
        <p:spPr>
          <a:xfrm>
            <a:off x="8726151" y="5956885"/>
            <a:ext cx="1057275" cy="3714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latin typeface="Calibri" panose="020F0502020204030204" pitchFamily="34" charset="0"/>
                <a:cs typeface="Calibri" panose="020F0502020204030204" pitchFamily="34" charset="0"/>
              </a:rPr>
              <a:t>Buffer</a:t>
            </a:r>
            <a:endParaRPr lang="ko-KR" altLang="en-US" dirty="0">
              <a:solidFill>
                <a:schemeClr val="tx1"/>
              </a:solidFill>
              <a:latin typeface="Calibri" panose="020F0502020204030204" pitchFamily="34" charset="0"/>
              <a:cs typeface="Calibri" panose="020F0502020204030204" pitchFamily="34" charset="0"/>
            </a:endParaRPr>
          </a:p>
        </p:txBody>
      </p:sp>
      <p:cxnSp>
        <p:nvCxnSpPr>
          <p:cNvPr id="23" name="직선 화살표 연결선 22"/>
          <p:cNvCxnSpPr>
            <a:stCxn id="19" idx="6"/>
            <a:endCxn id="29" idx="1"/>
          </p:cNvCxnSpPr>
          <p:nvPr/>
        </p:nvCxnSpPr>
        <p:spPr>
          <a:xfrm>
            <a:off x="8264967" y="3746699"/>
            <a:ext cx="4351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a:stCxn id="20" idx="1"/>
            <a:endCxn id="22" idx="0"/>
          </p:cNvCxnSpPr>
          <p:nvPr/>
        </p:nvCxnSpPr>
        <p:spPr>
          <a:xfrm>
            <a:off x="9254789" y="5669926"/>
            <a:ext cx="0" cy="2869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stCxn id="22" idx="3"/>
            <a:endCxn id="21" idx="2"/>
          </p:cNvCxnSpPr>
          <p:nvPr/>
        </p:nvCxnSpPr>
        <p:spPr>
          <a:xfrm>
            <a:off x="9783426" y="6142623"/>
            <a:ext cx="4381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271269" y="3370361"/>
            <a:ext cx="394660" cy="369332"/>
          </a:xfrm>
          <a:prstGeom prst="rect">
            <a:avLst/>
          </a:prstGeom>
          <a:noFill/>
        </p:spPr>
        <p:txBody>
          <a:bodyPr wrap="square" rtlCol="0">
            <a:spAutoFit/>
          </a:bodyPr>
          <a:lstStyle/>
          <a:p>
            <a:r>
              <a:rPr lang="en-US" altLang="ko-KR" dirty="0" smtClean="0">
                <a:latin typeface="Calibri" panose="020F0502020204030204" pitchFamily="34" charset="0"/>
                <a:cs typeface="Calibri" panose="020F0502020204030204" pitchFamily="34" charset="0"/>
              </a:rPr>
              <a:t>a</a:t>
            </a:r>
            <a:r>
              <a:rPr lang="en-US" altLang="ko-KR" baseline="-25000" dirty="0" smtClean="0">
                <a:latin typeface="Calibri" panose="020F0502020204030204" pitchFamily="34" charset="0"/>
                <a:cs typeface="Calibri" panose="020F0502020204030204" pitchFamily="34" charset="0"/>
              </a:rPr>
              <a:t>n</a:t>
            </a:r>
            <a:endParaRPr lang="ko-KR" altLang="en-US" baseline="-25000" dirty="0">
              <a:latin typeface="Calibri" panose="020F0502020204030204" pitchFamily="34" charset="0"/>
              <a:cs typeface="Calibri" panose="020F0502020204030204" pitchFamily="34" charset="0"/>
            </a:endParaRPr>
          </a:p>
        </p:txBody>
      </p:sp>
      <p:sp>
        <p:nvSpPr>
          <p:cNvPr id="27" name="TextBox 26"/>
          <p:cNvSpPr txBox="1"/>
          <p:nvPr/>
        </p:nvSpPr>
        <p:spPr>
          <a:xfrm>
            <a:off x="9254788" y="5615785"/>
            <a:ext cx="472455" cy="369332"/>
          </a:xfrm>
          <a:prstGeom prst="rect">
            <a:avLst/>
          </a:prstGeom>
          <a:noFill/>
        </p:spPr>
        <p:txBody>
          <a:bodyPr wrap="square" rtlCol="0">
            <a:spAutoFit/>
          </a:bodyPr>
          <a:lstStyle/>
          <a:p>
            <a:r>
              <a:rPr lang="en-US" altLang="ko-KR" dirty="0" smtClean="0">
                <a:latin typeface="Calibri" panose="020F0502020204030204" pitchFamily="34" charset="0"/>
                <a:cs typeface="Calibri" panose="020F0502020204030204" pitchFamily="34" charset="0"/>
              </a:rPr>
              <a:t>b</a:t>
            </a:r>
            <a:r>
              <a:rPr lang="en-US" altLang="ko-KR" baseline="-25000" dirty="0" smtClean="0">
                <a:latin typeface="Calibri" panose="020F0502020204030204" pitchFamily="34" charset="0"/>
                <a:cs typeface="Calibri" panose="020F0502020204030204" pitchFamily="34" charset="0"/>
              </a:rPr>
              <a:t>n</a:t>
            </a:r>
            <a:endParaRPr lang="ko-KR" altLang="en-US" baseline="-25000" dirty="0">
              <a:latin typeface="Calibri" panose="020F0502020204030204" pitchFamily="34" charset="0"/>
              <a:cs typeface="Calibri" panose="020F0502020204030204" pitchFamily="34" charset="0"/>
            </a:endParaRPr>
          </a:p>
        </p:txBody>
      </p:sp>
      <p:sp>
        <p:nvSpPr>
          <p:cNvPr id="28" name="TextBox 27"/>
          <p:cNvSpPr txBox="1"/>
          <p:nvPr/>
        </p:nvSpPr>
        <p:spPr>
          <a:xfrm>
            <a:off x="9828613" y="6081024"/>
            <a:ext cx="362600" cy="369332"/>
          </a:xfrm>
          <a:prstGeom prst="rect">
            <a:avLst/>
          </a:prstGeom>
          <a:noFill/>
        </p:spPr>
        <p:txBody>
          <a:bodyPr wrap="none" rtlCol="0">
            <a:spAutoFit/>
          </a:bodyPr>
          <a:lstStyle/>
          <a:p>
            <a:r>
              <a:rPr lang="en-US" altLang="ko-KR" dirty="0" smtClean="0">
                <a:latin typeface="Calibri" panose="020F0502020204030204" pitchFamily="34" charset="0"/>
                <a:cs typeface="Calibri" panose="020F0502020204030204" pitchFamily="34" charset="0"/>
              </a:rPr>
              <a:t>c</a:t>
            </a:r>
            <a:r>
              <a:rPr lang="en-US" altLang="ko-KR" baseline="-25000" dirty="0" smtClean="0">
                <a:latin typeface="Calibri" panose="020F0502020204030204" pitchFamily="34" charset="0"/>
                <a:cs typeface="Calibri" panose="020F0502020204030204" pitchFamily="34" charset="0"/>
              </a:rPr>
              <a:t>n</a:t>
            </a:r>
            <a:endParaRPr lang="ko-KR" altLang="en-US" baseline="-25000" dirty="0">
              <a:latin typeface="Calibri" panose="020F0502020204030204" pitchFamily="34" charset="0"/>
              <a:cs typeface="Calibri" panose="020F0502020204030204" pitchFamily="34" charset="0"/>
            </a:endParaRPr>
          </a:p>
        </p:txBody>
      </p:sp>
      <p:sp>
        <p:nvSpPr>
          <p:cNvPr id="29" name="직사각형 28"/>
          <p:cNvSpPr/>
          <p:nvPr/>
        </p:nvSpPr>
        <p:spPr>
          <a:xfrm>
            <a:off x="8700113" y="3502814"/>
            <a:ext cx="1109351" cy="4877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latin typeface="Calibri" panose="020F0502020204030204" pitchFamily="34" charset="0"/>
                <a:cs typeface="Calibri" panose="020F0502020204030204" pitchFamily="34" charset="0"/>
              </a:rPr>
              <a:t>Time-stamper</a:t>
            </a:r>
            <a:endParaRPr lang="ko-KR" altLang="en-US" sz="1600" dirty="0">
              <a:solidFill>
                <a:schemeClr val="tx1"/>
              </a:solidFill>
              <a:latin typeface="Calibri" panose="020F0502020204030204" pitchFamily="34" charset="0"/>
              <a:cs typeface="Calibri" panose="020F0502020204030204" pitchFamily="34" charset="0"/>
            </a:endParaRPr>
          </a:p>
        </p:txBody>
      </p:sp>
      <p:cxnSp>
        <p:nvCxnSpPr>
          <p:cNvPr id="30" name="직선 화살표 연결선 29"/>
          <p:cNvCxnSpPr>
            <a:stCxn id="29" idx="2"/>
            <a:endCxn id="20" idx="3"/>
          </p:cNvCxnSpPr>
          <p:nvPr/>
        </p:nvCxnSpPr>
        <p:spPr>
          <a:xfrm>
            <a:off x="9254789" y="3990584"/>
            <a:ext cx="0" cy="376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 name="그림 3"/>
          <p:cNvPicPr>
            <a:picLocks noChangeAspect="1"/>
          </p:cNvPicPr>
          <p:nvPr/>
        </p:nvPicPr>
        <p:blipFill>
          <a:blip r:embed="rId4"/>
          <a:stretch>
            <a:fillRect/>
          </a:stretch>
        </p:blipFill>
        <p:spPr>
          <a:xfrm>
            <a:off x="1160598" y="2550417"/>
            <a:ext cx="4881295" cy="934344"/>
          </a:xfrm>
          <a:prstGeom prst="rect">
            <a:avLst/>
          </a:prstGeom>
        </p:spPr>
      </p:pic>
    </p:spTree>
    <p:extLst>
      <p:ext uri="{BB962C8B-B14F-4D97-AF65-F5344CB8AC3E}">
        <p14:creationId xmlns:p14="http://schemas.microsoft.com/office/powerpoint/2010/main" val="20388417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p:cNvPicPr>
            <a:picLocks noChangeAspect="1"/>
          </p:cNvPicPr>
          <p:nvPr/>
        </p:nvPicPr>
        <p:blipFill>
          <a:blip r:embed="rId2"/>
          <a:stretch>
            <a:fillRect/>
          </a:stretch>
        </p:blipFill>
        <p:spPr>
          <a:xfrm>
            <a:off x="7356762" y="106839"/>
            <a:ext cx="3796051" cy="2991143"/>
          </a:xfrm>
          <a:prstGeom prst="rect">
            <a:avLst/>
          </a:prstGeom>
        </p:spPr>
      </p:pic>
      <p:sp>
        <p:nvSpPr>
          <p:cNvPr id="2" name="제목 1"/>
          <p:cNvSpPr>
            <a:spLocks noGrp="1"/>
          </p:cNvSpPr>
          <p:nvPr>
            <p:ph type="title"/>
          </p:nvPr>
        </p:nvSpPr>
        <p:spPr>
          <a:xfrm>
            <a:off x="410906" y="100205"/>
            <a:ext cx="10515600" cy="797103"/>
          </a:xfrm>
        </p:spPr>
        <p:txBody>
          <a:bodyPr>
            <a:normAutofit/>
          </a:bodyPr>
          <a:lstStyle/>
          <a:p>
            <a:r>
              <a:rPr lang="en-US" sz="2800" dirty="0" smtClean="0"/>
              <a:t>Buffered Network Operations</a:t>
            </a:r>
            <a:endParaRPr lang="en-US" sz="2800" dirty="0"/>
          </a:p>
        </p:txBody>
      </p:sp>
      <p:sp>
        <p:nvSpPr>
          <p:cNvPr id="3" name="내용 개체 틀 2"/>
          <p:cNvSpPr>
            <a:spLocks noGrp="1"/>
          </p:cNvSpPr>
          <p:nvPr>
            <p:ph idx="1"/>
          </p:nvPr>
        </p:nvSpPr>
        <p:spPr>
          <a:xfrm>
            <a:off x="396653" y="914400"/>
            <a:ext cx="6319565" cy="5535956"/>
          </a:xfrm>
        </p:spPr>
        <p:txBody>
          <a:bodyPr>
            <a:normAutofit fontScale="85000" lnSpcReduction="20000"/>
          </a:bodyPr>
          <a:lstStyle/>
          <a:p>
            <a:pPr>
              <a:lnSpc>
                <a:spcPct val="120000"/>
              </a:lnSpc>
            </a:pPr>
            <a:r>
              <a:rPr lang="en-US" sz="2400" dirty="0" smtClean="0">
                <a:cs typeface="Calibri" panose="020F0502020204030204" pitchFamily="34" charset="0"/>
              </a:rPr>
              <a:t>The time-stamper, TS (at the source or </a:t>
            </a:r>
            <a:r>
              <a:rPr lang="en-US" sz="2400" dirty="0" smtClean="0">
                <a:cs typeface="Calibri" panose="020F0502020204030204" pitchFamily="34" charset="0"/>
              </a:rPr>
              <a:t>entrance </a:t>
            </a:r>
            <a:r>
              <a:rPr lang="en-US" sz="2400" dirty="0" smtClean="0">
                <a:cs typeface="Calibri" panose="020F0502020204030204" pitchFamily="34" charset="0"/>
              </a:rPr>
              <a:t>node</a:t>
            </a:r>
            <a:r>
              <a:rPr lang="en-US" sz="2400" dirty="0" smtClean="0">
                <a:cs typeface="Calibri" panose="020F0502020204030204" pitchFamily="34" charset="0"/>
              </a:rPr>
              <a:t>),</a:t>
            </a:r>
            <a:endParaRPr lang="en-US" sz="2400" dirty="0" smtClean="0">
              <a:cs typeface="Calibri" panose="020F0502020204030204" pitchFamily="34" charset="0"/>
            </a:endParaRPr>
          </a:p>
          <a:p>
            <a:pPr lvl="1">
              <a:lnSpc>
                <a:spcPct val="120000"/>
              </a:lnSpc>
            </a:pPr>
            <a:r>
              <a:rPr lang="en-US" sz="2000" dirty="0" smtClean="0">
                <a:cs typeface="Calibri" panose="020F0502020204030204" pitchFamily="34" charset="0"/>
              </a:rPr>
              <a:t>maintains a clock (that </a:t>
            </a:r>
            <a:r>
              <a:rPr lang="en-US" sz="2000" dirty="0" smtClean="0">
                <a:solidFill>
                  <a:srgbClr val="FF0000"/>
                </a:solidFill>
                <a:cs typeface="Calibri" panose="020F0502020204030204" pitchFamily="34" charset="0"/>
              </a:rPr>
              <a:t>does not need to be synched</a:t>
            </a:r>
            <a:r>
              <a:rPr lang="en-US" sz="2000" dirty="0" smtClean="0">
                <a:cs typeface="Calibri" panose="020F0502020204030204" pitchFamily="34" charset="0"/>
              </a:rPr>
              <a:t> with other nodes)</a:t>
            </a:r>
          </a:p>
          <a:p>
            <a:pPr lvl="1">
              <a:lnSpc>
                <a:spcPct val="120000"/>
              </a:lnSpc>
            </a:pPr>
            <a:r>
              <a:rPr lang="en-US" sz="2000" dirty="0" smtClean="0">
                <a:cs typeface="Calibri" panose="020F0502020204030204" pitchFamily="34" charset="0"/>
              </a:rPr>
              <a:t>time-stamps a packet upon </a:t>
            </a:r>
          </a:p>
          <a:p>
            <a:pPr lvl="2">
              <a:lnSpc>
                <a:spcPct val="120000"/>
              </a:lnSpc>
            </a:pPr>
            <a:r>
              <a:rPr lang="en-US" sz="1600" dirty="0" smtClean="0">
                <a:cs typeface="Calibri" panose="020F0502020204030204" pitchFamily="34" charset="0"/>
              </a:rPr>
              <a:t>its generation (if TS is in the source) or</a:t>
            </a:r>
          </a:p>
          <a:p>
            <a:pPr lvl="2">
              <a:lnSpc>
                <a:spcPct val="120000"/>
              </a:lnSpc>
            </a:pPr>
            <a:r>
              <a:rPr lang="en-US" sz="1600" dirty="0">
                <a:cs typeface="Calibri" panose="020F0502020204030204" pitchFamily="34" charset="0"/>
              </a:rPr>
              <a:t>its</a:t>
            </a:r>
            <a:r>
              <a:rPr lang="en-US" sz="1600" dirty="0" smtClean="0">
                <a:cs typeface="Calibri" panose="020F0502020204030204" pitchFamily="34" charset="0"/>
              </a:rPr>
              <a:t> arrival (if TS is in the entrance node)</a:t>
            </a:r>
          </a:p>
          <a:p>
            <a:pPr>
              <a:lnSpc>
                <a:spcPct val="120000"/>
              </a:lnSpc>
            </a:pPr>
            <a:r>
              <a:rPr lang="en-US" sz="2400" dirty="0" smtClean="0">
                <a:cs typeface="Calibri" panose="020F0502020204030204" pitchFamily="34" charset="0"/>
              </a:rPr>
              <a:t>Network </a:t>
            </a:r>
            <a:r>
              <a:rPr lang="en-US" sz="2400" dirty="0" smtClean="0">
                <a:cs typeface="Calibri" panose="020F0502020204030204" pitchFamily="34" charset="0"/>
              </a:rPr>
              <a:t>does nothing (just guarantees latency)</a:t>
            </a:r>
            <a:endParaRPr lang="en-US" sz="2400" dirty="0" smtClean="0">
              <a:cs typeface="Calibri" panose="020F0502020204030204" pitchFamily="34" charset="0"/>
            </a:endParaRPr>
          </a:p>
          <a:p>
            <a:pPr>
              <a:lnSpc>
                <a:spcPct val="120000"/>
              </a:lnSpc>
            </a:pPr>
            <a:r>
              <a:rPr lang="en-US" sz="2400" dirty="0" smtClean="0">
                <a:cs typeface="Calibri" panose="020F0502020204030204" pitchFamily="34" charset="0"/>
              </a:rPr>
              <a:t>The buffer </a:t>
            </a:r>
            <a:r>
              <a:rPr lang="en-US" sz="2400" dirty="0">
                <a:cs typeface="Calibri" panose="020F0502020204030204" pitchFamily="34" charset="0"/>
              </a:rPr>
              <a:t>(at the </a:t>
            </a:r>
            <a:r>
              <a:rPr lang="en-US" sz="2400" dirty="0" smtClean="0">
                <a:cs typeface="Calibri" panose="020F0502020204030204" pitchFamily="34" charset="0"/>
              </a:rPr>
              <a:t>destination </a:t>
            </a:r>
            <a:r>
              <a:rPr lang="en-US" sz="2400" dirty="0">
                <a:cs typeface="Calibri" panose="020F0502020204030204" pitchFamily="34" charset="0"/>
              </a:rPr>
              <a:t>or the </a:t>
            </a:r>
            <a:r>
              <a:rPr lang="en-US" sz="2400" dirty="0" smtClean="0">
                <a:cs typeface="Calibri" panose="020F0502020204030204" pitchFamily="34" charset="0"/>
              </a:rPr>
              <a:t>last </a:t>
            </a:r>
            <a:r>
              <a:rPr lang="en-US" sz="2400" dirty="0">
                <a:cs typeface="Calibri" panose="020F0502020204030204" pitchFamily="34" charset="0"/>
              </a:rPr>
              <a:t>node</a:t>
            </a:r>
            <a:r>
              <a:rPr lang="en-US" sz="2400" dirty="0" smtClean="0">
                <a:cs typeface="Calibri" panose="020F0502020204030204" pitchFamily="34" charset="0"/>
              </a:rPr>
              <a:t>)</a:t>
            </a:r>
          </a:p>
          <a:p>
            <a:pPr lvl="1">
              <a:lnSpc>
                <a:spcPct val="120000"/>
              </a:lnSpc>
            </a:pPr>
            <a:r>
              <a:rPr lang="en-US" sz="2000" dirty="0" smtClean="0">
                <a:cs typeface="Calibri" panose="020F0502020204030204" pitchFamily="34" charset="0"/>
              </a:rPr>
              <a:t>holds the packet according to the rule &amp; releases</a:t>
            </a:r>
            <a:endParaRPr lang="en-US" sz="2000" dirty="0">
              <a:cs typeface="Calibri" panose="020F0502020204030204" pitchFamily="34" charset="0"/>
            </a:endParaRPr>
          </a:p>
          <a:p>
            <a:pPr marL="0" indent="0">
              <a:lnSpc>
                <a:spcPct val="120000"/>
              </a:lnSpc>
              <a:buNone/>
            </a:pPr>
            <a:endParaRPr lang="en-US" sz="2400" dirty="0" smtClean="0">
              <a:cs typeface="Calibri" panose="020F0502020204030204" pitchFamily="34" charset="0"/>
            </a:endParaRPr>
          </a:p>
          <a:p>
            <a:pPr>
              <a:lnSpc>
                <a:spcPct val="120000"/>
              </a:lnSpc>
            </a:pPr>
            <a:r>
              <a:rPr lang="en-US" sz="2400" dirty="0" smtClean="0">
                <a:cs typeface="Calibri" panose="020F0502020204030204" pitchFamily="34" charset="0"/>
              </a:rPr>
              <a:t>Note: Time-stamping:</a:t>
            </a:r>
          </a:p>
          <a:p>
            <a:pPr lvl="1">
              <a:lnSpc>
                <a:spcPct val="120000"/>
              </a:lnSpc>
            </a:pPr>
            <a:r>
              <a:rPr lang="en-US" sz="2100" dirty="0" smtClean="0">
                <a:cs typeface="Calibri" panose="020F0502020204030204" pitchFamily="34" charset="0"/>
              </a:rPr>
              <a:t>is similar to the 1-step PTP</a:t>
            </a:r>
          </a:p>
          <a:p>
            <a:pPr lvl="1">
              <a:lnSpc>
                <a:spcPct val="120000"/>
              </a:lnSpc>
            </a:pPr>
            <a:r>
              <a:rPr lang="en-US" sz="2100" dirty="0" smtClean="0">
                <a:cs typeface="Calibri" panose="020F0502020204030204" pitchFamily="34" charset="0"/>
              </a:rPr>
              <a:t>but not upon a packet’s </a:t>
            </a:r>
            <a:r>
              <a:rPr lang="en-US" sz="2100" dirty="0" smtClean="0">
                <a:cs typeface="Calibri" panose="020F0502020204030204" pitchFamily="34" charset="0"/>
              </a:rPr>
              <a:t>transmission</a:t>
            </a:r>
          </a:p>
          <a:p>
            <a:pPr lvl="1">
              <a:lnSpc>
                <a:spcPct val="120000"/>
              </a:lnSpc>
            </a:pPr>
            <a:r>
              <a:rPr lang="en-US" sz="2000" dirty="0">
                <a:cs typeface="Calibri" panose="020F0502020204030204" pitchFamily="34" charset="0"/>
              </a:rPr>
              <a:t>Stamped Time can be placed in the RTP timestamp field or the packet header as meta-data</a:t>
            </a:r>
            <a:r>
              <a:rPr lang="en-US" sz="2000" dirty="0" smtClean="0">
                <a:cs typeface="Calibri" panose="020F0502020204030204" pitchFamily="34" charset="0"/>
              </a:rPr>
              <a:t>. It is A</a:t>
            </a:r>
            <a:r>
              <a:rPr lang="en-US" sz="2000" baseline="-25000" dirty="0" smtClean="0">
                <a:cs typeface="Calibri" panose="020F0502020204030204" pitchFamily="34" charset="0"/>
              </a:rPr>
              <a:t>0</a:t>
            </a:r>
            <a:r>
              <a:rPr lang="en-US" sz="2000" dirty="0" smtClean="0">
                <a:cs typeface="Calibri" panose="020F0502020204030204" pitchFamily="34" charset="0"/>
              </a:rPr>
              <a:t>(p) in the C-SCORE, which was anyway maintained by the source or entrance node.</a:t>
            </a:r>
            <a:endParaRPr lang="en-US" sz="2100" dirty="0" smtClean="0">
              <a:cs typeface="Calibri" panose="020F0502020204030204" pitchFamily="34" charset="0"/>
            </a:endParaRPr>
          </a:p>
          <a:p>
            <a:pPr lvl="1">
              <a:lnSpc>
                <a:spcPct val="120000"/>
              </a:lnSpc>
            </a:pPr>
            <a:endParaRPr lang="en-US" dirty="0">
              <a:latin typeface="Calibri" panose="020F0502020204030204" pitchFamily="34" charset="0"/>
              <a:cs typeface="Calibri" panose="020F0502020204030204" pitchFamily="34" charset="0"/>
            </a:endParaRPr>
          </a:p>
        </p:txBody>
      </p:sp>
      <p:sp>
        <p:nvSpPr>
          <p:cNvPr id="16" name="슬라이드 번호 개체 틀 15"/>
          <p:cNvSpPr>
            <a:spLocks noGrp="1"/>
          </p:cNvSpPr>
          <p:nvPr>
            <p:ph type="sldNum" sz="quarter" idx="12"/>
          </p:nvPr>
        </p:nvSpPr>
        <p:spPr/>
        <p:txBody>
          <a:bodyPr/>
          <a:lstStyle/>
          <a:p>
            <a:fld id="{5336DDA7-56E2-4C7A-B17F-ABF6B63F69A3}" type="slidenum">
              <a:rPr lang="en-US" smtClean="0"/>
              <a:t>8</a:t>
            </a:fld>
            <a:endParaRPr lang="en-US"/>
          </a:p>
        </p:txBody>
      </p:sp>
      <p:pic>
        <p:nvPicPr>
          <p:cNvPr id="17" name="그림 16"/>
          <p:cNvPicPr>
            <a:picLocks noChangeAspect="1"/>
          </p:cNvPicPr>
          <p:nvPr/>
        </p:nvPicPr>
        <p:blipFill>
          <a:blip r:embed="rId3"/>
          <a:stretch>
            <a:fillRect/>
          </a:stretch>
        </p:blipFill>
        <p:spPr>
          <a:xfrm>
            <a:off x="6716218" y="3092948"/>
            <a:ext cx="5229436" cy="270271"/>
          </a:xfrm>
          <a:prstGeom prst="rect">
            <a:avLst/>
          </a:prstGeom>
        </p:spPr>
      </p:pic>
      <p:sp>
        <p:nvSpPr>
          <p:cNvPr id="19" name="타원 18"/>
          <p:cNvSpPr/>
          <p:nvPr/>
        </p:nvSpPr>
        <p:spPr>
          <a:xfrm>
            <a:off x="7160067" y="3484761"/>
            <a:ext cx="1104900" cy="523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dirty="0" smtClean="0">
                <a:solidFill>
                  <a:schemeClr val="tx1"/>
                </a:solidFill>
                <a:latin typeface="Calibri" panose="020F0502020204030204" pitchFamily="34" charset="0"/>
                <a:cs typeface="Calibri" panose="020F0502020204030204" pitchFamily="34" charset="0"/>
              </a:rPr>
              <a:t>Source</a:t>
            </a:r>
            <a:endParaRPr lang="ko-KR" altLang="en-US" sz="1400" dirty="0">
              <a:solidFill>
                <a:schemeClr val="tx1"/>
              </a:solidFill>
              <a:latin typeface="Calibri" panose="020F0502020204030204" pitchFamily="34" charset="0"/>
              <a:cs typeface="Calibri" panose="020F0502020204030204" pitchFamily="34" charset="0"/>
            </a:endParaRPr>
          </a:p>
        </p:txBody>
      </p:sp>
      <p:sp>
        <p:nvSpPr>
          <p:cNvPr id="20" name="구름 19"/>
          <p:cNvSpPr/>
          <p:nvPr/>
        </p:nvSpPr>
        <p:spPr>
          <a:xfrm>
            <a:off x="7575184" y="4287790"/>
            <a:ext cx="3359210" cy="1383609"/>
          </a:xfrm>
          <a:prstGeom prst="clou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smtClean="0">
                <a:solidFill>
                  <a:schemeClr val="tx1"/>
                </a:solidFill>
                <a:latin typeface="Calibri" panose="020F0502020204030204" pitchFamily="34" charset="0"/>
                <a:cs typeface="Calibri" panose="020F0502020204030204" pitchFamily="34" charset="0"/>
              </a:rPr>
              <a:t>Network with E2E latency upper bound guarantee</a:t>
            </a:r>
            <a:endParaRPr lang="ko-KR" altLang="en-US" sz="1600" dirty="0">
              <a:solidFill>
                <a:schemeClr val="tx1"/>
              </a:solidFill>
              <a:latin typeface="Calibri" panose="020F0502020204030204" pitchFamily="34" charset="0"/>
              <a:cs typeface="Calibri" panose="020F0502020204030204" pitchFamily="34" charset="0"/>
            </a:endParaRPr>
          </a:p>
        </p:txBody>
      </p:sp>
      <p:sp>
        <p:nvSpPr>
          <p:cNvPr id="21" name="타원 20"/>
          <p:cNvSpPr/>
          <p:nvPr/>
        </p:nvSpPr>
        <p:spPr>
          <a:xfrm>
            <a:off x="10221575" y="5880685"/>
            <a:ext cx="1571625" cy="523875"/>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400" smtClean="0">
                <a:solidFill>
                  <a:schemeClr val="tx1"/>
                </a:solidFill>
                <a:latin typeface="Calibri" panose="020F0502020204030204" pitchFamily="34" charset="0"/>
                <a:cs typeface="Calibri" panose="020F0502020204030204" pitchFamily="34" charset="0"/>
              </a:rPr>
              <a:t>Destination</a:t>
            </a:r>
            <a:endParaRPr lang="ko-KR" altLang="en-US" sz="1400" dirty="0">
              <a:solidFill>
                <a:schemeClr val="tx1"/>
              </a:solidFill>
              <a:latin typeface="Calibri" panose="020F0502020204030204" pitchFamily="34" charset="0"/>
              <a:cs typeface="Calibri" panose="020F0502020204030204" pitchFamily="34" charset="0"/>
            </a:endParaRPr>
          </a:p>
        </p:txBody>
      </p:sp>
      <p:sp>
        <p:nvSpPr>
          <p:cNvPr id="22" name="직사각형 21"/>
          <p:cNvSpPr/>
          <p:nvPr/>
        </p:nvSpPr>
        <p:spPr>
          <a:xfrm>
            <a:off x="8726151" y="5956885"/>
            <a:ext cx="1057275" cy="3714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dirty="0" smtClean="0">
                <a:solidFill>
                  <a:schemeClr val="tx1"/>
                </a:solidFill>
                <a:latin typeface="Calibri" panose="020F0502020204030204" pitchFamily="34" charset="0"/>
                <a:cs typeface="Calibri" panose="020F0502020204030204" pitchFamily="34" charset="0"/>
              </a:rPr>
              <a:t>Buffer</a:t>
            </a:r>
            <a:endParaRPr lang="ko-KR" altLang="en-US" dirty="0">
              <a:solidFill>
                <a:schemeClr val="tx1"/>
              </a:solidFill>
              <a:latin typeface="Calibri" panose="020F0502020204030204" pitchFamily="34" charset="0"/>
              <a:cs typeface="Calibri" panose="020F0502020204030204" pitchFamily="34" charset="0"/>
            </a:endParaRPr>
          </a:p>
        </p:txBody>
      </p:sp>
      <p:cxnSp>
        <p:nvCxnSpPr>
          <p:cNvPr id="23" name="직선 화살표 연결선 22"/>
          <p:cNvCxnSpPr>
            <a:stCxn id="19" idx="6"/>
            <a:endCxn id="29" idx="1"/>
          </p:cNvCxnSpPr>
          <p:nvPr/>
        </p:nvCxnSpPr>
        <p:spPr>
          <a:xfrm>
            <a:off x="8264967" y="3746699"/>
            <a:ext cx="4351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직선 화살표 연결선 23"/>
          <p:cNvCxnSpPr>
            <a:stCxn id="20" idx="1"/>
            <a:endCxn id="22" idx="0"/>
          </p:cNvCxnSpPr>
          <p:nvPr/>
        </p:nvCxnSpPr>
        <p:spPr>
          <a:xfrm>
            <a:off x="9254789" y="5669926"/>
            <a:ext cx="0" cy="2869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a:stCxn id="22" idx="3"/>
            <a:endCxn id="21" idx="2"/>
          </p:cNvCxnSpPr>
          <p:nvPr/>
        </p:nvCxnSpPr>
        <p:spPr>
          <a:xfrm>
            <a:off x="9783426" y="6142623"/>
            <a:ext cx="4381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8271269" y="3370361"/>
            <a:ext cx="394660" cy="369332"/>
          </a:xfrm>
          <a:prstGeom prst="rect">
            <a:avLst/>
          </a:prstGeom>
          <a:noFill/>
        </p:spPr>
        <p:txBody>
          <a:bodyPr wrap="square" rtlCol="0">
            <a:spAutoFit/>
          </a:bodyPr>
          <a:lstStyle/>
          <a:p>
            <a:r>
              <a:rPr lang="en-US" altLang="ko-KR" dirty="0" smtClean="0">
                <a:latin typeface="Calibri" panose="020F0502020204030204" pitchFamily="34" charset="0"/>
                <a:cs typeface="Calibri" panose="020F0502020204030204" pitchFamily="34" charset="0"/>
              </a:rPr>
              <a:t>a</a:t>
            </a:r>
            <a:r>
              <a:rPr lang="en-US" altLang="ko-KR" baseline="-25000" dirty="0" smtClean="0">
                <a:latin typeface="Calibri" panose="020F0502020204030204" pitchFamily="34" charset="0"/>
                <a:cs typeface="Calibri" panose="020F0502020204030204" pitchFamily="34" charset="0"/>
              </a:rPr>
              <a:t>n</a:t>
            </a:r>
            <a:endParaRPr lang="ko-KR" altLang="en-US" baseline="-25000" dirty="0">
              <a:latin typeface="Calibri" panose="020F0502020204030204" pitchFamily="34" charset="0"/>
              <a:cs typeface="Calibri" panose="020F0502020204030204" pitchFamily="34" charset="0"/>
            </a:endParaRPr>
          </a:p>
        </p:txBody>
      </p:sp>
      <p:sp>
        <p:nvSpPr>
          <p:cNvPr id="27" name="TextBox 26"/>
          <p:cNvSpPr txBox="1"/>
          <p:nvPr/>
        </p:nvSpPr>
        <p:spPr>
          <a:xfrm>
            <a:off x="9254788" y="5615785"/>
            <a:ext cx="472455" cy="369332"/>
          </a:xfrm>
          <a:prstGeom prst="rect">
            <a:avLst/>
          </a:prstGeom>
          <a:noFill/>
        </p:spPr>
        <p:txBody>
          <a:bodyPr wrap="square" rtlCol="0">
            <a:spAutoFit/>
          </a:bodyPr>
          <a:lstStyle/>
          <a:p>
            <a:r>
              <a:rPr lang="en-US" altLang="ko-KR" dirty="0" smtClean="0">
                <a:latin typeface="Calibri" panose="020F0502020204030204" pitchFamily="34" charset="0"/>
                <a:cs typeface="Calibri" panose="020F0502020204030204" pitchFamily="34" charset="0"/>
              </a:rPr>
              <a:t>b</a:t>
            </a:r>
            <a:r>
              <a:rPr lang="en-US" altLang="ko-KR" baseline="-25000" dirty="0" smtClean="0">
                <a:latin typeface="Calibri" panose="020F0502020204030204" pitchFamily="34" charset="0"/>
                <a:cs typeface="Calibri" panose="020F0502020204030204" pitchFamily="34" charset="0"/>
              </a:rPr>
              <a:t>n</a:t>
            </a:r>
            <a:endParaRPr lang="ko-KR" altLang="en-US" baseline="-25000" dirty="0">
              <a:latin typeface="Calibri" panose="020F0502020204030204" pitchFamily="34" charset="0"/>
              <a:cs typeface="Calibri" panose="020F0502020204030204" pitchFamily="34" charset="0"/>
            </a:endParaRPr>
          </a:p>
        </p:txBody>
      </p:sp>
      <p:sp>
        <p:nvSpPr>
          <p:cNvPr id="28" name="TextBox 27"/>
          <p:cNvSpPr txBox="1"/>
          <p:nvPr/>
        </p:nvSpPr>
        <p:spPr>
          <a:xfrm>
            <a:off x="9828613" y="6081024"/>
            <a:ext cx="362600" cy="369332"/>
          </a:xfrm>
          <a:prstGeom prst="rect">
            <a:avLst/>
          </a:prstGeom>
          <a:noFill/>
        </p:spPr>
        <p:txBody>
          <a:bodyPr wrap="none" rtlCol="0">
            <a:spAutoFit/>
          </a:bodyPr>
          <a:lstStyle/>
          <a:p>
            <a:r>
              <a:rPr lang="en-US" altLang="ko-KR" dirty="0" smtClean="0">
                <a:latin typeface="Calibri" panose="020F0502020204030204" pitchFamily="34" charset="0"/>
                <a:cs typeface="Calibri" panose="020F0502020204030204" pitchFamily="34" charset="0"/>
              </a:rPr>
              <a:t>c</a:t>
            </a:r>
            <a:r>
              <a:rPr lang="en-US" altLang="ko-KR" baseline="-25000" dirty="0" smtClean="0">
                <a:latin typeface="Calibri" panose="020F0502020204030204" pitchFamily="34" charset="0"/>
                <a:cs typeface="Calibri" panose="020F0502020204030204" pitchFamily="34" charset="0"/>
              </a:rPr>
              <a:t>n</a:t>
            </a:r>
            <a:endParaRPr lang="ko-KR" altLang="en-US" baseline="-25000" dirty="0">
              <a:latin typeface="Calibri" panose="020F0502020204030204" pitchFamily="34" charset="0"/>
              <a:cs typeface="Calibri" panose="020F0502020204030204" pitchFamily="34" charset="0"/>
            </a:endParaRPr>
          </a:p>
        </p:txBody>
      </p:sp>
      <p:sp>
        <p:nvSpPr>
          <p:cNvPr id="29" name="직사각형 28"/>
          <p:cNvSpPr/>
          <p:nvPr/>
        </p:nvSpPr>
        <p:spPr>
          <a:xfrm>
            <a:off x="8700113" y="3502814"/>
            <a:ext cx="1109351" cy="4877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600" dirty="0" smtClean="0">
                <a:solidFill>
                  <a:schemeClr val="tx1"/>
                </a:solidFill>
                <a:latin typeface="Calibri" panose="020F0502020204030204" pitchFamily="34" charset="0"/>
                <a:cs typeface="Calibri" panose="020F0502020204030204" pitchFamily="34" charset="0"/>
              </a:rPr>
              <a:t>Time-stamper</a:t>
            </a:r>
            <a:endParaRPr lang="ko-KR" altLang="en-US" sz="1600" dirty="0">
              <a:solidFill>
                <a:schemeClr val="tx1"/>
              </a:solidFill>
              <a:latin typeface="Calibri" panose="020F0502020204030204" pitchFamily="34" charset="0"/>
              <a:cs typeface="Calibri" panose="020F0502020204030204" pitchFamily="34" charset="0"/>
            </a:endParaRPr>
          </a:p>
        </p:txBody>
      </p:sp>
      <p:cxnSp>
        <p:nvCxnSpPr>
          <p:cNvPr id="30" name="직선 화살표 연결선 29"/>
          <p:cNvCxnSpPr>
            <a:stCxn id="29" idx="2"/>
            <a:endCxn id="20" idx="3"/>
          </p:cNvCxnSpPr>
          <p:nvPr/>
        </p:nvCxnSpPr>
        <p:spPr>
          <a:xfrm>
            <a:off x="9254789" y="3990584"/>
            <a:ext cx="0" cy="3763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77734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US" dirty="0" smtClean="0"/>
              <a:t>Thank you</a:t>
            </a:r>
            <a:endParaRPr lang="en-US" dirty="0"/>
          </a:p>
        </p:txBody>
      </p:sp>
      <p:sp>
        <p:nvSpPr>
          <p:cNvPr id="3" name="내용 개체 틀 2"/>
          <p:cNvSpPr>
            <a:spLocks noGrp="1"/>
          </p:cNvSpPr>
          <p:nvPr>
            <p:ph idx="1"/>
          </p:nvPr>
        </p:nvSpPr>
        <p:spPr/>
        <p:txBody>
          <a:bodyPr>
            <a:normAutofit fontScale="55000" lnSpcReduction="20000"/>
          </a:bodyPr>
          <a:lstStyle/>
          <a:p>
            <a:pPr>
              <a:lnSpc>
                <a:spcPct val="100000"/>
              </a:lnSpc>
            </a:pPr>
            <a:r>
              <a:rPr lang="en-US" dirty="0" smtClean="0">
                <a:latin typeface="Calibri" panose="020F0502020204030204" pitchFamily="34" charset="0"/>
                <a:cs typeface="Calibri" panose="020F0502020204030204" pitchFamily="34" charset="0"/>
              </a:rPr>
              <a:t>Please take a look at </a:t>
            </a:r>
          </a:p>
          <a:p>
            <a:pPr>
              <a:lnSpc>
                <a:spcPct val="100000"/>
              </a:lnSpc>
            </a:pPr>
            <a:endParaRPr lang="en-US" dirty="0" smtClean="0">
              <a:latin typeface="Calibri" panose="020F0502020204030204" pitchFamily="34" charset="0"/>
              <a:cs typeface="Calibri" panose="020F0502020204030204" pitchFamily="34" charset="0"/>
            </a:endParaRPr>
          </a:p>
          <a:p>
            <a:pPr marL="457200" lvl="1" indent="0">
              <a:lnSpc>
                <a:spcPct val="100000"/>
              </a:lnSpc>
              <a:buNone/>
            </a:pPr>
            <a:r>
              <a:rPr lang="en-US" dirty="0">
                <a:latin typeface="Calibri" panose="020F0502020204030204" pitchFamily="34" charset="0"/>
                <a:cs typeface="Calibri" panose="020F0502020204030204" pitchFamily="34" charset="0"/>
              </a:rPr>
              <a:t>https://</a:t>
            </a:r>
            <a:r>
              <a:rPr lang="en-US" dirty="0" smtClean="0">
                <a:latin typeface="Calibri" panose="020F0502020204030204" pitchFamily="34" charset="0"/>
                <a:cs typeface="Calibri" panose="020F0502020204030204" pitchFamily="34" charset="0"/>
              </a:rPr>
              <a:t>datatracker.ietf.org/doc/draft-joung-detnet-asynch-detnet-framework</a:t>
            </a:r>
            <a:r>
              <a:rPr lang="en-US" dirty="0">
                <a:latin typeface="Calibri" panose="020F0502020204030204" pitchFamily="34" charset="0"/>
                <a:cs typeface="Calibri" panose="020F0502020204030204" pitchFamily="34" charset="0"/>
              </a:rPr>
              <a:t>/ </a:t>
            </a:r>
            <a:endParaRPr lang="en-US" dirty="0" smtClean="0">
              <a:latin typeface="Calibri" panose="020F0502020204030204" pitchFamily="34" charset="0"/>
              <a:cs typeface="Calibri" panose="020F0502020204030204" pitchFamily="34" charset="0"/>
            </a:endParaRPr>
          </a:p>
          <a:p>
            <a:pPr marL="457200" lvl="1" indent="0">
              <a:lnSpc>
                <a:spcPct val="100000"/>
              </a:lnSpc>
              <a:buNone/>
            </a:pPr>
            <a:endParaRPr lang="en-US" dirty="0">
              <a:latin typeface="Calibri" panose="020F0502020204030204" pitchFamily="34" charset="0"/>
              <a:cs typeface="Calibri" panose="020F0502020204030204" pitchFamily="34" charset="0"/>
            </a:endParaRPr>
          </a:p>
          <a:p>
            <a:pPr>
              <a:lnSpc>
                <a:spcPct val="100000"/>
              </a:lnSpc>
            </a:pPr>
            <a:r>
              <a:rPr lang="en-US" dirty="0" smtClean="0">
                <a:latin typeface="Calibri" panose="020F0502020204030204" pitchFamily="34" charset="0"/>
                <a:cs typeface="Calibri" panose="020F0502020204030204" pitchFamily="34" charset="0"/>
              </a:rPr>
              <a:t>Comments and Questions are welcome!</a:t>
            </a:r>
          </a:p>
          <a:p>
            <a:pPr>
              <a:lnSpc>
                <a:spcPct val="100000"/>
              </a:lnSpc>
            </a:pPr>
            <a:endParaRPr lang="en-US" dirty="0">
              <a:latin typeface="Calibri" panose="020F0502020204030204" pitchFamily="34" charset="0"/>
              <a:cs typeface="Calibri" panose="020F0502020204030204" pitchFamily="34" charset="0"/>
            </a:endParaRPr>
          </a:p>
          <a:p>
            <a:pPr>
              <a:lnSpc>
                <a:spcPct val="100000"/>
              </a:lnSpc>
            </a:pPr>
            <a:r>
              <a:rPr lang="en-US" sz="2200" dirty="0" smtClean="0">
                <a:cs typeface="Calibri" panose="020F0502020204030204" pitchFamily="34" charset="0"/>
              </a:rPr>
              <a:t>[Kaur] </a:t>
            </a:r>
            <a:r>
              <a:rPr lang="en-US" sz="2200" dirty="0" err="1" smtClean="0">
                <a:cs typeface="Calibri" panose="020F0502020204030204" pitchFamily="34" charset="0"/>
              </a:rPr>
              <a:t>Jasleen</a:t>
            </a:r>
            <a:r>
              <a:rPr lang="en-US" sz="2200" dirty="0" smtClean="0">
                <a:cs typeface="Calibri" panose="020F0502020204030204" pitchFamily="34" charset="0"/>
              </a:rPr>
              <a:t> Kaur, </a:t>
            </a:r>
            <a:r>
              <a:rPr lang="en-US" sz="2200" dirty="0">
                <a:cs typeface="Calibri" panose="020F0502020204030204" pitchFamily="34" charset="0"/>
              </a:rPr>
              <a:t>and Harrick M. Vin. "Core-stateless guaranteed rate scheduling algorithms." In Proceedings IEEE INFOCOM 2001. Conference on Computer Communications. Twentieth Annual Joint Conference of the IEEE Computer and Communications Society (Cat. No. 01CH37213), vol. 3, pp. 1484-1492. IEEE, 2001.</a:t>
            </a:r>
          </a:p>
          <a:p>
            <a:pPr>
              <a:lnSpc>
                <a:spcPct val="100000"/>
              </a:lnSpc>
            </a:pPr>
            <a:r>
              <a:rPr lang="en-US" sz="2200" dirty="0" smtClean="0">
                <a:cs typeface="Calibri" panose="020F0502020204030204" pitchFamily="34" charset="0"/>
              </a:rPr>
              <a:t>[FAIR] Jinoo Joung. "Framework for delay guarantee in multi-domain networks based on interleaved regulators." Electronics 9, no. 3 (2020).</a:t>
            </a:r>
          </a:p>
          <a:p>
            <a:pPr>
              <a:lnSpc>
                <a:spcPct val="100000"/>
              </a:lnSpc>
            </a:pPr>
            <a:r>
              <a:rPr lang="en-US" sz="2200" dirty="0" smtClean="0">
                <a:cs typeface="Calibri" panose="020F0502020204030204" pitchFamily="34" charset="0"/>
              </a:rPr>
              <a:t>[ADN] Jinoo Joung, </a:t>
            </a:r>
            <a:r>
              <a:rPr lang="en-US" sz="2200" dirty="0" err="1" smtClean="0">
                <a:cs typeface="Calibri" panose="020F0502020204030204" pitchFamily="34" charset="0"/>
              </a:rPr>
              <a:t>Juhyeok</a:t>
            </a:r>
            <a:r>
              <a:rPr lang="en-US" sz="2200" dirty="0" smtClean="0">
                <a:cs typeface="Calibri" panose="020F0502020204030204" pitchFamily="34" charset="0"/>
              </a:rPr>
              <a:t> Kwon, </a:t>
            </a:r>
            <a:r>
              <a:rPr lang="en-US" sz="2200" dirty="0" err="1" smtClean="0">
                <a:cs typeface="Calibri" panose="020F0502020204030204" pitchFamily="34" charset="0"/>
              </a:rPr>
              <a:t>Jeong</a:t>
            </a:r>
            <a:r>
              <a:rPr lang="en-US" sz="2200" dirty="0" smtClean="0">
                <a:cs typeface="Calibri" panose="020F0502020204030204" pitchFamily="34" charset="0"/>
              </a:rPr>
              <a:t>-Dong </a:t>
            </a:r>
            <a:r>
              <a:rPr lang="en-US" sz="2200" dirty="0" err="1" smtClean="0">
                <a:cs typeface="Calibri" panose="020F0502020204030204" pitchFamily="34" charset="0"/>
              </a:rPr>
              <a:t>Ryoo</a:t>
            </a:r>
            <a:r>
              <a:rPr lang="en-US" sz="2200" dirty="0" smtClean="0">
                <a:cs typeface="Calibri" panose="020F0502020204030204" pitchFamily="34" charset="0"/>
              </a:rPr>
              <a:t>, and </a:t>
            </a:r>
            <a:r>
              <a:rPr lang="en-US" sz="2200" dirty="0" err="1" smtClean="0">
                <a:cs typeface="Calibri" panose="020F0502020204030204" pitchFamily="34" charset="0"/>
              </a:rPr>
              <a:t>Taesik</a:t>
            </a:r>
            <a:r>
              <a:rPr lang="en-US" sz="2200" dirty="0" smtClean="0">
                <a:cs typeface="Calibri" panose="020F0502020204030204" pitchFamily="34" charset="0"/>
              </a:rPr>
              <a:t> Cheung. "Asynchronous Deterministic Network Based on the DiffServ Architecture." IEEE Access 10 (2022).</a:t>
            </a:r>
          </a:p>
          <a:p>
            <a:pPr>
              <a:lnSpc>
                <a:spcPct val="100000"/>
              </a:lnSpc>
            </a:pPr>
            <a:r>
              <a:rPr lang="en-US" sz="2200" dirty="0" smtClean="0">
                <a:cs typeface="Calibri" panose="020F0502020204030204" pitchFamily="34" charset="0"/>
              </a:rPr>
              <a:t>[Zhang] </a:t>
            </a:r>
            <a:r>
              <a:rPr lang="en-US" sz="2200" dirty="0" err="1" smtClean="0"/>
              <a:t>Lixia</a:t>
            </a:r>
            <a:r>
              <a:rPr lang="en-US" sz="2200" dirty="0" smtClean="0"/>
              <a:t> Zhang. "Virtual clock: A new traffic control algorithm for packet switching networks." In </a:t>
            </a:r>
            <a:r>
              <a:rPr lang="en-US" sz="2200" i="1" dirty="0" smtClean="0"/>
              <a:t>Proceedings of the ACM symposium on Communications architectures &amp; protocols</a:t>
            </a:r>
            <a:r>
              <a:rPr lang="en-US" sz="2200" dirty="0" smtClean="0"/>
              <a:t>, pp. 19-29. 1990.</a:t>
            </a:r>
          </a:p>
          <a:p>
            <a:pPr>
              <a:lnSpc>
                <a:spcPct val="100000"/>
              </a:lnSpc>
            </a:pPr>
            <a:r>
              <a:rPr lang="en-US" sz="2200" dirty="0" smtClean="0">
                <a:cs typeface="Calibri" panose="020F0502020204030204" pitchFamily="34" charset="0"/>
              </a:rPr>
              <a:t>[</a:t>
            </a:r>
            <a:r>
              <a:rPr lang="en-US" sz="2200" dirty="0" err="1" smtClean="0">
                <a:cs typeface="Calibri" panose="020F0502020204030204" pitchFamily="34" charset="0"/>
              </a:rPr>
              <a:t>Stoica</a:t>
            </a:r>
            <a:r>
              <a:rPr lang="en-US" sz="2200" dirty="0" smtClean="0">
                <a:cs typeface="Calibri" panose="020F0502020204030204" pitchFamily="34" charset="0"/>
              </a:rPr>
              <a:t>] </a:t>
            </a:r>
            <a:r>
              <a:rPr lang="en-US" sz="2200" dirty="0" smtClean="0"/>
              <a:t>Ion </a:t>
            </a:r>
            <a:r>
              <a:rPr lang="en-US" sz="2200" dirty="0" err="1" smtClean="0"/>
              <a:t>Stoica</a:t>
            </a:r>
            <a:r>
              <a:rPr lang="en-US" sz="2200" dirty="0" smtClean="0"/>
              <a:t> and Hui Zhang. "Providing guaranteed services without per flow management." </a:t>
            </a:r>
            <a:r>
              <a:rPr lang="en-US" sz="2200" i="1" dirty="0" smtClean="0"/>
              <a:t>ACM SIGCOMM Computer Communication Review</a:t>
            </a:r>
            <a:r>
              <a:rPr lang="en-US" sz="2200" dirty="0" smtClean="0"/>
              <a:t> 29, no. 4 (1999): 81-94.</a:t>
            </a:r>
          </a:p>
          <a:p>
            <a:pPr>
              <a:lnSpc>
                <a:spcPct val="100000"/>
              </a:lnSpc>
            </a:pPr>
            <a:r>
              <a:rPr lang="en-US" altLang="ko-KR" sz="2200" dirty="0" smtClean="0">
                <a:cs typeface="Calibri" panose="020F0502020204030204" pitchFamily="34" charset="0"/>
              </a:rPr>
              <a:t>[</a:t>
            </a:r>
            <a:r>
              <a:rPr lang="en-US" altLang="ko-KR" sz="2200" dirty="0" err="1" smtClean="0">
                <a:cs typeface="Calibri" panose="020F0502020204030204" pitchFamily="34" charset="0"/>
              </a:rPr>
              <a:t>Stiliadis</a:t>
            </a:r>
            <a:r>
              <a:rPr lang="en-US" altLang="ko-KR" sz="2200" dirty="0" smtClean="0">
                <a:cs typeface="Calibri" panose="020F0502020204030204" pitchFamily="34" charset="0"/>
              </a:rPr>
              <a:t>] </a:t>
            </a:r>
            <a:r>
              <a:rPr lang="en-US" altLang="ko-KR" sz="2200" dirty="0" err="1" smtClean="0">
                <a:cs typeface="Calibri" panose="020F0502020204030204" pitchFamily="34" charset="0"/>
              </a:rPr>
              <a:t>Dimitrios</a:t>
            </a:r>
            <a:r>
              <a:rPr lang="en-US" altLang="ko-KR" sz="2200" dirty="0" smtClean="0">
                <a:cs typeface="Calibri" panose="020F0502020204030204" pitchFamily="34" charset="0"/>
              </a:rPr>
              <a:t> </a:t>
            </a:r>
            <a:r>
              <a:rPr lang="en-US" altLang="ko-KR" sz="2200" dirty="0" err="1" smtClean="0">
                <a:cs typeface="Calibri" panose="020F0502020204030204" pitchFamily="34" charset="0"/>
              </a:rPr>
              <a:t>Stiliadis</a:t>
            </a:r>
            <a:r>
              <a:rPr lang="en-US" altLang="ko-KR" sz="2200" dirty="0" smtClean="0">
                <a:cs typeface="Calibri" panose="020F0502020204030204" pitchFamily="34" charset="0"/>
              </a:rPr>
              <a:t> and Varma </a:t>
            </a:r>
            <a:r>
              <a:rPr lang="en-US" altLang="ko-KR" sz="2200" dirty="0" err="1" smtClean="0">
                <a:cs typeface="Calibri" panose="020F0502020204030204" pitchFamily="34" charset="0"/>
              </a:rPr>
              <a:t>Anujan</a:t>
            </a:r>
            <a:r>
              <a:rPr lang="en-US" altLang="ko-KR" sz="2200" dirty="0" smtClean="0">
                <a:cs typeface="Calibri" panose="020F0502020204030204" pitchFamily="34" charset="0"/>
              </a:rPr>
              <a:t>. "Rate-proportional servers: A design methodology for fair queueing algorithms." IEEE/ACM Transactions on networking 6, no. 2 (1998): 164-174.</a:t>
            </a:r>
          </a:p>
          <a:p>
            <a:pPr>
              <a:lnSpc>
                <a:spcPct val="100000"/>
              </a:lnSpc>
            </a:pPr>
            <a:r>
              <a:rPr lang="en-US" sz="2200" dirty="0" smtClean="0">
                <a:cs typeface="Calibri" panose="020F0502020204030204" pitchFamily="34" charset="0"/>
              </a:rPr>
              <a:t>[BN] Jinoo Joung and </a:t>
            </a:r>
            <a:r>
              <a:rPr lang="en-US" sz="2200" dirty="0" err="1" smtClean="0">
                <a:cs typeface="Calibri" panose="020F0502020204030204" pitchFamily="34" charset="0"/>
              </a:rPr>
              <a:t>Juhyeok</a:t>
            </a:r>
            <a:r>
              <a:rPr lang="en-US" sz="2200" dirty="0" smtClean="0">
                <a:cs typeface="Calibri" panose="020F0502020204030204" pitchFamily="34" charset="0"/>
              </a:rPr>
              <a:t> Kwon. "Zero jitter for deterministic networks without time-synchronization." IEEE Access 9 (2021).</a:t>
            </a:r>
            <a:endParaRPr lang="en-US" sz="2200" dirty="0">
              <a:cs typeface="Calibri" panose="020F0502020204030204" pitchFamily="34" charset="0"/>
            </a:endParaRPr>
          </a:p>
        </p:txBody>
      </p:sp>
      <p:sp>
        <p:nvSpPr>
          <p:cNvPr id="4" name="슬라이드 번호 개체 틀 3"/>
          <p:cNvSpPr>
            <a:spLocks noGrp="1"/>
          </p:cNvSpPr>
          <p:nvPr>
            <p:ph type="sldNum" sz="quarter" idx="12"/>
          </p:nvPr>
        </p:nvSpPr>
        <p:spPr/>
        <p:txBody>
          <a:bodyPr/>
          <a:lstStyle/>
          <a:p>
            <a:fld id="{5336DDA7-56E2-4C7A-B17F-ABF6B63F69A3}" type="slidenum">
              <a:rPr lang="en-US" smtClean="0"/>
              <a:t>9</a:t>
            </a:fld>
            <a:endParaRPr lang="en-US"/>
          </a:p>
        </p:txBody>
      </p:sp>
    </p:spTree>
    <p:extLst>
      <p:ext uri="{BB962C8B-B14F-4D97-AF65-F5344CB8AC3E}">
        <p14:creationId xmlns:p14="http://schemas.microsoft.com/office/powerpoint/2010/main" val="959103525"/>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사용자 지정 1">
      <a:majorFont>
        <a:latin typeface="HY헤드라인M"/>
        <a:ea typeface="HY헤드라인M"/>
        <a:cs typeface=""/>
      </a:majorFont>
      <a:minorFont>
        <a:latin typeface="Calibri Light"/>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14870</TotalTime>
  <Words>876</Words>
  <Application>Microsoft Office PowerPoint</Application>
  <PresentationFormat>와이드스크린</PresentationFormat>
  <Paragraphs>214</Paragraphs>
  <Slides>9</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9</vt:i4>
      </vt:variant>
    </vt:vector>
  </HeadingPairs>
  <TitlesOfParts>
    <vt:vector size="17" baseType="lpstr">
      <vt:lpstr>HY헤드라인M</vt:lpstr>
      <vt:lpstr>맑은 고딕</vt:lpstr>
      <vt:lpstr>Arial</vt:lpstr>
      <vt:lpstr>Calibri</vt:lpstr>
      <vt:lpstr>Calibri Light</vt:lpstr>
      <vt:lpstr>Cambria Math</vt:lpstr>
      <vt:lpstr>Wingdings</vt:lpstr>
      <vt:lpstr>Office 테마</vt:lpstr>
      <vt:lpstr>Asynchronous Deterministic Networking (ADN) Framework for Large scale networks</vt:lpstr>
      <vt:lpstr>Overview of the Draft</vt:lpstr>
      <vt:lpstr>Work Conserving Stateless Core Fair queuing (C-SCORE)</vt:lpstr>
      <vt:lpstr>C-SCORE: Operational procedures</vt:lpstr>
      <vt:lpstr>C-SCORE with FIFO: Operational procedures</vt:lpstr>
      <vt:lpstr>C-SCORE Summary</vt:lpstr>
      <vt:lpstr>Jitter guarantee framework: BN [BN, ADN]</vt:lpstr>
      <vt:lpstr>Buffered Network Operations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Asynchronous Deterministic Networking (ADN) Framework</dc:title>
  <dc:creator>Joung Jinoo</dc:creator>
  <cp:lastModifiedBy>Joung Jinoo</cp:lastModifiedBy>
  <cp:revision>838</cp:revision>
  <cp:lastPrinted>2022-07-24T09:20:38Z</cp:lastPrinted>
  <dcterms:created xsi:type="dcterms:W3CDTF">2022-07-14T06:07:53Z</dcterms:created>
  <dcterms:modified xsi:type="dcterms:W3CDTF">2023-04-11T14:10:30Z</dcterms:modified>
</cp:coreProperties>
</file>