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901" r:id="rId2"/>
  </p:sldMasterIdLst>
  <p:notesMasterIdLst>
    <p:notesMasterId r:id="rId16"/>
  </p:notesMasterIdLst>
  <p:sldIdLst>
    <p:sldId id="338" r:id="rId3"/>
    <p:sldId id="300" r:id="rId4"/>
    <p:sldId id="336" r:id="rId5"/>
    <p:sldId id="301" r:id="rId6"/>
    <p:sldId id="309" r:id="rId7"/>
    <p:sldId id="308" r:id="rId8"/>
    <p:sldId id="314" r:id="rId9"/>
    <p:sldId id="304" r:id="rId10"/>
    <p:sldId id="329" r:id="rId11"/>
    <p:sldId id="330" r:id="rId12"/>
    <p:sldId id="334" r:id="rId13"/>
    <p:sldId id="335" r:id="rId14"/>
    <p:sldId id="34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45" autoAdjust="0"/>
  </p:normalViewPr>
  <p:slideViewPr>
    <p:cSldViewPr>
      <p:cViewPr>
        <p:scale>
          <a:sx n="90" d="100"/>
          <a:sy n="9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C8EE92-5E30-47F5-90F9-7CBFE6380ACA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2BE1879-B8C4-4869-B738-2F65C7CF1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1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6001-A4EA-45F8-9A76-0B3D6A66E2A6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1E16-970E-4665-943F-B47EFDAF2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6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BB30-D053-4A95-9C0B-E8EA960F5BF0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D6F61-94B7-4D27-B6A4-604967542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5991-7294-43B0-881A-B24F4E4C33D4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9075C-B889-41A8-B4E5-15A517F02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22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6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75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4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72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07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68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172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8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C05C-03F3-4A97-91D2-1C87ADEB96B1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CB715-BC90-4737-9EE7-BC6B868F6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58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5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456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891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54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14E74-038B-4239-A5B9-000245066CF2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A7B0D-9651-483B-AD24-D58E1181B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10E52-5D25-4DC7-8D38-46DF2CAC2E57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657F7-8CCE-44BC-82A7-8EAE33318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D6CDD-B951-4FC0-B540-A7AE1B33ED31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9665C-18D7-4EA1-BE9F-54768B1D7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6155C-40ED-4723-B7A8-39490BB1DF5F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FB587-6FF3-42FD-A1CE-0359DF353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0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CE71-EF9D-47C6-9E55-4125B365E04B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2261-8E72-4530-8E23-E8BB5DE51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49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05CD-885B-484D-A780-F9674E78104E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85F5-56C3-4479-8156-3152B9E84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3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5A967-0B27-4B87-ADA1-B721A56F4EA2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C7C5-B51E-4D5F-BC30-C430044F4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30163"/>
            <a:ext cx="6489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310E0A-0320-40C2-8E6E-09FD78ACD257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DE758A-7D67-4F00-A095-4991D615C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 flipH="1" flipV="1">
            <a:off x="76200" y="1355725"/>
            <a:ext cx="88519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533400" y="3048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tm-rid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8DC38C9-628D-40D7-9F28-58D52805068F}" type="datetime">
              <a:rPr lang="en-US" sz="1200" spc="-1">
                <a:solidFill>
                  <a:srgbClr val="8B8B8B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8/26/2019</a:t>
            </a:fld>
            <a:endParaRPr lang="en-US" sz="12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B85AB0F0-DFD1-4F5F-BFC6-0FB5CFE34C80}" type="slidenum">
              <a:rPr lang="en-US" sz="1200" spc="-1">
                <a:solidFill>
                  <a:srgbClr val="8B8B8B"/>
                </a:solidFill>
                <a:latin typeface="Calibri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5722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7976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IETF 105 </a:t>
            </a:r>
            <a:r>
              <a:rPr lang="en-US" sz="3200" b="1" spc="-1" dirty="0" smtClean="0">
                <a:solidFill>
                  <a:srgbClr val="000000"/>
                </a:solidFill>
                <a:latin typeface="Arial"/>
              </a:rPr>
              <a:t>Side Meeting:</a:t>
            </a:r>
            <a:r>
              <a:rPr dirty="0">
                <a:solidFill>
                  <a:prstClr val="black"/>
                </a:solidFill>
                <a:latin typeface="Arial"/>
              </a:rPr>
              <a:t/>
            </a:r>
            <a:br>
              <a:rPr dirty="0">
                <a:solidFill>
                  <a:prstClr val="black"/>
                </a:solidFill>
                <a:latin typeface="Arial"/>
              </a:rPr>
            </a:br>
            <a:r>
              <a:rPr lang="en-US" sz="3200" b="1" spc="-1" dirty="0">
                <a:solidFill>
                  <a:srgbClr val="000000"/>
                </a:solidFill>
                <a:latin typeface="Arial"/>
              </a:rPr>
              <a:t>Trustworthy Multipurpose Remote </a:t>
            </a:r>
            <a:r>
              <a:rPr lang="en-US" sz="3200" b="1" spc="-1" dirty="0" smtClean="0">
                <a:solidFill>
                  <a:srgbClr val="000000"/>
                </a:solidFill>
                <a:latin typeface="Arial"/>
              </a:rPr>
              <a:t>ID (tm-rid)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4648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641"/>
              </a:spcBef>
              <a:spcAft>
                <a:spcPts val="0"/>
              </a:spcAft>
            </a:pPr>
            <a:r>
              <a:rPr lang="en-US" sz="3200" spc="-1" dirty="0">
                <a:solidFill>
                  <a:srgbClr val="8B8B8B"/>
                </a:solidFill>
                <a:latin typeface="Calibri"/>
              </a:rPr>
              <a:t>Extending Locator/Identifier split &amp; strong authentication techniques to identify physically nearby objects</a:t>
            </a:r>
            <a:endParaRPr lang="en-US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4" name="Picture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200360" y="1399137"/>
            <a:ext cx="1308813" cy="1372881"/>
          </a:xfrm>
          <a:prstGeom prst="rect">
            <a:avLst/>
          </a:prstGeom>
          <a:ln>
            <a:noFill/>
          </a:ln>
        </p:spPr>
      </p:pic>
      <p:pic>
        <p:nvPicPr>
          <p:cNvPr id="85" name="Picture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29000" y="-11520"/>
            <a:ext cx="1828800" cy="121920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80880" y="946543"/>
            <a:ext cx="1266860" cy="1825475"/>
          </a:xfrm>
          <a:prstGeom prst="rect">
            <a:avLst/>
          </a:prstGeom>
          <a:ln>
            <a:noFill/>
          </a:ln>
        </p:spPr>
      </p:pic>
      <p:pic>
        <p:nvPicPr>
          <p:cNvPr id="87" name="Picture 6"/>
          <p:cNvPicPr/>
          <p:nvPr/>
        </p:nvPicPr>
        <p:blipFill>
          <a:blip r:embed="rId5"/>
          <a:stretch/>
        </p:blipFill>
        <p:spPr>
          <a:xfrm>
            <a:off x="2057400" y="946543"/>
            <a:ext cx="1143000" cy="1142640"/>
          </a:xfrm>
          <a:prstGeom prst="rect">
            <a:avLst/>
          </a:prstGeom>
          <a:ln>
            <a:noFill/>
          </a:ln>
        </p:spPr>
      </p:pic>
      <p:pic>
        <p:nvPicPr>
          <p:cNvPr id="88" name="Picture 6"/>
          <p:cNvPicPr/>
          <p:nvPr/>
        </p:nvPicPr>
        <p:blipFill>
          <a:blip r:embed="rId5"/>
          <a:stretch/>
        </p:blipFill>
        <p:spPr>
          <a:xfrm flipH="1">
            <a:off x="5658300" y="946543"/>
            <a:ext cx="1275900" cy="1275840"/>
          </a:xfrm>
          <a:prstGeom prst="rect">
            <a:avLst/>
          </a:prstGeom>
          <a:ln>
            <a:noFill/>
          </a:ln>
        </p:spPr>
      </p:pic>
      <p:pic>
        <p:nvPicPr>
          <p:cNvPr id="89" name="Picture 7"/>
          <p:cNvPicPr/>
          <p:nvPr/>
        </p:nvPicPr>
        <p:blipFill>
          <a:blip r:embed="rId6"/>
          <a:stretch/>
        </p:blipFill>
        <p:spPr>
          <a:xfrm>
            <a:off x="2138400" y="2089183"/>
            <a:ext cx="4866840" cy="5695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85002" y="4225528"/>
            <a:ext cx="491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Arial"/>
              </a:rPr>
              <a:t>Bob Moskowitz, Stu Card, Adam </a:t>
            </a:r>
            <a:r>
              <a:rPr lang="en-US" dirty="0" err="1">
                <a:solidFill>
                  <a:prstClr val="black"/>
                </a:solidFill>
                <a:latin typeface="Arial"/>
              </a:rPr>
              <a:t>Wiethuechter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09800" y="381000"/>
            <a:ext cx="6573838" cy="782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defRPr/>
            </a:pPr>
            <a:r>
              <a:rPr lang="en-US" sz="3600" spc="-1" dirty="0">
                <a:latin typeface="Arial"/>
              </a:rPr>
              <a:t>Network Remote ID (Net-RID)</a:t>
            </a:r>
          </a:p>
        </p:txBody>
      </p:sp>
      <p:sp>
        <p:nvSpPr>
          <p:cNvPr id="122" name="CustomShape 2"/>
          <p:cNvSpPr/>
          <p:nvPr/>
        </p:nvSpPr>
        <p:spPr>
          <a:xfrm>
            <a:off x="457199" y="1905000"/>
            <a:ext cx="8228013" cy="3975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Uses various Internet </a:t>
            </a:r>
            <a:r>
              <a:rPr lang="en-US" sz="3200" spc="-1" dirty="0" smtClean="0">
                <a:latin typeface="Arial"/>
              </a:rPr>
              <a:t>media</a:t>
            </a:r>
            <a:endParaRPr lang="en-US" sz="3200" spc="-1" dirty="0">
              <a:latin typeface="Arial"/>
            </a:endParaRP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 smtClean="0">
                <a:latin typeface="Arial"/>
              </a:rPr>
              <a:t>Typically LTE</a:t>
            </a:r>
            <a:endParaRPr lang="en-US" sz="2800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Net-RID Service Provider (SP)</a:t>
            </a: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>
                <a:latin typeface="Arial"/>
              </a:rPr>
              <a:t>Gather data from connected </a:t>
            </a:r>
            <a:r>
              <a:rPr lang="en-US" sz="2800" spc="-1" dirty="0" err="1" smtClean="0">
                <a:latin typeface="Arial"/>
              </a:rPr>
              <a:t>UASes</a:t>
            </a:r>
            <a:r>
              <a:rPr lang="en-US" sz="2800" spc="-1" dirty="0" smtClean="0">
                <a:latin typeface="Arial"/>
              </a:rPr>
              <a:t> &amp; other </a:t>
            </a:r>
            <a:r>
              <a:rPr lang="en-US" sz="2800" spc="-1" dirty="0">
                <a:latin typeface="Arial"/>
              </a:rPr>
              <a:t>sources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Net-RID Display Provider (DP)</a:t>
            </a: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>
                <a:latin typeface="Arial"/>
              </a:rPr>
              <a:t>Connection point for RID APP</a:t>
            </a: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>
                <a:latin typeface="Arial"/>
              </a:rPr>
              <a:t>Aggregate data that user requests for a given area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SP &amp; DP </a:t>
            </a:r>
            <a:r>
              <a:rPr lang="en-US" sz="3200" spc="-1" dirty="0">
                <a:latin typeface="Arial"/>
              </a:rPr>
              <a:t>can be co-located or remote to each other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UAS Service Supplier </a:t>
            </a:r>
            <a:r>
              <a:rPr lang="en-US" sz="3200" spc="-1" dirty="0">
                <a:latin typeface="Arial"/>
              </a:rPr>
              <a:t>is expected to </a:t>
            </a:r>
            <a:r>
              <a:rPr lang="en-US" sz="3200" spc="-1" dirty="0" smtClean="0">
                <a:latin typeface="Arial"/>
              </a:rPr>
              <a:t>be SP only or both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09800" y="479425"/>
            <a:ext cx="6573838" cy="782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defRPr/>
            </a:pPr>
            <a:r>
              <a:rPr lang="en-US" sz="3600" spc="-1" dirty="0">
                <a:latin typeface="Arial"/>
              </a:rPr>
              <a:t>Using HIP for RID</a:t>
            </a:r>
          </a:p>
        </p:txBody>
      </p:sp>
      <p:sp>
        <p:nvSpPr>
          <p:cNvPr id="130" name="CustomShape 2"/>
          <p:cNvSpPr/>
          <p:nvPr/>
        </p:nvSpPr>
        <p:spPr>
          <a:xfrm>
            <a:off x="228600" y="1604963"/>
            <a:ext cx="8686800" cy="3975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Broadcast RID</a:t>
            </a: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 smtClean="0">
                <a:latin typeface="Arial"/>
              </a:rPr>
              <a:t>Trustworthy (verifiable) persistent </a:t>
            </a:r>
            <a:r>
              <a:rPr lang="en-US" sz="2800" spc="-1" dirty="0">
                <a:latin typeface="Arial"/>
              </a:rPr>
              <a:t>ID using HIT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Network RID</a:t>
            </a: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>
                <a:latin typeface="Arial"/>
              </a:rPr>
              <a:t>Can leverage all of HIP advantages</a:t>
            </a:r>
          </a:p>
          <a:p>
            <a:pPr marL="1296000" lvl="2" indent="-28764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2400" spc="-1" dirty="0">
                <a:latin typeface="Arial"/>
              </a:rPr>
              <a:t>Persistent ID of all interconnected devices (UAS, </a:t>
            </a:r>
            <a:r>
              <a:rPr lang="en-US" sz="2400" spc="-1" dirty="0" smtClean="0">
                <a:latin typeface="Arial"/>
              </a:rPr>
              <a:t>USS)</a:t>
            </a:r>
            <a:endParaRPr lang="en-US" sz="2400" spc="-1" dirty="0">
              <a:latin typeface="Arial"/>
            </a:endParaRPr>
          </a:p>
          <a:p>
            <a:pPr marL="1296000" lvl="2" indent="-28764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2400" spc="-1" dirty="0" err="1">
                <a:latin typeface="Arial"/>
              </a:rPr>
              <a:t>Automagic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IPSec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smtClean="0">
                <a:latin typeface="Arial"/>
              </a:rPr>
              <a:t>ESP tunnels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09800" y="304800"/>
            <a:ext cx="6573838" cy="782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defRPr/>
            </a:pPr>
            <a:r>
              <a:rPr lang="en-US" sz="3600" spc="-1" dirty="0" smtClean="0">
                <a:latin typeface="Arial"/>
              </a:rPr>
              <a:t>Strawman ODID </a:t>
            </a:r>
            <a:r>
              <a:rPr lang="en-US" sz="3600" spc="-1" dirty="0" err="1" smtClean="0">
                <a:latin typeface="Arial"/>
              </a:rPr>
              <a:t>Auth</a:t>
            </a:r>
            <a:r>
              <a:rPr lang="en-US" sz="3600" spc="-1" dirty="0" smtClean="0">
                <a:latin typeface="Arial"/>
              </a:rPr>
              <a:t> Message</a:t>
            </a:r>
            <a:endParaRPr lang="en-US" sz="3600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2400" y="1604963"/>
            <a:ext cx="8839200" cy="3975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Interval start timestamp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Interval end timestamp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Hash of previous </a:t>
            </a:r>
            <a:r>
              <a:rPr lang="en-US" sz="3200" spc="-1" dirty="0" err="1" smtClean="0">
                <a:latin typeface="Arial"/>
              </a:rPr>
              <a:t>Auth</a:t>
            </a:r>
            <a:r>
              <a:rPr lang="en-US" sz="3200" spc="-1" dirty="0" smtClean="0">
                <a:latin typeface="Arial"/>
              </a:rPr>
              <a:t> Message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Hash of current </a:t>
            </a:r>
            <a:r>
              <a:rPr lang="en-US" sz="3200" spc="-1" dirty="0" err="1" smtClean="0">
                <a:latin typeface="Arial"/>
              </a:rPr>
              <a:t>Auth</a:t>
            </a:r>
            <a:r>
              <a:rPr lang="en-US" sz="3200" spc="-1" dirty="0" smtClean="0">
                <a:latin typeface="Arial"/>
              </a:rPr>
              <a:t> Message (0 when computing)?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Hashes of all other messages sent during interval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Signature using HIT private key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09800" y="304800"/>
            <a:ext cx="6573838" cy="782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defRPr/>
            </a:pPr>
            <a:r>
              <a:rPr lang="en-US" sz="3600" spc="-1" dirty="0">
                <a:latin typeface="Arial"/>
              </a:rPr>
              <a:t>Proposed Next Steps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152400" y="1604963"/>
            <a:ext cx="8839200" cy="3975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Propose </a:t>
            </a:r>
            <a:r>
              <a:rPr lang="en-US" sz="3200" spc="-1" dirty="0" smtClean="0">
                <a:latin typeface="Arial"/>
              </a:rPr>
              <a:t>ASTM add </a:t>
            </a:r>
            <a:r>
              <a:rPr lang="en-US" sz="3200" spc="-1" dirty="0">
                <a:latin typeface="Arial"/>
              </a:rPr>
              <a:t>HIP HIT as an ID </a:t>
            </a:r>
            <a:r>
              <a:rPr lang="en-US" sz="3200" spc="-1" dirty="0" smtClean="0">
                <a:latin typeface="Arial"/>
              </a:rPr>
              <a:t>Type</a:t>
            </a:r>
          </a:p>
          <a:p>
            <a:pPr marL="889200" lvl="1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already talking w/ASTM &amp; FAA</a:t>
            </a: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Define any necessary HIP </a:t>
            </a:r>
            <a:r>
              <a:rPr lang="en-US" sz="3200" spc="-1" dirty="0" smtClean="0">
                <a:latin typeface="Arial"/>
              </a:rPr>
              <a:t>extensions</a:t>
            </a:r>
          </a:p>
          <a:p>
            <a:pPr marL="889200" lvl="1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already drafting ODID </a:t>
            </a:r>
            <a:r>
              <a:rPr lang="en-US" sz="3200" spc="-1" dirty="0" err="1" smtClean="0">
                <a:latin typeface="Arial"/>
              </a:rPr>
              <a:t>Auth</a:t>
            </a:r>
            <a:r>
              <a:rPr lang="en-US" sz="3200" spc="-1" dirty="0" smtClean="0">
                <a:latin typeface="Arial"/>
              </a:rPr>
              <a:t> Message</a:t>
            </a:r>
            <a:endParaRPr lang="en-US" sz="3200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Extend </a:t>
            </a:r>
            <a:r>
              <a:rPr lang="en-US" sz="3200" spc="-1" dirty="0">
                <a:latin typeface="Arial"/>
              </a:rPr>
              <a:t>Open Drone ID </a:t>
            </a:r>
            <a:r>
              <a:rPr lang="en-US" sz="3200" spc="-1" dirty="0" smtClean="0">
                <a:latin typeface="Arial"/>
              </a:rPr>
              <a:t>implementation</a:t>
            </a:r>
            <a:endParaRPr lang="en-US" sz="3200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Integrate </a:t>
            </a:r>
            <a:r>
              <a:rPr lang="en-US" sz="3200" spc="-1" dirty="0">
                <a:latin typeface="Arial"/>
              </a:rPr>
              <a:t>HIP into USS (Net-ID DP/SP</a:t>
            </a:r>
            <a:r>
              <a:rPr lang="en-US" sz="3200" spc="-1" dirty="0" smtClean="0">
                <a:latin typeface="Arial"/>
              </a:rPr>
              <a:t>)</a:t>
            </a:r>
            <a:endParaRPr lang="en-US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266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Remote ID / V2X Applications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Remote ID itself as an app (vs enabling technology)</a:t>
            </a:r>
          </a:p>
          <a:p>
            <a:pPr eaLnBrk="1" hangingPunct="1"/>
            <a:r>
              <a:rPr lang="en-US" altLang="en-US" dirty="0" smtClean="0"/>
              <a:t>Platform</a:t>
            </a:r>
          </a:p>
          <a:p>
            <a:pPr lvl="1" eaLnBrk="1" hangingPunct="1"/>
            <a:r>
              <a:rPr lang="en-US" altLang="en-US" dirty="0" smtClean="0"/>
              <a:t>Command &amp; Control</a:t>
            </a:r>
          </a:p>
          <a:p>
            <a:pPr lvl="1" eaLnBrk="1" hangingPunct="1"/>
            <a:r>
              <a:rPr lang="en-US" altLang="en-US" dirty="0" smtClean="0"/>
              <a:t>Detect And Avoid (DAA) “self separation”</a:t>
            </a:r>
          </a:p>
          <a:p>
            <a:pPr lvl="1" eaLnBrk="1" hangingPunct="1"/>
            <a:r>
              <a:rPr lang="en-US" altLang="en-US" dirty="0" smtClean="0"/>
              <a:t>Collision Avoidance</a:t>
            </a:r>
          </a:p>
          <a:p>
            <a:pPr eaLnBrk="1" hangingPunct="1"/>
            <a:r>
              <a:rPr lang="en-US" altLang="en-US" dirty="0" smtClean="0"/>
              <a:t>Payload</a:t>
            </a:r>
          </a:p>
          <a:p>
            <a:pPr lvl="1" eaLnBrk="1" hangingPunct="1"/>
            <a:r>
              <a:rPr lang="en-US" altLang="en-US" dirty="0" smtClean="0"/>
              <a:t>Mission apps, e.g. remote sensing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Aerial Internet Weaknesses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Today’s Internet has significant weaknesses in</a:t>
            </a:r>
          </a:p>
          <a:p>
            <a:pPr lvl="1" eaLnBrk="1" hangingPunct="1"/>
            <a:r>
              <a:rPr lang="en-US" altLang="en-US" smtClean="0"/>
              <a:t>Mobility</a:t>
            </a:r>
          </a:p>
          <a:p>
            <a:pPr lvl="1" eaLnBrk="1" hangingPunct="1"/>
            <a:r>
              <a:rPr lang="en-US" altLang="en-US" smtClean="0"/>
              <a:t>Multicast</a:t>
            </a:r>
          </a:p>
          <a:p>
            <a:pPr lvl="1" eaLnBrk="1" hangingPunct="1"/>
            <a:r>
              <a:rPr lang="en-US" altLang="en-US" smtClean="0"/>
              <a:t>Multihoming</a:t>
            </a:r>
          </a:p>
          <a:p>
            <a:pPr lvl="1" eaLnBrk="1" hangingPunct="1"/>
            <a:r>
              <a:rPr lang="en-US" altLang="en-US" smtClean="0"/>
              <a:t>Management</a:t>
            </a:r>
          </a:p>
          <a:p>
            <a:pPr lvl="1" eaLnBrk="1" hangingPunct="1"/>
            <a:r>
              <a:rPr lang="en-US" altLang="en-US" smtClean="0"/>
              <a:t>Quality of Service</a:t>
            </a:r>
          </a:p>
          <a:p>
            <a:pPr lvl="1" eaLnBrk="1" hangingPunct="1"/>
            <a:r>
              <a:rPr lang="en-US" altLang="en-US" smtClean="0"/>
              <a:t>Security</a:t>
            </a:r>
          </a:p>
          <a:p>
            <a:pPr eaLnBrk="1" hangingPunct="1"/>
            <a:r>
              <a:rPr lang="en-US" altLang="en-US" smtClean="0"/>
              <a:t>Aero wireless networking compounds these…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01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network issues compounded by aeronautical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Each </a:t>
            </a:r>
            <a:r>
              <a:rPr lang="en-US" dirty="0"/>
              <a:t>non-trivial aircraft has multiple radios of different types</a:t>
            </a:r>
          </a:p>
          <a:p>
            <a:pPr eaLnBrk="1" hangingPunct="1">
              <a:defRPr/>
            </a:pPr>
            <a:r>
              <a:rPr lang="en-US" dirty="0"/>
              <a:t>Many types of radios hand off between base stations frequently</a:t>
            </a:r>
          </a:p>
          <a:p>
            <a:pPr eaLnBrk="1" hangingPunct="1">
              <a:defRPr/>
            </a:pPr>
            <a:r>
              <a:rPr lang="en-US" dirty="0"/>
              <a:t>Most open standard protocols are challenged by</a:t>
            </a:r>
          </a:p>
          <a:p>
            <a:pPr lvl="1" eaLnBrk="1" hangingPunct="1">
              <a:defRPr/>
            </a:pPr>
            <a:r>
              <a:rPr lang="en-US" dirty="0"/>
              <a:t>Low data rates</a:t>
            </a:r>
          </a:p>
          <a:p>
            <a:pPr lvl="1" eaLnBrk="1" hangingPunct="1">
              <a:defRPr/>
            </a:pPr>
            <a:r>
              <a:rPr lang="en-US" dirty="0"/>
              <a:t>High error (or loss) rates</a:t>
            </a:r>
          </a:p>
          <a:p>
            <a:pPr lvl="1" eaLnBrk="1" hangingPunct="1">
              <a:defRPr/>
            </a:pPr>
            <a:r>
              <a:rPr lang="en-US" dirty="0"/>
              <a:t>Long latencies</a:t>
            </a:r>
          </a:p>
          <a:p>
            <a:pPr lvl="1" eaLnBrk="1" hangingPunct="1">
              <a:defRPr/>
            </a:pPr>
            <a:r>
              <a:rPr lang="en-US" dirty="0"/>
              <a:t>Link asymmetry</a:t>
            </a:r>
          </a:p>
          <a:p>
            <a:pPr lvl="1" eaLnBrk="1" hangingPunct="1">
              <a:defRPr/>
            </a:pPr>
            <a:r>
              <a:rPr lang="en-US" dirty="0"/>
              <a:t>Rapid wide variation in channel characteristics</a:t>
            </a:r>
          </a:p>
          <a:p>
            <a:pPr eaLnBrk="1" hangingPunct="1">
              <a:defRPr/>
            </a:pPr>
            <a:r>
              <a:rPr lang="en-US" dirty="0"/>
              <a:t>Security protocols requiring cryptographic handshakes are further challenged by</a:t>
            </a:r>
          </a:p>
          <a:p>
            <a:pPr lvl="1" eaLnBrk="1" hangingPunct="1">
              <a:defRPr/>
            </a:pPr>
            <a:r>
              <a:rPr lang="en-US" dirty="0"/>
              <a:t>Limited on-board processing power</a:t>
            </a:r>
          </a:p>
          <a:p>
            <a:pPr lvl="1" eaLnBrk="1" hangingPunct="1">
              <a:defRPr/>
            </a:pPr>
            <a:r>
              <a:rPr lang="en-US" dirty="0"/>
              <a:t>Brief contact time w/fast moving </a:t>
            </a:r>
            <a:r>
              <a:rPr lang="en-US" dirty="0" smtClean="0"/>
              <a:t>platforms</a:t>
            </a:r>
          </a:p>
          <a:p>
            <a:pPr eaLnBrk="1" hangingPunct="1">
              <a:defRPr/>
            </a:pPr>
            <a:r>
              <a:rPr lang="en-US" dirty="0" smtClean="0"/>
              <a:t>Enormous </a:t>
            </a:r>
            <a:r>
              <a:rPr lang="en-US" dirty="0"/>
              <a:t>safety implications (e.g. </a:t>
            </a:r>
            <a:r>
              <a:rPr lang="en-US" dirty="0" smtClean="0"/>
              <a:t>remotely </a:t>
            </a:r>
            <a:r>
              <a:rPr lang="en-US" dirty="0"/>
              <a:t>crash my </a:t>
            </a:r>
            <a:r>
              <a:rPr lang="en-US" dirty="0" smtClean="0"/>
              <a:t>drone).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Aggregation of enough public information enables inference of sensitive information about the physical world (e.g. </a:t>
            </a:r>
            <a:r>
              <a:rPr lang="en-US" dirty="0" smtClean="0"/>
              <a:t>air </a:t>
            </a:r>
            <a:r>
              <a:rPr lang="en-US" dirty="0"/>
              <a:t>operations routes &amp; </a:t>
            </a:r>
            <a:r>
              <a:rPr lang="en-US" dirty="0" smtClean="0"/>
              <a:t>schedules).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2286000" y="30163"/>
            <a:ext cx="6642100" cy="1325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Mitigation: Multiple Wireless Links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28625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Aviation authorities will require at least 2 largely independent radio systems for reliability</a:t>
            </a:r>
          </a:p>
          <a:p>
            <a:pPr eaLnBrk="1" hangingPunct="1"/>
            <a:r>
              <a:rPr lang="en-US" altLang="en-US" sz="2000" dirty="0" smtClean="0"/>
              <a:t>Multiple links also greatly benefit security</a:t>
            </a:r>
          </a:p>
          <a:p>
            <a:pPr lvl="1" eaLnBrk="1" hangingPunct="1"/>
            <a:r>
              <a:rPr lang="en-US" altLang="en-US" sz="1800" dirty="0" smtClean="0"/>
              <a:t>jammer must jam all your links to deny you service</a:t>
            </a:r>
          </a:p>
          <a:p>
            <a:pPr lvl="1" eaLnBrk="1" hangingPunct="1"/>
            <a:r>
              <a:rPr lang="en-US" altLang="en-US" sz="1800" dirty="0" smtClean="0"/>
              <a:t>info can be spread over N links so an eavesdropper must listen on at least M of them to learn anything</a:t>
            </a:r>
          </a:p>
          <a:p>
            <a:pPr eaLnBrk="1" hangingPunct="1"/>
            <a:r>
              <a:rPr lang="en-US" altLang="en-US" sz="2000" dirty="0" smtClean="0"/>
              <a:t>3 links are obvious in many cases today</a:t>
            </a:r>
          </a:p>
          <a:p>
            <a:pPr lvl="1" eaLnBrk="1" hangingPunct="1"/>
            <a:r>
              <a:rPr lang="en-US" altLang="en-US" sz="1800" dirty="0" smtClean="0"/>
              <a:t>WiFi or other RF LOS coverage built to suit</a:t>
            </a:r>
          </a:p>
          <a:p>
            <a:pPr lvl="1" eaLnBrk="1" hangingPunct="1"/>
            <a:r>
              <a:rPr lang="en-US" altLang="en-US" sz="1800" dirty="0" smtClean="0"/>
              <a:t>LTE, w/extensive coverage already built out</a:t>
            </a:r>
          </a:p>
          <a:p>
            <a:pPr lvl="1" eaLnBrk="1" hangingPunct="1"/>
            <a:r>
              <a:rPr lang="en-US" altLang="en-US" sz="1800" dirty="0" smtClean="0"/>
              <a:t>Iridium or other global coverage systems</a:t>
            </a:r>
          </a:p>
          <a:p>
            <a:pPr eaLnBrk="1" hangingPunct="1"/>
            <a:r>
              <a:rPr lang="en-US" altLang="en-US" sz="2000" dirty="0" smtClean="0"/>
              <a:t>End systems &amp; users</a:t>
            </a:r>
          </a:p>
          <a:p>
            <a:pPr lvl="1" eaLnBrk="1" hangingPunct="1"/>
            <a:r>
              <a:rPr lang="en-US" altLang="en-US" sz="1800" dirty="0" smtClean="0"/>
              <a:t>Should know what network Quality of Service they currently can expect</a:t>
            </a:r>
          </a:p>
          <a:p>
            <a:pPr lvl="1" eaLnBrk="1" hangingPunct="1"/>
            <a:r>
              <a:rPr lang="en-US" altLang="en-US" sz="1800" dirty="0" smtClean="0"/>
              <a:t>But should </a:t>
            </a:r>
            <a:r>
              <a:rPr lang="en-US" altLang="en-US" sz="1800" i="1" dirty="0" smtClean="0"/>
              <a:t>not</a:t>
            </a:r>
            <a:r>
              <a:rPr lang="en-US" altLang="en-US" sz="1800" dirty="0" smtClean="0"/>
              <a:t> need to know which link[s] reach a given UA at a given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30163"/>
            <a:ext cx="6858000" cy="1325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Mitigation: Strong ID Based Security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382000" cy="396875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Aircraft </a:t>
            </a:r>
            <a:r>
              <a:rPr lang="en-US" altLang="en-US" sz="2000" i="1" smtClean="0"/>
              <a:t>identity</a:t>
            </a:r>
            <a:r>
              <a:rPr lang="en-US" altLang="en-US" sz="2000" smtClean="0"/>
              <a:t> is distinct from its physical (spatial) &amp; logical (network) </a:t>
            </a:r>
            <a:r>
              <a:rPr lang="en-US" altLang="en-US" sz="2000" i="1" smtClean="0"/>
              <a:t>locations</a:t>
            </a:r>
          </a:p>
          <a:p>
            <a:pPr lvl="1" eaLnBrk="1" hangingPunct="1"/>
            <a:r>
              <a:rPr lang="en-US" altLang="en-US" sz="1800" smtClean="0"/>
              <a:t>Aircraft identifiers should be distinct from locators (e.g. current IP addresses)</a:t>
            </a:r>
          </a:p>
          <a:p>
            <a:pPr lvl="1" eaLnBrk="1" hangingPunct="1"/>
            <a:r>
              <a:rPr lang="en-US" altLang="en-US" sz="1800" smtClean="0"/>
              <a:t>Security associations should belong to identity, not location, thus remain unaffected by handoff between radio base stations</a:t>
            </a:r>
          </a:p>
          <a:p>
            <a:pPr eaLnBrk="1" hangingPunct="1"/>
            <a:r>
              <a:rPr lang="en-US" altLang="en-US" sz="2000" smtClean="0"/>
              <a:t>IETF Host Identity Protocol (HIP) offers</a:t>
            </a:r>
          </a:p>
          <a:p>
            <a:pPr lvl="1" eaLnBrk="1" hangingPunct="1"/>
            <a:r>
              <a:rPr lang="en-US" altLang="en-US" sz="1800" smtClean="0"/>
              <a:t>identifier / locator de-conflation as justified above</a:t>
            </a:r>
          </a:p>
          <a:p>
            <a:pPr lvl="1" eaLnBrk="1" hangingPunct="1"/>
            <a:r>
              <a:rPr lang="en-US" altLang="en-US" sz="1800" smtClean="0"/>
              <a:t>identifiers corresponding to crypto public keys</a:t>
            </a:r>
          </a:p>
          <a:p>
            <a:pPr lvl="1" eaLnBrk="1" hangingPunct="1"/>
            <a:r>
              <a:rPr lang="en-US" altLang="en-US" sz="1800" smtClean="0"/>
              <a:t>IPSEC interoperability w/automatic dynamic setup</a:t>
            </a:r>
          </a:p>
          <a:p>
            <a:pPr lvl="1" eaLnBrk="1" hangingPunct="1"/>
            <a:r>
              <a:rPr lang="en-US" altLang="en-US" sz="1800" smtClean="0"/>
              <a:t>multi-homing (multiple concurrent network connections)</a:t>
            </a:r>
          </a:p>
          <a:p>
            <a:pPr lvl="1" eaLnBrk="1" hangingPunct="1"/>
            <a:r>
              <a:rPr lang="en-US" altLang="en-US" sz="1800" smtClean="0"/>
              <a:t>smooth make-before-break handoff between base stations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1811">
            <a:off x="1071563" y="2379663"/>
            <a:ext cx="2266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5602288" y="182563"/>
            <a:ext cx="3349625" cy="971550"/>
          </a:xfrm>
        </p:spPr>
        <p:txBody>
          <a:bodyPr/>
          <a:lstStyle/>
          <a:p>
            <a:pPr eaLnBrk="1" hangingPunct="1"/>
            <a:r>
              <a:rPr lang="en-US" altLang="en-US" smtClean="0"/>
              <a:t>Cyber Resilient </a:t>
            </a:r>
            <a:br>
              <a:rPr lang="en-US" altLang="en-US" smtClean="0"/>
            </a:br>
            <a:r>
              <a:rPr lang="en-US" altLang="en-US" smtClean="0"/>
              <a:t>Communications</a:t>
            </a:r>
          </a:p>
        </p:txBody>
      </p:sp>
      <p:pic>
        <p:nvPicPr>
          <p:cNvPr id="1024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2492375"/>
            <a:ext cx="4754563" cy="3146425"/>
          </a:xfrm>
        </p:spPr>
      </p:pic>
      <p:pic>
        <p:nvPicPr>
          <p:cNvPr id="7" name="Picture 6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27" t="16486" r="23789" b="33347"/>
          <a:stretch/>
        </p:blipFill>
        <p:spPr>
          <a:xfrm>
            <a:off x="1143000" y="4175310"/>
            <a:ext cx="2767494" cy="250359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246" name="TextBox 2"/>
          <p:cNvSpPr txBox="1">
            <a:spLocks noChangeArrowheads="1"/>
          </p:cNvSpPr>
          <p:nvPr/>
        </p:nvSpPr>
        <p:spPr bwMode="auto">
          <a:xfrm flipH="1">
            <a:off x="223838" y="1508125"/>
            <a:ext cx="85391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3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Demonstrated maintaining control of UAS </a:t>
            </a:r>
            <a:r>
              <a:rPr lang="en-US" altLang="en-US" sz="1600" dirty="0" smtClean="0">
                <a:latin typeface="Arial" charset="0"/>
              </a:rPr>
              <a:t>w/HIP-based robust/secure </a:t>
            </a:r>
            <a:r>
              <a:rPr lang="en-US" altLang="en-US" sz="1600" dirty="0">
                <a:latin typeface="Arial" charset="0"/>
              </a:rPr>
              <a:t>C2.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Assured C2 over multiple links </a:t>
            </a:r>
            <a:r>
              <a:rPr lang="en-US" altLang="en-US" sz="1600" dirty="0" smtClean="0">
                <a:latin typeface="Arial" charset="0"/>
              </a:rPr>
              <a:t>(WiFi &amp; LTE</a:t>
            </a:r>
            <a:r>
              <a:rPr lang="en-US" altLang="en-US" sz="1600" dirty="0">
                <a:latin typeface="Arial" charset="0"/>
              </a:rPr>
              <a:t>) </a:t>
            </a:r>
            <a:r>
              <a:rPr lang="en-US" altLang="en-US" sz="1600" dirty="0" smtClean="0">
                <a:latin typeface="Arial" charset="0"/>
              </a:rPr>
              <a:t>w/automatic </a:t>
            </a:r>
            <a:r>
              <a:rPr lang="en-US" altLang="en-US" sz="1600" dirty="0">
                <a:latin typeface="Arial" charset="0"/>
              </a:rPr>
              <a:t>failover/fallback.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600" dirty="0">
                <a:latin typeface="Arial" charset="0"/>
              </a:rPr>
              <a:t>Strongly encrypted communications between authenticated endpoints </a:t>
            </a:r>
            <a:r>
              <a:rPr lang="en-US" altLang="en-US" sz="1600" dirty="0" smtClean="0">
                <a:latin typeface="Arial" charset="0"/>
              </a:rPr>
              <a:t>w/persistent </a:t>
            </a:r>
            <a:r>
              <a:rPr lang="en-US" altLang="en-US" sz="1600" dirty="0">
                <a:latin typeface="Arial" charset="0"/>
              </a:rPr>
              <a:t>IDs.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HIP benefits for Remote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General</a:t>
            </a:r>
          </a:p>
          <a:p>
            <a:pPr lvl="1" eaLnBrk="1" hangingPunct="1">
              <a:defRPr/>
            </a:pPr>
            <a:r>
              <a:rPr lang="en-US" dirty="0" smtClean="0"/>
              <a:t>Give </a:t>
            </a:r>
            <a:r>
              <a:rPr lang="en-US" dirty="0"/>
              <a:t>each device a persistent identifier that remains the same across IP address changes</a:t>
            </a:r>
          </a:p>
          <a:p>
            <a:pPr lvl="2" eaLnBrk="1" hangingPunct="1">
              <a:defRPr/>
            </a:pPr>
            <a:r>
              <a:rPr lang="en-US" dirty="0"/>
              <a:t>enable persistent TCP connections, security associations, etc.</a:t>
            </a:r>
          </a:p>
          <a:p>
            <a:pPr lvl="1" eaLnBrk="1" hangingPunct="1">
              <a:defRPr/>
            </a:pPr>
            <a:r>
              <a:rPr lang="en-US" dirty="0"/>
              <a:t>Give all packets a provenance</a:t>
            </a:r>
          </a:p>
          <a:p>
            <a:pPr lvl="2" eaLnBrk="1" hangingPunct="1">
              <a:defRPr/>
            </a:pPr>
            <a:r>
              <a:rPr lang="en-US" dirty="0"/>
              <a:t>“Secure Mobile Architecture” (Boeing, Lockheed-Martin, et al)</a:t>
            </a:r>
          </a:p>
          <a:p>
            <a:pPr lvl="2" eaLnBrk="1" hangingPunct="1">
              <a:defRPr/>
            </a:pPr>
            <a:r>
              <a:rPr lang="en-US" dirty="0"/>
              <a:t>see R. Paine’s </a:t>
            </a:r>
            <a:r>
              <a:rPr lang="en-US" i="1" dirty="0"/>
              <a:t>Beyond HIP: The End to Hacking As We Know It</a:t>
            </a:r>
          </a:p>
          <a:p>
            <a:pPr lvl="1" eaLnBrk="1" hangingPunct="1">
              <a:defRPr/>
            </a:pPr>
            <a:r>
              <a:rPr lang="en-US" dirty="0"/>
              <a:t>Auto-configure IPsec VPNs (frustrating to do manually)</a:t>
            </a:r>
          </a:p>
          <a:p>
            <a:pPr eaLnBrk="1" hangingPunct="1">
              <a:defRPr/>
            </a:pPr>
            <a:r>
              <a:rPr lang="en-US" dirty="0" smtClean="0"/>
              <a:t>Aero </a:t>
            </a:r>
            <a:r>
              <a:rPr lang="en-US" dirty="0"/>
              <a:t>networking</a:t>
            </a:r>
          </a:p>
          <a:p>
            <a:pPr lvl="1" eaLnBrk="1" hangingPunct="1">
              <a:defRPr/>
            </a:pPr>
            <a:r>
              <a:rPr lang="en-US" dirty="0"/>
              <a:t>Associate persistent identifier with aircraft tail #</a:t>
            </a:r>
          </a:p>
          <a:p>
            <a:pPr lvl="1" eaLnBrk="1" hangingPunct="1">
              <a:defRPr/>
            </a:pPr>
            <a:r>
              <a:rPr lang="en-US" dirty="0"/>
              <a:t>Multihoming for make-before-break smooth </a:t>
            </a:r>
            <a:r>
              <a:rPr lang="en-US" dirty="0" smtClean="0"/>
              <a:t>handoff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278063" y="381000"/>
            <a:ext cx="6497637" cy="782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defRPr/>
            </a:pPr>
            <a:r>
              <a:rPr lang="en-US" sz="4400" spc="-1" dirty="0">
                <a:latin typeface="Arial"/>
              </a:rPr>
              <a:t>Broadcast Remote ID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>
                <a:latin typeface="Arial"/>
              </a:rPr>
              <a:t>One-way transmissions</a:t>
            </a: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>
                <a:latin typeface="Arial"/>
              </a:rPr>
              <a:t>UAS to observer devices </a:t>
            </a:r>
            <a:r>
              <a:rPr lang="en-US" sz="2800" spc="-1" dirty="0" smtClean="0">
                <a:latin typeface="Arial"/>
              </a:rPr>
              <a:t>w/RID app</a:t>
            </a:r>
            <a:endParaRPr lang="en-US" sz="2800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 dirty="0" smtClean="0">
                <a:latin typeface="Arial"/>
              </a:rPr>
              <a:t>Short </a:t>
            </a:r>
            <a:r>
              <a:rPr lang="en-US" sz="3200" spc="-1" dirty="0">
                <a:latin typeface="Arial"/>
              </a:rPr>
              <a:t>range </a:t>
            </a:r>
            <a:r>
              <a:rPr lang="en-US" sz="3200" spc="-1" dirty="0" smtClean="0">
                <a:latin typeface="Arial"/>
              </a:rPr>
              <a:t>media</a:t>
            </a:r>
            <a:endParaRPr lang="en-US" sz="3200" spc="-1" dirty="0">
              <a:latin typeface="Arial"/>
            </a:endParaRP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 smtClean="0">
                <a:latin typeface="Arial"/>
              </a:rPr>
              <a:t>Bluetooth 4.X beacon &amp; 5 extended advertisement</a:t>
            </a:r>
            <a:endParaRPr lang="en-US" sz="2800" spc="-1" dirty="0">
              <a:latin typeface="Arial"/>
            </a:endParaRPr>
          </a:p>
          <a:p>
            <a:pPr marL="864000" lvl="1" indent="-32364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spc="-1" dirty="0" err="1">
                <a:latin typeface="Arial"/>
              </a:rPr>
              <a:t>Wifi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smtClean="0">
                <a:latin typeface="Arial"/>
              </a:rPr>
              <a:t>w/Neighbor </a:t>
            </a:r>
            <a:r>
              <a:rPr lang="en-US" sz="2800" spc="-1" dirty="0">
                <a:latin typeface="Arial"/>
              </a:rPr>
              <a:t>Awareness Networking (NAN</a:t>
            </a:r>
            <a:r>
              <a:rPr lang="en-US" sz="2800" spc="-1" dirty="0" smtClean="0">
                <a:latin typeface="Arial"/>
              </a:rPr>
              <a:t>)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</TotalTime>
  <Words>737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Office Theme</vt:lpstr>
      <vt:lpstr>PowerPoint Presentation</vt:lpstr>
      <vt:lpstr>Remote ID / V2X Applications</vt:lpstr>
      <vt:lpstr>Aerial Internet Weaknesses</vt:lpstr>
      <vt:lpstr>Some network issues compounded by aeronautical communications</vt:lpstr>
      <vt:lpstr>1st Mitigation: Multiple Wireless Links</vt:lpstr>
      <vt:lpstr>2nd Mitigation: Strong ID Based Security</vt:lpstr>
      <vt:lpstr>Cyber Resilient  Communications</vt:lpstr>
      <vt:lpstr>HIP benefits for Remote ID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Talking Points on Protecting Financial Privacy</dc:title>
  <dc:creator>stu</dc:creator>
  <cp:lastModifiedBy>Stu</cp:lastModifiedBy>
  <cp:revision>130</cp:revision>
  <cp:lastPrinted>1601-01-01T00:00:00Z</cp:lastPrinted>
  <dcterms:created xsi:type="dcterms:W3CDTF">2009-05-18T03:12:58Z</dcterms:created>
  <dcterms:modified xsi:type="dcterms:W3CDTF">2019-08-26T14:10:06Z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TC010690361033</vt:lpwstr>
  </property>
</Properties>
</file>