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8"/>
  </p:notesMasterIdLst>
  <p:sldIdLst>
    <p:sldId id="256" r:id="rId2"/>
    <p:sldId id="264" r:id="rId3"/>
    <p:sldId id="301" r:id="rId4"/>
    <p:sldId id="320" r:id="rId5"/>
    <p:sldId id="321" r:id="rId6"/>
    <p:sldId id="322" r:id="rId7"/>
    <p:sldId id="306" r:id="rId8"/>
    <p:sldId id="324" r:id="rId9"/>
    <p:sldId id="325" r:id="rId10"/>
    <p:sldId id="307" r:id="rId11"/>
    <p:sldId id="328" r:id="rId12"/>
    <p:sldId id="326" r:id="rId13"/>
    <p:sldId id="312" r:id="rId14"/>
    <p:sldId id="329" r:id="rId15"/>
    <p:sldId id="314" r:id="rId16"/>
    <p:sldId id="334" r:id="rId17"/>
    <p:sldId id="313" r:id="rId18"/>
    <p:sldId id="315" r:id="rId19"/>
    <p:sldId id="319" r:id="rId20"/>
    <p:sldId id="332" r:id="rId21"/>
    <p:sldId id="333" r:id="rId22"/>
    <p:sldId id="316" r:id="rId23"/>
    <p:sldId id="317" r:id="rId24"/>
    <p:sldId id="309" r:id="rId25"/>
    <p:sldId id="311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6746B48-3D10-4D73-92A1-C9F2A08CCBF6}">
          <p14:sldIdLst>
            <p14:sldId id="256"/>
            <p14:sldId id="264"/>
            <p14:sldId id="301"/>
            <p14:sldId id="320"/>
            <p14:sldId id="321"/>
            <p14:sldId id="322"/>
            <p14:sldId id="306"/>
            <p14:sldId id="324"/>
            <p14:sldId id="325"/>
            <p14:sldId id="307"/>
            <p14:sldId id="328"/>
            <p14:sldId id="326"/>
            <p14:sldId id="312"/>
            <p14:sldId id="329"/>
            <p14:sldId id="314"/>
            <p14:sldId id="334"/>
            <p14:sldId id="313"/>
            <p14:sldId id="315"/>
            <p14:sldId id="319"/>
            <p14:sldId id="332"/>
            <p14:sldId id="333"/>
            <p14:sldId id="316"/>
            <p14:sldId id="317"/>
            <p14:sldId id="309"/>
            <p14:sldId id="31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Y="3129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</dgm:ptLst>
  <dgm:cxnLst>
    <dgm:cxn modelId="{F3FAAB2B-C59C-4259-8962-8825156397C4}" type="presOf" srcId="{9E4703A2-10FB-4869-A797-1EE97028710B}" destId="{FA769293-6C0D-4117-9EC0-6F43B97F8271}" srcOrd="0" destOrd="0" presId="islide.smartart.onepicture"/>
    <dgm:cxn modelId="{3162D15E-BFC7-4BB2-8D92-25A681A404B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/>
      <dgm:spPr>
        <a:blipFill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</dgm:ptLst>
  <dgm:cxnLst>
    <dgm:cxn modelId="{3E4433E7-9284-434F-971D-DB9024B41212}" type="presOf" srcId="{9E4703A2-10FB-4869-A797-1EE97028710B}" destId="{FA769293-6C0D-4117-9EC0-6F43B97F8271}" srcOrd="0" destOrd="0" presId="islide.smartart.onepicture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B4AC4F7C-3761-4BE8-BAF8-44B0294649F0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/>
      <dgm:spPr>
        <a:blipFill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</dgm:ptLst>
  <dgm:cxnLst>
    <dgm:cxn modelId="{ACA41011-8CD9-4420-A54D-410B287AD8C2}" type="presOf" srcId="{9E4703A2-10FB-4869-A797-1EE97028710B}" destId="{FA769293-6C0D-4117-9EC0-6F43B97F8271}" srcOrd="0" destOrd="0" presId="islide.smartart.onepicture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EF2DC7CB-AA17-49BC-B2EA-0708A987A892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</dgm:ptLst>
  <dgm:cxnLst>
    <dgm:cxn modelId="{6280E643-E018-4B4F-8783-21DE579F2B6C}" type="presOf" srcId="{9E4703A2-10FB-4869-A797-1EE97028710B}" destId="{FA769293-6C0D-4117-9EC0-6F43B97F8271}" srcOrd="0" destOrd="0" presId="islide.smartart.onepicture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9B7C2955-BAFF-4B9D-9E7D-38EC7D786EF8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/>
      <dgm:spPr>
        <a:blipFill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</dgm:ptLst>
  <dgm:cxnLst>
    <dgm:cxn modelId="{0730C27D-7EE2-46C6-A1FB-77032F43B85A}" type="presOf" srcId="{9E4703A2-10FB-4869-A797-1EE97028710B}" destId="{FA769293-6C0D-4117-9EC0-6F43B97F8271}" srcOrd="0" destOrd="0" presId="islide.smartart.onepicture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F53D8269-FA3B-4768-B632-A099A2AB3D61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6077013" cy="3291840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167999" cy="2145467"/>
        </a:xfrm>
        <a:prstGeom prst="rect">
          <a:avLst/>
        </a:prstGeom>
        <a:blipFill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167999" cy="2145467"/>
        </a:xfrm>
        <a:prstGeom prst="rect">
          <a:avLst/>
        </a:prstGeom>
        <a:blipFill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167999" cy="214546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167999" cy="2145467"/>
        </a:xfrm>
        <a:prstGeom prst="rect">
          <a:avLst/>
        </a:prstGeom>
        <a:blipFill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FAE1-3CDB-4B16-9900-BC826497684B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CE8A3-6E88-4043-A1FA-B2CB20BAF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6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1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4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</p:spTree>
    <p:extLst>
      <p:ext uri="{BB962C8B-B14F-4D97-AF65-F5344CB8AC3E}">
        <p14:creationId xmlns:p14="http://schemas.microsoft.com/office/powerpoint/2010/main" val="26215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8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7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4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9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1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0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442444"/>
            <a:ext cx="12186319" cy="1415557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19668" y="116637"/>
            <a:ext cx="10755197" cy="912067"/>
          </a:xfrm>
          <a:prstGeom prst="rect">
            <a:avLst/>
          </a:prstGeom>
        </p:spPr>
        <p:txBody>
          <a:bodyPr vert="horz" lIns="121917" tIns="60958" rIns="121917" bIns="60958" rtlCol="0" anchor="b">
            <a:noAutofit/>
          </a:bodyPr>
          <a:lstStyle/>
          <a:p>
            <a:pPr lvl="0" defTabSz="685767"/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idx="1"/>
          </p:nvPr>
        </p:nvSpPr>
        <p:spPr>
          <a:xfrm>
            <a:off x="719667" y="1149201"/>
            <a:ext cx="10749461" cy="49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60731" marR="0" lvl="0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itchFamily="2" charset="2"/>
              <a:buChar char="l"/>
              <a:tabLst/>
            </a:pPr>
            <a:r>
              <a:rPr lang="zh-CN" altLang="en-US" dirty="0"/>
              <a:t>单击此处编辑母版文本样式</a:t>
            </a:r>
          </a:p>
          <a:p>
            <a:pPr marL="349142" marR="0" lvl="1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第二级</a:t>
            </a:r>
          </a:p>
          <a:p>
            <a:pPr marL="503623" marR="0" lvl="2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第三级</a:t>
            </a:r>
          </a:p>
          <a:p>
            <a:pPr marL="654531" marR="0" lvl="3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第四级</a:t>
            </a:r>
          </a:p>
          <a:p>
            <a:pPr marL="809010" marR="0" lvl="4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65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90" r:id="rId4"/>
    <p:sldLayoutId id="2147483694" r:id="rId5"/>
    <p:sldLayoutId id="2147483691" r:id="rId6"/>
    <p:sldLayoutId id="2147483692" r:id="rId7"/>
    <p:sldLayoutId id="2147483693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 dirty="0">
          <a:solidFill>
            <a:schemeClr val="tx1"/>
          </a:solidFill>
          <a:latin typeface="+mj-lt"/>
          <a:ea typeface="微软雅黑" pitchFamily="34" charset="-122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1400" kern="1200" baseline="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2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1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orient="horz" pos="73" userDrawn="1">
          <p15:clr>
            <a:srgbClr val="F26B43"/>
          </p15:clr>
        </p15:guide>
        <p15:guide id="3" orient="horz" pos="640" userDrawn="1">
          <p15:clr>
            <a:srgbClr val="F26B43"/>
          </p15:clr>
        </p15:guide>
        <p15:guide id="4" orient="horz" pos="709" userDrawn="1">
          <p15:clr>
            <a:srgbClr val="F26B43"/>
          </p15:clr>
        </p15:guide>
        <p15:guide id="5" orient="horz" pos="3838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orient="horz" pos="4133" userDrawn="1">
          <p15:clr>
            <a:srgbClr val="F26B43"/>
          </p15:clr>
        </p15:guide>
        <p15:guide id="8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image" Target="../media/image16.pn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image" Target="../media/image15.png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image" Target="../media/image14.png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123" b="1" dirty="0"/>
              <a:t>基于 </a:t>
            </a:r>
            <a:r>
              <a:rPr lang="en-US" altLang="zh-CN" sz="4123" b="1" dirty="0"/>
              <a:t>Weex </a:t>
            </a:r>
            <a:r>
              <a:rPr lang="zh-CN" altLang="en-US" sz="4123" b="1" dirty="0"/>
              <a:t>技术的 </a:t>
            </a:r>
            <a:r>
              <a:rPr lang="en-US" altLang="zh-CN" sz="4123" b="1" dirty="0"/>
              <a:t>Penpi </a:t>
            </a:r>
            <a:r>
              <a:rPr lang="zh-CN" altLang="en-US" sz="4123" b="1" dirty="0"/>
              <a:t>校园社</a:t>
            </a:r>
            <a:r>
              <a:rPr lang="zh-CN" altLang="en-US" sz="4123" b="1" dirty="0" smtClean="0"/>
              <a:t>区</a:t>
            </a:r>
            <a:endParaRPr lang="en-US" altLang="zh-CN" sz="4123" b="1" dirty="0" smtClean="0"/>
          </a:p>
          <a:p>
            <a:pPr algn="ctr">
              <a:lnSpc>
                <a:spcPct val="150000"/>
              </a:lnSpc>
            </a:pPr>
            <a:r>
              <a:rPr lang="zh-CN" altLang="en-US" sz="4123" b="1" dirty="0" smtClean="0"/>
              <a:t>的系</a:t>
            </a:r>
            <a:r>
              <a:rPr lang="zh-CN" altLang="en-US" sz="4123" b="1" dirty="0"/>
              <a:t>统</a:t>
            </a:r>
            <a:r>
              <a:rPr lang="zh-CN" altLang="en-US" sz="4123" b="1" dirty="0" smtClean="0"/>
              <a:t>设计与 </a:t>
            </a:r>
            <a:r>
              <a:rPr lang="en-US" altLang="zh-CN" sz="4123" b="1" dirty="0" smtClean="0"/>
              <a:t>Android </a:t>
            </a:r>
            <a:r>
              <a:rPr lang="zh-CN" altLang="en-US" sz="4123" b="1" dirty="0" smtClean="0"/>
              <a:t>端部分模块实现</a:t>
            </a:r>
            <a:endParaRPr lang="zh-CN" altLang="en-US" sz="4123" b="1" dirty="0"/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118" name="文本框 117"/>
          <p:cNvSpPr txBox="1"/>
          <p:nvPr/>
        </p:nvSpPr>
        <p:spPr>
          <a:xfrm>
            <a:off x="3393373" y="5765977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答辩人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zh-CN" altLang="en-US" sz="2400" dirty="0" smtClean="0">
                <a:solidFill>
                  <a:schemeClr val="accent1"/>
                </a:solidFill>
              </a:rPr>
              <a:t>梁</a:t>
            </a:r>
            <a:r>
              <a:rPr lang="en-US" altLang="zh-CN" sz="2400" dirty="0" smtClean="0">
                <a:solidFill>
                  <a:schemeClr val="accent1"/>
                </a:solidFill>
              </a:rPr>
              <a:t>XX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4239156" y="5111571"/>
            <a:ext cx="442352" cy="442352"/>
            <a:chOff x="3954830" y="5669476"/>
            <a:chExt cx="552450" cy="552450"/>
          </a:xfrm>
        </p:grpSpPr>
        <p:sp>
          <p:nvSpPr>
            <p:cNvPr id="130" name="椭圆 129"/>
            <p:cNvSpPr/>
            <p:nvPr/>
          </p:nvSpPr>
          <p:spPr>
            <a:xfrm>
              <a:off x="3954830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081088" y="5784382"/>
              <a:ext cx="299934" cy="322638"/>
              <a:chOff x="1574801" y="1125538"/>
              <a:chExt cx="2894012" cy="3113087"/>
            </a:xfrm>
            <a:solidFill>
              <a:schemeClr val="bg1"/>
            </a:solidFill>
          </p:grpSpPr>
          <p:sp>
            <p:nvSpPr>
              <p:cNvPr id="122" name="Freeform 5"/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6"/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7"/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8"/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568334" y="5765978"/>
            <a:ext cx="244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指导老师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zh-CN" altLang="en-US" sz="2400" dirty="0" smtClean="0">
                <a:solidFill>
                  <a:schemeClr val="accent1"/>
                </a:solidFill>
              </a:rPr>
              <a:t>李</a:t>
            </a:r>
            <a:r>
              <a:rPr lang="en-US" altLang="zh-CN" sz="2400" dirty="0" smtClean="0">
                <a:solidFill>
                  <a:schemeClr val="accent1"/>
                </a:solidFill>
              </a:rPr>
              <a:t>XX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7711907" y="5124450"/>
            <a:ext cx="442352" cy="442352"/>
            <a:chOff x="5853219" y="5669476"/>
            <a:chExt cx="552450" cy="552450"/>
          </a:xfrm>
        </p:grpSpPr>
        <p:sp>
          <p:nvSpPr>
            <p:cNvPr id="131" name="椭圆 130"/>
            <p:cNvSpPr/>
            <p:nvPr/>
          </p:nvSpPr>
          <p:spPr>
            <a:xfrm>
              <a:off x="5853219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5967384" y="5780269"/>
              <a:ext cx="324120" cy="330864"/>
              <a:chOff x="5649913" y="2301875"/>
              <a:chExt cx="3127375" cy="3192463"/>
            </a:xfrm>
            <a:solidFill>
              <a:schemeClr val="bg1"/>
            </a:solidFill>
          </p:grpSpPr>
          <p:sp>
            <p:nvSpPr>
              <p:cNvPr id="127" name="Freeform 12"/>
              <p:cNvSpPr>
                <a:spLocks noEditPoints="1"/>
              </p:cNvSpPr>
              <p:nvPr/>
            </p:nvSpPr>
            <p:spPr bwMode="auto">
              <a:xfrm>
                <a:off x="6657975" y="3275013"/>
                <a:ext cx="1139825" cy="384175"/>
              </a:xfrm>
              <a:custGeom>
                <a:avLst/>
                <a:gdLst>
                  <a:gd name="T0" fmla="*/ 126 w 1039"/>
                  <a:gd name="T1" fmla="*/ 334 h 350"/>
                  <a:gd name="T2" fmla="*/ 46 w 1039"/>
                  <a:gd name="T3" fmla="*/ 187 h 350"/>
                  <a:gd name="T4" fmla="*/ 39 w 1039"/>
                  <a:gd name="T5" fmla="*/ 157 h 350"/>
                  <a:gd name="T6" fmla="*/ 37 w 1039"/>
                  <a:gd name="T7" fmla="*/ 150 h 350"/>
                  <a:gd name="T8" fmla="*/ 31 w 1039"/>
                  <a:gd name="T9" fmla="*/ 127 h 350"/>
                  <a:gd name="T10" fmla="*/ 1 w 1039"/>
                  <a:gd name="T11" fmla="*/ 87 h 350"/>
                  <a:gd name="T12" fmla="*/ 2 w 1039"/>
                  <a:gd name="T13" fmla="*/ 39 h 350"/>
                  <a:gd name="T14" fmla="*/ 11 w 1039"/>
                  <a:gd name="T15" fmla="*/ 21 h 350"/>
                  <a:gd name="T16" fmla="*/ 222 w 1039"/>
                  <a:gd name="T17" fmla="*/ 1 h 350"/>
                  <a:gd name="T18" fmla="*/ 373 w 1039"/>
                  <a:gd name="T19" fmla="*/ 14 h 350"/>
                  <a:gd name="T20" fmla="*/ 514 w 1039"/>
                  <a:gd name="T21" fmla="*/ 49 h 350"/>
                  <a:gd name="T22" fmla="*/ 381 w 1039"/>
                  <a:gd name="T23" fmla="*/ 307 h 350"/>
                  <a:gd name="T24" fmla="*/ 220 w 1039"/>
                  <a:gd name="T25" fmla="*/ 350 h 350"/>
                  <a:gd name="T26" fmla="*/ 225 w 1039"/>
                  <a:gd name="T27" fmla="*/ 329 h 350"/>
                  <a:gd name="T28" fmla="*/ 395 w 1039"/>
                  <a:gd name="T29" fmla="*/ 249 h 350"/>
                  <a:gd name="T30" fmla="*/ 431 w 1039"/>
                  <a:gd name="T31" fmla="*/ 71 h 350"/>
                  <a:gd name="T32" fmla="*/ 358 w 1039"/>
                  <a:gd name="T33" fmla="*/ 42 h 350"/>
                  <a:gd name="T34" fmla="*/ 238 w 1039"/>
                  <a:gd name="T35" fmla="*/ 31 h 350"/>
                  <a:gd name="T36" fmla="*/ 91 w 1039"/>
                  <a:gd name="T37" fmla="*/ 56 h 350"/>
                  <a:gd name="T38" fmla="*/ 80 w 1039"/>
                  <a:gd name="T39" fmla="*/ 111 h 350"/>
                  <a:gd name="T40" fmla="*/ 90 w 1039"/>
                  <a:gd name="T41" fmla="*/ 237 h 350"/>
                  <a:gd name="T42" fmla="*/ 148 w 1039"/>
                  <a:gd name="T43" fmla="*/ 322 h 350"/>
                  <a:gd name="T44" fmla="*/ 815 w 1039"/>
                  <a:gd name="T45" fmla="*/ 348 h 350"/>
                  <a:gd name="T46" fmla="*/ 609 w 1039"/>
                  <a:gd name="T47" fmla="*/ 254 h 350"/>
                  <a:gd name="T48" fmla="*/ 564 w 1039"/>
                  <a:gd name="T49" fmla="*/ 40 h 350"/>
                  <a:gd name="T50" fmla="*/ 699 w 1039"/>
                  <a:gd name="T51" fmla="*/ 6 h 350"/>
                  <a:gd name="T52" fmla="*/ 852 w 1039"/>
                  <a:gd name="T53" fmla="*/ 1 h 350"/>
                  <a:gd name="T54" fmla="*/ 1032 w 1039"/>
                  <a:gd name="T55" fmla="*/ 19 h 350"/>
                  <a:gd name="T56" fmla="*/ 1038 w 1039"/>
                  <a:gd name="T57" fmla="*/ 32 h 350"/>
                  <a:gd name="T58" fmla="*/ 1039 w 1039"/>
                  <a:gd name="T59" fmla="*/ 73 h 350"/>
                  <a:gd name="T60" fmla="*/ 1016 w 1039"/>
                  <a:gd name="T61" fmla="*/ 103 h 350"/>
                  <a:gd name="T62" fmla="*/ 990 w 1039"/>
                  <a:gd name="T63" fmla="*/ 205 h 350"/>
                  <a:gd name="T64" fmla="*/ 898 w 1039"/>
                  <a:gd name="T65" fmla="*/ 338 h 350"/>
                  <a:gd name="T66" fmla="*/ 784 w 1039"/>
                  <a:gd name="T67" fmla="*/ 30 h 350"/>
                  <a:gd name="T68" fmla="*/ 645 w 1039"/>
                  <a:gd name="T69" fmla="*/ 51 h 350"/>
                  <a:gd name="T70" fmla="*/ 601 w 1039"/>
                  <a:gd name="T71" fmla="*/ 116 h 350"/>
                  <a:gd name="T72" fmla="*/ 727 w 1039"/>
                  <a:gd name="T73" fmla="*/ 314 h 350"/>
                  <a:gd name="T74" fmla="*/ 877 w 1039"/>
                  <a:gd name="T75" fmla="*/ 317 h 350"/>
                  <a:gd name="T76" fmla="*/ 961 w 1039"/>
                  <a:gd name="T77" fmla="*/ 156 h 350"/>
                  <a:gd name="T78" fmla="*/ 960 w 1039"/>
                  <a:gd name="T79" fmla="*/ 113 h 350"/>
                  <a:gd name="T80" fmla="*/ 955 w 1039"/>
                  <a:gd name="T81" fmla="*/ 84 h 350"/>
                  <a:gd name="T82" fmla="*/ 911 w 1039"/>
                  <a:gd name="T83" fmla="*/ 45 h 350"/>
                  <a:gd name="T84" fmla="*/ 784 w 1039"/>
                  <a:gd name="T85" fmla="*/ 3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9" h="350">
                    <a:moveTo>
                      <a:pt x="220" y="350"/>
                    </a:moveTo>
                    <a:cubicBezTo>
                      <a:pt x="202" y="350"/>
                      <a:pt x="185" y="348"/>
                      <a:pt x="169" y="346"/>
                    </a:cubicBezTo>
                    <a:cubicBezTo>
                      <a:pt x="153" y="343"/>
                      <a:pt x="139" y="339"/>
                      <a:pt x="126" y="334"/>
                    </a:cubicBezTo>
                    <a:cubicBezTo>
                      <a:pt x="104" y="325"/>
                      <a:pt x="88" y="309"/>
                      <a:pt x="76" y="286"/>
                    </a:cubicBezTo>
                    <a:cubicBezTo>
                      <a:pt x="67" y="269"/>
                      <a:pt x="60" y="250"/>
                      <a:pt x="54" y="225"/>
                    </a:cubicBezTo>
                    <a:cubicBezTo>
                      <a:pt x="51" y="212"/>
                      <a:pt x="48" y="198"/>
                      <a:pt x="46" y="187"/>
                    </a:cubicBezTo>
                    <a:cubicBezTo>
                      <a:pt x="45" y="185"/>
                      <a:pt x="45" y="185"/>
                      <a:pt x="45" y="185"/>
                    </a:cubicBezTo>
                    <a:cubicBezTo>
                      <a:pt x="43" y="176"/>
                      <a:pt x="41" y="167"/>
                      <a:pt x="40" y="158"/>
                    </a:cubicBez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8" y="154"/>
                      <a:pt x="38" y="152"/>
                      <a:pt x="37" y="150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6" y="148"/>
                      <a:pt x="36" y="146"/>
                      <a:pt x="35" y="144"/>
                    </a:cubicBezTo>
                    <a:cubicBezTo>
                      <a:pt x="35" y="142"/>
                      <a:pt x="34" y="139"/>
                      <a:pt x="33" y="137"/>
                    </a:cubicBezTo>
                    <a:cubicBezTo>
                      <a:pt x="32" y="133"/>
                      <a:pt x="31" y="130"/>
                      <a:pt x="31" y="127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2" y="89"/>
                      <a:pt x="1" y="87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" y="66"/>
                      <a:pt x="1" y="52"/>
                      <a:pt x="2" y="3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5"/>
                      <a:pt x="4" y="23"/>
                      <a:pt x="7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5" y="20"/>
                      <a:pt x="21" y="18"/>
                      <a:pt x="26" y="17"/>
                    </a:cubicBezTo>
                    <a:cubicBezTo>
                      <a:pt x="53" y="14"/>
                      <a:pt x="82" y="10"/>
                      <a:pt x="112" y="6"/>
                    </a:cubicBezTo>
                    <a:cubicBezTo>
                      <a:pt x="144" y="2"/>
                      <a:pt x="178" y="1"/>
                      <a:pt x="222" y="1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1"/>
                      <a:pt x="227" y="1"/>
                      <a:pt x="229" y="1"/>
                    </a:cubicBezTo>
                    <a:cubicBezTo>
                      <a:pt x="277" y="1"/>
                      <a:pt x="325" y="5"/>
                      <a:pt x="373" y="14"/>
                    </a:cubicBezTo>
                    <a:cubicBezTo>
                      <a:pt x="400" y="19"/>
                      <a:pt x="427" y="28"/>
                      <a:pt x="450" y="35"/>
                    </a:cubicBezTo>
                    <a:cubicBezTo>
                      <a:pt x="468" y="41"/>
                      <a:pt x="481" y="44"/>
                      <a:pt x="493" y="47"/>
                    </a:cubicBezTo>
                    <a:cubicBezTo>
                      <a:pt x="500" y="48"/>
                      <a:pt x="507" y="48"/>
                      <a:pt x="514" y="49"/>
                    </a:cubicBezTo>
                    <a:cubicBezTo>
                      <a:pt x="457" y="195"/>
                      <a:pt x="457" y="195"/>
                      <a:pt x="457" y="195"/>
                    </a:cubicBezTo>
                    <a:cubicBezTo>
                      <a:pt x="451" y="210"/>
                      <a:pt x="445" y="224"/>
                      <a:pt x="439" y="236"/>
                    </a:cubicBezTo>
                    <a:cubicBezTo>
                      <a:pt x="424" y="264"/>
                      <a:pt x="405" y="288"/>
                      <a:pt x="381" y="307"/>
                    </a:cubicBezTo>
                    <a:cubicBezTo>
                      <a:pt x="368" y="319"/>
                      <a:pt x="351" y="328"/>
                      <a:pt x="328" y="335"/>
                    </a:cubicBezTo>
                    <a:cubicBezTo>
                      <a:pt x="305" y="342"/>
                      <a:pt x="278" y="346"/>
                      <a:pt x="249" y="349"/>
                    </a:cubicBezTo>
                    <a:cubicBezTo>
                      <a:pt x="239" y="349"/>
                      <a:pt x="229" y="350"/>
                      <a:pt x="220" y="350"/>
                    </a:cubicBezTo>
                    <a:close/>
                    <a:moveTo>
                      <a:pt x="161" y="322"/>
                    </a:moveTo>
                    <a:cubicBezTo>
                      <a:pt x="167" y="323"/>
                      <a:pt x="173" y="325"/>
                      <a:pt x="179" y="326"/>
                    </a:cubicBezTo>
                    <a:cubicBezTo>
                      <a:pt x="194" y="328"/>
                      <a:pt x="210" y="329"/>
                      <a:pt x="225" y="329"/>
                    </a:cubicBezTo>
                    <a:cubicBezTo>
                      <a:pt x="253" y="329"/>
                      <a:pt x="281" y="325"/>
                      <a:pt x="308" y="318"/>
                    </a:cubicBezTo>
                    <a:cubicBezTo>
                      <a:pt x="332" y="312"/>
                      <a:pt x="350" y="302"/>
                      <a:pt x="365" y="288"/>
                    </a:cubicBezTo>
                    <a:cubicBezTo>
                      <a:pt x="376" y="278"/>
                      <a:pt x="385" y="266"/>
                      <a:pt x="395" y="249"/>
                    </a:cubicBezTo>
                    <a:cubicBezTo>
                      <a:pt x="410" y="222"/>
                      <a:pt x="422" y="194"/>
                      <a:pt x="429" y="165"/>
                    </a:cubicBezTo>
                    <a:cubicBezTo>
                      <a:pt x="434" y="144"/>
                      <a:pt x="435" y="125"/>
                      <a:pt x="434" y="107"/>
                    </a:cubicBezTo>
                    <a:cubicBezTo>
                      <a:pt x="431" y="71"/>
                      <a:pt x="431" y="71"/>
                      <a:pt x="431" y="71"/>
                    </a:cubicBezTo>
                    <a:cubicBezTo>
                      <a:pt x="399" y="54"/>
                      <a:pt x="399" y="54"/>
                      <a:pt x="399" y="54"/>
                    </a:cubicBezTo>
                    <a:cubicBezTo>
                      <a:pt x="388" y="49"/>
                      <a:pt x="377" y="46"/>
                      <a:pt x="362" y="42"/>
                    </a:cubicBezTo>
                    <a:cubicBezTo>
                      <a:pt x="358" y="42"/>
                      <a:pt x="358" y="42"/>
                      <a:pt x="358" y="42"/>
                    </a:cubicBezTo>
                    <a:cubicBezTo>
                      <a:pt x="328" y="35"/>
                      <a:pt x="296" y="31"/>
                      <a:pt x="251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27" y="32"/>
                      <a:pt x="214" y="33"/>
                      <a:pt x="201" y="34"/>
                    </a:cubicBezTo>
                    <a:cubicBezTo>
                      <a:pt x="175" y="36"/>
                      <a:pt x="152" y="40"/>
                      <a:pt x="130" y="4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2" y="94"/>
                      <a:pt x="82" y="94"/>
                      <a:pt x="82" y="94"/>
                    </a:cubicBezTo>
                    <a:cubicBezTo>
                      <a:pt x="81" y="99"/>
                      <a:pt x="81" y="105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3"/>
                      <a:pt x="79" y="115"/>
                      <a:pt x="79" y="116"/>
                    </a:cubicBezTo>
                    <a:cubicBezTo>
                      <a:pt x="77" y="131"/>
                      <a:pt x="77" y="146"/>
                      <a:pt x="79" y="161"/>
                    </a:cubicBezTo>
                    <a:cubicBezTo>
                      <a:pt x="81" y="182"/>
                      <a:pt x="84" y="209"/>
                      <a:pt x="90" y="237"/>
                    </a:cubicBezTo>
                    <a:cubicBezTo>
                      <a:pt x="95" y="258"/>
                      <a:pt x="103" y="276"/>
                      <a:pt x="113" y="290"/>
                    </a:cubicBezTo>
                    <a:cubicBezTo>
                      <a:pt x="118" y="298"/>
                      <a:pt x="124" y="305"/>
                      <a:pt x="131" y="310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lose/>
                    <a:moveTo>
                      <a:pt x="815" y="348"/>
                    </a:moveTo>
                    <a:cubicBezTo>
                      <a:pt x="787" y="348"/>
                      <a:pt x="762" y="346"/>
                      <a:pt x="738" y="341"/>
                    </a:cubicBezTo>
                    <a:cubicBezTo>
                      <a:pt x="714" y="336"/>
                      <a:pt x="693" y="329"/>
                      <a:pt x="674" y="319"/>
                    </a:cubicBezTo>
                    <a:cubicBezTo>
                      <a:pt x="648" y="304"/>
                      <a:pt x="626" y="282"/>
                      <a:pt x="609" y="254"/>
                    </a:cubicBezTo>
                    <a:cubicBezTo>
                      <a:pt x="598" y="234"/>
                      <a:pt x="588" y="214"/>
                      <a:pt x="579" y="193"/>
                    </a:cubicBezTo>
                    <a:cubicBezTo>
                      <a:pt x="518" y="49"/>
                      <a:pt x="518" y="49"/>
                      <a:pt x="518" y="49"/>
                    </a:cubicBezTo>
                    <a:cubicBezTo>
                      <a:pt x="533" y="48"/>
                      <a:pt x="548" y="46"/>
                      <a:pt x="564" y="40"/>
                    </a:cubicBezTo>
                    <a:cubicBezTo>
                      <a:pt x="572" y="38"/>
                      <a:pt x="580" y="35"/>
                      <a:pt x="588" y="33"/>
                    </a:cubicBezTo>
                    <a:cubicBezTo>
                      <a:pt x="595" y="30"/>
                      <a:pt x="602" y="28"/>
                      <a:pt x="609" y="25"/>
                    </a:cubicBezTo>
                    <a:cubicBezTo>
                      <a:pt x="635" y="17"/>
                      <a:pt x="664" y="11"/>
                      <a:pt x="699" y="6"/>
                    </a:cubicBezTo>
                    <a:cubicBezTo>
                      <a:pt x="733" y="2"/>
                      <a:pt x="767" y="0"/>
                      <a:pt x="803" y="0"/>
                    </a:cubicBezTo>
                    <a:cubicBezTo>
                      <a:pt x="818" y="0"/>
                      <a:pt x="834" y="0"/>
                      <a:pt x="850" y="1"/>
                    </a:cubicBezTo>
                    <a:cubicBezTo>
                      <a:pt x="852" y="1"/>
                      <a:pt x="852" y="1"/>
                      <a:pt x="852" y="1"/>
                    </a:cubicBezTo>
                    <a:cubicBezTo>
                      <a:pt x="877" y="2"/>
                      <a:pt x="903" y="4"/>
                      <a:pt x="928" y="5"/>
                    </a:cubicBezTo>
                    <a:cubicBezTo>
                      <a:pt x="960" y="7"/>
                      <a:pt x="991" y="12"/>
                      <a:pt x="1026" y="18"/>
                    </a:cubicBezTo>
                    <a:cubicBezTo>
                      <a:pt x="1028" y="18"/>
                      <a:pt x="1030" y="18"/>
                      <a:pt x="1032" y="19"/>
                    </a:cubicBezTo>
                    <a:cubicBezTo>
                      <a:pt x="1033" y="19"/>
                      <a:pt x="1033" y="19"/>
                      <a:pt x="1033" y="19"/>
                    </a:cubicBezTo>
                    <a:cubicBezTo>
                      <a:pt x="1036" y="20"/>
                      <a:pt x="1037" y="21"/>
                      <a:pt x="1038" y="25"/>
                    </a:cubicBezTo>
                    <a:cubicBezTo>
                      <a:pt x="1038" y="27"/>
                      <a:pt x="1038" y="30"/>
                      <a:pt x="1038" y="32"/>
                    </a:cubicBezTo>
                    <a:cubicBezTo>
                      <a:pt x="1038" y="33"/>
                      <a:pt x="1038" y="33"/>
                      <a:pt x="1038" y="33"/>
                    </a:cubicBezTo>
                    <a:cubicBezTo>
                      <a:pt x="1039" y="38"/>
                      <a:pt x="1039" y="43"/>
                      <a:pt x="1039" y="47"/>
                    </a:cubicBezTo>
                    <a:cubicBezTo>
                      <a:pt x="1039" y="56"/>
                      <a:pt x="1039" y="64"/>
                      <a:pt x="1039" y="73"/>
                    </a:cubicBezTo>
                    <a:cubicBezTo>
                      <a:pt x="1030" y="55"/>
                      <a:pt x="1030" y="55"/>
                      <a:pt x="1030" y="55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09" y="126"/>
                      <a:pt x="1009" y="126"/>
                      <a:pt x="1009" y="126"/>
                    </a:cubicBezTo>
                    <a:cubicBezTo>
                      <a:pt x="986" y="208"/>
                      <a:pt x="986" y="208"/>
                      <a:pt x="986" y="208"/>
                    </a:cubicBezTo>
                    <a:cubicBezTo>
                      <a:pt x="990" y="205"/>
                      <a:pt x="990" y="205"/>
                      <a:pt x="990" y="205"/>
                    </a:cubicBezTo>
                    <a:cubicBezTo>
                      <a:pt x="984" y="227"/>
                      <a:pt x="978" y="249"/>
                      <a:pt x="970" y="270"/>
                    </a:cubicBezTo>
                    <a:cubicBezTo>
                      <a:pt x="964" y="284"/>
                      <a:pt x="957" y="296"/>
                      <a:pt x="949" y="305"/>
                    </a:cubicBezTo>
                    <a:cubicBezTo>
                      <a:pt x="937" y="321"/>
                      <a:pt x="921" y="331"/>
                      <a:pt x="898" y="338"/>
                    </a:cubicBezTo>
                    <a:cubicBezTo>
                      <a:pt x="881" y="343"/>
                      <a:pt x="861" y="346"/>
                      <a:pt x="838" y="347"/>
                    </a:cubicBezTo>
                    <a:cubicBezTo>
                      <a:pt x="830" y="348"/>
                      <a:pt x="823" y="348"/>
                      <a:pt x="815" y="348"/>
                    </a:cubicBezTo>
                    <a:close/>
                    <a:moveTo>
                      <a:pt x="784" y="30"/>
                    </a:moveTo>
                    <a:cubicBezTo>
                      <a:pt x="775" y="30"/>
                      <a:pt x="763" y="31"/>
                      <a:pt x="751" y="31"/>
                    </a:cubicBezTo>
                    <a:cubicBezTo>
                      <a:pt x="732" y="33"/>
                      <a:pt x="711" y="35"/>
                      <a:pt x="689" y="40"/>
                    </a:cubicBezTo>
                    <a:cubicBezTo>
                      <a:pt x="676" y="42"/>
                      <a:pt x="660" y="46"/>
                      <a:pt x="645" y="51"/>
                    </a:cubicBezTo>
                    <a:cubicBezTo>
                      <a:pt x="604" y="65"/>
                      <a:pt x="604" y="65"/>
                      <a:pt x="604" y="65"/>
                    </a:cubicBezTo>
                    <a:cubicBezTo>
                      <a:pt x="601" y="108"/>
                      <a:pt x="601" y="108"/>
                      <a:pt x="601" y="108"/>
                    </a:cubicBezTo>
                    <a:cubicBezTo>
                      <a:pt x="601" y="110"/>
                      <a:pt x="601" y="113"/>
                      <a:pt x="601" y="116"/>
                    </a:cubicBezTo>
                    <a:cubicBezTo>
                      <a:pt x="600" y="132"/>
                      <a:pt x="603" y="149"/>
                      <a:pt x="607" y="168"/>
                    </a:cubicBezTo>
                    <a:cubicBezTo>
                      <a:pt x="616" y="207"/>
                      <a:pt x="632" y="240"/>
                      <a:pt x="655" y="269"/>
                    </a:cubicBezTo>
                    <a:cubicBezTo>
                      <a:pt x="674" y="293"/>
                      <a:pt x="698" y="308"/>
                      <a:pt x="727" y="314"/>
                    </a:cubicBezTo>
                    <a:cubicBezTo>
                      <a:pt x="758" y="320"/>
                      <a:pt x="786" y="324"/>
                      <a:pt x="814" y="324"/>
                    </a:cubicBezTo>
                    <a:cubicBezTo>
                      <a:pt x="817" y="324"/>
                      <a:pt x="817" y="324"/>
                      <a:pt x="817" y="324"/>
                    </a:cubicBezTo>
                    <a:cubicBezTo>
                      <a:pt x="835" y="323"/>
                      <a:pt x="856" y="323"/>
                      <a:pt x="877" y="317"/>
                    </a:cubicBezTo>
                    <a:cubicBezTo>
                      <a:pt x="896" y="312"/>
                      <a:pt x="908" y="305"/>
                      <a:pt x="919" y="295"/>
                    </a:cubicBezTo>
                    <a:cubicBezTo>
                      <a:pt x="928" y="286"/>
                      <a:pt x="936" y="274"/>
                      <a:pt x="941" y="259"/>
                    </a:cubicBezTo>
                    <a:cubicBezTo>
                      <a:pt x="953" y="227"/>
                      <a:pt x="960" y="193"/>
                      <a:pt x="961" y="156"/>
                    </a:cubicBezTo>
                    <a:cubicBezTo>
                      <a:pt x="961" y="154"/>
                      <a:pt x="961" y="154"/>
                      <a:pt x="961" y="154"/>
                    </a:cubicBezTo>
                    <a:cubicBezTo>
                      <a:pt x="961" y="142"/>
                      <a:pt x="961" y="130"/>
                      <a:pt x="960" y="118"/>
                    </a:cubicBezTo>
                    <a:cubicBezTo>
                      <a:pt x="960" y="113"/>
                      <a:pt x="960" y="113"/>
                      <a:pt x="960" y="113"/>
                    </a:cubicBezTo>
                    <a:cubicBezTo>
                      <a:pt x="960" y="108"/>
                      <a:pt x="960" y="105"/>
                      <a:pt x="959" y="102"/>
                    </a:cubicBezTo>
                    <a:cubicBezTo>
                      <a:pt x="958" y="93"/>
                      <a:pt x="958" y="93"/>
                      <a:pt x="958" y="93"/>
                    </a:cubicBezTo>
                    <a:cubicBezTo>
                      <a:pt x="955" y="84"/>
                      <a:pt x="955" y="84"/>
                      <a:pt x="955" y="84"/>
                    </a:cubicBezTo>
                    <a:cubicBezTo>
                      <a:pt x="955" y="83"/>
                      <a:pt x="954" y="82"/>
                      <a:pt x="954" y="81"/>
                    </a:cubicBezTo>
                    <a:cubicBezTo>
                      <a:pt x="941" y="53"/>
                      <a:pt x="941" y="53"/>
                      <a:pt x="941" y="53"/>
                    </a:cubicBezTo>
                    <a:cubicBezTo>
                      <a:pt x="911" y="45"/>
                      <a:pt x="911" y="45"/>
                      <a:pt x="911" y="45"/>
                    </a:cubicBezTo>
                    <a:cubicBezTo>
                      <a:pt x="877" y="35"/>
                      <a:pt x="842" y="32"/>
                      <a:pt x="798" y="30"/>
                    </a:cubicBezTo>
                    <a:cubicBezTo>
                      <a:pt x="795" y="29"/>
                      <a:pt x="795" y="29"/>
                      <a:pt x="795" y="29"/>
                    </a:cubicBezTo>
                    <a:cubicBezTo>
                      <a:pt x="784" y="30"/>
                      <a:pt x="784" y="30"/>
                      <a:pt x="78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3"/>
              <p:cNvSpPr>
                <a:spLocks noEditPoints="1"/>
              </p:cNvSpPr>
              <p:nvPr/>
            </p:nvSpPr>
            <p:spPr bwMode="auto">
              <a:xfrm>
                <a:off x="5649913" y="4264025"/>
                <a:ext cx="3127375" cy="1230313"/>
              </a:xfrm>
              <a:custGeom>
                <a:avLst/>
                <a:gdLst>
                  <a:gd name="T0" fmla="*/ 2002 w 2852"/>
                  <a:gd name="T1" fmla="*/ 0 h 1123"/>
                  <a:gd name="T2" fmla="*/ 1595 w 2852"/>
                  <a:gd name="T3" fmla="*/ 742 h 1123"/>
                  <a:gd name="T4" fmla="*/ 1535 w 2852"/>
                  <a:gd name="T5" fmla="*/ 565 h 1123"/>
                  <a:gd name="T6" fmla="*/ 1646 w 2852"/>
                  <a:gd name="T7" fmla="*/ 342 h 1123"/>
                  <a:gd name="T8" fmla="*/ 1423 w 2852"/>
                  <a:gd name="T9" fmla="*/ 119 h 1123"/>
                  <a:gd name="T10" fmla="*/ 1200 w 2852"/>
                  <a:gd name="T11" fmla="*/ 342 h 1123"/>
                  <a:gd name="T12" fmla="*/ 1312 w 2852"/>
                  <a:gd name="T13" fmla="*/ 565 h 1123"/>
                  <a:gd name="T14" fmla="*/ 1240 w 2852"/>
                  <a:gd name="T15" fmla="*/ 746 h 1123"/>
                  <a:gd name="T16" fmla="*/ 844 w 2852"/>
                  <a:gd name="T17" fmla="*/ 0 h 1123"/>
                  <a:gd name="T18" fmla="*/ 0 w 2852"/>
                  <a:gd name="T19" fmla="*/ 889 h 1123"/>
                  <a:gd name="T20" fmla="*/ 173 w 2852"/>
                  <a:gd name="T21" fmla="*/ 1123 h 1123"/>
                  <a:gd name="T22" fmla="*/ 2678 w 2852"/>
                  <a:gd name="T23" fmla="*/ 1123 h 1123"/>
                  <a:gd name="T24" fmla="*/ 2852 w 2852"/>
                  <a:gd name="T25" fmla="*/ 890 h 1123"/>
                  <a:gd name="T26" fmla="*/ 2002 w 2852"/>
                  <a:gd name="T27" fmla="*/ 0 h 1123"/>
                  <a:gd name="T28" fmla="*/ 2586 w 2852"/>
                  <a:gd name="T29" fmla="*/ 447 h 1123"/>
                  <a:gd name="T30" fmla="*/ 2586 w 2852"/>
                  <a:gd name="T31" fmla="*/ 447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2" h="1123">
                    <a:moveTo>
                      <a:pt x="2002" y="0"/>
                    </a:moveTo>
                    <a:cubicBezTo>
                      <a:pt x="1595" y="742"/>
                      <a:pt x="1595" y="742"/>
                      <a:pt x="1595" y="742"/>
                    </a:cubicBezTo>
                    <a:cubicBezTo>
                      <a:pt x="1535" y="565"/>
                      <a:pt x="1535" y="565"/>
                      <a:pt x="1535" y="565"/>
                    </a:cubicBezTo>
                    <a:cubicBezTo>
                      <a:pt x="1646" y="342"/>
                      <a:pt x="1646" y="342"/>
                      <a:pt x="1646" y="342"/>
                    </a:cubicBezTo>
                    <a:cubicBezTo>
                      <a:pt x="1423" y="119"/>
                      <a:pt x="1423" y="119"/>
                      <a:pt x="1423" y="119"/>
                    </a:cubicBezTo>
                    <a:cubicBezTo>
                      <a:pt x="1200" y="342"/>
                      <a:pt x="1200" y="342"/>
                      <a:pt x="1200" y="342"/>
                    </a:cubicBezTo>
                    <a:cubicBezTo>
                      <a:pt x="1312" y="565"/>
                      <a:pt x="1312" y="565"/>
                      <a:pt x="1312" y="565"/>
                    </a:cubicBezTo>
                    <a:cubicBezTo>
                      <a:pt x="1240" y="746"/>
                      <a:pt x="1240" y="746"/>
                      <a:pt x="1240" y="746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844" y="0"/>
                      <a:pt x="0" y="447"/>
                      <a:pt x="0" y="889"/>
                    </a:cubicBezTo>
                    <a:cubicBezTo>
                      <a:pt x="0" y="1011"/>
                      <a:pt x="50" y="1123"/>
                      <a:pt x="173" y="1123"/>
                    </a:cubicBezTo>
                    <a:cubicBezTo>
                      <a:pt x="2678" y="1123"/>
                      <a:pt x="2678" y="1123"/>
                      <a:pt x="2678" y="1123"/>
                    </a:cubicBezTo>
                    <a:cubicBezTo>
                      <a:pt x="2800" y="1123"/>
                      <a:pt x="2852" y="1012"/>
                      <a:pt x="2852" y="890"/>
                    </a:cubicBezTo>
                    <a:cubicBezTo>
                      <a:pt x="2852" y="475"/>
                      <a:pt x="2002" y="0"/>
                      <a:pt x="2002" y="0"/>
                    </a:cubicBezTo>
                    <a:moveTo>
                      <a:pt x="2586" y="447"/>
                    </a:moveTo>
                    <a:cubicBezTo>
                      <a:pt x="2586" y="447"/>
                      <a:pt x="2586" y="447"/>
                      <a:pt x="2586" y="4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"/>
              <p:cNvSpPr>
                <a:spLocks noEditPoints="1"/>
              </p:cNvSpPr>
              <p:nvPr/>
            </p:nvSpPr>
            <p:spPr bwMode="auto">
              <a:xfrm>
                <a:off x="6415088" y="2301875"/>
                <a:ext cx="1603375" cy="1984375"/>
              </a:xfrm>
              <a:custGeom>
                <a:avLst/>
                <a:gdLst>
                  <a:gd name="T0" fmla="*/ 1460 w 1462"/>
                  <a:gd name="T1" fmla="*/ 878 h 1812"/>
                  <a:gd name="T2" fmla="*/ 1460 w 1462"/>
                  <a:gd name="T3" fmla="*/ 844 h 1812"/>
                  <a:gd name="T4" fmla="*/ 1430 w 1462"/>
                  <a:gd name="T5" fmla="*/ 824 h 1812"/>
                  <a:gd name="T6" fmla="*/ 1420 w 1462"/>
                  <a:gd name="T7" fmla="*/ 817 h 1812"/>
                  <a:gd name="T8" fmla="*/ 764 w 1462"/>
                  <a:gd name="T9" fmla="*/ 90 h 1812"/>
                  <a:gd name="T10" fmla="*/ 193 w 1462"/>
                  <a:gd name="T11" fmla="*/ 151 h 1812"/>
                  <a:gd name="T12" fmla="*/ 61 w 1462"/>
                  <a:gd name="T13" fmla="*/ 806 h 1812"/>
                  <a:gd name="T14" fmla="*/ 31 w 1462"/>
                  <a:gd name="T15" fmla="*/ 824 h 1812"/>
                  <a:gd name="T16" fmla="*/ 2 w 1462"/>
                  <a:gd name="T17" fmla="*/ 844 h 1812"/>
                  <a:gd name="T18" fmla="*/ 2 w 1462"/>
                  <a:gd name="T19" fmla="*/ 878 h 1812"/>
                  <a:gd name="T20" fmla="*/ 36 w 1462"/>
                  <a:gd name="T21" fmla="*/ 1103 h 1812"/>
                  <a:gd name="T22" fmla="*/ 135 w 1462"/>
                  <a:gd name="T23" fmla="*/ 1219 h 1812"/>
                  <a:gd name="T24" fmla="*/ 356 w 1462"/>
                  <a:gd name="T25" fmla="*/ 1624 h 1812"/>
                  <a:gd name="T26" fmla="*/ 722 w 1462"/>
                  <a:gd name="T27" fmla="*/ 1810 h 1812"/>
                  <a:gd name="T28" fmla="*/ 734 w 1462"/>
                  <a:gd name="T29" fmla="*/ 1812 h 1812"/>
                  <a:gd name="T30" fmla="*/ 747 w 1462"/>
                  <a:gd name="T31" fmla="*/ 1810 h 1812"/>
                  <a:gd name="T32" fmla="*/ 1123 w 1462"/>
                  <a:gd name="T33" fmla="*/ 1613 h 1812"/>
                  <a:gd name="T34" fmla="*/ 1332 w 1462"/>
                  <a:gd name="T35" fmla="*/ 1216 h 1812"/>
                  <a:gd name="T36" fmla="*/ 1427 w 1462"/>
                  <a:gd name="T37" fmla="*/ 1099 h 1812"/>
                  <a:gd name="T38" fmla="*/ 1460 w 1462"/>
                  <a:gd name="T39" fmla="*/ 878 h 1812"/>
                  <a:gd name="T40" fmla="*/ 1301 w 1462"/>
                  <a:gd name="T41" fmla="*/ 1049 h 1812"/>
                  <a:gd name="T42" fmla="*/ 1252 w 1462"/>
                  <a:gd name="T43" fmla="*/ 1105 h 1812"/>
                  <a:gd name="T44" fmla="*/ 1218 w 1462"/>
                  <a:gd name="T45" fmla="*/ 1117 h 1812"/>
                  <a:gd name="T46" fmla="*/ 1209 w 1462"/>
                  <a:gd name="T47" fmla="*/ 1151 h 1812"/>
                  <a:gd name="T48" fmla="*/ 1024 w 1462"/>
                  <a:gd name="T49" fmla="*/ 1520 h 1812"/>
                  <a:gd name="T50" fmla="*/ 732 w 1462"/>
                  <a:gd name="T51" fmla="*/ 1675 h 1812"/>
                  <a:gd name="T52" fmla="*/ 454 w 1462"/>
                  <a:gd name="T53" fmla="*/ 1530 h 1812"/>
                  <a:gd name="T54" fmla="*/ 257 w 1462"/>
                  <a:gd name="T55" fmla="*/ 1153 h 1812"/>
                  <a:gd name="T56" fmla="*/ 248 w 1462"/>
                  <a:gd name="T57" fmla="*/ 1117 h 1812"/>
                  <a:gd name="T58" fmla="*/ 212 w 1462"/>
                  <a:gd name="T59" fmla="*/ 1106 h 1812"/>
                  <a:gd name="T60" fmla="*/ 162 w 1462"/>
                  <a:gd name="T61" fmla="*/ 1051 h 1812"/>
                  <a:gd name="T62" fmla="*/ 139 w 1462"/>
                  <a:gd name="T63" fmla="*/ 942 h 1812"/>
                  <a:gd name="T64" fmla="*/ 227 w 1462"/>
                  <a:gd name="T65" fmla="*/ 939 h 1812"/>
                  <a:gd name="T66" fmla="*/ 233 w 1462"/>
                  <a:gd name="T67" fmla="*/ 918 h 1812"/>
                  <a:gd name="T68" fmla="*/ 234 w 1462"/>
                  <a:gd name="T69" fmla="*/ 919 h 1812"/>
                  <a:gd name="T70" fmla="*/ 237 w 1462"/>
                  <a:gd name="T71" fmla="*/ 904 h 1812"/>
                  <a:gd name="T72" fmla="*/ 268 w 1462"/>
                  <a:gd name="T73" fmla="*/ 579 h 1812"/>
                  <a:gd name="T74" fmla="*/ 281 w 1462"/>
                  <a:gd name="T75" fmla="*/ 545 h 1812"/>
                  <a:gd name="T76" fmla="*/ 908 w 1462"/>
                  <a:gd name="T77" fmla="*/ 472 h 1812"/>
                  <a:gd name="T78" fmla="*/ 868 w 1462"/>
                  <a:gd name="T79" fmla="*/ 579 h 1812"/>
                  <a:gd name="T80" fmla="*/ 908 w 1462"/>
                  <a:gd name="T81" fmla="*/ 586 h 1812"/>
                  <a:gd name="T82" fmla="*/ 954 w 1462"/>
                  <a:gd name="T83" fmla="*/ 514 h 1812"/>
                  <a:gd name="T84" fmla="*/ 948 w 1462"/>
                  <a:gd name="T85" fmla="*/ 565 h 1812"/>
                  <a:gd name="T86" fmla="*/ 991 w 1462"/>
                  <a:gd name="T87" fmla="*/ 570 h 1812"/>
                  <a:gd name="T88" fmla="*/ 1018 w 1462"/>
                  <a:gd name="T89" fmla="*/ 488 h 1812"/>
                  <a:gd name="T90" fmla="*/ 1181 w 1462"/>
                  <a:gd name="T91" fmla="*/ 536 h 1812"/>
                  <a:gd name="T92" fmla="*/ 1220 w 1462"/>
                  <a:gd name="T93" fmla="*/ 858 h 1812"/>
                  <a:gd name="T94" fmla="*/ 1231 w 1462"/>
                  <a:gd name="T95" fmla="*/ 916 h 1812"/>
                  <a:gd name="T96" fmla="*/ 1251 w 1462"/>
                  <a:gd name="T97" fmla="*/ 915 h 1812"/>
                  <a:gd name="T98" fmla="*/ 1260 w 1462"/>
                  <a:gd name="T99" fmla="*/ 946 h 1812"/>
                  <a:gd name="T100" fmla="*/ 1323 w 1462"/>
                  <a:gd name="T101" fmla="*/ 942 h 1812"/>
                  <a:gd name="T102" fmla="*/ 1301 w 1462"/>
                  <a:gd name="T103" fmla="*/ 1049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2" h="1812">
                    <a:moveTo>
                      <a:pt x="1460" y="878"/>
                    </a:moveTo>
                    <a:cubicBezTo>
                      <a:pt x="1460" y="844"/>
                      <a:pt x="1460" y="844"/>
                      <a:pt x="1460" y="844"/>
                    </a:cubicBezTo>
                    <a:cubicBezTo>
                      <a:pt x="1430" y="824"/>
                      <a:pt x="1430" y="824"/>
                      <a:pt x="1430" y="824"/>
                    </a:cubicBezTo>
                    <a:cubicBezTo>
                      <a:pt x="1427" y="822"/>
                      <a:pt x="1423" y="819"/>
                      <a:pt x="1420" y="817"/>
                    </a:cubicBezTo>
                    <a:cubicBezTo>
                      <a:pt x="1360" y="303"/>
                      <a:pt x="1364" y="0"/>
                      <a:pt x="764" y="90"/>
                    </a:cubicBezTo>
                    <a:cubicBezTo>
                      <a:pt x="553" y="121"/>
                      <a:pt x="323" y="56"/>
                      <a:pt x="193" y="151"/>
                    </a:cubicBezTo>
                    <a:cubicBezTo>
                      <a:pt x="28" y="305"/>
                      <a:pt x="16" y="535"/>
                      <a:pt x="61" y="806"/>
                    </a:cubicBezTo>
                    <a:cubicBezTo>
                      <a:pt x="51" y="811"/>
                      <a:pt x="41" y="817"/>
                      <a:pt x="31" y="824"/>
                    </a:cubicBezTo>
                    <a:cubicBezTo>
                      <a:pt x="2" y="844"/>
                      <a:pt x="2" y="844"/>
                      <a:pt x="2" y="844"/>
                    </a:cubicBezTo>
                    <a:cubicBezTo>
                      <a:pt x="2" y="878"/>
                      <a:pt x="2" y="878"/>
                      <a:pt x="2" y="878"/>
                    </a:cubicBezTo>
                    <a:cubicBezTo>
                      <a:pt x="0" y="969"/>
                      <a:pt x="11" y="1045"/>
                      <a:pt x="36" y="1103"/>
                    </a:cubicBezTo>
                    <a:cubicBezTo>
                      <a:pt x="58" y="1156"/>
                      <a:pt x="91" y="1195"/>
                      <a:pt x="135" y="1219"/>
                    </a:cubicBezTo>
                    <a:cubicBezTo>
                      <a:pt x="187" y="1396"/>
                      <a:pt x="262" y="1528"/>
                      <a:pt x="356" y="1624"/>
                    </a:cubicBezTo>
                    <a:cubicBezTo>
                      <a:pt x="459" y="1728"/>
                      <a:pt x="582" y="1787"/>
                      <a:pt x="722" y="1810"/>
                    </a:cubicBezTo>
                    <a:cubicBezTo>
                      <a:pt x="734" y="1812"/>
                      <a:pt x="734" y="1812"/>
                      <a:pt x="734" y="1812"/>
                    </a:cubicBezTo>
                    <a:cubicBezTo>
                      <a:pt x="747" y="1810"/>
                      <a:pt x="747" y="1810"/>
                      <a:pt x="747" y="1810"/>
                    </a:cubicBezTo>
                    <a:cubicBezTo>
                      <a:pt x="901" y="1777"/>
                      <a:pt x="1024" y="1716"/>
                      <a:pt x="1123" y="1613"/>
                    </a:cubicBezTo>
                    <a:cubicBezTo>
                      <a:pt x="1214" y="1517"/>
                      <a:pt x="1282" y="1388"/>
                      <a:pt x="1332" y="1216"/>
                    </a:cubicBezTo>
                    <a:cubicBezTo>
                      <a:pt x="1374" y="1192"/>
                      <a:pt x="1406" y="1152"/>
                      <a:pt x="1427" y="1099"/>
                    </a:cubicBezTo>
                    <a:cubicBezTo>
                      <a:pt x="1451" y="1042"/>
                      <a:pt x="1462" y="967"/>
                      <a:pt x="1460" y="878"/>
                    </a:cubicBezTo>
                    <a:close/>
                    <a:moveTo>
                      <a:pt x="1301" y="1049"/>
                    </a:moveTo>
                    <a:cubicBezTo>
                      <a:pt x="1289" y="1078"/>
                      <a:pt x="1273" y="1098"/>
                      <a:pt x="1252" y="1105"/>
                    </a:cubicBezTo>
                    <a:cubicBezTo>
                      <a:pt x="1218" y="1117"/>
                      <a:pt x="1218" y="1117"/>
                      <a:pt x="1218" y="1117"/>
                    </a:cubicBezTo>
                    <a:cubicBezTo>
                      <a:pt x="1209" y="1151"/>
                      <a:pt x="1209" y="1151"/>
                      <a:pt x="1209" y="1151"/>
                    </a:cubicBezTo>
                    <a:cubicBezTo>
                      <a:pt x="1164" y="1316"/>
                      <a:pt x="1104" y="1436"/>
                      <a:pt x="1024" y="1520"/>
                    </a:cubicBezTo>
                    <a:cubicBezTo>
                      <a:pt x="948" y="1599"/>
                      <a:pt x="852" y="1648"/>
                      <a:pt x="732" y="1675"/>
                    </a:cubicBezTo>
                    <a:cubicBezTo>
                      <a:pt x="625" y="1655"/>
                      <a:pt x="532" y="1609"/>
                      <a:pt x="454" y="1530"/>
                    </a:cubicBezTo>
                    <a:cubicBezTo>
                      <a:pt x="370" y="1445"/>
                      <a:pt x="304" y="1322"/>
                      <a:pt x="257" y="1153"/>
                    </a:cubicBezTo>
                    <a:cubicBezTo>
                      <a:pt x="248" y="1117"/>
                      <a:pt x="248" y="1117"/>
                      <a:pt x="248" y="1117"/>
                    </a:cubicBezTo>
                    <a:cubicBezTo>
                      <a:pt x="212" y="1106"/>
                      <a:pt x="212" y="1106"/>
                      <a:pt x="212" y="1106"/>
                    </a:cubicBezTo>
                    <a:cubicBezTo>
                      <a:pt x="191" y="1099"/>
                      <a:pt x="174" y="1080"/>
                      <a:pt x="162" y="1051"/>
                    </a:cubicBezTo>
                    <a:cubicBezTo>
                      <a:pt x="150" y="1022"/>
                      <a:pt x="142" y="986"/>
                      <a:pt x="139" y="942"/>
                    </a:cubicBezTo>
                    <a:cubicBezTo>
                      <a:pt x="172" y="937"/>
                      <a:pt x="209" y="927"/>
                      <a:pt x="227" y="939"/>
                    </a:cubicBezTo>
                    <a:cubicBezTo>
                      <a:pt x="229" y="933"/>
                      <a:pt x="231" y="926"/>
                      <a:pt x="233" y="918"/>
                    </a:cubicBezTo>
                    <a:cubicBezTo>
                      <a:pt x="234" y="919"/>
                      <a:pt x="234" y="919"/>
                      <a:pt x="234" y="919"/>
                    </a:cubicBezTo>
                    <a:cubicBezTo>
                      <a:pt x="237" y="904"/>
                      <a:pt x="237" y="904"/>
                      <a:pt x="237" y="904"/>
                    </a:cubicBezTo>
                    <a:cubicBezTo>
                      <a:pt x="247" y="865"/>
                      <a:pt x="258" y="619"/>
                      <a:pt x="268" y="579"/>
                    </a:cubicBezTo>
                    <a:cubicBezTo>
                      <a:pt x="272" y="568"/>
                      <a:pt x="274" y="554"/>
                      <a:pt x="281" y="545"/>
                    </a:cubicBezTo>
                    <a:cubicBezTo>
                      <a:pt x="330" y="611"/>
                      <a:pt x="695" y="618"/>
                      <a:pt x="908" y="472"/>
                    </a:cubicBezTo>
                    <a:cubicBezTo>
                      <a:pt x="868" y="579"/>
                      <a:pt x="868" y="579"/>
                      <a:pt x="868" y="579"/>
                    </a:cubicBezTo>
                    <a:cubicBezTo>
                      <a:pt x="908" y="586"/>
                      <a:pt x="908" y="586"/>
                      <a:pt x="908" y="586"/>
                    </a:cubicBezTo>
                    <a:cubicBezTo>
                      <a:pt x="954" y="514"/>
                      <a:pt x="954" y="514"/>
                      <a:pt x="954" y="514"/>
                    </a:cubicBezTo>
                    <a:cubicBezTo>
                      <a:pt x="948" y="565"/>
                      <a:pt x="948" y="565"/>
                      <a:pt x="948" y="565"/>
                    </a:cubicBezTo>
                    <a:cubicBezTo>
                      <a:pt x="991" y="570"/>
                      <a:pt x="991" y="570"/>
                      <a:pt x="991" y="570"/>
                    </a:cubicBezTo>
                    <a:cubicBezTo>
                      <a:pt x="1018" y="488"/>
                      <a:pt x="1018" y="488"/>
                      <a:pt x="1018" y="488"/>
                    </a:cubicBezTo>
                    <a:cubicBezTo>
                      <a:pt x="1070" y="518"/>
                      <a:pt x="1129" y="558"/>
                      <a:pt x="1181" y="536"/>
                    </a:cubicBezTo>
                    <a:cubicBezTo>
                      <a:pt x="1198" y="575"/>
                      <a:pt x="1211" y="812"/>
                      <a:pt x="1220" y="858"/>
                    </a:cubicBezTo>
                    <a:cubicBezTo>
                      <a:pt x="1231" y="916"/>
                      <a:pt x="1231" y="916"/>
                      <a:pt x="1231" y="916"/>
                    </a:cubicBezTo>
                    <a:cubicBezTo>
                      <a:pt x="1251" y="915"/>
                      <a:pt x="1251" y="915"/>
                      <a:pt x="1251" y="915"/>
                    </a:cubicBezTo>
                    <a:cubicBezTo>
                      <a:pt x="1260" y="946"/>
                      <a:pt x="1260" y="946"/>
                      <a:pt x="1260" y="946"/>
                    </a:cubicBezTo>
                    <a:cubicBezTo>
                      <a:pt x="1283" y="943"/>
                      <a:pt x="1303" y="942"/>
                      <a:pt x="1323" y="942"/>
                    </a:cubicBezTo>
                    <a:cubicBezTo>
                      <a:pt x="1320" y="985"/>
                      <a:pt x="1312" y="1021"/>
                      <a:pt x="1301" y="10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162" y="672155"/>
            <a:ext cx="722264" cy="72226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108428" y="80766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广东技术师</a:t>
            </a:r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范大学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123" b="1" dirty="0" smtClean="0"/>
              <a:t>Part 3</a:t>
            </a:r>
          </a:p>
          <a:p>
            <a:pPr algn="ctr">
              <a:lnSpc>
                <a:spcPct val="150000"/>
              </a:lnSpc>
            </a:pPr>
            <a:r>
              <a:rPr lang="zh-CN" altLang="en-US" sz="4123" b="1" dirty="0" smtClean="0"/>
              <a:t>功能介绍</a:t>
            </a:r>
            <a:endParaRPr lang="en-US" altLang="zh-CN" sz="4123" b="1" dirty="0" smtClean="0"/>
          </a:p>
        </p:txBody>
      </p:sp>
      <p:sp>
        <p:nvSpPr>
          <p:cNvPr id="4" name="等腰三角形 3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</p:spTree>
    <p:extLst>
      <p:ext uri="{BB962C8B-B14F-4D97-AF65-F5344CB8AC3E}">
        <p14:creationId xmlns:p14="http://schemas.microsoft.com/office/powerpoint/2010/main" val="30129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/>
              <a:t>系</a:t>
            </a:r>
            <a:r>
              <a:rPr lang="zh-CN" altLang="en-US" sz="2800" dirty="0" smtClean="0"/>
              <a:t>统功能</a:t>
            </a:r>
            <a:endParaRPr lang="zh-CN" altLang="en-US" sz="2800" dirty="0"/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975620"/>
              </p:ext>
            </p:extLst>
          </p:nvPr>
        </p:nvGraphicFramePr>
        <p:xfrm>
          <a:off x="788781" y="1683773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椭圆 6"/>
          <p:cNvSpPr/>
          <p:nvPr/>
        </p:nvSpPr>
        <p:spPr>
          <a:xfrm>
            <a:off x="2358834" y="3195941"/>
            <a:ext cx="864096" cy="86409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8" name="图示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619013"/>
              </p:ext>
            </p:extLst>
          </p:nvPr>
        </p:nvGraphicFramePr>
        <p:xfrm>
          <a:off x="3525792" y="1683773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椭圆 9"/>
          <p:cNvSpPr/>
          <p:nvPr/>
        </p:nvSpPr>
        <p:spPr>
          <a:xfrm>
            <a:off x="5095845" y="3195941"/>
            <a:ext cx="864096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11" name="图示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588169"/>
              </p:ext>
            </p:extLst>
          </p:nvPr>
        </p:nvGraphicFramePr>
        <p:xfrm>
          <a:off x="6262803" y="1683773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椭圆 12"/>
          <p:cNvSpPr/>
          <p:nvPr/>
        </p:nvSpPr>
        <p:spPr>
          <a:xfrm>
            <a:off x="7832856" y="3195941"/>
            <a:ext cx="864096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14" name="图示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467406"/>
              </p:ext>
            </p:extLst>
          </p:nvPr>
        </p:nvGraphicFramePr>
        <p:xfrm>
          <a:off x="8999814" y="1683773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6" name="椭圆 15"/>
          <p:cNvSpPr/>
          <p:nvPr/>
        </p:nvSpPr>
        <p:spPr>
          <a:xfrm>
            <a:off x="10569867" y="3195941"/>
            <a:ext cx="864096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46186" y="4197714"/>
            <a:ext cx="2520280" cy="1538883"/>
            <a:chOff x="4299896" y="1559742"/>
            <a:chExt cx="3884336" cy="1538883"/>
          </a:xfrm>
        </p:grpSpPr>
        <p:sp>
          <p:nvSpPr>
            <p:cNvPr id="34" name="Textfeld 38"/>
            <p:cNvSpPr txBox="1"/>
            <p:nvPr/>
          </p:nvSpPr>
          <p:spPr>
            <a:xfrm>
              <a:off x="4299896" y="1559742"/>
              <a:ext cx="3884336" cy="400110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快递互助模块</a:t>
              </a:r>
              <a:endParaRPr lang="zh-CN" altLang="en-US" sz="2000" b="1" kern="9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feld 38"/>
            <p:cNvSpPr txBox="1"/>
            <p:nvPr/>
          </p:nvSpPr>
          <p:spPr>
            <a:xfrm>
              <a:off x="4299896" y="1898296"/>
              <a:ext cx="3884336" cy="1200329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本模块提供给注册登录的用户发单、抢单、定位、付款、查看物流等功能。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21834" y="4197714"/>
            <a:ext cx="2520280" cy="2092880"/>
            <a:chOff x="4299896" y="1559742"/>
            <a:chExt cx="3884336" cy="2092880"/>
          </a:xfrm>
        </p:grpSpPr>
        <p:sp>
          <p:nvSpPr>
            <p:cNvPr id="37" name="Textfeld 38"/>
            <p:cNvSpPr txBox="1"/>
            <p:nvPr/>
          </p:nvSpPr>
          <p:spPr>
            <a:xfrm>
              <a:off x="4299896" y="1559742"/>
              <a:ext cx="3884336" cy="400110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2000" b="1" kern="900" dirty="0" smtClean="0">
                  <a:solidFill>
                    <a:schemeClr val="accent2"/>
                  </a:solidFill>
                  <a:cs typeface="+mn-ea"/>
                  <a:sym typeface="+mn-lt"/>
                </a:rPr>
                <a:t>话题模块</a:t>
              </a:r>
              <a:endParaRPr lang="zh-CN" altLang="en-US" sz="2000" b="1" kern="90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38" name="Textfeld 38"/>
            <p:cNvSpPr txBox="1"/>
            <p:nvPr/>
          </p:nvSpPr>
          <p:spPr>
            <a:xfrm>
              <a:off x="4299896" y="1898296"/>
              <a:ext cx="3884336" cy="1754326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本模块提供给用户创建话题、发表帖子、阅读帖子、评论、回复等功能。</a:t>
              </a:r>
              <a:endParaRPr lang="en-US" altLang="zh-CN" dirty="0"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84603" y="4197714"/>
            <a:ext cx="2520280" cy="1677382"/>
            <a:chOff x="4299896" y="1559742"/>
            <a:chExt cx="3884336" cy="1677382"/>
          </a:xfrm>
        </p:grpSpPr>
        <p:sp>
          <p:nvSpPr>
            <p:cNvPr id="40" name="Textfeld 38"/>
            <p:cNvSpPr txBox="1"/>
            <p:nvPr/>
          </p:nvSpPr>
          <p:spPr>
            <a:xfrm>
              <a:off x="4299896" y="1559742"/>
              <a:ext cx="3884336" cy="400110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2000" b="1" kern="900" dirty="0" smtClean="0">
                  <a:solidFill>
                    <a:schemeClr val="accent3"/>
                  </a:solidFill>
                  <a:cs typeface="+mn-ea"/>
                  <a:sym typeface="+mn-lt"/>
                </a:rPr>
                <a:t>消息中心</a:t>
              </a:r>
              <a:endParaRPr lang="zh-CN" altLang="en-US" sz="2000" b="1" kern="900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feld 38"/>
            <p:cNvSpPr txBox="1"/>
            <p:nvPr/>
          </p:nvSpPr>
          <p:spPr>
            <a:xfrm>
              <a:off x="4299896" y="1898296"/>
              <a:ext cx="3884336" cy="1338828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消息模块主要分为</a:t>
              </a:r>
              <a:r>
                <a:rPr lang="zh-CN" altLang="zh-CN" dirty="0"/>
                <a:t>四部分：私聊，评论，</a:t>
              </a:r>
              <a:r>
                <a:rPr lang="en-US" altLang="zh-CN" dirty="0"/>
                <a:t>@</a:t>
              </a:r>
              <a:r>
                <a:rPr lang="zh-CN" altLang="zh-CN" dirty="0"/>
                <a:t>我，通知</a:t>
              </a:r>
              <a:r>
                <a:rPr lang="zh-CN" altLang="en-US" dirty="0"/>
                <a:t>。</a:t>
              </a:r>
              <a:endParaRPr lang="en-US" altLang="zh-CN" dirty="0"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060251" y="4197714"/>
            <a:ext cx="2520280" cy="2232603"/>
            <a:chOff x="4299896" y="1559742"/>
            <a:chExt cx="3884336" cy="2277546"/>
          </a:xfrm>
        </p:grpSpPr>
        <p:sp>
          <p:nvSpPr>
            <p:cNvPr id="43" name="Textfeld 38"/>
            <p:cNvSpPr txBox="1"/>
            <p:nvPr/>
          </p:nvSpPr>
          <p:spPr>
            <a:xfrm>
              <a:off x="4299896" y="1559742"/>
              <a:ext cx="3884336" cy="400110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2000" b="1" kern="900" dirty="0">
                  <a:solidFill>
                    <a:schemeClr val="accent4"/>
                  </a:solidFill>
                  <a:cs typeface="+mn-ea"/>
                  <a:sym typeface="+mn-lt"/>
                </a:rPr>
                <a:t>个</a:t>
              </a:r>
              <a:r>
                <a:rPr lang="zh-CN" altLang="en-US" sz="2000" b="1" kern="900" dirty="0" smtClean="0">
                  <a:solidFill>
                    <a:schemeClr val="accent4"/>
                  </a:solidFill>
                  <a:cs typeface="+mn-ea"/>
                  <a:sym typeface="+mn-lt"/>
                </a:rPr>
                <a:t>人中心</a:t>
              </a:r>
              <a:endParaRPr lang="zh-CN" altLang="en-US" sz="2000" b="1" kern="900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44" name="Textfeld 38"/>
            <p:cNvSpPr txBox="1"/>
            <p:nvPr/>
          </p:nvSpPr>
          <p:spPr>
            <a:xfrm>
              <a:off x="4299896" y="1898296"/>
              <a:ext cx="3884336" cy="1938992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ym typeface="+mn-lt"/>
                </a:rPr>
                <a:t>本模块包含用户资料、发单记录、抢单记录、帖子、浏览历史，以及提供用户修改个人信息、确认送达、付款等功能。</a:t>
              </a:r>
              <a:endParaRPr lang="en-US" altLang="zh-CN" sz="1600" dirty="0">
                <a:sym typeface="+mn-lt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92" y="3418507"/>
            <a:ext cx="457200" cy="45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86" y="3398192"/>
            <a:ext cx="457200" cy="457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03" y="3418507"/>
            <a:ext cx="457200" cy="457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315" y="34185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12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 smtClean="0">
                <a:cs typeface="+mn-ea"/>
                <a:sym typeface="+mn-lt"/>
              </a:rPr>
              <a:t>本人负责模块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0" name="TextBox 12"/>
          <p:cNvSpPr txBox="1"/>
          <p:nvPr/>
        </p:nvSpPr>
        <p:spPr>
          <a:xfrm>
            <a:off x="632365" y="1147241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8" name="Rectangle 9"/>
          <p:cNvSpPr/>
          <p:nvPr/>
        </p:nvSpPr>
        <p:spPr>
          <a:xfrm>
            <a:off x="1043183" y="2039802"/>
            <a:ext cx="4377901" cy="353638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客服端</a:t>
            </a:r>
            <a:endParaRPr lang="en-US" altLang="zh-CN" sz="2800" b="1" dirty="0" smtClean="0">
              <a:solidFill>
                <a:schemeClr val="accent1"/>
              </a:solidFill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sym typeface="+mn-lt"/>
              </a:rPr>
              <a:t>1</a:t>
            </a: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快递分发</a:t>
            </a:r>
            <a:endParaRPr lang="en-US" altLang="zh-CN" sz="2400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sym typeface="+mn-lt"/>
              </a:rPr>
              <a:t>2</a:t>
            </a: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话题帖子系统</a:t>
            </a:r>
            <a:endParaRPr lang="en-US" altLang="zh-CN" sz="2400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sym typeface="+mn-lt"/>
              </a:rPr>
              <a:t>3</a:t>
            </a: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高德地图在</a:t>
            </a:r>
            <a:r>
              <a:rPr lang="en-US" altLang="zh-CN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Weex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上的扩</a:t>
            </a:r>
            <a:r>
              <a:rPr lang="zh-CN" altLang="en-US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展</a:t>
            </a:r>
            <a:endParaRPr lang="en-US" altLang="zh-CN" sz="2400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1007500" y="5249593"/>
            <a:ext cx="531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5861716" y="2039801"/>
            <a:ext cx="5145784" cy="353638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服务端</a:t>
            </a:r>
            <a:endParaRPr lang="en-US" altLang="zh-CN" sz="2800" b="1" dirty="0" smtClean="0">
              <a:solidFill>
                <a:schemeClr val="accent1"/>
              </a:solidFill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sym typeface="+mn-lt"/>
              </a:rPr>
              <a:t>4</a:t>
            </a:r>
            <a:r>
              <a:rPr lang="zh-CN" altLang="en-US" sz="2800" b="1" dirty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图片系统及图片裁</a:t>
            </a:r>
            <a:r>
              <a:rPr lang="zh-CN" altLang="en-US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剪</a:t>
            </a:r>
            <a:endParaRPr lang="en-US" altLang="zh-CN" sz="2400" b="1" dirty="0" smtClean="0">
              <a:solidFill>
                <a:schemeClr val="accent1"/>
              </a:solidFill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sym typeface="+mn-lt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en-US" altLang="zh-CN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JPA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和</a:t>
            </a:r>
            <a:r>
              <a:rPr lang="en-US" altLang="zh-CN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ES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数据索引的数据同</a:t>
            </a:r>
            <a:r>
              <a:rPr lang="zh-CN" altLang="en-US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步</a:t>
            </a:r>
            <a:endParaRPr lang="en-US" altLang="zh-CN" sz="2400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sym typeface="+mn-lt"/>
              </a:rPr>
              <a:t>6</a:t>
            </a: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登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陆校验与重登</a:t>
            </a:r>
            <a:r>
              <a:rPr lang="zh-CN" altLang="en-US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录</a:t>
            </a:r>
            <a:endParaRPr lang="en-US" altLang="zh-CN" dirty="0" smtClean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sym typeface="+mn-lt"/>
              </a:rPr>
              <a:t>7</a:t>
            </a: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自定义业务异</a:t>
            </a:r>
            <a:r>
              <a:rPr lang="zh-CN" altLang="en-US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常</a:t>
            </a:r>
            <a:endParaRPr lang="en-US" altLang="zh-CN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</p:spTree>
    <p:extLst>
      <p:ext uri="{BB962C8B-B14F-4D97-AF65-F5344CB8AC3E}">
        <p14:creationId xmlns:p14="http://schemas.microsoft.com/office/powerpoint/2010/main" val="266450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13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0" y="600502"/>
            <a:ext cx="4160913" cy="387798"/>
          </a:xfrm>
        </p:spPr>
        <p:txBody>
          <a:bodyPr/>
          <a:lstStyle/>
          <a:p>
            <a:r>
              <a:rPr lang="zh-CN" altLang="en-US" sz="2800" dirty="0" smtClean="0">
                <a:cs typeface="+mn-ea"/>
                <a:sym typeface="+mn-lt"/>
              </a:rPr>
              <a:t>快递互助功能图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1028" name="Picture 4" descr="Penpi·订单池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431" y="1310690"/>
            <a:ext cx="6265249" cy="538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785823" y="1451483"/>
            <a:ext cx="2337516" cy="1004552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</a:rPr>
              <a:t>需要帮忙取快递的同学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933501" y="3500911"/>
            <a:ext cx="2021983" cy="1004552"/>
          </a:xfrm>
          <a:prstGeom prst="ellips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</a:rPr>
              <a:t>快递互助平台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785823" y="5550339"/>
            <a:ext cx="2337516" cy="1004552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</a:rPr>
              <a:t>派送员</a:t>
            </a:r>
          </a:p>
        </p:txBody>
      </p:sp>
      <p:sp>
        <p:nvSpPr>
          <p:cNvPr id="10" name="下箭头 9"/>
          <p:cNvSpPr/>
          <p:nvPr/>
        </p:nvSpPr>
        <p:spPr>
          <a:xfrm>
            <a:off x="8740094" y="2510473"/>
            <a:ext cx="180000" cy="936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8941868" y="2510473"/>
            <a:ext cx="180000" cy="936000"/>
          </a:xfrm>
          <a:prstGeom prst="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103549" y="2793807"/>
            <a:ext cx="1128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</a:rPr>
              <a:t>需</a:t>
            </a:r>
            <a:r>
              <a:rPr lang="zh-CN" altLang="en-US" sz="1600" dirty="0" smtClean="0">
                <a:solidFill>
                  <a:schemeClr val="accent2"/>
                </a:solidFill>
              </a:rPr>
              <a:t>求响应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43591" y="2793807"/>
            <a:ext cx="204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accent2"/>
                </a:solidFill>
              </a:rPr>
              <a:t>发布快递订单需求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59800" y="4843235"/>
            <a:ext cx="1623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</a:rPr>
              <a:t>接单，确认信息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29892" y="4843235"/>
            <a:ext cx="1128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</a:rPr>
              <a:t>收款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8736724" y="4559901"/>
            <a:ext cx="180000" cy="936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8938498" y="4559901"/>
            <a:ext cx="180000" cy="936000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8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14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0" y="600502"/>
            <a:ext cx="4160913" cy="387798"/>
          </a:xfrm>
        </p:spPr>
        <p:txBody>
          <a:bodyPr/>
          <a:lstStyle/>
          <a:p>
            <a:r>
              <a:rPr lang="zh-CN" altLang="en-US" sz="2800" dirty="0" smtClean="0">
                <a:cs typeface="+mn-ea"/>
                <a:sym typeface="+mn-lt"/>
              </a:rPr>
              <a:t>快递互助流程图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269543" y="5320661"/>
            <a:ext cx="2694623" cy="719030"/>
            <a:chOff x="6178340" y="1423431"/>
            <a:chExt cx="3592830" cy="958705"/>
          </a:xfrm>
        </p:grpSpPr>
        <p:sp>
          <p:nvSpPr>
            <p:cNvPr id="41" name="文本框 40"/>
            <p:cNvSpPr txBox="1"/>
            <p:nvPr/>
          </p:nvSpPr>
          <p:spPr>
            <a:xfrm>
              <a:off x="6178340" y="1746065"/>
              <a:ext cx="3592830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同学在收到快件后，需要确认付款，进行微信支付</a:t>
              </a:r>
              <a:endParaRPr lang="zh-CN" altLang="da-DK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TextBox 1956"/>
            <p:cNvSpPr/>
            <p:nvPr/>
          </p:nvSpPr>
          <p:spPr>
            <a:xfrm>
              <a:off x="6182151" y="1423431"/>
              <a:ext cx="192194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 smtClean="0">
                  <a:solidFill>
                    <a:srgbClr val="1B4367"/>
                  </a:solidFill>
                  <a:cs typeface="+mn-ea"/>
                  <a:sym typeface="+mn-lt"/>
                </a:rPr>
                <a:t>确认付款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282404" y="2947888"/>
            <a:ext cx="2694623" cy="719030"/>
            <a:chOff x="6180940" y="3793876"/>
            <a:chExt cx="3592830" cy="958705"/>
          </a:xfrm>
        </p:grpSpPr>
        <p:sp>
          <p:nvSpPr>
            <p:cNvPr id="44" name="文本框 43"/>
            <p:cNvSpPr txBox="1"/>
            <p:nvPr/>
          </p:nvSpPr>
          <p:spPr>
            <a:xfrm>
              <a:off x="6180940" y="4116510"/>
              <a:ext cx="3592830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同学刚好路过快递所在地点，在快递池上进行抢单</a:t>
              </a:r>
              <a:endParaRPr lang="zh-CN" altLang="da-DK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TextBox 1956"/>
            <p:cNvSpPr/>
            <p:nvPr/>
          </p:nvSpPr>
          <p:spPr>
            <a:xfrm>
              <a:off x="6184751" y="3793876"/>
              <a:ext cx="208668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抢单</a:t>
              </a:r>
            </a:p>
          </p:txBody>
        </p:sp>
      </p:grpSp>
      <p:cxnSp>
        <p:nvCxnSpPr>
          <p:cNvPr id="46" name="直接连接符 45"/>
          <p:cNvCxnSpPr>
            <a:stCxn id="57" idx="2"/>
            <a:endCxn id="60" idx="0"/>
          </p:cNvCxnSpPr>
          <p:nvPr/>
        </p:nvCxnSpPr>
        <p:spPr>
          <a:xfrm>
            <a:off x="5972426" y="2167832"/>
            <a:ext cx="2470" cy="3379640"/>
          </a:xfrm>
          <a:prstGeom prst="line">
            <a:avLst/>
          </a:prstGeom>
          <a:ln w="9525">
            <a:solidFill>
              <a:srgbClr val="1B43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1812"/>
          <p:cNvSpPr/>
          <p:nvPr/>
        </p:nvSpPr>
        <p:spPr>
          <a:xfrm>
            <a:off x="5613384" y="5414506"/>
            <a:ext cx="686181" cy="694855"/>
          </a:xfrm>
          <a:custGeom>
            <a:avLst/>
            <a:gdLst>
              <a:gd name="txL" fmla="*/ 0 w 91"/>
              <a:gd name="txT" fmla="*/ 0 h 92"/>
              <a:gd name="txR" fmla="*/ 91 w 91"/>
              <a:gd name="txB" fmla="*/ 92 h 92"/>
            </a:gdLst>
            <a:ahLst/>
            <a:cxnLst>
              <a:cxn ang="0">
                <a:pos x="463341" y="150743"/>
              </a:cxn>
              <a:cxn ang="0">
                <a:pos x="376464" y="463826"/>
              </a:cxn>
              <a:cxn ang="0">
                <a:pos x="63709" y="382657"/>
              </a:cxn>
              <a:cxn ang="0">
                <a:pos x="150586" y="63776"/>
              </a:cxn>
              <a:cxn ang="0">
                <a:pos x="463341" y="150743"/>
              </a:cxn>
            </a:cxnLst>
            <a:rect l="txL" t="txT" r="txR" b="txB"/>
            <a:pathLst>
              <a:path w="91" h="92">
                <a:moveTo>
                  <a:pt x="80" y="26"/>
                </a:moveTo>
                <a:cubicBezTo>
                  <a:pt x="91" y="45"/>
                  <a:pt x="84" y="69"/>
                  <a:pt x="65" y="80"/>
                </a:cubicBezTo>
                <a:cubicBezTo>
                  <a:pt x="46" y="92"/>
                  <a:pt x="22" y="85"/>
                  <a:pt x="11" y="66"/>
                </a:cubicBezTo>
                <a:cubicBezTo>
                  <a:pt x="0" y="47"/>
                  <a:pt x="6" y="22"/>
                  <a:pt x="26" y="11"/>
                </a:cubicBezTo>
                <a:cubicBezTo>
                  <a:pt x="45" y="0"/>
                  <a:pt x="69" y="7"/>
                  <a:pt x="80" y="26"/>
                </a:cubicBezTo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lt1"/>
              </a:solidFill>
              <a:sym typeface="+mn-lt"/>
            </a:endParaRPr>
          </a:p>
        </p:txBody>
      </p:sp>
      <p:sp>
        <p:nvSpPr>
          <p:cNvPr id="48" name="Freeform 1812"/>
          <p:cNvSpPr/>
          <p:nvPr/>
        </p:nvSpPr>
        <p:spPr>
          <a:xfrm>
            <a:off x="5626280" y="1631311"/>
            <a:ext cx="686184" cy="694853"/>
          </a:xfrm>
          <a:custGeom>
            <a:avLst/>
            <a:gdLst>
              <a:gd name="txL" fmla="*/ 0 w 91"/>
              <a:gd name="txT" fmla="*/ 0 h 92"/>
              <a:gd name="txR" fmla="*/ 91 w 91"/>
              <a:gd name="txB" fmla="*/ 92 h 92"/>
            </a:gdLst>
            <a:ahLst/>
            <a:cxnLst>
              <a:cxn ang="0">
                <a:pos x="463341" y="150743"/>
              </a:cxn>
              <a:cxn ang="0">
                <a:pos x="376464" y="463826"/>
              </a:cxn>
              <a:cxn ang="0">
                <a:pos x="63709" y="382657"/>
              </a:cxn>
              <a:cxn ang="0">
                <a:pos x="150586" y="63776"/>
              </a:cxn>
              <a:cxn ang="0">
                <a:pos x="463341" y="150743"/>
              </a:cxn>
            </a:cxnLst>
            <a:rect l="txL" t="txT" r="txR" b="txB"/>
            <a:pathLst>
              <a:path w="91" h="92">
                <a:moveTo>
                  <a:pt x="80" y="26"/>
                </a:moveTo>
                <a:cubicBezTo>
                  <a:pt x="91" y="45"/>
                  <a:pt x="84" y="69"/>
                  <a:pt x="65" y="80"/>
                </a:cubicBezTo>
                <a:cubicBezTo>
                  <a:pt x="46" y="92"/>
                  <a:pt x="22" y="85"/>
                  <a:pt x="11" y="66"/>
                </a:cubicBezTo>
                <a:cubicBezTo>
                  <a:pt x="0" y="47"/>
                  <a:pt x="6" y="22"/>
                  <a:pt x="26" y="11"/>
                </a:cubicBezTo>
                <a:cubicBezTo>
                  <a:pt x="45" y="0"/>
                  <a:pt x="69" y="7"/>
                  <a:pt x="80" y="26"/>
                </a:cubicBezTo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lt1"/>
              </a:solidFill>
              <a:sym typeface="+mn-lt"/>
            </a:endParaRPr>
          </a:p>
        </p:txBody>
      </p:sp>
      <p:sp>
        <p:nvSpPr>
          <p:cNvPr id="49" name="Freeform 1812"/>
          <p:cNvSpPr/>
          <p:nvPr/>
        </p:nvSpPr>
        <p:spPr>
          <a:xfrm>
            <a:off x="5613402" y="2965352"/>
            <a:ext cx="686184" cy="694853"/>
          </a:xfrm>
          <a:custGeom>
            <a:avLst/>
            <a:gdLst>
              <a:gd name="txL" fmla="*/ 0 w 91"/>
              <a:gd name="txT" fmla="*/ 0 h 92"/>
              <a:gd name="txR" fmla="*/ 91 w 91"/>
              <a:gd name="txB" fmla="*/ 92 h 92"/>
            </a:gdLst>
            <a:ahLst/>
            <a:cxnLst>
              <a:cxn ang="0">
                <a:pos x="463341" y="150743"/>
              </a:cxn>
              <a:cxn ang="0">
                <a:pos x="376464" y="463826"/>
              </a:cxn>
              <a:cxn ang="0">
                <a:pos x="63709" y="382657"/>
              </a:cxn>
              <a:cxn ang="0">
                <a:pos x="150586" y="63776"/>
              </a:cxn>
              <a:cxn ang="0">
                <a:pos x="463341" y="150743"/>
              </a:cxn>
            </a:cxnLst>
            <a:rect l="txL" t="txT" r="txR" b="txB"/>
            <a:pathLst>
              <a:path w="91" h="92">
                <a:moveTo>
                  <a:pt x="80" y="26"/>
                </a:moveTo>
                <a:cubicBezTo>
                  <a:pt x="91" y="45"/>
                  <a:pt x="84" y="69"/>
                  <a:pt x="65" y="80"/>
                </a:cubicBezTo>
                <a:cubicBezTo>
                  <a:pt x="46" y="92"/>
                  <a:pt x="22" y="85"/>
                  <a:pt x="11" y="66"/>
                </a:cubicBezTo>
                <a:cubicBezTo>
                  <a:pt x="0" y="47"/>
                  <a:pt x="6" y="22"/>
                  <a:pt x="26" y="11"/>
                </a:cubicBezTo>
                <a:cubicBezTo>
                  <a:pt x="45" y="0"/>
                  <a:pt x="69" y="7"/>
                  <a:pt x="80" y="26"/>
                </a:cubicBezTo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lt1"/>
              </a:solidFill>
              <a:sym typeface="+mn-lt"/>
            </a:endParaRPr>
          </a:p>
        </p:txBody>
      </p:sp>
      <p:sp>
        <p:nvSpPr>
          <p:cNvPr id="50" name="Freeform 1812"/>
          <p:cNvSpPr/>
          <p:nvPr/>
        </p:nvSpPr>
        <p:spPr>
          <a:xfrm>
            <a:off x="5626268" y="4209209"/>
            <a:ext cx="686182" cy="694844"/>
          </a:xfrm>
          <a:custGeom>
            <a:avLst/>
            <a:gdLst>
              <a:gd name="txL" fmla="*/ 0 w 91"/>
              <a:gd name="txT" fmla="*/ 0 h 92"/>
              <a:gd name="txR" fmla="*/ 91 w 91"/>
              <a:gd name="txB" fmla="*/ 92 h 92"/>
            </a:gdLst>
            <a:ahLst/>
            <a:cxnLst>
              <a:cxn ang="0">
                <a:pos x="463341" y="150743"/>
              </a:cxn>
              <a:cxn ang="0">
                <a:pos x="376464" y="463826"/>
              </a:cxn>
              <a:cxn ang="0">
                <a:pos x="63709" y="382657"/>
              </a:cxn>
              <a:cxn ang="0">
                <a:pos x="150586" y="63776"/>
              </a:cxn>
              <a:cxn ang="0">
                <a:pos x="463341" y="150743"/>
              </a:cxn>
            </a:cxnLst>
            <a:rect l="txL" t="txT" r="txR" b="txB"/>
            <a:pathLst>
              <a:path w="91" h="92">
                <a:moveTo>
                  <a:pt x="80" y="26"/>
                </a:moveTo>
                <a:cubicBezTo>
                  <a:pt x="91" y="45"/>
                  <a:pt x="84" y="69"/>
                  <a:pt x="65" y="80"/>
                </a:cubicBezTo>
                <a:cubicBezTo>
                  <a:pt x="46" y="92"/>
                  <a:pt x="22" y="85"/>
                  <a:pt x="11" y="66"/>
                </a:cubicBezTo>
                <a:cubicBezTo>
                  <a:pt x="0" y="47"/>
                  <a:pt x="6" y="22"/>
                  <a:pt x="26" y="11"/>
                </a:cubicBezTo>
                <a:cubicBezTo>
                  <a:pt x="45" y="0"/>
                  <a:pt x="69" y="7"/>
                  <a:pt x="80" y="26"/>
                </a:cubicBezTo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lt1"/>
              </a:solidFill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893019" y="4235538"/>
            <a:ext cx="2694623" cy="717505"/>
            <a:chOff x="1641794" y="2541675"/>
            <a:chExt cx="3592830" cy="956672"/>
          </a:xfrm>
        </p:grpSpPr>
        <p:sp>
          <p:nvSpPr>
            <p:cNvPr id="52" name="文本框 85"/>
            <p:cNvSpPr txBox="1"/>
            <p:nvPr/>
          </p:nvSpPr>
          <p:spPr>
            <a:xfrm>
              <a:off x="1641794" y="2862276"/>
              <a:ext cx="3592830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同学把快件送达给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同学，并且在平台确认送达 </a:t>
              </a:r>
              <a:endParaRPr lang="zh-CN" altLang="da-DK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TextBox 1956"/>
            <p:cNvSpPr/>
            <p:nvPr/>
          </p:nvSpPr>
          <p:spPr>
            <a:xfrm>
              <a:off x="3459306" y="2541675"/>
              <a:ext cx="1765746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 smtClean="0">
                  <a:solidFill>
                    <a:srgbClr val="1B4367"/>
                  </a:solidFill>
                  <a:cs typeface="+mn-ea"/>
                  <a:sym typeface="+mn-lt"/>
                </a:rPr>
                <a:t>确认送达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93020" y="1614059"/>
            <a:ext cx="2694623" cy="719030"/>
            <a:chOff x="1644394" y="4838837"/>
            <a:chExt cx="3592830" cy="958705"/>
          </a:xfrm>
        </p:grpSpPr>
        <p:sp>
          <p:nvSpPr>
            <p:cNvPr id="55" name="文本框 5"/>
            <p:cNvSpPr txBox="1"/>
            <p:nvPr/>
          </p:nvSpPr>
          <p:spPr>
            <a:xfrm>
              <a:off x="1644394" y="5161471"/>
              <a:ext cx="3592830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同学在互助快递池上发布一条订单信息</a:t>
              </a:r>
              <a:endParaRPr lang="zh-CN" altLang="da-DK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TextBox 1956"/>
            <p:cNvSpPr/>
            <p:nvPr/>
          </p:nvSpPr>
          <p:spPr>
            <a:xfrm>
              <a:off x="3389290" y="4838837"/>
              <a:ext cx="184793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 smtClean="0">
                  <a:solidFill>
                    <a:srgbClr val="1B4367"/>
                  </a:solidFill>
                  <a:cs typeface="+mn-ea"/>
                  <a:sym typeface="+mn-lt"/>
                </a:rPr>
                <a:t>发送订单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91" y="1802362"/>
            <a:ext cx="365470" cy="36547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26" y="3078910"/>
            <a:ext cx="412842" cy="412842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41" y="4295083"/>
            <a:ext cx="467901" cy="46790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5547472"/>
            <a:ext cx="424187" cy="4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Screenshot_2018-05-09-00-18-07-793_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1689" y="1218831"/>
            <a:ext cx="2743200" cy="48682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15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 smtClean="0">
                <a:cs typeface="+mn-ea"/>
                <a:sym typeface="+mn-lt"/>
              </a:rPr>
              <a:t>发布订单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0852957" y="4077618"/>
            <a:ext cx="531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6434500" y="1577215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0045" y="2472742"/>
            <a:ext cx="43015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</a:rPr>
              <a:t>1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、</a:t>
            </a:r>
            <a:r>
              <a:rPr lang="zh-CN" altLang="zh-CN" sz="2000" dirty="0" smtClean="0"/>
              <a:t>提</a:t>
            </a:r>
            <a:r>
              <a:rPr lang="zh-CN" altLang="zh-CN" sz="2000" dirty="0"/>
              <a:t>供了一个直观的地图窗口用于查看附近的派送</a:t>
            </a:r>
            <a:r>
              <a:rPr lang="zh-CN" altLang="zh-CN" sz="2000" dirty="0" smtClean="0"/>
              <a:t>员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</a:rPr>
              <a:t>2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、</a:t>
            </a:r>
            <a:r>
              <a:rPr lang="zh-CN" altLang="en-US" sz="2000" dirty="0"/>
              <a:t>地点关键字搜索</a:t>
            </a:r>
            <a:r>
              <a:rPr lang="zh-CN" altLang="en-US" sz="2000" dirty="0" smtClean="0"/>
              <a:t>，显</a:t>
            </a:r>
            <a:r>
              <a:rPr lang="zh-CN" altLang="en-US" sz="2000" dirty="0"/>
              <a:t>示附近地点</a:t>
            </a:r>
          </a:p>
        </p:txBody>
      </p:sp>
      <p:pic>
        <p:nvPicPr>
          <p:cNvPr id="2050" name="Picture 2" descr="Screenshot_2018-05-09-00-18-01-032_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488" y="1218831"/>
            <a:ext cx="2743201" cy="48682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</p:spTree>
    <p:extLst>
      <p:ext uri="{BB962C8B-B14F-4D97-AF65-F5344CB8AC3E}">
        <p14:creationId xmlns:p14="http://schemas.microsoft.com/office/powerpoint/2010/main" val="55747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89" y="1218831"/>
            <a:ext cx="2733750" cy="48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16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 smtClean="0">
                <a:cs typeface="+mn-ea"/>
                <a:sym typeface="+mn-lt"/>
              </a:rPr>
              <a:t>发布订单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0852957" y="4116807"/>
            <a:ext cx="531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6434500" y="1577215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0045" y="2472742"/>
            <a:ext cx="4301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、</a:t>
            </a:r>
            <a:r>
              <a:rPr lang="zh-CN" altLang="zh-CN" sz="2400" dirty="0"/>
              <a:t>一个直观的</a:t>
            </a:r>
            <a:r>
              <a:rPr lang="zh-CN" altLang="en-US" sz="2400" dirty="0"/>
              <a:t>抢单列表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</a:rPr>
              <a:t>、</a:t>
            </a:r>
            <a:r>
              <a:rPr lang="zh-CN" altLang="en-US" sz="2400" dirty="0"/>
              <a:t>排序刷选的实现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</a:rPr>
              <a:t>、</a:t>
            </a:r>
            <a:r>
              <a:rPr lang="zh-CN" altLang="en-US" sz="2400" dirty="0"/>
              <a:t>高效的抢单算法</a:t>
            </a: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  <p:pic>
        <p:nvPicPr>
          <p:cNvPr id="13" name="Picture 2" descr="Screenshot_2018-05-09-00-17-35-700_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489" y="1218831"/>
            <a:ext cx="2743200" cy="486821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7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17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 smtClean="0">
                <a:cs typeface="+mn-ea"/>
                <a:sym typeface="+mn-lt"/>
              </a:rPr>
              <a:t>抢单算法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1007500" y="4077618"/>
            <a:ext cx="531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1027" name="Picture 3" descr="抢单流程图 (1)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340" y="849800"/>
            <a:ext cx="576262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/>
          <p:cNvSpPr txBox="1"/>
          <p:nvPr/>
        </p:nvSpPr>
        <p:spPr>
          <a:xfrm>
            <a:off x="6589043" y="2246916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84078" y="2941593"/>
            <a:ext cx="3943268" cy="1469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以</a:t>
            </a:r>
            <a:r>
              <a:rPr lang="en-US" altLang="zh-CN" sz="2000" dirty="0"/>
              <a:t>Disruptor</a:t>
            </a:r>
            <a:r>
              <a:rPr lang="zh-CN" altLang="zh-CN" sz="2000" dirty="0"/>
              <a:t>和</a:t>
            </a:r>
            <a:r>
              <a:rPr lang="en-US" altLang="zh-CN" sz="2000" dirty="0"/>
              <a:t>Cache</a:t>
            </a:r>
            <a:r>
              <a:rPr lang="zh-CN" altLang="zh-CN" sz="2000" dirty="0"/>
              <a:t>为基础的高效抢单算法，给用户带来真实可靠的秒杀体验</a:t>
            </a:r>
            <a:endParaRPr lang="zh-CN" altLang="en-US" sz="2000" dirty="0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</p:spTree>
    <p:extLst>
      <p:ext uri="{BB962C8B-B14F-4D97-AF65-F5344CB8AC3E}">
        <p14:creationId xmlns:p14="http://schemas.microsoft.com/office/powerpoint/2010/main" val="14310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18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491212" cy="387798"/>
          </a:xfrm>
        </p:spPr>
        <p:txBody>
          <a:bodyPr/>
          <a:lstStyle/>
          <a:p>
            <a:r>
              <a:rPr lang="zh-CN" altLang="en-US" sz="2800" dirty="0" smtClean="0">
                <a:cs typeface="+mn-ea"/>
                <a:sym typeface="+mn-lt"/>
              </a:rPr>
              <a:t>话题功能图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0034" y="1282977"/>
            <a:ext cx="8513972" cy="5415511"/>
          </a:xfrm>
          <a:prstGeom prst="rect">
            <a:avLst/>
          </a:prstGeom>
        </p:spPr>
      </p:pic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</p:spTree>
    <p:extLst>
      <p:ext uri="{BB962C8B-B14F-4D97-AF65-F5344CB8AC3E}">
        <p14:creationId xmlns:p14="http://schemas.microsoft.com/office/powerpoint/2010/main" val="28324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19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 smtClean="0">
                <a:cs typeface="+mn-ea"/>
                <a:sym typeface="+mn-lt"/>
              </a:rPr>
              <a:t>话题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6146" name="Picture 2" descr="Screenshot_2018-05-09-00-02-51-836_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51" y="1695502"/>
            <a:ext cx="2738571" cy="486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  <p:sp>
        <p:nvSpPr>
          <p:cNvPr id="9" name="Rectangle 9"/>
          <p:cNvSpPr/>
          <p:nvPr/>
        </p:nvSpPr>
        <p:spPr>
          <a:xfrm>
            <a:off x="1620061" y="1168777"/>
            <a:ext cx="1259968" cy="5007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话题首页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00" y="1669572"/>
            <a:ext cx="2733750" cy="486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334616" y="1168776"/>
            <a:ext cx="2748766" cy="5007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话题 </a:t>
            </a:r>
            <a:r>
              <a:rPr lang="en-US" altLang="zh-CN" sz="2000" b="1" dirty="0" smtClean="0">
                <a:solidFill>
                  <a:schemeClr val="accent1"/>
                </a:solidFill>
                <a:cs typeface="+mn-ea"/>
                <a:sym typeface="+mn-lt"/>
              </a:rPr>
              <a:t>/ 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帖子 </a:t>
            </a:r>
            <a:r>
              <a:rPr lang="en-US" altLang="zh-CN" sz="2000" b="1" dirty="0" smtClean="0">
                <a:solidFill>
                  <a:schemeClr val="accent1"/>
                </a:solidFill>
                <a:cs typeface="+mn-ea"/>
                <a:sym typeface="+mn-lt"/>
              </a:rPr>
              <a:t>/ 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用户搜索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47" y="1669572"/>
            <a:ext cx="2733750" cy="486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9"/>
          <p:cNvSpPr/>
          <p:nvPr/>
        </p:nvSpPr>
        <p:spPr>
          <a:xfrm>
            <a:off x="8314184" y="1168776"/>
            <a:ext cx="1344970" cy="5007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话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题创建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 bwMode="auto">
          <a:xfrm>
            <a:off x="4762" y="1133482"/>
            <a:ext cx="2730880" cy="360040"/>
          </a:xfrm>
          <a:prstGeom prst="parallelogram">
            <a:avLst>
              <a:gd name="adj" fmla="val 76283"/>
            </a:avLst>
          </a:prstGeom>
          <a:solidFill>
            <a:schemeClr val="accent1">
              <a:lumMod val="5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0" y="737438"/>
            <a:ext cx="2459596" cy="7560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目 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9616" y="1187351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70497" y="2193182"/>
            <a:ext cx="684076" cy="68407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Rectangle 73"/>
          <p:cNvSpPr/>
          <p:nvPr/>
        </p:nvSpPr>
        <p:spPr>
          <a:xfrm>
            <a:off x="5141845" y="2302973"/>
            <a:ext cx="2227078" cy="536010"/>
          </a:xfrm>
          <a:prstGeom prst="rect">
            <a:avLst/>
          </a:prstGeom>
        </p:spPr>
        <p:txBody>
          <a:bodyPr wrap="square" lIns="144000" tIns="0" rIns="144000" bIns="0">
            <a:no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选题意义</a:t>
            </a:r>
            <a:endParaRPr 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070497" y="3274838"/>
            <a:ext cx="684076" cy="684076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accent3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070497" y="4356495"/>
            <a:ext cx="684076" cy="684076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3" name="Rectangle 73"/>
          <p:cNvSpPr/>
          <p:nvPr/>
        </p:nvSpPr>
        <p:spPr>
          <a:xfrm>
            <a:off x="5141845" y="3366750"/>
            <a:ext cx="2227078" cy="536010"/>
          </a:xfrm>
          <a:prstGeom prst="rect">
            <a:avLst/>
          </a:prstGeom>
        </p:spPr>
        <p:txBody>
          <a:bodyPr wrap="square" lIns="144000" tIns="0" rIns="144000" bIns="0">
            <a:no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cs typeface="+mn-ea"/>
                <a:sym typeface="+mn-lt"/>
              </a:rPr>
              <a:t>相关技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术</a:t>
            </a:r>
          </a:p>
        </p:txBody>
      </p:sp>
      <p:sp>
        <p:nvSpPr>
          <p:cNvPr id="34" name="Rectangle 73"/>
          <p:cNvSpPr/>
          <p:nvPr/>
        </p:nvSpPr>
        <p:spPr>
          <a:xfrm>
            <a:off x="5141845" y="4430528"/>
            <a:ext cx="2227078" cy="536010"/>
          </a:xfrm>
          <a:prstGeom prst="rect">
            <a:avLst/>
          </a:prstGeom>
        </p:spPr>
        <p:txBody>
          <a:bodyPr wrap="square" lIns="144000" tIns="0" rIns="144000" bIns="0">
            <a:no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系统功能</a:t>
            </a:r>
          </a:p>
        </p:txBody>
      </p:sp>
    </p:spTree>
    <p:extLst>
      <p:ext uri="{BB962C8B-B14F-4D97-AF65-F5344CB8AC3E}">
        <p14:creationId xmlns:p14="http://schemas.microsoft.com/office/powerpoint/2010/main" val="39969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47" y="1669572"/>
            <a:ext cx="2733750" cy="486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38" y="1669572"/>
            <a:ext cx="2733750" cy="486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51" y="1682623"/>
            <a:ext cx="2733750" cy="486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20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 smtClean="0">
                <a:cs typeface="+mn-ea"/>
                <a:sym typeface="+mn-lt"/>
              </a:rPr>
              <a:t>话题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  <p:sp>
        <p:nvSpPr>
          <p:cNvPr id="9" name="Rectangle 9"/>
          <p:cNvSpPr/>
          <p:nvPr/>
        </p:nvSpPr>
        <p:spPr>
          <a:xfrm>
            <a:off x="1620061" y="1168777"/>
            <a:ext cx="1259968" cy="5007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话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题页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5848" y="1168776"/>
            <a:ext cx="1332088" cy="5007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帖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子详情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8314184" y="1168776"/>
            <a:ext cx="1344970" cy="5007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帖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子评论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07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21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 smtClean="0">
                <a:cs typeface="+mn-ea"/>
                <a:sym typeface="+mn-lt"/>
              </a:rPr>
              <a:t>话题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  <p:sp>
        <p:nvSpPr>
          <p:cNvPr id="9" name="Rectangle 9"/>
          <p:cNvSpPr/>
          <p:nvPr/>
        </p:nvSpPr>
        <p:spPr>
          <a:xfrm>
            <a:off x="3088251" y="1168777"/>
            <a:ext cx="1259968" cy="5007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帖子发表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6923268" y="1168776"/>
            <a:ext cx="1344970" cy="5007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帖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子分享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06" y="1669572"/>
            <a:ext cx="2733750" cy="486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81" y="1669572"/>
            <a:ext cx="2733750" cy="486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4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22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491212" cy="387798"/>
          </a:xfrm>
        </p:spPr>
        <p:txBody>
          <a:bodyPr/>
          <a:lstStyle/>
          <a:p>
            <a:r>
              <a:rPr lang="zh-CN" altLang="en-US" sz="2800" dirty="0" smtClean="0">
                <a:cs typeface="+mn-ea"/>
                <a:sym typeface="+mn-lt"/>
              </a:rPr>
              <a:t>话题推荐算法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4098" name="Picture 2" descr="话题推荐流程图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663" y="1197835"/>
            <a:ext cx="5911539" cy="56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3"/>
          <p:cNvSpPr txBox="1"/>
          <p:nvPr/>
        </p:nvSpPr>
        <p:spPr>
          <a:xfrm>
            <a:off x="10672646" y="3240495"/>
            <a:ext cx="531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6589043" y="2246916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84078" y="2941593"/>
            <a:ext cx="394326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由用户的类型推荐相应的帖子</a:t>
            </a:r>
            <a:endParaRPr lang="zh-CN" altLang="en-US" sz="2000" dirty="0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</p:spTree>
    <p:extLst>
      <p:ext uri="{BB962C8B-B14F-4D97-AF65-F5344CB8AC3E}">
        <p14:creationId xmlns:p14="http://schemas.microsoft.com/office/powerpoint/2010/main" val="34934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23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>
                <a:cs typeface="+mn-ea"/>
                <a:sym typeface="+mn-lt"/>
              </a:rPr>
              <a:t>本人负责模块</a:t>
            </a:r>
          </a:p>
        </p:txBody>
      </p:sp>
      <p:sp>
        <p:nvSpPr>
          <p:cNvPr id="30" name="TextBox 12"/>
          <p:cNvSpPr txBox="1"/>
          <p:nvPr/>
        </p:nvSpPr>
        <p:spPr>
          <a:xfrm>
            <a:off x="632365" y="1147241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8" name="Rectangle 9"/>
          <p:cNvSpPr/>
          <p:nvPr/>
        </p:nvSpPr>
        <p:spPr>
          <a:xfrm>
            <a:off x="1043183" y="2039802"/>
            <a:ext cx="4377901" cy="353638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800" b="1" strike="sngStrike" dirty="0" smtClean="0">
                <a:solidFill>
                  <a:schemeClr val="accent1"/>
                </a:solidFill>
                <a:sym typeface="+mn-lt"/>
              </a:rPr>
              <a:t>客服端</a:t>
            </a:r>
            <a:endParaRPr lang="en-US" altLang="zh-CN" sz="2800" b="1" strike="sngStrike" dirty="0" smtClean="0">
              <a:solidFill>
                <a:schemeClr val="accent1"/>
              </a:solidFill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strike="sngStrike" dirty="0" smtClean="0">
                <a:solidFill>
                  <a:schemeClr val="accent1"/>
                </a:solidFill>
                <a:sym typeface="+mn-lt"/>
              </a:rPr>
              <a:t>1</a:t>
            </a:r>
            <a:r>
              <a:rPr lang="zh-CN" altLang="en-US" sz="2800" b="1" strike="sngStrike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strike="sngStrike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快递分发</a:t>
            </a:r>
            <a:endParaRPr lang="en-US" altLang="zh-CN" sz="2400" strike="sngStrike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strike="sngStrike" dirty="0" smtClean="0">
                <a:solidFill>
                  <a:schemeClr val="accent1"/>
                </a:solidFill>
                <a:sym typeface="+mn-lt"/>
              </a:rPr>
              <a:t>2</a:t>
            </a:r>
            <a:r>
              <a:rPr lang="zh-CN" altLang="en-US" sz="2800" b="1" strike="sngStrike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strike="sngStrike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话题帖子系统</a:t>
            </a:r>
            <a:endParaRPr lang="en-US" altLang="zh-CN" sz="2400" strike="sngStrike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strike="sngStrike" dirty="0" smtClean="0">
                <a:solidFill>
                  <a:schemeClr val="accent1"/>
                </a:solidFill>
                <a:sym typeface="+mn-lt"/>
              </a:rPr>
              <a:t>3</a:t>
            </a:r>
            <a:r>
              <a:rPr lang="zh-CN" altLang="en-US" sz="2800" b="1" strike="sngStrike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strike="sngStrike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高德地图在</a:t>
            </a:r>
            <a:r>
              <a:rPr lang="en-US" altLang="zh-CN" sz="2400" strike="sngStrike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Weex</a:t>
            </a:r>
            <a:r>
              <a:rPr lang="zh-CN" altLang="en-US" sz="2400" strike="sngStrike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上的扩</a:t>
            </a:r>
            <a:r>
              <a:rPr lang="zh-CN" altLang="en-US" sz="2400" strike="sngStrike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展</a:t>
            </a:r>
            <a:endParaRPr lang="en-US" altLang="zh-CN" sz="2400" strike="sngStrike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1007500" y="5249593"/>
            <a:ext cx="531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5861716" y="2039801"/>
            <a:ext cx="5145784" cy="353638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服务端</a:t>
            </a:r>
            <a:endParaRPr lang="en-US" altLang="zh-CN" sz="2800" b="1" dirty="0" smtClean="0">
              <a:solidFill>
                <a:schemeClr val="accent1"/>
              </a:solidFill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sym typeface="+mn-lt"/>
              </a:rPr>
              <a:t>4</a:t>
            </a:r>
            <a:r>
              <a:rPr lang="zh-CN" altLang="en-US" sz="2800" b="1" dirty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图片系统及图片裁</a:t>
            </a:r>
            <a:r>
              <a:rPr lang="zh-CN" altLang="en-US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剪</a:t>
            </a:r>
            <a:endParaRPr lang="en-US" altLang="zh-CN" sz="2400" b="1" dirty="0" smtClean="0">
              <a:solidFill>
                <a:schemeClr val="accent1"/>
              </a:solidFill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sym typeface="+mn-lt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en-US" altLang="zh-CN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JPA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和</a:t>
            </a:r>
            <a:r>
              <a:rPr lang="en-US" altLang="zh-CN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ES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数据索引的数据同</a:t>
            </a:r>
            <a:r>
              <a:rPr lang="zh-CN" altLang="en-US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步</a:t>
            </a:r>
            <a:endParaRPr lang="en-US" altLang="zh-CN" sz="2400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sym typeface="+mn-lt"/>
              </a:rPr>
              <a:t>6</a:t>
            </a: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登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陆校验与重登</a:t>
            </a:r>
            <a:r>
              <a:rPr lang="zh-CN" altLang="en-US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录</a:t>
            </a:r>
            <a:endParaRPr lang="en-US" altLang="zh-CN" dirty="0" smtClean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sym typeface="+mn-lt"/>
              </a:rPr>
              <a:t>7</a:t>
            </a: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自定义业务异</a:t>
            </a:r>
            <a:r>
              <a:rPr lang="zh-CN" altLang="en-US" sz="24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常</a:t>
            </a:r>
            <a:endParaRPr lang="en-US" altLang="zh-CN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</p:spTree>
    <p:extLst>
      <p:ext uri="{BB962C8B-B14F-4D97-AF65-F5344CB8AC3E}">
        <p14:creationId xmlns:p14="http://schemas.microsoft.com/office/powerpoint/2010/main" val="109950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123" b="1" dirty="0" smtClean="0"/>
              <a:t>结论</a:t>
            </a:r>
            <a:endParaRPr lang="en-US" altLang="zh-CN" sz="4123" b="1" dirty="0" smtClean="0"/>
          </a:p>
        </p:txBody>
      </p:sp>
      <p:sp>
        <p:nvSpPr>
          <p:cNvPr id="4" name="等腰三角形 3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</p:spTree>
    <p:extLst>
      <p:ext uri="{BB962C8B-B14F-4D97-AF65-F5344CB8AC3E}">
        <p14:creationId xmlns:p14="http://schemas.microsoft.com/office/powerpoint/2010/main" val="34343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25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 smtClean="0"/>
              <a:t>结</a:t>
            </a:r>
            <a:r>
              <a:rPr lang="zh-CN" altLang="en-US" sz="2800" dirty="0"/>
              <a:t>论</a:t>
            </a:r>
          </a:p>
        </p:txBody>
      </p:sp>
      <p:sp>
        <p:nvSpPr>
          <p:cNvPr id="68" name="TextBox 12"/>
          <p:cNvSpPr txBox="1"/>
          <p:nvPr/>
        </p:nvSpPr>
        <p:spPr>
          <a:xfrm>
            <a:off x="632365" y="1147241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69" name="Rectangle 9"/>
          <p:cNvSpPr/>
          <p:nvPr/>
        </p:nvSpPr>
        <p:spPr>
          <a:xfrm>
            <a:off x="1160750" y="2220476"/>
            <a:ext cx="10108264" cy="353638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en-US" sz="2000" dirty="0" smtClean="0">
                <a:sym typeface="+mn-lt"/>
              </a:rPr>
              <a:t>解</a:t>
            </a:r>
            <a:r>
              <a:rPr lang="zh-CN" altLang="en-US" sz="2000" dirty="0">
                <a:sym typeface="+mn-lt"/>
              </a:rPr>
              <a:t>决</a:t>
            </a:r>
            <a:r>
              <a:rPr lang="zh-CN" altLang="zh-CN" sz="2000" dirty="0"/>
              <a:t>校园快递“最后一公里”的痛点问题，给师生寄、取快递带来便</a:t>
            </a:r>
            <a:r>
              <a:rPr lang="zh-CN" altLang="zh-CN" sz="2000" dirty="0" smtClean="0"/>
              <a:t>携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defTabSz="914377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  <a:sym typeface="+mn-lt"/>
              </a:rPr>
              <a:t>2</a:t>
            </a:r>
            <a:r>
              <a:rPr lang="zh-CN" altLang="en-US" sz="2400" b="1" dirty="0" smtClean="0">
                <a:solidFill>
                  <a:schemeClr val="accent1"/>
                </a:solidFill>
                <a:sym typeface="+mn-lt"/>
              </a:rPr>
              <a:t>、</a:t>
            </a:r>
            <a:r>
              <a:rPr lang="zh-CN" altLang="zh-CN" sz="2000" dirty="0"/>
              <a:t>提供了一个校园内的话题交流社区，高校学生们可以在此分享评论各种有趣的信</a:t>
            </a:r>
            <a:r>
              <a:rPr lang="zh-CN" altLang="zh-CN" sz="2000" dirty="0" smtClean="0"/>
              <a:t>息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defTabSz="914377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、</a:t>
            </a:r>
            <a:r>
              <a:rPr lang="zh-CN" altLang="en-US" sz="2000" dirty="0" smtClean="0"/>
              <a:t>这是一个</a:t>
            </a:r>
            <a:r>
              <a:rPr lang="zh-CN" altLang="zh-CN" sz="2000" dirty="0" smtClean="0"/>
              <a:t>良</a:t>
            </a:r>
            <a:r>
              <a:rPr lang="zh-CN" altLang="zh-CN" sz="2000" dirty="0"/>
              <a:t>好的校园社区平台用于相互交流，能够跨越学生之间不同专业以及不同的校区而产生的阻碍，还能为来自不同专业和校区的学生提供结交好友和交流学习的机会，共同发展。</a:t>
            </a:r>
          </a:p>
          <a:p>
            <a:pPr defTabSz="914377">
              <a:lnSpc>
                <a:spcPct val="150000"/>
              </a:lnSpc>
            </a:pPr>
            <a:endParaRPr lang="en-US" altLang="zh-CN" sz="2000" dirty="0" smtClean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0" name="TextBox 13"/>
          <p:cNvSpPr txBox="1"/>
          <p:nvPr/>
        </p:nvSpPr>
        <p:spPr>
          <a:xfrm>
            <a:off x="11007500" y="5249593"/>
            <a:ext cx="531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</p:spTree>
    <p:extLst>
      <p:ext uri="{BB962C8B-B14F-4D97-AF65-F5344CB8AC3E}">
        <p14:creationId xmlns:p14="http://schemas.microsoft.com/office/powerpoint/2010/main" val="31951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123" b="1" dirty="0"/>
              <a:t>THANK YOU </a:t>
            </a:r>
          </a:p>
          <a:p>
            <a:pPr algn="ctr">
              <a:lnSpc>
                <a:spcPct val="150000"/>
              </a:lnSpc>
            </a:pPr>
            <a:r>
              <a:rPr lang="zh-CN" altLang="en-US" sz="4123" b="1" dirty="0"/>
              <a:t>感谢评委老师批评指正！</a:t>
            </a:r>
            <a:endParaRPr lang="en-US" altLang="zh-CN" sz="4123" b="1" dirty="0"/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118" name="文本框 117"/>
          <p:cNvSpPr txBox="1"/>
          <p:nvPr/>
        </p:nvSpPr>
        <p:spPr>
          <a:xfrm>
            <a:off x="3393373" y="5765977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答辩人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zh-CN" altLang="en-US" sz="2400" dirty="0" smtClean="0">
                <a:solidFill>
                  <a:schemeClr val="accent1"/>
                </a:solidFill>
              </a:rPr>
              <a:t>梁</a:t>
            </a:r>
            <a:r>
              <a:rPr lang="en-US" altLang="zh-CN" sz="2400" dirty="0" smtClean="0">
                <a:solidFill>
                  <a:schemeClr val="accent1"/>
                </a:solidFill>
              </a:rPr>
              <a:t>XX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4239156" y="5111571"/>
            <a:ext cx="442352" cy="442352"/>
            <a:chOff x="3954830" y="5669476"/>
            <a:chExt cx="552450" cy="552450"/>
          </a:xfrm>
        </p:grpSpPr>
        <p:sp>
          <p:nvSpPr>
            <p:cNvPr id="130" name="椭圆 129"/>
            <p:cNvSpPr/>
            <p:nvPr/>
          </p:nvSpPr>
          <p:spPr>
            <a:xfrm>
              <a:off x="3954830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081088" y="5784382"/>
              <a:ext cx="299934" cy="322638"/>
              <a:chOff x="1574801" y="1125538"/>
              <a:chExt cx="2894012" cy="3113087"/>
            </a:xfrm>
            <a:solidFill>
              <a:schemeClr val="bg1"/>
            </a:solidFill>
          </p:grpSpPr>
          <p:sp>
            <p:nvSpPr>
              <p:cNvPr id="122" name="Freeform 5"/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6"/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7"/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8"/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568334" y="5765978"/>
            <a:ext cx="244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指导老师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zh-CN" altLang="en-US" sz="2400" dirty="0" smtClean="0">
                <a:solidFill>
                  <a:schemeClr val="accent1"/>
                </a:solidFill>
              </a:rPr>
              <a:t>李</a:t>
            </a:r>
            <a:r>
              <a:rPr lang="en-US" altLang="zh-CN" sz="2400" dirty="0" smtClean="0">
                <a:solidFill>
                  <a:schemeClr val="accent1"/>
                </a:solidFill>
              </a:rPr>
              <a:t>XX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7711907" y="5124450"/>
            <a:ext cx="442352" cy="442352"/>
            <a:chOff x="5853219" y="5669476"/>
            <a:chExt cx="552450" cy="552450"/>
          </a:xfrm>
        </p:grpSpPr>
        <p:sp>
          <p:nvSpPr>
            <p:cNvPr id="131" name="椭圆 130"/>
            <p:cNvSpPr/>
            <p:nvPr/>
          </p:nvSpPr>
          <p:spPr>
            <a:xfrm>
              <a:off x="5853219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5967384" y="5780269"/>
              <a:ext cx="324120" cy="330864"/>
              <a:chOff x="5649913" y="2301875"/>
              <a:chExt cx="3127375" cy="3192463"/>
            </a:xfrm>
            <a:solidFill>
              <a:schemeClr val="bg1"/>
            </a:solidFill>
          </p:grpSpPr>
          <p:sp>
            <p:nvSpPr>
              <p:cNvPr id="127" name="Freeform 12"/>
              <p:cNvSpPr>
                <a:spLocks noEditPoints="1"/>
              </p:cNvSpPr>
              <p:nvPr/>
            </p:nvSpPr>
            <p:spPr bwMode="auto">
              <a:xfrm>
                <a:off x="6657975" y="3275013"/>
                <a:ext cx="1139825" cy="384175"/>
              </a:xfrm>
              <a:custGeom>
                <a:avLst/>
                <a:gdLst>
                  <a:gd name="T0" fmla="*/ 126 w 1039"/>
                  <a:gd name="T1" fmla="*/ 334 h 350"/>
                  <a:gd name="T2" fmla="*/ 46 w 1039"/>
                  <a:gd name="T3" fmla="*/ 187 h 350"/>
                  <a:gd name="T4" fmla="*/ 39 w 1039"/>
                  <a:gd name="T5" fmla="*/ 157 h 350"/>
                  <a:gd name="T6" fmla="*/ 37 w 1039"/>
                  <a:gd name="T7" fmla="*/ 150 h 350"/>
                  <a:gd name="T8" fmla="*/ 31 w 1039"/>
                  <a:gd name="T9" fmla="*/ 127 h 350"/>
                  <a:gd name="T10" fmla="*/ 1 w 1039"/>
                  <a:gd name="T11" fmla="*/ 87 h 350"/>
                  <a:gd name="T12" fmla="*/ 2 w 1039"/>
                  <a:gd name="T13" fmla="*/ 39 h 350"/>
                  <a:gd name="T14" fmla="*/ 11 w 1039"/>
                  <a:gd name="T15" fmla="*/ 21 h 350"/>
                  <a:gd name="T16" fmla="*/ 222 w 1039"/>
                  <a:gd name="T17" fmla="*/ 1 h 350"/>
                  <a:gd name="T18" fmla="*/ 373 w 1039"/>
                  <a:gd name="T19" fmla="*/ 14 h 350"/>
                  <a:gd name="T20" fmla="*/ 514 w 1039"/>
                  <a:gd name="T21" fmla="*/ 49 h 350"/>
                  <a:gd name="T22" fmla="*/ 381 w 1039"/>
                  <a:gd name="T23" fmla="*/ 307 h 350"/>
                  <a:gd name="T24" fmla="*/ 220 w 1039"/>
                  <a:gd name="T25" fmla="*/ 350 h 350"/>
                  <a:gd name="T26" fmla="*/ 225 w 1039"/>
                  <a:gd name="T27" fmla="*/ 329 h 350"/>
                  <a:gd name="T28" fmla="*/ 395 w 1039"/>
                  <a:gd name="T29" fmla="*/ 249 h 350"/>
                  <a:gd name="T30" fmla="*/ 431 w 1039"/>
                  <a:gd name="T31" fmla="*/ 71 h 350"/>
                  <a:gd name="T32" fmla="*/ 358 w 1039"/>
                  <a:gd name="T33" fmla="*/ 42 h 350"/>
                  <a:gd name="T34" fmla="*/ 238 w 1039"/>
                  <a:gd name="T35" fmla="*/ 31 h 350"/>
                  <a:gd name="T36" fmla="*/ 91 w 1039"/>
                  <a:gd name="T37" fmla="*/ 56 h 350"/>
                  <a:gd name="T38" fmla="*/ 80 w 1039"/>
                  <a:gd name="T39" fmla="*/ 111 h 350"/>
                  <a:gd name="T40" fmla="*/ 90 w 1039"/>
                  <a:gd name="T41" fmla="*/ 237 h 350"/>
                  <a:gd name="T42" fmla="*/ 148 w 1039"/>
                  <a:gd name="T43" fmla="*/ 322 h 350"/>
                  <a:gd name="T44" fmla="*/ 815 w 1039"/>
                  <a:gd name="T45" fmla="*/ 348 h 350"/>
                  <a:gd name="T46" fmla="*/ 609 w 1039"/>
                  <a:gd name="T47" fmla="*/ 254 h 350"/>
                  <a:gd name="T48" fmla="*/ 564 w 1039"/>
                  <a:gd name="T49" fmla="*/ 40 h 350"/>
                  <a:gd name="T50" fmla="*/ 699 w 1039"/>
                  <a:gd name="T51" fmla="*/ 6 h 350"/>
                  <a:gd name="T52" fmla="*/ 852 w 1039"/>
                  <a:gd name="T53" fmla="*/ 1 h 350"/>
                  <a:gd name="T54" fmla="*/ 1032 w 1039"/>
                  <a:gd name="T55" fmla="*/ 19 h 350"/>
                  <a:gd name="T56" fmla="*/ 1038 w 1039"/>
                  <a:gd name="T57" fmla="*/ 32 h 350"/>
                  <a:gd name="T58" fmla="*/ 1039 w 1039"/>
                  <a:gd name="T59" fmla="*/ 73 h 350"/>
                  <a:gd name="T60" fmla="*/ 1016 w 1039"/>
                  <a:gd name="T61" fmla="*/ 103 h 350"/>
                  <a:gd name="T62" fmla="*/ 990 w 1039"/>
                  <a:gd name="T63" fmla="*/ 205 h 350"/>
                  <a:gd name="T64" fmla="*/ 898 w 1039"/>
                  <a:gd name="T65" fmla="*/ 338 h 350"/>
                  <a:gd name="T66" fmla="*/ 784 w 1039"/>
                  <a:gd name="T67" fmla="*/ 30 h 350"/>
                  <a:gd name="T68" fmla="*/ 645 w 1039"/>
                  <a:gd name="T69" fmla="*/ 51 h 350"/>
                  <a:gd name="T70" fmla="*/ 601 w 1039"/>
                  <a:gd name="T71" fmla="*/ 116 h 350"/>
                  <a:gd name="T72" fmla="*/ 727 w 1039"/>
                  <a:gd name="T73" fmla="*/ 314 h 350"/>
                  <a:gd name="T74" fmla="*/ 877 w 1039"/>
                  <a:gd name="T75" fmla="*/ 317 h 350"/>
                  <a:gd name="T76" fmla="*/ 961 w 1039"/>
                  <a:gd name="T77" fmla="*/ 156 h 350"/>
                  <a:gd name="T78" fmla="*/ 960 w 1039"/>
                  <a:gd name="T79" fmla="*/ 113 h 350"/>
                  <a:gd name="T80" fmla="*/ 955 w 1039"/>
                  <a:gd name="T81" fmla="*/ 84 h 350"/>
                  <a:gd name="T82" fmla="*/ 911 w 1039"/>
                  <a:gd name="T83" fmla="*/ 45 h 350"/>
                  <a:gd name="T84" fmla="*/ 784 w 1039"/>
                  <a:gd name="T85" fmla="*/ 3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9" h="350">
                    <a:moveTo>
                      <a:pt x="220" y="350"/>
                    </a:moveTo>
                    <a:cubicBezTo>
                      <a:pt x="202" y="350"/>
                      <a:pt x="185" y="348"/>
                      <a:pt x="169" y="346"/>
                    </a:cubicBezTo>
                    <a:cubicBezTo>
                      <a:pt x="153" y="343"/>
                      <a:pt x="139" y="339"/>
                      <a:pt x="126" y="334"/>
                    </a:cubicBezTo>
                    <a:cubicBezTo>
                      <a:pt x="104" y="325"/>
                      <a:pt x="88" y="309"/>
                      <a:pt x="76" y="286"/>
                    </a:cubicBezTo>
                    <a:cubicBezTo>
                      <a:pt x="67" y="269"/>
                      <a:pt x="60" y="250"/>
                      <a:pt x="54" y="225"/>
                    </a:cubicBezTo>
                    <a:cubicBezTo>
                      <a:pt x="51" y="212"/>
                      <a:pt x="48" y="198"/>
                      <a:pt x="46" y="187"/>
                    </a:cubicBezTo>
                    <a:cubicBezTo>
                      <a:pt x="45" y="185"/>
                      <a:pt x="45" y="185"/>
                      <a:pt x="45" y="185"/>
                    </a:cubicBezTo>
                    <a:cubicBezTo>
                      <a:pt x="43" y="176"/>
                      <a:pt x="41" y="167"/>
                      <a:pt x="40" y="158"/>
                    </a:cubicBez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8" y="154"/>
                      <a:pt x="38" y="152"/>
                      <a:pt x="37" y="150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6" y="148"/>
                      <a:pt x="36" y="146"/>
                      <a:pt x="35" y="144"/>
                    </a:cubicBezTo>
                    <a:cubicBezTo>
                      <a:pt x="35" y="142"/>
                      <a:pt x="34" y="139"/>
                      <a:pt x="33" y="137"/>
                    </a:cubicBezTo>
                    <a:cubicBezTo>
                      <a:pt x="32" y="133"/>
                      <a:pt x="31" y="130"/>
                      <a:pt x="31" y="127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2" y="89"/>
                      <a:pt x="1" y="87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" y="66"/>
                      <a:pt x="1" y="52"/>
                      <a:pt x="2" y="3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5"/>
                      <a:pt x="4" y="23"/>
                      <a:pt x="7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5" y="20"/>
                      <a:pt x="21" y="18"/>
                      <a:pt x="26" y="17"/>
                    </a:cubicBezTo>
                    <a:cubicBezTo>
                      <a:pt x="53" y="14"/>
                      <a:pt x="82" y="10"/>
                      <a:pt x="112" y="6"/>
                    </a:cubicBezTo>
                    <a:cubicBezTo>
                      <a:pt x="144" y="2"/>
                      <a:pt x="178" y="1"/>
                      <a:pt x="222" y="1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1"/>
                      <a:pt x="227" y="1"/>
                      <a:pt x="229" y="1"/>
                    </a:cubicBezTo>
                    <a:cubicBezTo>
                      <a:pt x="277" y="1"/>
                      <a:pt x="325" y="5"/>
                      <a:pt x="373" y="14"/>
                    </a:cubicBezTo>
                    <a:cubicBezTo>
                      <a:pt x="400" y="19"/>
                      <a:pt x="427" y="28"/>
                      <a:pt x="450" y="35"/>
                    </a:cubicBezTo>
                    <a:cubicBezTo>
                      <a:pt x="468" y="41"/>
                      <a:pt x="481" y="44"/>
                      <a:pt x="493" y="47"/>
                    </a:cubicBezTo>
                    <a:cubicBezTo>
                      <a:pt x="500" y="48"/>
                      <a:pt x="507" y="48"/>
                      <a:pt x="514" y="49"/>
                    </a:cubicBezTo>
                    <a:cubicBezTo>
                      <a:pt x="457" y="195"/>
                      <a:pt x="457" y="195"/>
                      <a:pt x="457" y="195"/>
                    </a:cubicBezTo>
                    <a:cubicBezTo>
                      <a:pt x="451" y="210"/>
                      <a:pt x="445" y="224"/>
                      <a:pt x="439" y="236"/>
                    </a:cubicBezTo>
                    <a:cubicBezTo>
                      <a:pt x="424" y="264"/>
                      <a:pt x="405" y="288"/>
                      <a:pt x="381" y="307"/>
                    </a:cubicBezTo>
                    <a:cubicBezTo>
                      <a:pt x="368" y="319"/>
                      <a:pt x="351" y="328"/>
                      <a:pt x="328" y="335"/>
                    </a:cubicBezTo>
                    <a:cubicBezTo>
                      <a:pt x="305" y="342"/>
                      <a:pt x="278" y="346"/>
                      <a:pt x="249" y="349"/>
                    </a:cubicBezTo>
                    <a:cubicBezTo>
                      <a:pt x="239" y="349"/>
                      <a:pt x="229" y="350"/>
                      <a:pt x="220" y="350"/>
                    </a:cubicBezTo>
                    <a:close/>
                    <a:moveTo>
                      <a:pt x="161" y="322"/>
                    </a:moveTo>
                    <a:cubicBezTo>
                      <a:pt x="167" y="323"/>
                      <a:pt x="173" y="325"/>
                      <a:pt x="179" y="326"/>
                    </a:cubicBezTo>
                    <a:cubicBezTo>
                      <a:pt x="194" y="328"/>
                      <a:pt x="210" y="329"/>
                      <a:pt x="225" y="329"/>
                    </a:cubicBezTo>
                    <a:cubicBezTo>
                      <a:pt x="253" y="329"/>
                      <a:pt x="281" y="325"/>
                      <a:pt x="308" y="318"/>
                    </a:cubicBezTo>
                    <a:cubicBezTo>
                      <a:pt x="332" y="312"/>
                      <a:pt x="350" y="302"/>
                      <a:pt x="365" y="288"/>
                    </a:cubicBezTo>
                    <a:cubicBezTo>
                      <a:pt x="376" y="278"/>
                      <a:pt x="385" y="266"/>
                      <a:pt x="395" y="249"/>
                    </a:cubicBezTo>
                    <a:cubicBezTo>
                      <a:pt x="410" y="222"/>
                      <a:pt x="422" y="194"/>
                      <a:pt x="429" y="165"/>
                    </a:cubicBezTo>
                    <a:cubicBezTo>
                      <a:pt x="434" y="144"/>
                      <a:pt x="435" y="125"/>
                      <a:pt x="434" y="107"/>
                    </a:cubicBezTo>
                    <a:cubicBezTo>
                      <a:pt x="431" y="71"/>
                      <a:pt x="431" y="71"/>
                      <a:pt x="431" y="71"/>
                    </a:cubicBezTo>
                    <a:cubicBezTo>
                      <a:pt x="399" y="54"/>
                      <a:pt x="399" y="54"/>
                      <a:pt x="399" y="54"/>
                    </a:cubicBezTo>
                    <a:cubicBezTo>
                      <a:pt x="388" y="49"/>
                      <a:pt x="377" y="46"/>
                      <a:pt x="362" y="42"/>
                    </a:cubicBezTo>
                    <a:cubicBezTo>
                      <a:pt x="358" y="42"/>
                      <a:pt x="358" y="42"/>
                      <a:pt x="358" y="42"/>
                    </a:cubicBezTo>
                    <a:cubicBezTo>
                      <a:pt x="328" y="35"/>
                      <a:pt x="296" y="31"/>
                      <a:pt x="251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27" y="32"/>
                      <a:pt x="214" y="33"/>
                      <a:pt x="201" y="34"/>
                    </a:cubicBezTo>
                    <a:cubicBezTo>
                      <a:pt x="175" y="36"/>
                      <a:pt x="152" y="40"/>
                      <a:pt x="130" y="4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2" y="94"/>
                      <a:pt x="82" y="94"/>
                      <a:pt x="82" y="94"/>
                    </a:cubicBezTo>
                    <a:cubicBezTo>
                      <a:pt x="81" y="99"/>
                      <a:pt x="81" y="105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3"/>
                      <a:pt x="79" y="115"/>
                      <a:pt x="79" y="116"/>
                    </a:cubicBezTo>
                    <a:cubicBezTo>
                      <a:pt x="77" y="131"/>
                      <a:pt x="77" y="146"/>
                      <a:pt x="79" y="161"/>
                    </a:cubicBezTo>
                    <a:cubicBezTo>
                      <a:pt x="81" y="182"/>
                      <a:pt x="84" y="209"/>
                      <a:pt x="90" y="237"/>
                    </a:cubicBezTo>
                    <a:cubicBezTo>
                      <a:pt x="95" y="258"/>
                      <a:pt x="103" y="276"/>
                      <a:pt x="113" y="290"/>
                    </a:cubicBezTo>
                    <a:cubicBezTo>
                      <a:pt x="118" y="298"/>
                      <a:pt x="124" y="305"/>
                      <a:pt x="131" y="310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lose/>
                    <a:moveTo>
                      <a:pt x="815" y="348"/>
                    </a:moveTo>
                    <a:cubicBezTo>
                      <a:pt x="787" y="348"/>
                      <a:pt x="762" y="346"/>
                      <a:pt x="738" y="341"/>
                    </a:cubicBezTo>
                    <a:cubicBezTo>
                      <a:pt x="714" y="336"/>
                      <a:pt x="693" y="329"/>
                      <a:pt x="674" y="319"/>
                    </a:cubicBezTo>
                    <a:cubicBezTo>
                      <a:pt x="648" y="304"/>
                      <a:pt x="626" y="282"/>
                      <a:pt x="609" y="254"/>
                    </a:cubicBezTo>
                    <a:cubicBezTo>
                      <a:pt x="598" y="234"/>
                      <a:pt x="588" y="214"/>
                      <a:pt x="579" y="193"/>
                    </a:cubicBezTo>
                    <a:cubicBezTo>
                      <a:pt x="518" y="49"/>
                      <a:pt x="518" y="49"/>
                      <a:pt x="518" y="49"/>
                    </a:cubicBezTo>
                    <a:cubicBezTo>
                      <a:pt x="533" y="48"/>
                      <a:pt x="548" y="46"/>
                      <a:pt x="564" y="40"/>
                    </a:cubicBezTo>
                    <a:cubicBezTo>
                      <a:pt x="572" y="38"/>
                      <a:pt x="580" y="35"/>
                      <a:pt x="588" y="33"/>
                    </a:cubicBezTo>
                    <a:cubicBezTo>
                      <a:pt x="595" y="30"/>
                      <a:pt x="602" y="28"/>
                      <a:pt x="609" y="25"/>
                    </a:cubicBezTo>
                    <a:cubicBezTo>
                      <a:pt x="635" y="17"/>
                      <a:pt x="664" y="11"/>
                      <a:pt x="699" y="6"/>
                    </a:cubicBezTo>
                    <a:cubicBezTo>
                      <a:pt x="733" y="2"/>
                      <a:pt x="767" y="0"/>
                      <a:pt x="803" y="0"/>
                    </a:cubicBezTo>
                    <a:cubicBezTo>
                      <a:pt x="818" y="0"/>
                      <a:pt x="834" y="0"/>
                      <a:pt x="850" y="1"/>
                    </a:cubicBezTo>
                    <a:cubicBezTo>
                      <a:pt x="852" y="1"/>
                      <a:pt x="852" y="1"/>
                      <a:pt x="852" y="1"/>
                    </a:cubicBezTo>
                    <a:cubicBezTo>
                      <a:pt x="877" y="2"/>
                      <a:pt x="903" y="4"/>
                      <a:pt x="928" y="5"/>
                    </a:cubicBezTo>
                    <a:cubicBezTo>
                      <a:pt x="960" y="7"/>
                      <a:pt x="991" y="12"/>
                      <a:pt x="1026" y="18"/>
                    </a:cubicBezTo>
                    <a:cubicBezTo>
                      <a:pt x="1028" y="18"/>
                      <a:pt x="1030" y="18"/>
                      <a:pt x="1032" y="19"/>
                    </a:cubicBezTo>
                    <a:cubicBezTo>
                      <a:pt x="1033" y="19"/>
                      <a:pt x="1033" y="19"/>
                      <a:pt x="1033" y="19"/>
                    </a:cubicBezTo>
                    <a:cubicBezTo>
                      <a:pt x="1036" y="20"/>
                      <a:pt x="1037" y="21"/>
                      <a:pt x="1038" y="25"/>
                    </a:cubicBezTo>
                    <a:cubicBezTo>
                      <a:pt x="1038" y="27"/>
                      <a:pt x="1038" y="30"/>
                      <a:pt x="1038" y="32"/>
                    </a:cubicBezTo>
                    <a:cubicBezTo>
                      <a:pt x="1038" y="33"/>
                      <a:pt x="1038" y="33"/>
                      <a:pt x="1038" y="33"/>
                    </a:cubicBezTo>
                    <a:cubicBezTo>
                      <a:pt x="1039" y="38"/>
                      <a:pt x="1039" y="43"/>
                      <a:pt x="1039" y="47"/>
                    </a:cubicBezTo>
                    <a:cubicBezTo>
                      <a:pt x="1039" y="56"/>
                      <a:pt x="1039" y="64"/>
                      <a:pt x="1039" y="73"/>
                    </a:cubicBezTo>
                    <a:cubicBezTo>
                      <a:pt x="1030" y="55"/>
                      <a:pt x="1030" y="55"/>
                      <a:pt x="1030" y="55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09" y="126"/>
                      <a:pt x="1009" y="126"/>
                      <a:pt x="1009" y="126"/>
                    </a:cubicBezTo>
                    <a:cubicBezTo>
                      <a:pt x="986" y="208"/>
                      <a:pt x="986" y="208"/>
                      <a:pt x="986" y="208"/>
                    </a:cubicBezTo>
                    <a:cubicBezTo>
                      <a:pt x="990" y="205"/>
                      <a:pt x="990" y="205"/>
                      <a:pt x="990" y="205"/>
                    </a:cubicBezTo>
                    <a:cubicBezTo>
                      <a:pt x="984" y="227"/>
                      <a:pt x="978" y="249"/>
                      <a:pt x="970" y="270"/>
                    </a:cubicBezTo>
                    <a:cubicBezTo>
                      <a:pt x="964" y="284"/>
                      <a:pt x="957" y="296"/>
                      <a:pt x="949" y="305"/>
                    </a:cubicBezTo>
                    <a:cubicBezTo>
                      <a:pt x="937" y="321"/>
                      <a:pt x="921" y="331"/>
                      <a:pt x="898" y="338"/>
                    </a:cubicBezTo>
                    <a:cubicBezTo>
                      <a:pt x="881" y="343"/>
                      <a:pt x="861" y="346"/>
                      <a:pt x="838" y="347"/>
                    </a:cubicBezTo>
                    <a:cubicBezTo>
                      <a:pt x="830" y="348"/>
                      <a:pt x="823" y="348"/>
                      <a:pt x="815" y="348"/>
                    </a:cubicBezTo>
                    <a:close/>
                    <a:moveTo>
                      <a:pt x="784" y="30"/>
                    </a:moveTo>
                    <a:cubicBezTo>
                      <a:pt x="775" y="30"/>
                      <a:pt x="763" y="31"/>
                      <a:pt x="751" y="31"/>
                    </a:cubicBezTo>
                    <a:cubicBezTo>
                      <a:pt x="732" y="33"/>
                      <a:pt x="711" y="35"/>
                      <a:pt x="689" y="40"/>
                    </a:cubicBezTo>
                    <a:cubicBezTo>
                      <a:pt x="676" y="42"/>
                      <a:pt x="660" y="46"/>
                      <a:pt x="645" y="51"/>
                    </a:cubicBezTo>
                    <a:cubicBezTo>
                      <a:pt x="604" y="65"/>
                      <a:pt x="604" y="65"/>
                      <a:pt x="604" y="65"/>
                    </a:cubicBezTo>
                    <a:cubicBezTo>
                      <a:pt x="601" y="108"/>
                      <a:pt x="601" y="108"/>
                      <a:pt x="601" y="108"/>
                    </a:cubicBezTo>
                    <a:cubicBezTo>
                      <a:pt x="601" y="110"/>
                      <a:pt x="601" y="113"/>
                      <a:pt x="601" y="116"/>
                    </a:cubicBezTo>
                    <a:cubicBezTo>
                      <a:pt x="600" y="132"/>
                      <a:pt x="603" y="149"/>
                      <a:pt x="607" y="168"/>
                    </a:cubicBezTo>
                    <a:cubicBezTo>
                      <a:pt x="616" y="207"/>
                      <a:pt x="632" y="240"/>
                      <a:pt x="655" y="269"/>
                    </a:cubicBezTo>
                    <a:cubicBezTo>
                      <a:pt x="674" y="293"/>
                      <a:pt x="698" y="308"/>
                      <a:pt x="727" y="314"/>
                    </a:cubicBezTo>
                    <a:cubicBezTo>
                      <a:pt x="758" y="320"/>
                      <a:pt x="786" y="324"/>
                      <a:pt x="814" y="324"/>
                    </a:cubicBezTo>
                    <a:cubicBezTo>
                      <a:pt x="817" y="324"/>
                      <a:pt x="817" y="324"/>
                      <a:pt x="817" y="324"/>
                    </a:cubicBezTo>
                    <a:cubicBezTo>
                      <a:pt x="835" y="323"/>
                      <a:pt x="856" y="323"/>
                      <a:pt x="877" y="317"/>
                    </a:cubicBezTo>
                    <a:cubicBezTo>
                      <a:pt x="896" y="312"/>
                      <a:pt x="908" y="305"/>
                      <a:pt x="919" y="295"/>
                    </a:cubicBezTo>
                    <a:cubicBezTo>
                      <a:pt x="928" y="286"/>
                      <a:pt x="936" y="274"/>
                      <a:pt x="941" y="259"/>
                    </a:cubicBezTo>
                    <a:cubicBezTo>
                      <a:pt x="953" y="227"/>
                      <a:pt x="960" y="193"/>
                      <a:pt x="961" y="156"/>
                    </a:cubicBezTo>
                    <a:cubicBezTo>
                      <a:pt x="961" y="154"/>
                      <a:pt x="961" y="154"/>
                      <a:pt x="961" y="154"/>
                    </a:cubicBezTo>
                    <a:cubicBezTo>
                      <a:pt x="961" y="142"/>
                      <a:pt x="961" y="130"/>
                      <a:pt x="960" y="118"/>
                    </a:cubicBezTo>
                    <a:cubicBezTo>
                      <a:pt x="960" y="113"/>
                      <a:pt x="960" y="113"/>
                      <a:pt x="960" y="113"/>
                    </a:cubicBezTo>
                    <a:cubicBezTo>
                      <a:pt x="960" y="108"/>
                      <a:pt x="960" y="105"/>
                      <a:pt x="959" y="102"/>
                    </a:cubicBezTo>
                    <a:cubicBezTo>
                      <a:pt x="958" y="93"/>
                      <a:pt x="958" y="93"/>
                      <a:pt x="958" y="93"/>
                    </a:cubicBezTo>
                    <a:cubicBezTo>
                      <a:pt x="955" y="84"/>
                      <a:pt x="955" y="84"/>
                      <a:pt x="955" y="84"/>
                    </a:cubicBezTo>
                    <a:cubicBezTo>
                      <a:pt x="955" y="83"/>
                      <a:pt x="954" y="82"/>
                      <a:pt x="954" y="81"/>
                    </a:cubicBezTo>
                    <a:cubicBezTo>
                      <a:pt x="941" y="53"/>
                      <a:pt x="941" y="53"/>
                      <a:pt x="941" y="53"/>
                    </a:cubicBezTo>
                    <a:cubicBezTo>
                      <a:pt x="911" y="45"/>
                      <a:pt x="911" y="45"/>
                      <a:pt x="911" y="45"/>
                    </a:cubicBezTo>
                    <a:cubicBezTo>
                      <a:pt x="877" y="35"/>
                      <a:pt x="842" y="32"/>
                      <a:pt x="798" y="30"/>
                    </a:cubicBezTo>
                    <a:cubicBezTo>
                      <a:pt x="795" y="29"/>
                      <a:pt x="795" y="29"/>
                      <a:pt x="795" y="29"/>
                    </a:cubicBezTo>
                    <a:cubicBezTo>
                      <a:pt x="784" y="30"/>
                      <a:pt x="784" y="30"/>
                      <a:pt x="78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3"/>
              <p:cNvSpPr>
                <a:spLocks noEditPoints="1"/>
              </p:cNvSpPr>
              <p:nvPr/>
            </p:nvSpPr>
            <p:spPr bwMode="auto">
              <a:xfrm>
                <a:off x="5649913" y="4264025"/>
                <a:ext cx="3127375" cy="1230313"/>
              </a:xfrm>
              <a:custGeom>
                <a:avLst/>
                <a:gdLst>
                  <a:gd name="T0" fmla="*/ 2002 w 2852"/>
                  <a:gd name="T1" fmla="*/ 0 h 1123"/>
                  <a:gd name="T2" fmla="*/ 1595 w 2852"/>
                  <a:gd name="T3" fmla="*/ 742 h 1123"/>
                  <a:gd name="T4" fmla="*/ 1535 w 2852"/>
                  <a:gd name="T5" fmla="*/ 565 h 1123"/>
                  <a:gd name="T6" fmla="*/ 1646 w 2852"/>
                  <a:gd name="T7" fmla="*/ 342 h 1123"/>
                  <a:gd name="T8" fmla="*/ 1423 w 2852"/>
                  <a:gd name="T9" fmla="*/ 119 h 1123"/>
                  <a:gd name="T10" fmla="*/ 1200 w 2852"/>
                  <a:gd name="T11" fmla="*/ 342 h 1123"/>
                  <a:gd name="T12" fmla="*/ 1312 w 2852"/>
                  <a:gd name="T13" fmla="*/ 565 h 1123"/>
                  <a:gd name="T14" fmla="*/ 1240 w 2852"/>
                  <a:gd name="T15" fmla="*/ 746 h 1123"/>
                  <a:gd name="T16" fmla="*/ 844 w 2852"/>
                  <a:gd name="T17" fmla="*/ 0 h 1123"/>
                  <a:gd name="T18" fmla="*/ 0 w 2852"/>
                  <a:gd name="T19" fmla="*/ 889 h 1123"/>
                  <a:gd name="T20" fmla="*/ 173 w 2852"/>
                  <a:gd name="T21" fmla="*/ 1123 h 1123"/>
                  <a:gd name="T22" fmla="*/ 2678 w 2852"/>
                  <a:gd name="T23" fmla="*/ 1123 h 1123"/>
                  <a:gd name="T24" fmla="*/ 2852 w 2852"/>
                  <a:gd name="T25" fmla="*/ 890 h 1123"/>
                  <a:gd name="T26" fmla="*/ 2002 w 2852"/>
                  <a:gd name="T27" fmla="*/ 0 h 1123"/>
                  <a:gd name="T28" fmla="*/ 2586 w 2852"/>
                  <a:gd name="T29" fmla="*/ 447 h 1123"/>
                  <a:gd name="T30" fmla="*/ 2586 w 2852"/>
                  <a:gd name="T31" fmla="*/ 447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2" h="1123">
                    <a:moveTo>
                      <a:pt x="2002" y="0"/>
                    </a:moveTo>
                    <a:cubicBezTo>
                      <a:pt x="1595" y="742"/>
                      <a:pt x="1595" y="742"/>
                      <a:pt x="1595" y="742"/>
                    </a:cubicBezTo>
                    <a:cubicBezTo>
                      <a:pt x="1535" y="565"/>
                      <a:pt x="1535" y="565"/>
                      <a:pt x="1535" y="565"/>
                    </a:cubicBezTo>
                    <a:cubicBezTo>
                      <a:pt x="1646" y="342"/>
                      <a:pt x="1646" y="342"/>
                      <a:pt x="1646" y="342"/>
                    </a:cubicBezTo>
                    <a:cubicBezTo>
                      <a:pt x="1423" y="119"/>
                      <a:pt x="1423" y="119"/>
                      <a:pt x="1423" y="119"/>
                    </a:cubicBezTo>
                    <a:cubicBezTo>
                      <a:pt x="1200" y="342"/>
                      <a:pt x="1200" y="342"/>
                      <a:pt x="1200" y="342"/>
                    </a:cubicBezTo>
                    <a:cubicBezTo>
                      <a:pt x="1312" y="565"/>
                      <a:pt x="1312" y="565"/>
                      <a:pt x="1312" y="565"/>
                    </a:cubicBezTo>
                    <a:cubicBezTo>
                      <a:pt x="1240" y="746"/>
                      <a:pt x="1240" y="746"/>
                      <a:pt x="1240" y="746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844" y="0"/>
                      <a:pt x="0" y="447"/>
                      <a:pt x="0" y="889"/>
                    </a:cubicBezTo>
                    <a:cubicBezTo>
                      <a:pt x="0" y="1011"/>
                      <a:pt x="50" y="1123"/>
                      <a:pt x="173" y="1123"/>
                    </a:cubicBezTo>
                    <a:cubicBezTo>
                      <a:pt x="2678" y="1123"/>
                      <a:pt x="2678" y="1123"/>
                      <a:pt x="2678" y="1123"/>
                    </a:cubicBezTo>
                    <a:cubicBezTo>
                      <a:pt x="2800" y="1123"/>
                      <a:pt x="2852" y="1012"/>
                      <a:pt x="2852" y="890"/>
                    </a:cubicBezTo>
                    <a:cubicBezTo>
                      <a:pt x="2852" y="475"/>
                      <a:pt x="2002" y="0"/>
                      <a:pt x="2002" y="0"/>
                    </a:cubicBezTo>
                    <a:moveTo>
                      <a:pt x="2586" y="447"/>
                    </a:moveTo>
                    <a:cubicBezTo>
                      <a:pt x="2586" y="447"/>
                      <a:pt x="2586" y="447"/>
                      <a:pt x="2586" y="4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"/>
              <p:cNvSpPr>
                <a:spLocks noEditPoints="1"/>
              </p:cNvSpPr>
              <p:nvPr/>
            </p:nvSpPr>
            <p:spPr bwMode="auto">
              <a:xfrm>
                <a:off x="6415088" y="2301875"/>
                <a:ext cx="1603375" cy="1984375"/>
              </a:xfrm>
              <a:custGeom>
                <a:avLst/>
                <a:gdLst>
                  <a:gd name="T0" fmla="*/ 1460 w 1462"/>
                  <a:gd name="T1" fmla="*/ 878 h 1812"/>
                  <a:gd name="T2" fmla="*/ 1460 w 1462"/>
                  <a:gd name="T3" fmla="*/ 844 h 1812"/>
                  <a:gd name="T4" fmla="*/ 1430 w 1462"/>
                  <a:gd name="T5" fmla="*/ 824 h 1812"/>
                  <a:gd name="T6" fmla="*/ 1420 w 1462"/>
                  <a:gd name="T7" fmla="*/ 817 h 1812"/>
                  <a:gd name="T8" fmla="*/ 764 w 1462"/>
                  <a:gd name="T9" fmla="*/ 90 h 1812"/>
                  <a:gd name="T10" fmla="*/ 193 w 1462"/>
                  <a:gd name="T11" fmla="*/ 151 h 1812"/>
                  <a:gd name="T12" fmla="*/ 61 w 1462"/>
                  <a:gd name="T13" fmla="*/ 806 h 1812"/>
                  <a:gd name="T14" fmla="*/ 31 w 1462"/>
                  <a:gd name="T15" fmla="*/ 824 h 1812"/>
                  <a:gd name="T16" fmla="*/ 2 w 1462"/>
                  <a:gd name="T17" fmla="*/ 844 h 1812"/>
                  <a:gd name="T18" fmla="*/ 2 w 1462"/>
                  <a:gd name="T19" fmla="*/ 878 h 1812"/>
                  <a:gd name="T20" fmla="*/ 36 w 1462"/>
                  <a:gd name="T21" fmla="*/ 1103 h 1812"/>
                  <a:gd name="T22" fmla="*/ 135 w 1462"/>
                  <a:gd name="T23" fmla="*/ 1219 h 1812"/>
                  <a:gd name="T24" fmla="*/ 356 w 1462"/>
                  <a:gd name="T25" fmla="*/ 1624 h 1812"/>
                  <a:gd name="T26" fmla="*/ 722 w 1462"/>
                  <a:gd name="T27" fmla="*/ 1810 h 1812"/>
                  <a:gd name="T28" fmla="*/ 734 w 1462"/>
                  <a:gd name="T29" fmla="*/ 1812 h 1812"/>
                  <a:gd name="T30" fmla="*/ 747 w 1462"/>
                  <a:gd name="T31" fmla="*/ 1810 h 1812"/>
                  <a:gd name="T32" fmla="*/ 1123 w 1462"/>
                  <a:gd name="T33" fmla="*/ 1613 h 1812"/>
                  <a:gd name="T34" fmla="*/ 1332 w 1462"/>
                  <a:gd name="T35" fmla="*/ 1216 h 1812"/>
                  <a:gd name="T36" fmla="*/ 1427 w 1462"/>
                  <a:gd name="T37" fmla="*/ 1099 h 1812"/>
                  <a:gd name="T38" fmla="*/ 1460 w 1462"/>
                  <a:gd name="T39" fmla="*/ 878 h 1812"/>
                  <a:gd name="T40" fmla="*/ 1301 w 1462"/>
                  <a:gd name="T41" fmla="*/ 1049 h 1812"/>
                  <a:gd name="T42" fmla="*/ 1252 w 1462"/>
                  <a:gd name="T43" fmla="*/ 1105 h 1812"/>
                  <a:gd name="T44" fmla="*/ 1218 w 1462"/>
                  <a:gd name="T45" fmla="*/ 1117 h 1812"/>
                  <a:gd name="T46" fmla="*/ 1209 w 1462"/>
                  <a:gd name="T47" fmla="*/ 1151 h 1812"/>
                  <a:gd name="T48" fmla="*/ 1024 w 1462"/>
                  <a:gd name="T49" fmla="*/ 1520 h 1812"/>
                  <a:gd name="T50" fmla="*/ 732 w 1462"/>
                  <a:gd name="T51" fmla="*/ 1675 h 1812"/>
                  <a:gd name="T52" fmla="*/ 454 w 1462"/>
                  <a:gd name="T53" fmla="*/ 1530 h 1812"/>
                  <a:gd name="T54" fmla="*/ 257 w 1462"/>
                  <a:gd name="T55" fmla="*/ 1153 h 1812"/>
                  <a:gd name="T56" fmla="*/ 248 w 1462"/>
                  <a:gd name="T57" fmla="*/ 1117 h 1812"/>
                  <a:gd name="T58" fmla="*/ 212 w 1462"/>
                  <a:gd name="T59" fmla="*/ 1106 h 1812"/>
                  <a:gd name="T60" fmla="*/ 162 w 1462"/>
                  <a:gd name="T61" fmla="*/ 1051 h 1812"/>
                  <a:gd name="T62" fmla="*/ 139 w 1462"/>
                  <a:gd name="T63" fmla="*/ 942 h 1812"/>
                  <a:gd name="T64" fmla="*/ 227 w 1462"/>
                  <a:gd name="T65" fmla="*/ 939 h 1812"/>
                  <a:gd name="T66" fmla="*/ 233 w 1462"/>
                  <a:gd name="T67" fmla="*/ 918 h 1812"/>
                  <a:gd name="T68" fmla="*/ 234 w 1462"/>
                  <a:gd name="T69" fmla="*/ 919 h 1812"/>
                  <a:gd name="T70" fmla="*/ 237 w 1462"/>
                  <a:gd name="T71" fmla="*/ 904 h 1812"/>
                  <a:gd name="T72" fmla="*/ 268 w 1462"/>
                  <a:gd name="T73" fmla="*/ 579 h 1812"/>
                  <a:gd name="T74" fmla="*/ 281 w 1462"/>
                  <a:gd name="T75" fmla="*/ 545 h 1812"/>
                  <a:gd name="T76" fmla="*/ 908 w 1462"/>
                  <a:gd name="T77" fmla="*/ 472 h 1812"/>
                  <a:gd name="T78" fmla="*/ 868 w 1462"/>
                  <a:gd name="T79" fmla="*/ 579 h 1812"/>
                  <a:gd name="T80" fmla="*/ 908 w 1462"/>
                  <a:gd name="T81" fmla="*/ 586 h 1812"/>
                  <a:gd name="T82" fmla="*/ 954 w 1462"/>
                  <a:gd name="T83" fmla="*/ 514 h 1812"/>
                  <a:gd name="T84" fmla="*/ 948 w 1462"/>
                  <a:gd name="T85" fmla="*/ 565 h 1812"/>
                  <a:gd name="T86" fmla="*/ 991 w 1462"/>
                  <a:gd name="T87" fmla="*/ 570 h 1812"/>
                  <a:gd name="T88" fmla="*/ 1018 w 1462"/>
                  <a:gd name="T89" fmla="*/ 488 h 1812"/>
                  <a:gd name="T90" fmla="*/ 1181 w 1462"/>
                  <a:gd name="T91" fmla="*/ 536 h 1812"/>
                  <a:gd name="T92" fmla="*/ 1220 w 1462"/>
                  <a:gd name="T93" fmla="*/ 858 h 1812"/>
                  <a:gd name="T94" fmla="*/ 1231 w 1462"/>
                  <a:gd name="T95" fmla="*/ 916 h 1812"/>
                  <a:gd name="T96" fmla="*/ 1251 w 1462"/>
                  <a:gd name="T97" fmla="*/ 915 h 1812"/>
                  <a:gd name="T98" fmla="*/ 1260 w 1462"/>
                  <a:gd name="T99" fmla="*/ 946 h 1812"/>
                  <a:gd name="T100" fmla="*/ 1323 w 1462"/>
                  <a:gd name="T101" fmla="*/ 942 h 1812"/>
                  <a:gd name="T102" fmla="*/ 1301 w 1462"/>
                  <a:gd name="T103" fmla="*/ 1049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2" h="1812">
                    <a:moveTo>
                      <a:pt x="1460" y="878"/>
                    </a:moveTo>
                    <a:cubicBezTo>
                      <a:pt x="1460" y="844"/>
                      <a:pt x="1460" y="844"/>
                      <a:pt x="1460" y="844"/>
                    </a:cubicBezTo>
                    <a:cubicBezTo>
                      <a:pt x="1430" y="824"/>
                      <a:pt x="1430" y="824"/>
                      <a:pt x="1430" y="824"/>
                    </a:cubicBezTo>
                    <a:cubicBezTo>
                      <a:pt x="1427" y="822"/>
                      <a:pt x="1423" y="819"/>
                      <a:pt x="1420" y="817"/>
                    </a:cubicBezTo>
                    <a:cubicBezTo>
                      <a:pt x="1360" y="303"/>
                      <a:pt x="1364" y="0"/>
                      <a:pt x="764" y="90"/>
                    </a:cubicBezTo>
                    <a:cubicBezTo>
                      <a:pt x="553" y="121"/>
                      <a:pt x="323" y="56"/>
                      <a:pt x="193" y="151"/>
                    </a:cubicBezTo>
                    <a:cubicBezTo>
                      <a:pt x="28" y="305"/>
                      <a:pt x="16" y="535"/>
                      <a:pt x="61" y="806"/>
                    </a:cubicBezTo>
                    <a:cubicBezTo>
                      <a:pt x="51" y="811"/>
                      <a:pt x="41" y="817"/>
                      <a:pt x="31" y="824"/>
                    </a:cubicBezTo>
                    <a:cubicBezTo>
                      <a:pt x="2" y="844"/>
                      <a:pt x="2" y="844"/>
                      <a:pt x="2" y="844"/>
                    </a:cubicBezTo>
                    <a:cubicBezTo>
                      <a:pt x="2" y="878"/>
                      <a:pt x="2" y="878"/>
                      <a:pt x="2" y="878"/>
                    </a:cubicBezTo>
                    <a:cubicBezTo>
                      <a:pt x="0" y="969"/>
                      <a:pt x="11" y="1045"/>
                      <a:pt x="36" y="1103"/>
                    </a:cubicBezTo>
                    <a:cubicBezTo>
                      <a:pt x="58" y="1156"/>
                      <a:pt x="91" y="1195"/>
                      <a:pt x="135" y="1219"/>
                    </a:cubicBezTo>
                    <a:cubicBezTo>
                      <a:pt x="187" y="1396"/>
                      <a:pt x="262" y="1528"/>
                      <a:pt x="356" y="1624"/>
                    </a:cubicBezTo>
                    <a:cubicBezTo>
                      <a:pt x="459" y="1728"/>
                      <a:pt x="582" y="1787"/>
                      <a:pt x="722" y="1810"/>
                    </a:cubicBezTo>
                    <a:cubicBezTo>
                      <a:pt x="734" y="1812"/>
                      <a:pt x="734" y="1812"/>
                      <a:pt x="734" y="1812"/>
                    </a:cubicBezTo>
                    <a:cubicBezTo>
                      <a:pt x="747" y="1810"/>
                      <a:pt x="747" y="1810"/>
                      <a:pt x="747" y="1810"/>
                    </a:cubicBezTo>
                    <a:cubicBezTo>
                      <a:pt x="901" y="1777"/>
                      <a:pt x="1024" y="1716"/>
                      <a:pt x="1123" y="1613"/>
                    </a:cubicBezTo>
                    <a:cubicBezTo>
                      <a:pt x="1214" y="1517"/>
                      <a:pt x="1282" y="1388"/>
                      <a:pt x="1332" y="1216"/>
                    </a:cubicBezTo>
                    <a:cubicBezTo>
                      <a:pt x="1374" y="1192"/>
                      <a:pt x="1406" y="1152"/>
                      <a:pt x="1427" y="1099"/>
                    </a:cubicBezTo>
                    <a:cubicBezTo>
                      <a:pt x="1451" y="1042"/>
                      <a:pt x="1462" y="967"/>
                      <a:pt x="1460" y="878"/>
                    </a:cubicBezTo>
                    <a:close/>
                    <a:moveTo>
                      <a:pt x="1301" y="1049"/>
                    </a:moveTo>
                    <a:cubicBezTo>
                      <a:pt x="1289" y="1078"/>
                      <a:pt x="1273" y="1098"/>
                      <a:pt x="1252" y="1105"/>
                    </a:cubicBezTo>
                    <a:cubicBezTo>
                      <a:pt x="1218" y="1117"/>
                      <a:pt x="1218" y="1117"/>
                      <a:pt x="1218" y="1117"/>
                    </a:cubicBezTo>
                    <a:cubicBezTo>
                      <a:pt x="1209" y="1151"/>
                      <a:pt x="1209" y="1151"/>
                      <a:pt x="1209" y="1151"/>
                    </a:cubicBezTo>
                    <a:cubicBezTo>
                      <a:pt x="1164" y="1316"/>
                      <a:pt x="1104" y="1436"/>
                      <a:pt x="1024" y="1520"/>
                    </a:cubicBezTo>
                    <a:cubicBezTo>
                      <a:pt x="948" y="1599"/>
                      <a:pt x="852" y="1648"/>
                      <a:pt x="732" y="1675"/>
                    </a:cubicBezTo>
                    <a:cubicBezTo>
                      <a:pt x="625" y="1655"/>
                      <a:pt x="532" y="1609"/>
                      <a:pt x="454" y="1530"/>
                    </a:cubicBezTo>
                    <a:cubicBezTo>
                      <a:pt x="370" y="1445"/>
                      <a:pt x="304" y="1322"/>
                      <a:pt x="257" y="1153"/>
                    </a:cubicBezTo>
                    <a:cubicBezTo>
                      <a:pt x="248" y="1117"/>
                      <a:pt x="248" y="1117"/>
                      <a:pt x="248" y="1117"/>
                    </a:cubicBezTo>
                    <a:cubicBezTo>
                      <a:pt x="212" y="1106"/>
                      <a:pt x="212" y="1106"/>
                      <a:pt x="212" y="1106"/>
                    </a:cubicBezTo>
                    <a:cubicBezTo>
                      <a:pt x="191" y="1099"/>
                      <a:pt x="174" y="1080"/>
                      <a:pt x="162" y="1051"/>
                    </a:cubicBezTo>
                    <a:cubicBezTo>
                      <a:pt x="150" y="1022"/>
                      <a:pt x="142" y="986"/>
                      <a:pt x="139" y="942"/>
                    </a:cubicBezTo>
                    <a:cubicBezTo>
                      <a:pt x="172" y="937"/>
                      <a:pt x="209" y="927"/>
                      <a:pt x="227" y="939"/>
                    </a:cubicBezTo>
                    <a:cubicBezTo>
                      <a:pt x="229" y="933"/>
                      <a:pt x="231" y="926"/>
                      <a:pt x="233" y="918"/>
                    </a:cubicBezTo>
                    <a:cubicBezTo>
                      <a:pt x="234" y="919"/>
                      <a:pt x="234" y="919"/>
                      <a:pt x="234" y="919"/>
                    </a:cubicBezTo>
                    <a:cubicBezTo>
                      <a:pt x="237" y="904"/>
                      <a:pt x="237" y="904"/>
                      <a:pt x="237" y="904"/>
                    </a:cubicBezTo>
                    <a:cubicBezTo>
                      <a:pt x="247" y="865"/>
                      <a:pt x="258" y="619"/>
                      <a:pt x="268" y="579"/>
                    </a:cubicBezTo>
                    <a:cubicBezTo>
                      <a:pt x="272" y="568"/>
                      <a:pt x="274" y="554"/>
                      <a:pt x="281" y="545"/>
                    </a:cubicBezTo>
                    <a:cubicBezTo>
                      <a:pt x="330" y="611"/>
                      <a:pt x="695" y="618"/>
                      <a:pt x="908" y="472"/>
                    </a:cubicBezTo>
                    <a:cubicBezTo>
                      <a:pt x="868" y="579"/>
                      <a:pt x="868" y="579"/>
                      <a:pt x="868" y="579"/>
                    </a:cubicBezTo>
                    <a:cubicBezTo>
                      <a:pt x="908" y="586"/>
                      <a:pt x="908" y="586"/>
                      <a:pt x="908" y="586"/>
                    </a:cubicBezTo>
                    <a:cubicBezTo>
                      <a:pt x="954" y="514"/>
                      <a:pt x="954" y="514"/>
                      <a:pt x="954" y="514"/>
                    </a:cubicBezTo>
                    <a:cubicBezTo>
                      <a:pt x="948" y="565"/>
                      <a:pt x="948" y="565"/>
                      <a:pt x="948" y="565"/>
                    </a:cubicBezTo>
                    <a:cubicBezTo>
                      <a:pt x="991" y="570"/>
                      <a:pt x="991" y="570"/>
                      <a:pt x="991" y="570"/>
                    </a:cubicBezTo>
                    <a:cubicBezTo>
                      <a:pt x="1018" y="488"/>
                      <a:pt x="1018" y="488"/>
                      <a:pt x="1018" y="488"/>
                    </a:cubicBezTo>
                    <a:cubicBezTo>
                      <a:pt x="1070" y="518"/>
                      <a:pt x="1129" y="558"/>
                      <a:pt x="1181" y="536"/>
                    </a:cubicBezTo>
                    <a:cubicBezTo>
                      <a:pt x="1198" y="575"/>
                      <a:pt x="1211" y="812"/>
                      <a:pt x="1220" y="858"/>
                    </a:cubicBezTo>
                    <a:cubicBezTo>
                      <a:pt x="1231" y="916"/>
                      <a:pt x="1231" y="916"/>
                      <a:pt x="1231" y="916"/>
                    </a:cubicBezTo>
                    <a:cubicBezTo>
                      <a:pt x="1251" y="915"/>
                      <a:pt x="1251" y="915"/>
                      <a:pt x="1251" y="915"/>
                    </a:cubicBezTo>
                    <a:cubicBezTo>
                      <a:pt x="1260" y="946"/>
                      <a:pt x="1260" y="946"/>
                      <a:pt x="1260" y="946"/>
                    </a:cubicBezTo>
                    <a:cubicBezTo>
                      <a:pt x="1283" y="943"/>
                      <a:pt x="1303" y="942"/>
                      <a:pt x="1323" y="942"/>
                    </a:cubicBezTo>
                    <a:cubicBezTo>
                      <a:pt x="1320" y="985"/>
                      <a:pt x="1312" y="1021"/>
                      <a:pt x="1301" y="10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162" y="672155"/>
            <a:ext cx="722264" cy="72226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108428" y="80766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广东技术师</a:t>
            </a:r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范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大学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2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123" b="1" dirty="0" smtClean="0"/>
              <a:t>Part 1</a:t>
            </a:r>
          </a:p>
          <a:p>
            <a:pPr algn="ctr">
              <a:lnSpc>
                <a:spcPct val="150000"/>
              </a:lnSpc>
            </a:pPr>
            <a:r>
              <a:rPr lang="zh-CN" altLang="en-US" sz="4123" b="1" dirty="0"/>
              <a:t>选</a:t>
            </a:r>
            <a:r>
              <a:rPr lang="zh-CN" altLang="en-US" sz="4123" b="1" dirty="0" smtClean="0"/>
              <a:t>题意义</a:t>
            </a:r>
            <a:endParaRPr lang="en-US" altLang="zh-CN" sz="4123" b="1" dirty="0" smtClean="0"/>
          </a:p>
        </p:txBody>
      </p:sp>
      <p:sp>
        <p:nvSpPr>
          <p:cNvPr id="5" name="等腰三角形 4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</p:spTree>
    <p:extLst>
      <p:ext uri="{BB962C8B-B14F-4D97-AF65-F5344CB8AC3E}">
        <p14:creationId xmlns:p14="http://schemas.microsoft.com/office/powerpoint/2010/main" val="14050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4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kern="900" dirty="0">
                <a:cs typeface="+mn-ea"/>
                <a:sym typeface="+mn-lt"/>
              </a:rPr>
              <a:t>校园快递</a:t>
            </a:r>
          </a:p>
        </p:txBody>
      </p:sp>
      <p:sp>
        <p:nvSpPr>
          <p:cNvPr id="5" name="Rectangle 18"/>
          <p:cNvSpPr/>
          <p:nvPr/>
        </p:nvSpPr>
        <p:spPr>
          <a:xfrm>
            <a:off x="6503832" y="2177987"/>
            <a:ext cx="5434884" cy="329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cs typeface="+mn-ea"/>
                <a:sym typeface="+mn-lt"/>
              </a:rPr>
              <a:t>我国电商高速发展，带动快递业急速发展，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2017 </a:t>
            </a:r>
            <a:r>
              <a:rPr lang="zh-CN" altLang="en-US" sz="2400" dirty="0" smtClean="0">
                <a:solidFill>
                  <a:schemeClr val="bg1"/>
                </a:solidFill>
                <a:cs typeface="+mn-ea"/>
                <a:sym typeface="+mn-lt"/>
              </a:rPr>
              <a:t>年快递包裹量 </a:t>
            </a:r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400 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亿件</a:t>
            </a:r>
            <a:r>
              <a:rPr lang="zh-CN" altLang="en-US" sz="240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cs typeface="+mn-ea"/>
                <a:sym typeface="+mn-lt"/>
              </a:rPr>
              <a:t>大学生做为网购的主力，包裹量不可估量；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343139"/>
              </p:ext>
            </p:extLst>
          </p:nvPr>
        </p:nvGraphicFramePr>
        <p:xfrm>
          <a:off x="177405" y="2177987"/>
          <a:ext cx="6077013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2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5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kern="900" dirty="0">
                <a:cs typeface="+mn-ea"/>
                <a:sym typeface="+mn-lt"/>
              </a:rPr>
              <a:t>校园快递</a:t>
            </a:r>
          </a:p>
        </p:txBody>
      </p:sp>
      <p:pic>
        <p:nvPicPr>
          <p:cNvPr id="2050" name="Picture 2" descr="http://henan.sinaimg.cn/2014/1118/U7925P827DT201411181421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157" y="4030187"/>
            <a:ext cx="4825714" cy="24246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n7.cmsfile.pg0.cn/group2/M00/1D/E8/Cgqg2VZOlNeAU4B8AARg06YTjKk416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090" y="1508286"/>
            <a:ext cx="4227213" cy="28075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2"/>
          <p:cNvSpPr txBox="1"/>
          <p:nvPr/>
        </p:nvSpPr>
        <p:spPr>
          <a:xfrm>
            <a:off x="5268769" y="1147241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1" name="Rectangle 9"/>
          <p:cNvSpPr/>
          <p:nvPr/>
        </p:nvSpPr>
        <p:spPr>
          <a:xfrm>
            <a:off x="5962919" y="1418873"/>
            <a:ext cx="5324514" cy="3822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由于高校环境封闭或安保考虑，快递都难以进入。快递公司一般只能把快件送到校门口或固定收件点，而这种情况也衍生了一系列问题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：</a:t>
            </a:r>
            <a:r>
              <a:rPr lang="en-US" altLang="zh-CN" sz="2400" b="1" dirty="0" smtClean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1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、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取快递时间受限</a:t>
            </a:r>
            <a:endParaRPr lang="en-US" altLang="zh-CN" sz="2000" b="1" dirty="0">
              <a:solidFill>
                <a:schemeClr val="accent1"/>
              </a:solidFill>
              <a:latin typeface="+mn-ea"/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2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、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取快递距离较远</a:t>
            </a:r>
            <a:endParaRPr lang="en-US" altLang="zh-CN" sz="2000" b="1" dirty="0">
              <a:solidFill>
                <a:schemeClr val="accent1"/>
              </a:solidFill>
              <a:latin typeface="+mn-ea"/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3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、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给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师生寄、取快递带来诸多不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便</a:t>
            </a:r>
            <a:endParaRPr lang="en-US" altLang="zh-CN" sz="2000" b="1" dirty="0">
              <a:solidFill>
                <a:schemeClr val="accent1"/>
              </a:solidFill>
              <a:latin typeface="+mn-ea"/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endParaRPr lang="en-US" altLang="zh-CN" sz="2000" b="1" dirty="0">
              <a:solidFill>
                <a:schemeClr val="accent1"/>
              </a:solidFill>
              <a:latin typeface="+mn-ea"/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zh-CN" altLang="en-US" sz="2000" dirty="0" smtClean="0">
                <a:latin typeface="+mn-ea"/>
                <a:cs typeface="+mn-ea"/>
                <a:sym typeface="+mn-lt"/>
              </a:rPr>
              <a:t>从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发件人到收件人，对于校园里的师生而言，校园快递“最后一公里”让人觉得并不方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便。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11007500" y="5275351"/>
            <a:ext cx="531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12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6</a:t>
            </a:fld>
            <a:r>
              <a:rPr lang="zh-CN" altLang="en-US" dirty="0"/>
              <a:t> 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/>
              <a:t>选题意义</a:t>
            </a:r>
          </a:p>
        </p:txBody>
      </p:sp>
      <p:sp>
        <p:nvSpPr>
          <p:cNvPr id="39" name="TextBox 12"/>
          <p:cNvSpPr txBox="1"/>
          <p:nvPr/>
        </p:nvSpPr>
        <p:spPr>
          <a:xfrm>
            <a:off x="632365" y="2319216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41" name="Rectangle 9"/>
          <p:cNvSpPr/>
          <p:nvPr/>
        </p:nvSpPr>
        <p:spPr>
          <a:xfrm>
            <a:off x="1160750" y="2928811"/>
            <a:ext cx="10043870" cy="2132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en-US" altLang="zh-CN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Penpi 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校园社区就是以校园学生为中心，充分利用便捷的网络和广大学生的网络日常使用习惯，为</a:t>
            </a:r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解决校园快递“最后一公里”的痛点问题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为主要目标，并</a:t>
            </a:r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提供有话题交流</a:t>
            </a:r>
            <a:r>
              <a:rPr lang="zh-CN" altLang="en-US" sz="2400" dirty="0">
                <a:cs typeface="+mn-ea"/>
                <a:sym typeface="+mn-lt"/>
              </a:rPr>
              <a:t>功能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的</a:t>
            </a:r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校园社区平台</a:t>
            </a:r>
            <a:r>
              <a:rPr lang="zh-CN" altLang="en-US" sz="2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11007500" y="4605651"/>
            <a:ext cx="531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</p:spTree>
    <p:extLst>
      <p:ext uri="{BB962C8B-B14F-4D97-AF65-F5344CB8AC3E}">
        <p14:creationId xmlns:p14="http://schemas.microsoft.com/office/powerpoint/2010/main" val="19250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123" b="1" dirty="0" smtClean="0"/>
              <a:t>Part 2</a:t>
            </a:r>
          </a:p>
          <a:p>
            <a:pPr algn="ctr">
              <a:lnSpc>
                <a:spcPct val="150000"/>
              </a:lnSpc>
            </a:pPr>
            <a:r>
              <a:rPr lang="zh-CN" altLang="en-US" sz="4123" b="1" dirty="0" smtClean="0"/>
              <a:t>相关技术</a:t>
            </a:r>
            <a:endParaRPr lang="en-US" altLang="zh-CN" sz="4123" b="1" dirty="0" smtClean="0"/>
          </a:p>
        </p:txBody>
      </p:sp>
      <p:sp>
        <p:nvSpPr>
          <p:cNvPr id="4" name="等腰三角形 3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</p:spTree>
    <p:extLst>
      <p:ext uri="{BB962C8B-B14F-4D97-AF65-F5344CB8AC3E}">
        <p14:creationId xmlns:p14="http://schemas.microsoft.com/office/powerpoint/2010/main" val="7862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zh-CN" altLang="en-US" dirty="0"/>
              <a:t>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 smtClean="0"/>
              <a:t>客户端</a:t>
            </a:r>
            <a:r>
              <a:rPr lang="en-US" altLang="zh-CN" sz="2800" dirty="0" smtClean="0"/>
              <a:t>·Weex</a:t>
            </a:r>
            <a:endParaRPr lang="zh-CN" altLang="en-US" sz="2800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  <p:pic>
        <p:nvPicPr>
          <p:cNvPr id="3074" name="Picture 2" descr="Hello WE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355" y="1619831"/>
            <a:ext cx="52387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/>
          <p:nvPr/>
        </p:nvSpPr>
        <p:spPr>
          <a:xfrm>
            <a:off x="1160750" y="4800600"/>
            <a:ext cx="10108264" cy="685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914377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/>
                </a:solidFill>
                <a:sym typeface="+mn-lt"/>
              </a:rPr>
              <a:t>一套构建高性能、可扩展的原生应用跨平台开发方案</a:t>
            </a:r>
            <a:endParaRPr lang="zh-CN" altLang="en-US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750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9</a:t>
            </a:r>
            <a:r>
              <a:rPr lang="zh-CN" altLang="en-US" dirty="0" smtClean="0"/>
              <a:t> </a:t>
            </a:r>
            <a:r>
              <a:rPr lang="zh-CN" altLang="en-US" dirty="0"/>
              <a:t>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21701" y="600502"/>
            <a:ext cx="3188423" cy="387798"/>
          </a:xfrm>
        </p:spPr>
        <p:txBody>
          <a:bodyPr/>
          <a:lstStyle/>
          <a:p>
            <a:r>
              <a:rPr lang="zh-CN" altLang="en-US" sz="2800" dirty="0" smtClean="0"/>
              <a:t>服务端相关技术</a:t>
            </a:r>
            <a:endParaRPr lang="zh-CN" altLang="en-US" sz="2800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厚德博学，唯实求新</a:t>
            </a:r>
          </a:p>
        </p:txBody>
      </p:sp>
      <p:sp>
        <p:nvSpPr>
          <p:cNvPr id="9" name="Rectangle 9"/>
          <p:cNvSpPr/>
          <p:nvPr/>
        </p:nvSpPr>
        <p:spPr>
          <a:xfrm>
            <a:off x="1290049" y="4380298"/>
            <a:ext cx="4608475" cy="14667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一款用</a:t>
            </a:r>
            <a:r>
              <a:rPr lang="en-US" altLang="zh-CN" sz="20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Java</a:t>
            </a: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编写的开源分布式</a:t>
            </a: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文档存储</a:t>
            </a: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和</a:t>
            </a: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搜索引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擎</a:t>
            </a:r>
            <a:endParaRPr lang="en-US" altLang="zh-CN" sz="2000" dirty="0" smtClean="0"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zh-CN" altLang="en-US" sz="2000" dirty="0" smtClean="0">
                <a:cs typeface="+mn-ea"/>
                <a:sym typeface="+mn-lt"/>
              </a:rPr>
              <a:t>在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高</a:t>
            </a: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并发</a:t>
            </a:r>
            <a:r>
              <a:rPr lang="zh-CN" altLang="en-US" sz="2000" dirty="0" smtClean="0">
                <a:cs typeface="+mn-ea"/>
                <a:sym typeface="+mn-lt"/>
              </a:rPr>
              <a:t>下可以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高</a:t>
            </a: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效查询与统计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3076" name="Picture 4" descr="https://timgsa.baidu.com/timg?image&amp;quality=80&amp;size=b9999_10000&amp;sec=1526969070635&amp;di=5982e2629fa6457c030603534f7d9374&amp;imgtype=0&amp;src=http%3A%2F%2Fjbcdn2.b0.upaiyun.com%2F2017%2F10%2Fc6cf4b2000277c64f55e00cf6d2f294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0050" y="1532586"/>
            <a:ext cx="4189775" cy="23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ifeve.com/wp-content/uploads/2013/02/Disruptor-300x1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1077" y="1687134"/>
            <a:ext cx="3952201" cy="189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801077" y="4380298"/>
            <a:ext cx="4570968" cy="14667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一个开源的并发框</a:t>
            </a:r>
            <a:r>
              <a:rPr lang="zh-CN" altLang="en-US" sz="20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架</a:t>
            </a:r>
            <a:endParaRPr lang="en-US" altLang="zh-CN" sz="2000" dirty="0" smtClean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4377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能</a:t>
            </a: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够在</a:t>
            </a: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无锁</a:t>
            </a:r>
            <a:r>
              <a:rPr lang="zh-CN" altLang="en-US" sz="20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的情况下实现网络的</a:t>
            </a:r>
            <a:r>
              <a:rPr lang="en-US" altLang="zh-CN" sz="20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Queue</a:t>
            </a: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并发操作</a:t>
            </a:r>
          </a:p>
        </p:txBody>
      </p:sp>
    </p:spTree>
    <p:extLst>
      <p:ext uri="{BB962C8B-B14F-4D97-AF65-F5344CB8AC3E}">
        <p14:creationId xmlns:p14="http://schemas.microsoft.com/office/powerpoint/2010/main" val="268375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交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483"/>
      </a:accent1>
      <a:accent2>
        <a:srgbClr val="025483"/>
      </a:accent2>
      <a:accent3>
        <a:srgbClr val="025483"/>
      </a:accent3>
      <a:accent4>
        <a:srgbClr val="025483"/>
      </a:accent4>
      <a:accent5>
        <a:srgbClr val="025483"/>
      </a:accent5>
      <a:accent6>
        <a:srgbClr val="025483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1556</Words>
  <Application>Microsoft Office PowerPoint</Application>
  <PresentationFormat>宽屏</PresentationFormat>
  <Paragraphs>172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宋体</vt:lpstr>
      <vt:lpstr>微软雅黑</vt:lpstr>
      <vt:lpstr>Arial</vt:lpstr>
      <vt:lpstr>Calibri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</dc:title>
  <dc:creator>第一PPT</dc:creator>
  <cp:keywords>www.1ppt.com</cp:keywords>
  <cp:lastModifiedBy>瓶小盖</cp:lastModifiedBy>
  <cp:revision>156</cp:revision>
  <dcterms:created xsi:type="dcterms:W3CDTF">2016-10-21T05:28:12Z</dcterms:created>
  <dcterms:modified xsi:type="dcterms:W3CDTF">2019-11-03T05:33:58Z</dcterms:modified>
</cp:coreProperties>
</file>