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14"/>
  </p:notesMasterIdLst>
  <p:handoutMasterIdLst>
    <p:handoutMasterId r:id="rId15"/>
  </p:handoutMasterIdLst>
  <p:sldIdLst>
    <p:sldId id="1158" r:id="rId5"/>
    <p:sldId id="1749" r:id="rId6"/>
    <p:sldId id="1431" r:id="rId7"/>
    <p:sldId id="1515" r:id="rId8"/>
    <p:sldId id="1459" r:id="rId9"/>
    <p:sldId id="1776" r:id="rId10"/>
    <p:sldId id="1781" r:id="rId11"/>
    <p:sldId id="1782" r:id="rId12"/>
    <p:sldId id="1492" r:id="rId13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家仁" initials="陳家仁" lastIdx="1" clrIdx="0">
    <p:extLst>
      <p:ext uri="{19B8F6BF-5375-455C-9EA6-DF929625EA0E}">
        <p15:presenceInfo xmlns:p15="http://schemas.microsoft.com/office/powerpoint/2012/main" userId="S::chiajen@cht365.onmicrosoft.com::d00f3032-6894-4ee4-912d-581cd25a6e90" providerId="AD"/>
      </p:ext>
    </p:extLst>
  </p:cmAuthor>
  <p:cmAuthor id="2" name="張家程" initials="張家程" lastIdx="0" clrIdx="1">
    <p:extLst>
      <p:ext uri="{19B8F6BF-5375-455C-9EA6-DF929625EA0E}">
        <p15:presenceInfo xmlns:p15="http://schemas.microsoft.com/office/powerpoint/2012/main" userId="S::max84@cht365.onmicrosoft.com::ea83af17-e0f4-47b7-9b03-cd3becddeb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66FFFF"/>
    <a:srgbClr val="00FFFF"/>
    <a:srgbClr val="00FF00"/>
    <a:srgbClr val="FF66CC"/>
    <a:srgbClr val="FFFFCC"/>
    <a:srgbClr val="0000CC"/>
    <a:srgbClr val="006600"/>
    <a:srgbClr val="D0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44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18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386"/>
    </p:cViewPr>
  </p:sorterViewPr>
  <p:notesViewPr>
    <p:cSldViewPr>
      <p:cViewPr>
        <p:scale>
          <a:sx n="100" d="100"/>
          <a:sy n="100" d="100"/>
        </p:scale>
        <p:origin x="-2850" y="12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7137" cy="512223"/>
          </a:xfrm>
          <a:prstGeom prst="rect">
            <a:avLst/>
          </a:prstGeom>
        </p:spPr>
        <p:txBody>
          <a:bodyPr vert="horz" lIns="94029" tIns="47014" rIns="94029" bIns="47014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0506" y="1"/>
            <a:ext cx="3077137" cy="512223"/>
          </a:xfrm>
          <a:prstGeom prst="rect">
            <a:avLst/>
          </a:prstGeom>
        </p:spPr>
        <p:txBody>
          <a:bodyPr vert="horz" lIns="94029" tIns="47014" rIns="94029" bIns="47014" rtlCol="0"/>
          <a:lstStyle>
            <a:lvl1pPr algn="r">
              <a:defRPr sz="1200"/>
            </a:lvl1pPr>
          </a:lstStyle>
          <a:p>
            <a:fld id="{6006CA2B-A553-4263-A970-891604D364A1}" type="datetimeFigureOut">
              <a:rPr lang="zh-TW" altLang="en-US" smtClean="0"/>
              <a:t>2022/8/30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720756"/>
            <a:ext cx="3077137" cy="512223"/>
          </a:xfrm>
          <a:prstGeom prst="rect">
            <a:avLst/>
          </a:prstGeom>
        </p:spPr>
        <p:txBody>
          <a:bodyPr vert="horz" lIns="94029" tIns="47014" rIns="94029" bIns="47014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0506" y="9720756"/>
            <a:ext cx="3077137" cy="512223"/>
          </a:xfrm>
          <a:prstGeom prst="rect">
            <a:avLst/>
          </a:prstGeom>
        </p:spPr>
        <p:txBody>
          <a:bodyPr vert="horz" lIns="94029" tIns="47014" rIns="94029" bIns="47014" rtlCol="0" anchor="b"/>
          <a:lstStyle>
            <a:lvl1pPr algn="r">
              <a:defRPr sz="1200"/>
            </a:lvl1pPr>
          </a:lstStyle>
          <a:p>
            <a:fld id="{18B9D62C-D4E8-4CE6-A273-1EF87A8E1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58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917" cy="511731"/>
          </a:xfrm>
          <a:prstGeom prst="rect">
            <a:avLst/>
          </a:prstGeom>
        </p:spPr>
        <p:txBody>
          <a:bodyPr vert="horz" lIns="94020" tIns="47009" rIns="94020" bIns="470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0727" y="0"/>
            <a:ext cx="3076917" cy="511731"/>
          </a:xfrm>
          <a:prstGeom prst="rect">
            <a:avLst/>
          </a:prstGeom>
        </p:spPr>
        <p:txBody>
          <a:bodyPr vert="horz" lIns="94020" tIns="47009" rIns="94020" bIns="470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640840-3EC2-42BA-879A-E1AAC81DACC4}" type="datetimeFigureOut">
              <a:rPr lang="zh-TW" altLang="en-US"/>
              <a:pPr>
                <a:defRPr/>
              </a:pPr>
              <a:t>2022/8/30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44463"/>
            <a:ext cx="5791200" cy="4343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20" tIns="47009" rIns="94020" bIns="47009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15384" y="4595736"/>
            <a:ext cx="5943175" cy="5282963"/>
          </a:xfrm>
          <a:prstGeom prst="rect">
            <a:avLst/>
          </a:prstGeom>
        </p:spPr>
        <p:txBody>
          <a:bodyPr vert="horz" lIns="94020" tIns="47009" rIns="94020" bIns="47009" rtlCol="0"/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243"/>
            <a:ext cx="3076917" cy="511731"/>
          </a:xfrm>
          <a:prstGeom prst="rect">
            <a:avLst/>
          </a:prstGeom>
        </p:spPr>
        <p:txBody>
          <a:bodyPr vert="horz" lIns="94020" tIns="47009" rIns="94020" bIns="470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0727" y="9721243"/>
            <a:ext cx="3076917" cy="511731"/>
          </a:xfrm>
          <a:prstGeom prst="rect">
            <a:avLst/>
          </a:prstGeom>
        </p:spPr>
        <p:txBody>
          <a:bodyPr vert="horz" lIns="94020" tIns="47009" rIns="94020" bIns="470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9CAFF1-89F6-4188-A584-44EA2AD924F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765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27075" y="144463"/>
            <a:ext cx="5791200" cy="4343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029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105 </a:t>
            </a:r>
            <a:r>
              <a:rPr lang="zh-TW" altLang="en-US" dirty="0"/>
              <a:t>土銀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B6619-B5A5-4EE7-A86D-22EC5ACDDC6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49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0B0C-1043-4ECF-A4CE-DD428FF8830D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152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RFP</a:t>
            </a:r>
            <a:r>
              <a:rPr lang="zh-TW" altLang="en-US" dirty="0"/>
              <a:t>投標人月數表三年共</a:t>
            </a:r>
            <a:r>
              <a:rPr lang="en-US" altLang="zh-TW" dirty="0"/>
              <a:t>2,311</a:t>
            </a:r>
            <a:r>
              <a:rPr lang="zh-TW" altLang="en-US" dirty="0"/>
              <a:t>人月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AE0B0C-1043-4ECF-A4CE-DD428FF8830D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798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8274"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CDFE9-16FB-42D5-B4A0-D26D498EBA4B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703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22597" y="3703092"/>
            <a:ext cx="4645025" cy="12255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300" baseline="0">
                <a:solidFill>
                  <a:srgbClr val="0070C0"/>
                </a:solidFill>
                <a:latin typeface="Arial" pitchFamily="34" charset="0"/>
              </a:defRPr>
            </a:lvl1pPr>
          </a:lstStyle>
          <a:p>
            <a:pPr lvl="0"/>
            <a:endParaRPr lang="zh-TW" altLang="zh-TW" noProof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44638"/>
            <a:ext cx="7772400" cy="1470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sz="4800" baseline="0">
                <a:latin typeface="Arial" pitchFamily="34" charset="0"/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58" y="153279"/>
            <a:ext cx="1495548" cy="489639"/>
          </a:xfrm>
          <a:prstGeom prst="rect">
            <a:avLst/>
          </a:prstGeom>
        </p:spPr>
      </p:pic>
      <p:pic>
        <p:nvPicPr>
          <p:cNvPr id="7" name="Picture 2" descr="C:\Users\angela\Desktop\ETWF001_2014082810054421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9" y="142852"/>
            <a:ext cx="39528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87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sd\Desktop\建議書封面與簡報格式\環境雲資料服務展示平臺建置_建議書封面-0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5670" y="-16190"/>
            <a:ext cx="9169670" cy="688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40736"/>
            <a:ext cx="1336333" cy="4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2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00" y="60126"/>
            <a:ext cx="8165110" cy="879207"/>
          </a:xfrm>
          <a:prstGeom prst="rect">
            <a:avLst/>
          </a:prstGeom>
        </p:spPr>
        <p:txBody>
          <a:bodyPr lIns="91436" tIns="45718" rIns="91436" bIns="4571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37410" y="6441574"/>
            <a:ext cx="400384" cy="365125"/>
          </a:xfrm>
          <a:prstGeom prst="rect">
            <a:avLst/>
          </a:prstGeom>
        </p:spPr>
        <p:txBody>
          <a:bodyPr lIns="91436" tIns="45718" rIns="91436" bIns="45718"/>
          <a:lstStyle/>
          <a:p>
            <a:pPr defTabSz="45543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45543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93100" y="1203089"/>
            <a:ext cx="8165110" cy="5080068"/>
          </a:xfrm>
          <a:prstGeom prst="rect">
            <a:avLst/>
          </a:prstGeom>
        </p:spPr>
        <p:txBody>
          <a:bodyPr lIns="91436" tIns="45718" rIns="91436" bIns="45718"/>
          <a:lstStyle>
            <a:lvl2pPr marL="396992" indent="-158162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591519" indent="-172448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42650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sz="3600" baseline="0">
                <a:latin typeface="Arial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785794"/>
            <a:ext cx="8585230" cy="5429288"/>
          </a:xfrm>
        </p:spPr>
        <p:txBody>
          <a:bodyPr/>
          <a:lstStyle>
            <a:lvl1pPr marL="444500" indent="-444500">
              <a:spcBef>
                <a:spcPts val="600"/>
              </a:spcBef>
              <a:buFont typeface="Wingdings" panose="05000000000000000000" pitchFamily="2" charset="2"/>
              <a:buChar char="u"/>
              <a:defRPr sz="2800" baseline="0">
                <a:latin typeface="Arial" pitchFamily="34" charset="0"/>
                <a:ea typeface="微軟正黑體" pitchFamily="34" charset="-120"/>
              </a:defRPr>
            </a:lvl1pPr>
            <a:lvl2pPr>
              <a:spcBef>
                <a:spcPts val="600"/>
              </a:spcBef>
              <a:defRPr sz="2400" baseline="0">
                <a:latin typeface="Arial" pitchFamily="34" charset="0"/>
                <a:ea typeface="微軟正黑體" pitchFamily="34" charset="-120"/>
              </a:defRPr>
            </a:lvl2pPr>
            <a:lvl3pPr>
              <a:spcBef>
                <a:spcPts val="600"/>
              </a:spcBef>
              <a:defRPr sz="2000" baseline="0">
                <a:latin typeface="Arial" pitchFamily="34" charset="0"/>
                <a:ea typeface="微軟正黑體" pitchFamily="34" charset="-120"/>
              </a:defRPr>
            </a:lvl3pPr>
            <a:lvl4pPr>
              <a:spcBef>
                <a:spcPts val="600"/>
              </a:spcBef>
              <a:defRPr sz="1600" baseline="0">
                <a:latin typeface="Arial" pitchFamily="34" charset="0"/>
                <a:ea typeface="微軟正黑體" pitchFamily="34" charset="-120"/>
              </a:defRPr>
            </a:lvl4pPr>
            <a:lvl5pPr>
              <a:spcBef>
                <a:spcPts val="600"/>
              </a:spcBef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184BDCD0-0176-44F7-A2DA-F295053EEC1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1040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solidFill>
                  <a:srgbClr val="0000FF"/>
                </a:solidFill>
                <a:latin typeface="Arial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1BB0EDBD-EA79-4788-89D1-7790F4B0EF2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8786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9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C6554A03-5675-484B-BEEC-9FB9613AA9E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6281959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grpSp>
        <p:nvGrpSpPr>
          <p:cNvPr id="3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4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6" name="AutoShape 12"/>
          <p:cNvSpPr>
            <a:spLocks noChangeArrowheads="1"/>
          </p:cNvSpPr>
          <p:nvPr userDrawn="1"/>
        </p:nvSpPr>
        <p:spPr bwMode="gray">
          <a:xfrm>
            <a:off x="288955" y="1428736"/>
            <a:ext cx="8569325" cy="4786346"/>
          </a:xfrm>
          <a:prstGeom prst="roundRect">
            <a:avLst>
              <a:gd name="adj" fmla="val 2695"/>
            </a:avLst>
          </a:prstGeom>
          <a:solidFill>
            <a:schemeClr val="bg1"/>
          </a:solidFill>
          <a:ln w="28575">
            <a:solidFill>
              <a:srgbClr val="003366"/>
            </a:solidFill>
            <a:round/>
            <a:headEnd/>
            <a:tailEnd/>
          </a:ln>
          <a:effectLst>
            <a:outerShdw dist="38100" dir="2700000" algn="ctr" rotWithShape="0">
              <a:srgbClr val="6699FF"/>
            </a:outerShdw>
          </a:effectLst>
        </p:spPr>
        <p:txBody>
          <a:bodyPr wrap="none" anchor="t"/>
          <a:lstStyle/>
          <a:p>
            <a:pPr algn="l"/>
            <a:endParaRPr lang="zh-TW" altLang="en-US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7" name="Content Placeholder 3"/>
          <p:cNvSpPr txBox="1">
            <a:spLocks/>
          </p:cNvSpPr>
          <p:nvPr userDrawn="1"/>
        </p:nvSpPr>
        <p:spPr>
          <a:xfrm>
            <a:off x="323850" y="1700594"/>
            <a:ext cx="8424863" cy="46811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600" b="1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5720" y="8768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955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Content Placeholder 3"/>
          <p:cNvSpPr txBox="1">
            <a:spLocks/>
          </p:cNvSpPr>
          <p:nvPr userDrawn="1"/>
        </p:nvSpPr>
        <p:spPr>
          <a:xfrm>
            <a:off x="323850" y="1700594"/>
            <a:ext cx="8424863" cy="46811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600" b="1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5720" y="8768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8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81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85720" y="1517650"/>
            <a:ext cx="2357454" cy="4697432"/>
          </a:xfrm>
          <a:prstGeom prst="roundRect">
            <a:avLst>
              <a:gd name="adj" fmla="val 4516"/>
            </a:avLst>
          </a:prstGeom>
          <a:solidFill>
            <a:schemeClr val="bg1"/>
          </a:solidFill>
          <a:ln w="28575">
            <a:solidFill>
              <a:srgbClr val="003366"/>
            </a:solidFill>
            <a:round/>
            <a:headEnd/>
            <a:tailEnd/>
          </a:ln>
          <a:effectLst>
            <a:outerShdw dist="38100" dir="2700000" algn="ctr" rotWithShape="0">
              <a:srgbClr val="6699FF"/>
            </a:outerShdw>
          </a:effectLst>
        </p:spPr>
        <p:txBody>
          <a:bodyPr wrap="square" anchor="t"/>
          <a:lstStyle>
            <a:lvl1pPr marL="266700" indent="-266700">
              <a:buFont typeface="Wingdings" panose="05000000000000000000" pitchFamily="2" charset="2"/>
              <a:buChar char="n"/>
              <a:defRPr kumimoji="1" lang="zh-TW" altLang="en-US" sz="1600" b="1" kern="1200" baseline="0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charset="0"/>
              </a:defRPr>
            </a:lvl1pPr>
            <a:lvl2pPr marL="361950" indent="-195263">
              <a:defRPr lang="zh-TW" altLang="en-US" sz="1400" b="1" baseline="0" dirty="0" smtClean="0">
                <a:solidFill>
                  <a:srgbClr val="006600"/>
                </a:solidFill>
                <a:latin typeface="Arial" pitchFamily="34" charset="0"/>
                <a:ea typeface="微軟正黑體" pitchFamily="34" charset="-120"/>
              </a:defRPr>
            </a:lvl2pPr>
            <a:lvl3pPr marL="546100" indent="-176213">
              <a:defRPr lang="zh-TW" altLang="en-US" sz="1200" b="1" baseline="0" dirty="0" smtClean="0">
                <a:latin typeface="Arial" pitchFamily="34" charset="0"/>
                <a:ea typeface="微軟正黑體" pitchFamily="34" charset="-120"/>
              </a:defRPr>
            </a:lvl3pPr>
            <a:lvl4pPr>
              <a:defRPr lang="zh-TW" altLang="en-US" sz="1400" dirty="0" smtClean="0">
                <a:latin typeface="+mn-lt"/>
                <a:ea typeface="+mn-ea"/>
              </a:defRPr>
            </a:lvl4pPr>
            <a:lvl5pPr>
              <a:defRPr lang="zh-TW" altLang="en-US" sz="1400" dirty="0"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256A995E-3B6E-4FAD-B3EF-6566D5A0C8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2730190" y="1517650"/>
            <a:ext cx="6128090" cy="4697432"/>
          </a:xfrm>
        </p:spPr>
        <p:txBody>
          <a:bodyPr>
            <a:normAutofit/>
          </a:bodyPr>
          <a:lstStyle>
            <a:lvl1pPr marL="355600" indent="-355600">
              <a:defRPr sz="2000" baseline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</a:defRPr>
            </a:lvl1pPr>
            <a:lvl2pPr marL="714375" indent="-285750">
              <a:defRPr sz="1800" baseline="0">
                <a:latin typeface="Arial" pitchFamily="34" charset="0"/>
                <a:ea typeface="微軟正黑體" pitchFamily="34" charset="-120"/>
              </a:defRPr>
            </a:lvl2pPr>
            <a:lvl3pPr marL="990600" indent="-228600">
              <a:defRPr sz="1600" baseline="0">
                <a:latin typeface="Arial" pitchFamily="34" charset="0"/>
                <a:ea typeface="微軟正黑體" pitchFamily="34" charset="-120"/>
              </a:defRPr>
            </a:lvl3pPr>
            <a:lvl4pPr marL="1257300" indent="-228600">
              <a:defRPr sz="1400" baseline="0">
                <a:latin typeface="Arial" pitchFamily="34" charset="0"/>
                <a:ea typeface="微軟正黑體" pitchFamily="34" charset="-120"/>
              </a:defRPr>
            </a:lvl4pPr>
            <a:lvl5pPr marL="1524000" indent="-228600"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12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20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8596" y="785794"/>
            <a:ext cx="4067204" cy="5468702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  <a:lvl2pPr>
              <a:defRPr baseline="0">
                <a:latin typeface="Arial" pitchFamily="34" charset="0"/>
                <a:ea typeface="微軟正黑體" pitchFamily="34" charset="-120"/>
              </a:defRPr>
            </a:lvl2pPr>
            <a:lvl3pPr>
              <a:defRPr baseline="0">
                <a:latin typeface="Arial" pitchFamily="34" charset="0"/>
                <a:ea typeface="微軟正黑體" pitchFamily="34" charset="-120"/>
              </a:defRPr>
            </a:lvl3pPr>
            <a:lvl4pPr>
              <a:defRPr baseline="0">
                <a:latin typeface="Arial" pitchFamily="34" charset="0"/>
                <a:ea typeface="微軟正黑體" pitchFamily="34" charset="-120"/>
              </a:defRPr>
            </a:lvl4pPr>
            <a:lvl5pPr>
              <a:defRPr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785794"/>
            <a:ext cx="4038600" cy="5468702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  <a:lvl2pPr>
              <a:defRPr baseline="0">
                <a:latin typeface="Arial" pitchFamily="34" charset="0"/>
                <a:ea typeface="微軟正黑體" pitchFamily="34" charset="-120"/>
              </a:defRPr>
            </a:lvl2pPr>
            <a:lvl3pPr>
              <a:defRPr baseline="0">
                <a:latin typeface="Arial" pitchFamily="34" charset="0"/>
                <a:ea typeface="微軟正黑體" pitchFamily="34" charset="-120"/>
              </a:defRPr>
            </a:lvl3pPr>
            <a:lvl4pPr>
              <a:defRPr baseline="0">
                <a:latin typeface="Arial" pitchFamily="34" charset="0"/>
                <a:ea typeface="微軟正黑體" pitchFamily="34" charset="-120"/>
              </a:defRPr>
            </a:lvl4pPr>
            <a:lvl5pPr>
              <a:defRPr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CE975AEA-6254-42ED-AD3D-AE8F69B571BB}" type="slidenum">
              <a:rPr lang="en-US" altLang="zh-TW" smtClean="0"/>
              <a:pPr/>
              <a:t>‹#›</a:t>
            </a:fld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772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85720" y="1695450"/>
            <a:ext cx="2357454" cy="4519632"/>
          </a:xfrm>
          <a:prstGeom prst="roundRect">
            <a:avLst>
              <a:gd name="adj" fmla="val 4516"/>
            </a:avLst>
          </a:prstGeom>
          <a:solidFill>
            <a:schemeClr val="bg1"/>
          </a:solidFill>
          <a:ln w="28575">
            <a:solidFill>
              <a:srgbClr val="003366"/>
            </a:solidFill>
            <a:round/>
            <a:headEnd/>
            <a:tailEnd/>
          </a:ln>
          <a:effectLst>
            <a:outerShdw dist="38100" dir="2700000" algn="ctr" rotWithShape="0">
              <a:srgbClr val="6699FF"/>
            </a:outerShdw>
          </a:effectLst>
        </p:spPr>
        <p:txBody>
          <a:bodyPr wrap="square" anchor="t"/>
          <a:lstStyle>
            <a:lvl1pPr marL="266700" indent="-266700">
              <a:buFont typeface="Wingdings" panose="05000000000000000000" pitchFamily="2" charset="2"/>
              <a:buChar char="n"/>
              <a:defRPr kumimoji="1" lang="zh-TW" altLang="en-US" sz="1600" b="1" kern="1200" baseline="0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charset="0"/>
              </a:defRPr>
            </a:lvl1pPr>
            <a:lvl2pPr marL="361950" indent="-195263">
              <a:defRPr lang="zh-TW" altLang="en-US" sz="1400" b="1" baseline="0" dirty="0" smtClean="0">
                <a:solidFill>
                  <a:srgbClr val="006600"/>
                </a:solidFill>
                <a:latin typeface="Arial" pitchFamily="34" charset="0"/>
                <a:ea typeface="微軟正黑體" pitchFamily="34" charset="-120"/>
              </a:defRPr>
            </a:lvl2pPr>
            <a:lvl3pPr marL="546100" indent="-176213">
              <a:defRPr lang="zh-TW" altLang="en-US" sz="1200" b="1" baseline="0" dirty="0" smtClean="0">
                <a:latin typeface="Arial" pitchFamily="34" charset="0"/>
                <a:ea typeface="微軟正黑體" pitchFamily="34" charset="-120"/>
              </a:defRPr>
            </a:lvl3pPr>
            <a:lvl4pPr>
              <a:defRPr lang="zh-TW" altLang="en-US" sz="1400" dirty="0" smtClean="0">
                <a:latin typeface="+mn-lt"/>
                <a:ea typeface="+mn-ea"/>
              </a:defRPr>
            </a:lvl4pPr>
            <a:lvl5pPr>
              <a:defRPr lang="zh-TW" altLang="en-US" sz="1400" dirty="0"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256A995E-3B6E-4FAD-B3EF-6566D5A0C8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2730190" y="1695450"/>
            <a:ext cx="6128090" cy="4519632"/>
          </a:xfrm>
        </p:spPr>
        <p:txBody>
          <a:bodyPr>
            <a:normAutofit/>
          </a:bodyPr>
          <a:lstStyle>
            <a:lvl1pPr marL="355600" indent="-355600">
              <a:defRPr sz="2000" baseline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</a:defRPr>
            </a:lvl1pPr>
            <a:lvl2pPr marL="714375" indent="-285750">
              <a:defRPr sz="1800" baseline="0">
                <a:latin typeface="Arial" pitchFamily="34" charset="0"/>
                <a:ea typeface="微軟正黑體" pitchFamily="34" charset="-120"/>
              </a:defRPr>
            </a:lvl2pPr>
            <a:lvl3pPr marL="990600" indent="-228600">
              <a:defRPr sz="1600" baseline="0">
                <a:latin typeface="Arial" pitchFamily="34" charset="0"/>
                <a:ea typeface="微軟正黑體" pitchFamily="34" charset="-120"/>
              </a:defRPr>
            </a:lvl3pPr>
            <a:lvl4pPr marL="1257300" indent="-228600">
              <a:defRPr sz="1400" baseline="0">
                <a:latin typeface="Arial" pitchFamily="34" charset="0"/>
                <a:ea typeface="微軟正黑體" pitchFamily="34" charset="-120"/>
              </a:defRPr>
            </a:lvl4pPr>
            <a:lvl5pPr marL="1524000" indent="-228600"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3920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6"/>
          <a:stretch>
            <a:fillRect/>
          </a:stretch>
        </p:blipFill>
        <p:spPr bwMode="auto">
          <a:xfrm>
            <a:off x="0" y="-3174"/>
            <a:ext cx="9144000" cy="75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8768"/>
            <a:ext cx="840108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20" y="785794"/>
            <a:ext cx="8529637" cy="542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451600"/>
            <a:ext cx="454025" cy="2778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1"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570A023E-968E-4DA0-A255-89A8FDBEE9F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8" name="圖片 8" descr="refrish your life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211897"/>
            <a:ext cx="5000628" cy="646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2" r:id="rId2"/>
    <p:sldLayoutId id="2147483943" r:id="rId3"/>
    <p:sldLayoutId id="2147483946" r:id="rId4"/>
    <p:sldLayoutId id="2147483949" r:id="rId5"/>
    <p:sldLayoutId id="2147483950" r:id="rId6"/>
    <p:sldLayoutId id="2147483952" r:id="rId7"/>
    <p:sldLayoutId id="2147483953" r:id="rId8"/>
    <p:sldLayoutId id="2147483959" r:id="rId9"/>
    <p:sldLayoutId id="2147483964" r:id="rId10"/>
    <p:sldLayoutId id="214748396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baseline="0">
          <a:solidFill>
            <a:schemeClr val="bg1"/>
          </a:solidFill>
          <a:latin typeface="Arial" pitchFamily="34" charset="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9pPr>
    </p:titleStyle>
    <p:bodyStyle>
      <a:lvl1pPr marL="444500" indent="-4445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kumimoji="1" sz="2800" b="1" baseline="0">
          <a:solidFill>
            <a:schemeClr val="tx2"/>
          </a:solidFill>
          <a:latin typeface="Arial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1" baseline="0">
          <a:solidFill>
            <a:srgbClr val="006600"/>
          </a:solidFill>
          <a:latin typeface="Arial" pitchFamily="34" charset="0"/>
          <a:ea typeface="微軟正黑體" panose="020B0604030504040204" pitchFamily="34" charset="-12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200" b="1" baseline="0">
          <a:solidFill>
            <a:srgbClr val="0000FF"/>
          </a:solidFill>
          <a:latin typeface="Arial" pitchFamily="34" charset="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600" b="1" baseline="0">
          <a:solidFill>
            <a:srgbClr val="000066"/>
          </a:solidFill>
          <a:latin typeface="Arial" pitchFamily="34" charset="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 baseline="0">
          <a:solidFill>
            <a:schemeClr val="tx1"/>
          </a:solidFill>
          <a:latin typeface="Arial" pitchFamily="34" charset="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0236" y="1484784"/>
            <a:ext cx="88962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「中華民國人壽保險商業同業公會</a:t>
            </a:r>
            <a:br>
              <a:rPr lang="zh-TW" alt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保險科技運用共享平台異地備援案」</a:t>
            </a:r>
            <a:endParaRPr lang="en-US" altLang="zh-TW" sz="4000" b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建置啟動會議</a:t>
            </a:r>
          </a:p>
        </p:txBody>
      </p:sp>
      <p:sp>
        <p:nvSpPr>
          <p:cNvPr id="5" name="副標題 1">
            <a:extLst>
              <a:ext uri="{FF2B5EF4-FFF2-40B4-BE49-F238E27FC236}">
                <a16:creationId xmlns:a16="http://schemas.microsoft.com/office/drawing/2014/main" id="{B2F0B9A1-2B05-45F7-805F-56219857E332}"/>
              </a:ext>
            </a:extLst>
          </p:cNvPr>
          <p:cNvSpPr txBox="1">
            <a:spLocks/>
          </p:cNvSpPr>
          <p:nvPr/>
        </p:nvSpPr>
        <p:spPr bwMode="auto">
          <a:xfrm>
            <a:off x="4067944" y="4149080"/>
            <a:ext cx="4752528" cy="122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444500" indent="-444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kumimoji="1" sz="2800" b="1" baseline="0">
                <a:solidFill>
                  <a:schemeClr val="tx2"/>
                </a:solidFill>
                <a:latin typeface="Arial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 baseline="0">
                <a:solidFill>
                  <a:srgbClr val="006600"/>
                </a:solidFill>
                <a:latin typeface="Arial" pitchFamily="34" charset="0"/>
                <a:ea typeface="微軟正黑體" panose="020B0604030504040204" pitchFamily="34" charset="-120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 baseline="0">
                <a:solidFill>
                  <a:srgbClr val="0000FF"/>
                </a:solidFill>
                <a:latin typeface="Arial" pitchFamily="34" charset="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 baseline="0">
                <a:solidFill>
                  <a:srgbClr val="000066"/>
                </a:solidFill>
                <a:latin typeface="Arial" pitchFamily="34" charset="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 baseline="0">
                <a:solidFill>
                  <a:schemeClr val="tx1"/>
                </a:solidFill>
                <a:latin typeface="Arial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sz="4300" kern="0" dirty="0">
                <a:solidFill>
                  <a:schemeClr val="tx1"/>
                </a:solidFill>
                <a:cs typeface="Arial" panose="020B0604020202020204" pitchFamily="34" charset="0"/>
              </a:rPr>
              <a:t>簡報人員：吳世宏</a:t>
            </a:r>
            <a:endParaRPr lang="en-US" altLang="zh-TW" sz="4300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211960" y="5747161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6BEE9AB-8A90-4225-919B-BB659531BD8A}" type="datetime2">
              <a:rPr lang="zh-TW" altLang="en-US" sz="2800" smtClean="0"/>
              <a:t>2022年8月30日</a:t>
            </a:fld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964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大       綱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8689975" y="6451600"/>
            <a:ext cx="454025" cy="277813"/>
          </a:xfrm>
        </p:spPr>
        <p:txBody>
          <a:bodyPr/>
          <a:lstStyle/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827584" y="1196752"/>
            <a:ext cx="77048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b="1" dirty="0">
                <a:latin typeface="+mn-ea"/>
                <a:ea typeface="+mn-ea"/>
              </a:rPr>
              <a:t>本案緣由及背景說明</a:t>
            </a:r>
            <a:endParaRPr lang="en-US" altLang="zh-TW" sz="2800" b="1" dirty="0">
              <a:latin typeface="+mn-ea"/>
              <a:ea typeface="+mn-ea"/>
            </a:endParaRPr>
          </a:p>
          <a:p>
            <a:pPr marL="514350" lvl="0" indent="-514350"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b="1" dirty="0">
                <a:latin typeface="+mn-ea"/>
                <a:ea typeface="+mn-ea"/>
              </a:rPr>
              <a:t>專案組織人員架構</a:t>
            </a:r>
            <a:endParaRPr lang="en-US" altLang="zh-TW" sz="2800" b="1" dirty="0">
              <a:latin typeface="+mn-ea"/>
              <a:ea typeface="+mn-ea"/>
            </a:endParaRPr>
          </a:p>
          <a:p>
            <a:pPr marL="514350" lvl="0" indent="-514350"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b="1" dirty="0">
                <a:latin typeface="+mn-ea"/>
                <a:ea typeface="+mn-ea"/>
              </a:rPr>
              <a:t>系統架構</a:t>
            </a:r>
            <a:endParaRPr lang="en-US" altLang="zh-TW" sz="2800" b="1" dirty="0">
              <a:latin typeface="+mn-ea"/>
              <a:ea typeface="+mn-ea"/>
            </a:endParaRPr>
          </a:p>
          <a:p>
            <a:pPr marL="514350" lvl="0" indent="-514350"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b="1" dirty="0">
                <a:latin typeface="+mn-ea"/>
                <a:ea typeface="+mn-ea"/>
              </a:rPr>
              <a:t>專案期程</a:t>
            </a:r>
            <a:r>
              <a:rPr lang="en-US" altLang="zh-TW" sz="2800" b="1" dirty="0">
                <a:latin typeface="+mn-ea"/>
                <a:ea typeface="+mn-ea"/>
              </a:rPr>
              <a:t>(</a:t>
            </a:r>
            <a:r>
              <a:rPr lang="zh-TW" altLang="en-US" sz="2800" b="1" dirty="0">
                <a:latin typeface="+mn-ea"/>
                <a:ea typeface="+mn-ea"/>
              </a:rPr>
              <a:t>設備建置</a:t>
            </a:r>
            <a:r>
              <a:rPr lang="en-US" altLang="zh-TW" sz="2800" b="1" dirty="0">
                <a:latin typeface="+mn-ea"/>
                <a:ea typeface="+mn-ea"/>
              </a:rPr>
              <a:t>)</a:t>
            </a:r>
          </a:p>
          <a:p>
            <a:pPr marL="514350" lvl="0" indent="-514350"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b="1" dirty="0">
                <a:latin typeface="+mn-ea"/>
                <a:ea typeface="+mn-ea"/>
              </a:rPr>
              <a:t>專案期程</a:t>
            </a:r>
            <a:r>
              <a:rPr lang="en-US" altLang="zh-TW" sz="2800" b="1" dirty="0">
                <a:latin typeface="+mn-ea"/>
                <a:ea typeface="+mn-ea"/>
              </a:rPr>
              <a:t>(</a:t>
            </a:r>
            <a:r>
              <a:rPr lang="zh-TW" altLang="en-US" sz="2800" b="1" dirty="0">
                <a:latin typeface="+mn-ea"/>
                <a:ea typeface="+mn-ea"/>
              </a:rPr>
              <a:t>異備演練功能驗證</a:t>
            </a:r>
            <a:r>
              <a:rPr lang="en-US" altLang="zh-TW" sz="2800" b="1" dirty="0">
                <a:latin typeface="+mn-ea"/>
                <a:ea typeface="+mn-ea"/>
              </a:rPr>
              <a:t>)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b="1" dirty="0">
                <a:latin typeface="+mn-ea"/>
                <a:ea typeface="+mn-ea"/>
              </a:rPr>
              <a:t>專案期程</a:t>
            </a:r>
            <a:r>
              <a:rPr lang="en-US" altLang="zh-TW" sz="2800" b="1" dirty="0">
                <a:latin typeface="+mn-ea"/>
                <a:ea typeface="+mn-ea"/>
              </a:rPr>
              <a:t>(</a:t>
            </a:r>
            <a:r>
              <a:rPr lang="zh-TW" altLang="en-US" sz="2800" b="1" dirty="0">
                <a:latin typeface="+mn-ea"/>
                <a:ea typeface="+mn-ea"/>
              </a:rPr>
              <a:t>文件交付</a:t>
            </a:r>
            <a:r>
              <a:rPr lang="en-US" altLang="zh-TW" sz="2800" b="1" dirty="0">
                <a:latin typeface="+mn-ea"/>
                <a:ea typeface="+mn-ea"/>
              </a:rPr>
              <a:t>)</a:t>
            </a:r>
          </a:p>
          <a:p>
            <a:pPr lvl="0">
              <a:spcAft>
                <a:spcPts val="0"/>
              </a:spcAft>
            </a:pPr>
            <a:endParaRPr lang="zh-TW" altLang="zh-TW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48293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4790336" cy="698500"/>
          </a:xfrm>
        </p:spPr>
        <p:txBody>
          <a:bodyPr/>
          <a:lstStyle/>
          <a:p>
            <a:pPr algn="ctr"/>
            <a:r>
              <a:rPr lang="zh-TW" altLang="en-US" dirty="0">
                <a:latin typeface="+mn-ea"/>
                <a:ea typeface="+mn-ea"/>
              </a:rPr>
              <a:t>本案緣由及背景說明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256583"/>
          </a:xfrm>
        </p:spPr>
        <p:txBody>
          <a:bodyPr/>
          <a:lstStyle/>
          <a:p>
            <a:pPr lvl="0"/>
            <a:r>
              <a:rPr lang="zh-TW" altLang="zh-TW" sz="2400" dirty="0"/>
              <a:t>壽險公會</a:t>
            </a:r>
            <a:r>
              <a:rPr lang="en-US" altLang="zh-TW" sz="2400" dirty="0"/>
              <a:t>(</a:t>
            </a:r>
            <a:r>
              <a:rPr lang="zh-TW" altLang="zh-TW" sz="2400" dirty="0"/>
              <a:t>以下簡稱</a:t>
            </a:r>
            <a:r>
              <a:rPr lang="zh-TW" altLang="en-US" sz="2400" dirty="0"/>
              <a:t>業主</a:t>
            </a:r>
            <a:r>
              <a:rPr lang="en-US" altLang="zh-TW" sz="2400" dirty="0"/>
              <a:t>)</a:t>
            </a:r>
            <a:r>
              <a:rPr lang="zh-TW" altLang="zh-TW" sz="2400" dirty="0"/>
              <a:t>於</a:t>
            </a:r>
            <a:r>
              <a:rPr lang="en-US" altLang="zh-TW" sz="2400" dirty="0"/>
              <a:t>108</a:t>
            </a:r>
            <a:r>
              <a:rPr lang="zh-TW" altLang="zh-TW" sz="2400" dirty="0"/>
              <a:t>年委由本公司提供「保險區塊鏈聯盟科技運用共享平台需求案」</a:t>
            </a:r>
            <a:r>
              <a:rPr lang="en-US" altLang="zh-TW" sz="2400" dirty="0"/>
              <a:t>(</a:t>
            </a:r>
            <a:r>
              <a:rPr lang="zh-TW" altLang="zh-TW" sz="2400" dirty="0"/>
              <a:t>以下簡稱共享平台</a:t>
            </a:r>
            <a:r>
              <a:rPr lang="en-US" altLang="zh-TW" sz="2400" dirty="0"/>
              <a:t>)</a:t>
            </a:r>
            <a:r>
              <a:rPr lang="zh-TW" altLang="zh-TW" sz="2400" dirty="0"/>
              <a:t>正式服務，目前已有</a:t>
            </a:r>
            <a:r>
              <a:rPr lang="en-US" altLang="zh-TW" sz="2400" dirty="0"/>
              <a:t>26</a:t>
            </a:r>
            <a:r>
              <a:rPr lang="zh-TW" altLang="zh-TW" sz="2400" dirty="0"/>
              <a:t>家保險公司加入使用。</a:t>
            </a:r>
            <a:endParaRPr lang="en-US" altLang="zh-TW" sz="2400" dirty="0"/>
          </a:p>
          <a:p>
            <a:pPr lvl="0"/>
            <a:r>
              <a:rPr lang="zh-TW" altLang="zh-TW" sz="2400" dirty="0"/>
              <a:t>因主管機關金管會</a:t>
            </a:r>
            <a:r>
              <a:rPr lang="zh-TW" altLang="en-US" sz="2400" dirty="0"/>
              <a:t>於今年</a:t>
            </a:r>
            <a:r>
              <a:rPr lang="zh-TW" altLang="zh-TW" sz="2400" dirty="0"/>
              <a:t>金檢</a:t>
            </a:r>
            <a:r>
              <a:rPr lang="zh-TW" altLang="en-US" sz="2400" dirty="0"/>
              <a:t>業主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2400" dirty="0"/>
              <a:t>發現共享平台有對外提供一</a:t>
            </a:r>
            <a:r>
              <a:rPr lang="zh-TW" altLang="en-US" sz="2400" dirty="0"/>
              <a:t>般</a:t>
            </a:r>
            <a:r>
              <a:rPr lang="zh-TW" altLang="zh-TW" sz="2400" dirty="0"/>
              <a:t>民眾查詢保單服務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2400" dirty="0"/>
              <a:t>屬於重要服務民生平台，故要求</a:t>
            </a:r>
            <a:r>
              <a:rPr lang="zh-TW" altLang="en-US" sz="2400" dirty="0"/>
              <a:t>業主針對該平台</a:t>
            </a:r>
            <a:r>
              <a:rPr lang="zh-TW" altLang="zh-TW" sz="2400" dirty="0"/>
              <a:t>需提供異地備援機制。</a:t>
            </a:r>
          </a:p>
          <a:p>
            <a:pPr lvl="0"/>
            <a:endParaRPr lang="zh-TW" altLang="en-US" sz="2400" dirty="0">
              <a:solidFill>
                <a:srgbClr val="0000FF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1E85D-F849-4E6A-9380-3E276C692EDD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1E85D-F849-4E6A-9380-3E276C692EDD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21620" y="85768"/>
            <a:ext cx="4672800" cy="706437"/>
          </a:xfrm>
        </p:spPr>
        <p:txBody>
          <a:bodyPr/>
          <a:lstStyle/>
          <a:p>
            <a:pPr algn="ctr"/>
            <a:r>
              <a:rPr lang="zh-TW" altLang="en-US" dirty="0">
                <a:latin typeface="+mn-ea"/>
                <a:ea typeface="+mn-ea"/>
              </a:rPr>
              <a:t>專案組織人員架構圖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9ECC7AA-DA93-4689-A968-17B8796BDE91}"/>
              </a:ext>
            </a:extLst>
          </p:cNvPr>
          <p:cNvGrpSpPr/>
          <p:nvPr/>
        </p:nvGrpSpPr>
        <p:grpSpPr>
          <a:xfrm>
            <a:off x="3579792" y="1340832"/>
            <a:ext cx="1764040" cy="576000"/>
            <a:chOff x="2429960" y="1152000"/>
            <a:chExt cx="1764040" cy="576000"/>
          </a:xfrm>
        </p:grpSpPr>
        <p:sp>
          <p:nvSpPr>
            <p:cNvPr id="7" name="圓角矩形 8">
              <a:extLst>
                <a:ext uri="{FF2B5EF4-FFF2-40B4-BE49-F238E27FC236}">
                  <a16:creationId xmlns:a16="http://schemas.microsoft.com/office/drawing/2014/main" id="{E32E123E-2577-4280-A158-24BDF98CA19F}"/>
                </a:ext>
              </a:extLst>
            </p:cNvPr>
            <p:cNvSpPr/>
            <p:nvPr/>
          </p:nvSpPr>
          <p:spPr>
            <a:xfrm>
              <a:off x="3006000" y="1224000"/>
              <a:ext cx="1188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專案主持人</a:t>
              </a:r>
            </a:p>
            <a:p>
              <a:pPr algn="ctr">
                <a:spcBef>
                  <a:spcPts val="300"/>
                </a:spcBef>
              </a:pPr>
              <a:r>
                <a:rPr lang="zh-TW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吳英明 處長</a:t>
              </a:r>
            </a:p>
          </p:txBody>
        </p:sp>
        <p:pic>
          <p:nvPicPr>
            <p:cNvPr id="8" name="圖片 7" descr="一張含有 向量圖形 的圖片&#10;&#10;自動產生的描述">
              <a:extLst>
                <a:ext uri="{FF2B5EF4-FFF2-40B4-BE49-F238E27FC236}">
                  <a16:creationId xmlns:a16="http://schemas.microsoft.com/office/drawing/2014/main" id="{82EE7DF8-0CCD-4B79-B5F0-0CAA99F2C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152000"/>
              <a:ext cx="576000" cy="576000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65AADD57-FFB5-4F03-8FAE-1A5943D25C7F}"/>
              </a:ext>
            </a:extLst>
          </p:cNvPr>
          <p:cNvGrpSpPr/>
          <p:nvPr/>
        </p:nvGrpSpPr>
        <p:grpSpPr>
          <a:xfrm>
            <a:off x="3579793" y="2492896"/>
            <a:ext cx="1652185" cy="576064"/>
            <a:chOff x="2429960" y="1996022"/>
            <a:chExt cx="1416126" cy="576064"/>
          </a:xfrm>
        </p:grpSpPr>
        <p:sp>
          <p:nvSpPr>
            <p:cNvPr id="10" name="圓角矩形 8">
              <a:extLst>
                <a:ext uri="{FF2B5EF4-FFF2-40B4-BE49-F238E27FC236}">
                  <a16:creationId xmlns:a16="http://schemas.microsoft.com/office/drawing/2014/main" id="{60D0822E-6160-484C-84E1-D3DFDD84F49B}"/>
                </a:ext>
              </a:extLst>
            </p:cNvPr>
            <p:cNvSpPr/>
            <p:nvPr/>
          </p:nvSpPr>
          <p:spPr>
            <a:xfrm>
              <a:off x="2910086" y="2068086"/>
              <a:ext cx="936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專案經理</a:t>
              </a:r>
            </a:p>
            <a:p>
              <a:pPr algn="ctr">
                <a:spcBef>
                  <a:spcPts val="300"/>
                </a:spcBef>
              </a:pPr>
              <a:r>
                <a:rPr lang="zh-TW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吳世宏</a:t>
              </a:r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621EA3F6-B6CA-4A1F-8F94-2421B9DBB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996022"/>
              <a:ext cx="576000" cy="576000"/>
            </a:xfrm>
            <a:prstGeom prst="rect">
              <a:avLst/>
            </a:prstGeom>
          </p:spPr>
        </p:pic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B3A5D77-ABD4-4477-9A07-499B323A2A4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3867792" y="1916832"/>
            <a:ext cx="48008" cy="57606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2B13345-C28E-4CB6-B837-587BB6D71ADB}"/>
              </a:ext>
            </a:extLst>
          </p:cNvPr>
          <p:cNvCxnSpPr>
            <a:cxnSpLocks/>
          </p:cNvCxnSpPr>
          <p:nvPr/>
        </p:nvCxnSpPr>
        <p:spPr>
          <a:xfrm>
            <a:off x="5343832" y="1772816"/>
            <a:ext cx="10713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EF66CDF-F777-4D9D-9391-DA7F8611AC82}"/>
              </a:ext>
            </a:extLst>
          </p:cNvPr>
          <p:cNvGrpSpPr/>
          <p:nvPr/>
        </p:nvGrpSpPr>
        <p:grpSpPr>
          <a:xfrm>
            <a:off x="6361208" y="1412212"/>
            <a:ext cx="1926152" cy="504000"/>
            <a:chOff x="72000" y="1644326"/>
            <a:chExt cx="1926152" cy="504000"/>
          </a:xfrm>
        </p:grpSpPr>
        <p:pic>
          <p:nvPicPr>
            <p:cNvPr id="15" name="圖片 14" descr="一張含有 向量圖形 的圖片&#10;&#10;自動產生的描述">
              <a:extLst>
                <a:ext uri="{FF2B5EF4-FFF2-40B4-BE49-F238E27FC236}">
                  <a16:creationId xmlns:a16="http://schemas.microsoft.com/office/drawing/2014/main" id="{928E27F4-DA2D-42D7-A55D-C63415A49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4152" y="1644326"/>
              <a:ext cx="504000" cy="504000"/>
            </a:xfrm>
            <a:prstGeom prst="rect">
              <a:avLst/>
            </a:prstGeom>
          </p:spPr>
        </p:pic>
        <p:sp>
          <p:nvSpPr>
            <p:cNvPr id="16" name="圓角矩形 8">
              <a:extLst>
                <a:ext uri="{FF2B5EF4-FFF2-40B4-BE49-F238E27FC236}">
                  <a16:creationId xmlns:a16="http://schemas.microsoft.com/office/drawing/2014/main" id="{5AC89CF7-AD88-4AEA-8E42-84426F5E8B1B}"/>
                </a:ext>
              </a:extLst>
            </p:cNvPr>
            <p:cNvSpPr/>
            <p:nvPr/>
          </p:nvSpPr>
          <p:spPr>
            <a:xfrm>
              <a:off x="72000" y="1644326"/>
              <a:ext cx="1566168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600" dirty="0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協同專案主持人</a:t>
              </a:r>
            </a:p>
            <a:p>
              <a:pPr algn="ctr">
                <a:spcBef>
                  <a:spcPts val="300"/>
                </a:spcBef>
              </a:pP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林有成 副處長</a:t>
              </a:r>
            </a:p>
          </p:txBody>
        </p:sp>
      </p:grpSp>
      <p:sp>
        <p:nvSpPr>
          <p:cNvPr id="19" name="圓角矩形 27">
            <a:extLst>
              <a:ext uri="{FF2B5EF4-FFF2-40B4-BE49-F238E27FC236}">
                <a16:creationId xmlns:a16="http://schemas.microsoft.com/office/drawing/2014/main" id="{9DEC871A-FBBD-4B4E-BC75-667BF88F064B}"/>
              </a:ext>
            </a:extLst>
          </p:cNvPr>
          <p:cNvSpPr/>
          <p:nvPr/>
        </p:nvSpPr>
        <p:spPr>
          <a:xfrm>
            <a:off x="3425560" y="5630012"/>
            <a:ext cx="1008000" cy="652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系統規劃</a:t>
            </a:r>
            <a:endParaRPr lang="en-US" altLang="zh-TW" sz="1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系統開發</a:t>
            </a:r>
            <a:endParaRPr lang="en-US" altLang="zh-TW" sz="1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系統維運</a:t>
            </a:r>
            <a:endParaRPr lang="en-US" altLang="zh-TW" sz="1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endParaRPr lang="en-US" altLang="zh-TW" sz="1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0" name="矩形: 圓角化同側角落 23">
            <a:extLst>
              <a:ext uri="{FF2B5EF4-FFF2-40B4-BE49-F238E27FC236}">
                <a16:creationId xmlns:a16="http://schemas.microsoft.com/office/drawing/2014/main" id="{53DFB39F-587C-4A09-B331-2B8586060849}"/>
              </a:ext>
            </a:extLst>
          </p:cNvPr>
          <p:cNvSpPr/>
          <p:nvPr/>
        </p:nvSpPr>
        <p:spPr>
          <a:xfrm>
            <a:off x="3425560" y="5342012"/>
            <a:ext cx="1008000" cy="288000"/>
          </a:xfrm>
          <a:prstGeom prst="round2Same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latin typeface="Arial" panose="020B0604020202020204" pitchFamily="34" charset="0"/>
                <a:ea typeface="微軟正黑體" panose="020B0604030504040204" pitchFamily="34" charset="-120"/>
              </a:rPr>
              <a:t>工作項目</a:t>
            </a:r>
          </a:p>
        </p:txBody>
      </p:sp>
      <p:sp>
        <p:nvSpPr>
          <p:cNvPr id="21" name="圓角矩形 18">
            <a:extLst>
              <a:ext uri="{FF2B5EF4-FFF2-40B4-BE49-F238E27FC236}">
                <a16:creationId xmlns:a16="http://schemas.microsoft.com/office/drawing/2014/main" id="{58830032-1D96-4C03-9136-82E222528D25}"/>
              </a:ext>
            </a:extLst>
          </p:cNvPr>
          <p:cNvSpPr/>
          <p:nvPr/>
        </p:nvSpPr>
        <p:spPr>
          <a:xfrm>
            <a:off x="899592" y="5630012"/>
            <a:ext cx="1555176" cy="6776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軟硬體建置規劃</a:t>
            </a:r>
          </a:p>
          <a:p>
            <a:pPr marL="174625" indent="-174625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軟硬體驗收</a:t>
            </a:r>
            <a:endParaRPr lang="en-US" altLang="zh-TW" sz="1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平台維運規劃</a:t>
            </a:r>
            <a:endParaRPr lang="en-US" altLang="zh-TW" sz="1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2" name="矩形: 圓角化同側角落 26">
            <a:extLst>
              <a:ext uri="{FF2B5EF4-FFF2-40B4-BE49-F238E27FC236}">
                <a16:creationId xmlns:a16="http://schemas.microsoft.com/office/drawing/2014/main" id="{B143D2A5-D97C-4DA0-8ABA-A51E149B96A0}"/>
              </a:ext>
            </a:extLst>
          </p:cNvPr>
          <p:cNvSpPr/>
          <p:nvPr/>
        </p:nvSpPr>
        <p:spPr>
          <a:xfrm>
            <a:off x="899592" y="5342012"/>
            <a:ext cx="1555176" cy="288000"/>
          </a:xfrm>
          <a:prstGeom prst="round2Same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latin typeface="Arial" panose="020B0604020202020204" pitchFamily="34" charset="0"/>
                <a:ea typeface="微軟正黑體" panose="020B0604030504040204" pitchFamily="34" charset="-120"/>
              </a:rPr>
              <a:t>工作項目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B9920815-761C-4806-9D12-69B35B6AFD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44" y="4755907"/>
            <a:ext cx="504000" cy="504000"/>
          </a:xfrm>
          <a:prstGeom prst="rect">
            <a:avLst/>
          </a:prstGeom>
        </p:spPr>
      </p:pic>
      <p:sp>
        <p:nvSpPr>
          <p:cNvPr id="26" name="圓角矩形 14">
            <a:extLst>
              <a:ext uri="{FF2B5EF4-FFF2-40B4-BE49-F238E27FC236}">
                <a16:creationId xmlns:a16="http://schemas.microsoft.com/office/drawing/2014/main" id="{97F6EAC2-204B-4C3D-8456-13B2881005A9}"/>
              </a:ext>
            </a:extLst>
          </p:cNvPr>
          <p:cNvSpPr/>
          <p:nvPr/>
        </p:nvSpPr>
        <p:spPr>
          <a:xfrm>
            <a:off x="3491880" y="4755907"/>
            <a:ext cx="1393201" cy="576000"/>
          </a:xfrm>
          <a:prstGeom prst="roundRect">
            <a:avLst>
              <a:gd name="adj" fmla="val 3334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zh-TW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應用組</a:t>
            </a:r>
          </a:p>
          <a:p>
            <a:pPr algn="ctr">
              <a:spcBef>
                <a:spcPts val="300"/>
              </a:spcBef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張天瑋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C97E9EA5-541A-4B04-ABB6-313F203558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60" y="4817802"/>
            <a:ext cx="504000" cy="504000"/>
          </a:xfrm>
          <a:prstGeom prst="rect">
            <a:avLst/>
          </a:prstGeom>
        </p:spPr>
      </p:pic>
      <p:sp>
        <p:nvSpPr>
          <p:cNvPr id="28" name="圓角矩形 13">
            <a:extLst>
              <a:ext uri="{FF2B5EF4-FFF2-40B4-BE49-F238E27FC236}">
                <a16:creationId xmlns:a16="http://schemas.microsoft.com/office/drawing/2014/main" id="{8C6B6D60-E76C-46AF-BBF1-495D3C720150}"/>
              </a:ext>
            </a:extLst>
          </p:cNvPr>
          <p:cNvSpPr/>
          <p:nvPr/>
        </p:nvSpPr>
        <p:spPr>
          <a:xfrm>
            <a:off x="1244524" y="4833208"/>
            <a:ext cx="864000" cy="468000"/>
          </a:xfrm>
          <a:prstGeom prst="roundRect">
            <a:avLst>
              <a:gd name="adj" fmla="val 3334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zh-TW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平台組</a:t>
            </a:r>
          </a:p>
          <a:p>
            <a:pPr algn="ctr">
              <a:spcBef>
                <a:spcPts val="300"/>
              </a:spcBef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林家豪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5F166967-4D51-4370-BE03-285C3A47E6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817802"/>
            <a:ext cx="504000" cy="504000"/>
          </a:xfrm>
          <a:prstGeom prst="rect">
            <a:avLst/>
          </a:prstGeom>
        </p:spPr>
      </p:pic>
      <p:sp>
        <p:nvSpPr>
          <p:cNvPr id="30" name="圓角矩形 14">
            <a:extLst>
              <a:ext uri="{FF2B5EF4-FFF2-40B4-BE49-F238E27FC236}">
                <a16:creationId xmlns:a16="http://schemas.microsoft.com/office/drawing/2014/main" id="{A7C1AB63-5D01-4763-ADA2-64DA0568424E}"/>
              </a:ext>
            </a:extLst>
          </p:cNvPr>
          <p:cNvSpPr/>
          <p:nvPr/>
        </p:nvSpPr>
        <p:spPr>
          <a:xfrm>
            <a:off x="6012256" y="4809907"/>
            <a:ext cx="864000" cy="468000"/>
          </a:xfrm>
          <a:prstGeom prst="roundRect">
            <a:avLst>
              <a:gd name="adj" fmla="val 3334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zh-TW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網路組</a:t>
            </a:r>
          </a:p>
          <a:p>
            <a:pPr algn="ctr"/>
            <a:r>
              <a:rPr lang="zh-TW" altLang="en-US" sz="1200" dirty="0"/>
              <a:t>張雯婷</a:t>
            </a:r>
          </a:p>
        </p:txBody>
      </p:sp>
      <p:sp>
        <p:nvSpPr>
          <p:cNvPr id="31" name="圓角矩形 27">
            <a:extLst>
              <a:ext uri="{FF2B5EF4-FFF2-40B4-BE49-F238E27FC236}">
                <a16:creationId xmlns:a16="http://schemas.microsoft.com/office/drawing/2014/main" id="{6AD52941-D1CC-4C43-B482-AFD4944094B6}"/>
              </a:ext>
            </a:extLst>
          </p:cNvPr>
          <p:cNvSpPr/>
          <p:nvPr/>
        </p:nvSpPr>
        <p:spPr>
          <a:xfrm>
            <a:off x="5550494" y="5643032"/>
            <a:ext cx="1008000" cy="59393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網路建置</a:t>
            </a:r>
            <a:endParaRPr lang="en-US" altLang="zh-TW" sz="1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網路設定</a:t>
            </a:r>
            <a:endParaRPr lang="en-US" altLang="zh-TW" sz="1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2" name="矩形: 圓角化同側角落 43">
            <a:extLst>
              <a:ext uri="{FF2B5EF4-FFF2-40B4-BE49-F238E27FC236}">
                <a16:creationId xmlns:a16="http://schemas.microsoft.com/office/drawing/2014/main" id="{7E26E567-459F-4709-B4BC-3089EB4BD58D}"/>
              </a:ext>
            </a:extLst>
          </p:cNvPr>
          <p:cNvSpPr/>
          <p:nvPr/>
        </p:nvSpPr>
        <p:spPr>
          <a:xfrm>
            <a:off x="5550494" y="5342012"/>
            <a:ext cx="1008000" cy="288000"/>
          </a:xfrm>
          <a:prstGeom prst="round2Same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latin typeface="Arial" panose="020B0604020202020204" pitchFamily="34" charset="0"/>
                <a:ea typeface="微軟正黑體" panose="020B0604030504040204" pitchFamily="34" charset="-120"/>
              </a:rPr>
              <a:t>工作項目</a:t>
            </a: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65AADD57-FFB5-4F03-8FAE-1A5943D25C7F}"/>
              </a:ext>
            </a:extLst>
          </p:cNvPr>
          <p:cNvGrpSpPr/>
          <p:nvPr/>
        </p:nvGrpSpPr>
        <p:grpSpPr>
          <a:xfrm>
            <a:off x="6444376" y="2420952"/>
            <a:ext cx="1512000" cy="576000"/>
            <a:chOff x="2429960" y="1996022"/>
            <a:chExt cx="1512000" cy="576000"/>
          </a:xfrm>
        </p:grpSpPr>
        <p:sp>
          <p:nvSpPr>
            <p:cNvPr id="38" name="圓角矩形 8">
              <a:extLst>
                <a:ext uri="{FF2B5EF4-FFF2-40B4-BE49-F238E27FC236}">
                  <a16:creationId xmlns:a16="http://schemas.microsoft.com/office/drawing/2014/main" id="{60D0822E-6160-484C-84E1-D3DFDD84F49B}"/>
                </a:ext>
              </a:extLst>
            </p:cNvPr>
            <p:cNvSpPr/>
            <p:nvPr/>
          </p:nvSpPr>
          <p:spPr>
            <a:xfrm>
              <a:off x="3005960" y="2068022"/>
              <a:ext cx="936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業務經理</a:t>
              </a:r>
            </a:p>
            <a:p>
              <a:pPr algn="ctr">
                <a:spcBef>
                  <a:spcPts val="300"/>
                </a:spcBef>
              </a:pPr>
              <a:r>
                <a:rPr lang="zh-TW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柯棠中</a:t>
              </a:r>
            </a:p>
          </p:txBody>
        </p:sp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621EA3F6-B6CA-4A1F-8F94-2421B9DBB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996022"/>
              <a:ext cx="576000" cy="576000"/>
            </a:xfrm>
            <a:prstGeom prst="rect">
              <a:avLst/>
            </a:prstGeom>
          </p:spPr>
        </p:pic>
      </p:grp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2B13345-C28E-4CB6-B837-587BB6D71ADB}"/>
              </a:ext>
            </a:extLst>
          </p:cNvPr>
          <p:cNvCxnSpPr>
            <a:cxnSpLocks/>
          </p:cNvCxnSpPr>
          <p:nvPr/>
        </p:nvCxnSpPr>
        <p:spPr>
          <a:xfrm>
            <a:off x="5076056" y="2780928"/>
            <a:ext cx="10713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DB3A5D77-ABD4-4477-9A07-499B323A2A44}"/>
              </a:ext>
            </a:extLst>
          </p:cNvPr>
          <p:cNvCxnSpPr/>
          <p:nvPr/>
        </p:nvCxnSpPr>
        <p:spPr>
          <a:xfrm>
            <a:off x="3851920" y="3140968"/>
            <a:ext cx="0" cy="108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DB3A5D77-ABD4-4477-9A07-499B323A2A44}"/>
              </a:ext>
            </a:extLst>
          </p:cNvPr>
          <p:cNvCxnSpPr/>
          <p:nvPr/>
        </p:nvCxnSpPr>
        <p:spPr>
          <a:xfrm>
            <a:off x="1403648" y="4244642"/>
            <a:ext cx="0" cy="4805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42B13345-C28E-4CB6-B837-587BB6D71ADB}"/>
              </a:ext>
            </a:extLst>
          </p:cNvPr>
          <p:cNvCxnSpPr>
            <a:cxnSpLocks/>
          </p:cNvCxnSpPr>
          <p:nvPr/>
        </p:nvCxnSpPr>
        <p:spPr>
          <a:xfrm>
            <a:off x="1403648" y="4221088"/>
            <a:ext cx="4672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DB3A5D77-ABD4-4477-9A07-499B323A2A44}"/>
              </a:ext>
            </a:extLst>
          </p:cNvPr>
          <p:cNvCxnSpPr/>
          <p:nvPr/>
        </p:nvCxnSpPr>
        <p:spPr>
          <a:xfrm>
            <a:off x="3851920" y="4221088"/>
            <a:ext cx="0" cy="4805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B3A5D77-ABD4-4477-9A07-499B323A2A44}"/>
              </a:ext>
            </a:extLst>
          </p:cNvPr>
          <p:cNvCxnSpPr/>
          <p:nvPr/>
        </p:nvCxnSpPr>
        <p:spPr>
          <a:xfrm>
            <a:off x="6084168" y="4244642"/>
            <a:ext cx="0" cy="4805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86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9211BD0-16BA-28C0-2449-2C7344902C8E}"/>
              </a:ext>
            </a:extLst>
          </p:cNvPr>
          <p:cNvSpPr/>
          <p:nvPr/>
        </p:nvSpPr>
        <p:spPr>
          <a:xfrm>
            <a:off x="6588224" y="836712"/>
            <a:ext cx="2520280" cy="43879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innerShdw blurRad="63500" dist="50800" dir="18900000">
              <a:srgbClr val="FFC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+mn-ea"/>
                <a:ea typeface="+mn-ea"/>
              </a:rPr>
              <a:t>系統架構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AF2E7-2206-4E0B-AA20-385A1C3330C4}" type="slidenum">
              <a:rPr lang="en-US" altLang="zh-TW" smtClean="0"/>
              <a:pPr/>
              <a:t>5</a:t>
            </a:fld>
            <a:endParaRPr kumimoji="1" lang="en-US" altLang="zh-TW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雲形 1">
            <a:extLst>
              <a:ext uri="{FF2B5EF4-FFF2-40B4-BE49-F238E27FC236}">
                <a16:creationId xmlns:a16="http://schemas.microsoft.com/office/drawing/2014/main" id="{207D4F4F-5EF1-D243-9110-A95CE311B45A}"/>
              </a:ext>
            </a:extLst>
          </p:cNvPr>
          <p:cNvSpPr>
            <a:spLocks noChangeAspect="1"/>
          </p:cNvSpPr>
          <p:nvPr/>
        </p:nvSpPr>
        <p:spPr>
          <a:xfrm>
            <a:off x="3635896" y="2781725"/>
            <a:ext cx="1996059" cy="11492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VPN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EE65AA-173A-3F4C-96A6-5FD2BA769369}"/>
              </a:ext>
            </a:extLst>
          </p:cNvPr>
          <p:cNvSpPr>
            <a:spLocks noChangeAspect="1"/>
          </p:cNvSpPr>
          <p:nvPr/>
        </p:nvSpPr>
        <p:spPr>
          <a:xfrm>
            <a:off x="186965" y="3429797"/>
            <a:ext cx="1935572" cy="1396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TW" altLang="en-US" sz="1600" dirty="0"/>
              <a:t>保險公司中心端</a:t>
            </a:r>
            <a:r>
              <a:rPr kumimoji="1" lang="en-US" altLang="zh-TW" sz="1600" dirty="0"/>
              <a:t>(</a:t>
            </a:r>
            <a:r>
              <a:rPr kumimoji="1" lang="zh-TW" altLang="en-US" sz="1600" dirty="0"/>
              <a:t>保險公司承租壽險公會的主機</a:t>
            </a:r>
            <a:r>
              <a:rPr kumimoji="1" lang="en-US" altLang="zh-TW" sz="1600" dirty="0"/>
              <a:t>) * 36</a:t>
            </a:r>
            <a:endParaRPr kumimoji="1" lang="zh-TW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6C8101-29DE-5C40-B346-08F8249B9431}"/>
              </a:ext>
            </a:extLst>
          </p:cNvPr>
          <p:cNvSpPr>
            <a:spLocks noChangeAspect="1"/>
          </p:cNvSpPr>
          <p:nvPr/>
        </p:nvSpPr>
        <p:spPr>
          <a:xfrm>
            <a:off x="234293" y="4444277"/>
            <a:ext cx="669038" cy="3629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AP</a:t>
            </a:r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22A552-BDB9-0949-9D1F-8AD7FDBBDB06}"/>
              </a:ext>
            </a:extLst>
          </p:cNvPr>
          <p:cNvSpPr>
            <a:spLocks noChangeAspect="1"/>
          </p:cNvSpPr>
          <p:nvPr/>
        </p:nvSpPr>
        <p:spPr>
          <a:xfrm>
            <a:off x="1419171" y="4448097"/>
            <a:ext cx="703365" cy="3629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DB</a:t>
            </a:r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4FE55C-89B4-D947-9372-E2B74D5CC6DD}"/>
              </a:ext>
            </a:extLst>
          </p:cNvPr>
          <p:cNvSpPr>
            <a:spLocks noChangeAspect="1"/>
          </p:cNvSpPr>
          <p:nvPr/>
        </p:nvSpPr>
        <p:spPr>
          <a:xfrm>
            <a:off x="234293" y="1553771"/>
            <a:ext cx="1935572" cy="10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TW" altLang="en-US" sz="1600" dirty="0"/>
              <a:t>壽險公會中心端</a:t>
            </a:r>
            <a:endParaRPr kumimoji="1" lang="en-US" altLang="zh-TW" sz="1600" dirty="0"/>
          </a:p>
          <a:p>
            <a:pPr algn="ctr"/>
            <a:r>
              <a:rPr kumimoji="1" lang="zh-TW" altLang="en-US" sz="1600" dirty="0"/>
              <a:t>台北仁愛機房</a:t>
            </a:r>
            <a:r>
              <a:rPr kumimoji="1" lang="en-US" altLang="zh-TW" sz="1600" dirty="0"/>
              <a:t> </a:t>
            </a:r>
            <a:endParaRPr kumimoji="1" lang="zh-TW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878EC1-E33E-B849-BA75-6892C49A9216}"/>
              </a:ext>
            </a:extLst>
          </p:cNvPr>
          <p:cNvSpPr>
            <a:spLocks noChangeAspect="1"/>
          </p:cNvSpPr>
          <p:nvPr/>
        </p:nvSpPr>
        <p:spPr>
          <a:xfrm>
            <a:off x="6876256" y="1401426"/>
            <a:ext cx="1935572" cy="2498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TW" altLang="en-US" sz="1600" dirty="0"/>
              <a:t>壽險公會異地端</a:t>
            </a:r>
            <a:endParaRPr kumimoji="1" lang="en-US" altLang="zh-TW" sz="1600" dirty="0"/>
          </a:p>
          <a:p>
            <a:pPr algn="ctr"/>
            <a:r>
              <a:rPr lang="zh-TW" altLang="en-US" sz="1600"/>
              <a:t>桃園富國機房</a:t>
            </a:r>
            <a:r>
              <a:rPr kumimoji="1" lang="en-US" altLang="zh-TW" sz="1600"/>
              <a:t> </a:t>
            </a:r>
            <a:endParaRPr kumimoji="1" lang="zh-TW" altLang="en-US" sz="1600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7B02AF9-718A-2E4B-9082-64BDA7A0D381}"/>
              </a:ext>
            </a:extLst>
          </p:cNvPr>
          <p:cNvCxnSpPr>
            <a:cxnSpLocks noChangeAspect="1"/>
            <a:stCxn id="10" idx="3"/>
          </p:cNvCxnSpPr>
          <p:nvPr/>
        </p:nvCxnSpPr>
        <p:spPr>
          <a:xfrm>
            <a:off x="2169865" y="2098152"/>
            <a:ext cx="1865313" cy="8050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B049B94-A0CF-A144-BE9C-3DC3DD0E5F0A}"/>
              </a:ext>
            </a:extLst>
          </p:cNvPr>
          <p:cNvCxnSpPr>
            <a:cxnSpLocks noChangeAspect="1"/>
            <a:stCxn id="6" idx="3"/>
          </p:cNvCxnSpPr>
          <p:nvPr/>
        </p:nvCxnSpPr>
        <p:spPr>
          <a:xfrm flipV="1">
            <a:off x="2122537" y="3599470"/>
            <a:ext cx="1986285" cy="528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F2353BF-39A9-C84D-9965-CD4F83FAE478}"/>
              </a:ext>
            </a:extLst>
          </p:cNvPr>
          <p:cNvCxnSpPr>
            <a:cxnSpLocks noChangeAspect="1"/>
            <a:endCxn id="5" idx="0"/>
          </p:cNvCxnSpPr>
          <p:nvPr/>
        </p:nvCxnSpPr>
        <p:spPr>
          <a:xfrm flipH="1" flipV="1">
            <a:off x="5630292" y="3356348"/>
            <a:ext cx="1163874" cy="672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3AC5DBD-9C8D-4347-BCBB-B39A55D86341}"/>
              </a:ext>
            </a:extLst>
          </p:cNvPr>
          <p:cNvSpPr>
            <a:spLocks noChangeAspect="1"/>
          </p:cNvSpPr>
          <p:nvPr/>
        </p:nvSpPr>
        <p:spPr>
          <a:xfrm>
            <a:off x="404949" y="2134437"/>
            <a:ext cx="1574763" cy="3629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約</a:t>
            </a:r>
            <a:r>
              <a:rPr kumimoji="1"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70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台虛擬機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7F08C1-4120-8243-AF7A-25128E960AD3}"/>
              </a:ext>
            </a:extLst>
          </p:cNvPr>
          <p:cNvSpPr>
            <a:spLocks noChangeAspect="1"/>
          </p:cNvSpPr>
          <p:nvPr/>
        </p:nvSpPr>
        <p:spPr>
          <a:xfrm>
            <a:off x="7102295" y="3754396"/>
            <a:ext cx="1594167" cy="3629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台實體主機</a:t>
            </a: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9BA56387-8015-3840-98B8-E5A73410A8BD}"/>
              </a:ext>
            </a:extLst>
          </p:cNvPr>
          <p:cNvSpPr>
            <a:spLocks noChangeAspect="1"/>
          </p:cNvSpPr>
          <p:nvPr/>
        </p:nvSpPr>
        <p:spPr>
          <a:xfrm>
            <a:off x="7302089" y="3141314"/>
            <a:ext cx="1330704" cy="3629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VMware</a:t>
            </a:r>
            <a:endParaRPr kumimoji="1" lang="zh-TW" altLang="en-US" dirty="0"/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B9A12E0E-B482-894B-B2DE-6F5E995FEBA8}"/>
              </a:ext>
            </a:extLst>
          </p:cNvPr>
          <p:cNvSpPr>
            <a:spLocks noChangeAspect="1"/>
          </p:cNvSpPr>
          <p:nvPr/>
        </p:nvSpPr>
        <p:spPr>
          <a:xfrm>
            <a:off x="7302089" y="2624722"/>
            <a:ext cx="1330704" cy="3629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vSAN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A7A2620-F4AB-0C4E-8A47-FDAA61B8A4D9}"/>
              </a:ext>
            </a:extLst>
          </p:cNvPr>
          <p:cNvSpPr txBox="1">
            <a:spLocks noChangeAspect="1"/>
          </p:cNvSpPr>
          <p:nvPr/>
        </p:nvSpPr>
        <p:spPr>
          <a:xfrm>
            <a:off x="2195736" y="5001909"/>
            <a:ext cx="4727908" cy="1163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首次建置，將中心端之虛擬機整機匯出，並匯入異地端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後續兩邊只透過「檔案同步軟體」進行同步。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資料庫採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Stream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機制，來源端寫一筆資料，異地端同步寫一筆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區塊鏈網路則採中心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異地端同為一個區塊鏈網路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中心與異地端之虛擬機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IP</a:t>
            </a:r>
            <a:r>
              <a:rPr kumimoji="1" lang="zh-TW" altLang="en-US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不相同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保險公司中心端發生故障，則只啟動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保險公司之異地端主機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7B02AF9-718A-2E4B-9082-64BDA7A0D381}"/>
              </a:ext>
            </a:extLst>
          </p:cNvPr>
          <p:cNvCxnSpPr>
            <a:cxnSpLocks noChangeAspect="1"/>
          </p:cNvCxnSpPr>
          <p:nvPr/>
        </p:nvCxnSpPr>
        <p:spPr>
          <a:xfrm>
            <a:off x="2195736" y="1871919"/>
            <a:ext cx="45984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A7A2620-F4AB-0C4E-8A47-FDAA61B8A4D9}"/>
              </a:ext>
            </a:extLst>
          </p:cNvPr>
          <p:cNvSpPr txBox="1">
            <a:spLocks noChangeAspect="1"/>
          </p:cNvSpPr>
          <p:nvPr/>
        </p:nvSpPr>
        <p:spPr>
          <a:xfrm>
            <a:off x="2599943" y="3988040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20M/5M</a:t>
            </a:r>
            <a:endParaRPr kumimoji="1"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A7A2620-F4AB-0C4E-8A47-FDAA61B8A4D9}"/>
              </a:ext>
            </a:extLst>
          </p:cNvPr>
          <p:cNvSpPr txBox="1">
            <a:spLocks noChangeAspect="1"/>
          </p:cNvSpPr>
          <p:nvPr/>
        </p:nvSpPr>
        <p:spPr>
          <a:xfrm>
            <a:off x="2489025" y="2460405"/>
            <a:ext cx="1557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50M/50M *2</a:t>
            </a:r>
            <a:endParaRPr kumimoji="1"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A7A2620-F4AB-0C4E-8A47-FDAA61B8A4D9}"/>
              </a:ext>
            </a:extLst>
          </p:cNvPr>
          <p:cNvSpPr txBox="1">
            <a:spLocks noChangeAspect="1"/>
          </p:cNvSpPr>
          <p:nvPr/>
        </p:nvSpPr>
        <p:spPr>
          <a:xfrm>
            <a:off x="5652120" y="3050462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50M/50M *1</a:t>
            </a:r>
            <a:endParaRPr kumimoji="1"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7B02AF9-718A-2E4B-9082-64BDA7A0D381}"/>
              </a:ext>
            </a:extLst>
          </p:cNvPr>
          <p:cNvCxnSpPr>
            <a:cxnSpLocks noChangeAspect="1"/>
          </p:cNvCxnSpPr>
          <p:nvPr/>
        </p:nvCxnSpPr>
        <p:spPr>
          <a:xfrm>
            <a:off x="2195736" y="2277674"/>
            <a:ext cx="1618021" cy="7411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A7A2620-F4AB-0C4E-8A47-FDAA61B8A4D9}"/>
              </a:ext>
            </a:extLst>
          </p:cNvPr>
          <p:cNvSpPr txBox="1">
            <a:spLocks noChangeAspect="1"/>
          </p:cNvSpPr>
          <p:nvPr/>
        </p:nvSpPr>
        <p:spPr>
          <a:xfrm>
            <a:off x="3671122" y="1570626"/>
            <a:ext cx="2661414" cy="25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點對點數據電路 </a:t>
            </a:r>
            <a:r>
              <a:rPr kumimoji="1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50MB</a:t>
            </a:r>
            <a:endParaRPr kumimoji="1"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92E88F3-CEC5-2345-A216-3C8C3AE44884}"/>
              </a:ext>
            </a:extLst>
          </p:cNvPr>
          <p:cNvSpPr>
            <a:spLocks noChangeAspect="1"/>
          </p:cNvSpPr>
          <p:nvPr/>
        </p:nvSpPr>
        <p:spPr>
          <a:xfrm>
            <a:off x="179512" y="5562835"/>
            <a:ext cx="1935572" cy="509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保險公司自己的系統</a:t>
            </a:r>
          </a:p>
        </p:txBody>
      </p:sp>
      <p:cxnSp>
        <p:nvCxnSpPr>
          <p:cNvPr id="27" name="直線箭頭接點 6">
            <a:extLst>
              <a:ext uri="{FF2B5EF4-FFF2-40B4-BE49-F238E27FC236}">
                <a16:creationId xmlns:a16="http://schemas.microsoft.com/office/drawing/2014/main" id="{BB5B8494-8579-0145-9051-4D435F24E672}"/>
              </a:ext>
            </a:extLst>
          </p:cNvPr>
          <p:cNvCxnSpPr>
            <a:cxnSpLocks noChangeAspect="1"/>
            <a:stCxn id="26" idx="0"/>
            <a:endCxn id="6" idx="2"/>
          </p:cNvCxnSpPr>
          <p:nvPr/>
        </p:nvCxnSpPr>
        <p:spPr>
          <a:xfrm flipV="1">
            <a:off x="1147298" y="4826339"/>
            <a:ext cx="7453" cy="736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5D4F64C-1915-E548-BE0F-677C4826B198}"/>
              </a:ext>
            </a:extLst>
          </p:cNvPr>
          <p:cNvSpPr>
            <a:spLocks noChangeAspect="1"/>
          </p:cNvSpPr>
          <p:nvPr/>
        </p:nvSpPr>
        <p:spPr>
          <a:xfrm>
            <a:off x="6907947" y="4785177"/>
            <a:ext cx="1935572" cy="343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保險公司自己的系統</a:t>
            </a:r>
          </a:p>
        </p:txBody>
      </p:sp>
      <p:cxnSp>
        <p:nvCxnSpPr>
          <p:cNvPr id="29" name="直線箭頭接點 40">
            <a:extLst>
              <a:ext uri="{FF2B5EF4-FFF2-40B4-BE49-F238E27FC236}">
                <a16:creationId xmlns:a16="http://schemas.microsoft.com/office/drawing/2014/main" id="{877F1E5B-E89E-1F48-ABBC-9BF677B746FE}"/>
              </a:ext>
            </a:extLst>
          </p:cNvPr>
          <p:cNvCxnSpPr>
            <a:cxnSpLocks noChangeAspect="1"/>
            <a:stCxn id="28" idx="0"/>
            <a:endCxn id="11" idx="2"/>
          </p:cNvCxnSpPr>
          <p:nvPr/>
        </p:nvCxnSpPr>
        <p:spPr>
          <a:xfrm flipH="1" flipV="1">
            <a:off x="7844042" y="3900243"/>
            <a:ext cx="31691" cy="884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>
            <a:extLst>
              <a:ext uri="{FF2B5EF4-FFF2-40B4-BE49-F238E27FC236}">
                <a16:creationId xmlns:a16="http://schemas.microsoft.com/office/drawing/2014/main" id="{5E727163-9B2C-463D-1296-E8BC3A50CF0F}"/>
              </a:ext>
            </a:extLst>
          </p:cNvPr>
          <p:cNvSpPr>
            <a:spLocks noChangeAspect="1"/>
          </p:cNvSpPr>
          <p:nvPr/>
        </p:nvSpPr>
        <p:spPr>
          <a:xfrm>
            <a:off x="7302089" y="2150402"/>
            <a:ext cx="1330704" cy="3629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veeam</a:t>
            </a:r>
            <a:endParaRPr kumimoji="1"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00277EC-84F6-EE45-6430-D60992BC729D}"/>
              </a:ext>
            </a:extLst>
          </p:cNvPr>
          <p:cNvSpPr txBox="1">
            <a:spLocks noChangeAspect="1"/>
          </p:cNvSpPr>
          <p:nvPr/>
        </p:nvSpPr>
        <p:spPr>
          <a:xfrm>
            <a:off x="6529180" y="989226"/>
            <a:ext cx="266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本案建置標的</a:t>
            </a:r>
          </a:p>
        </p:txBody>
      </p:sp>
    </p:spTree>
    <p:extLst>
      <p:ext uri="{BB962C8B-B14F-4D97-AF65-F5344CB8AC3E}">
        <p14:creationId xmlns:p14="http://schemas.microsoft.com/office/powerpoint/2010/main" val="29804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b="1" dirty="0">
                <a:latin typeface="+mn-ea"/>
                <a:ea typeface="+mn-ea"/>
              </a:rPr>
              <a:t>專案期程</a:t>
            </a:r>
            <a:r>
              <a:rPr lang="en-US" altLang="zh-TW" sz="3600" b="1" dirty="0">
                <a:latin typeface="+mn-ea"/>
                <a:ea typeface="+mn-ea"/>
              </a:rPr>
              <a:t>(</a:t>
            </a:r>
            <a:r>
              <a:rPr lang="zh-TW" altLang="en-US" sz="3600" b="1" dirty="0">
                <a:latin typeface="+mn-ea"/>
                <a:ea typeface="+mn-ea"/>
              </a:rPr>
              <a:t>設備建置</a:t>
            </a:r>
            <a:r>
              <a:rPr lang="en-US" altLang="zh-TW" sz="3600" b="1" dirty="0">
                <a:latin typeface="+mn-ea"/>
                <a:ea typeface="+mn-ea"/>
              </a:rPr>
              <a:t>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D66A6-8C8C-425A-915A-B11ED7D7E754}" type="slidenum">
              <a:rPr lang="en-US" altLang="zh-TW" smtClean="0"/>
              <a:pPr/>
              <a:t>6</a:t>
            </a:fld>
            <a:endParaRPr kumimoji="1"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1"/>
          </p:nvPr>
        </p:nvSpPr>
        <p:spPr>
          <a:xfrm>
            <a:off x="293100" y="863496"/>
            <a:ext cx="8455364" cy="5760640"/>
          </a:xfrm>
        </p:spPr>
        <p:txBody>
          <a:bodyPr>
            <a:normAutofit lnSpcReduction="10000"/>
          </a:bodyPr>
          <a:lstStyle/>
          <a:p>
            <a:pPr algn="just"/>
            <a:r>
              <a:rPr lang="zh-TW" altLang="en-US" sz="2400" dirty="0"/>
              <a:t>本案設備下單</a:t>
            </a:r>
            <a:r>
              <a:rPr lang="en-US" altLang="zh-TW" sz="2400" dirty="0"/>
              <a:t>-</a:t>
            </a:r>
            <a:r>
              <a:rPr lang="zh-TW" altLang="en-US" sz="2400" dirty="0"/>
              <a:t>企服處 柯棠中 </a:t>
            </a:r>
            <a:r>
              <a:rPr lang="en-US" altLang="zh-TW" sz="2400" dirty="0"/>
              <a:t>111/9/1</a:t>
            </a:r>
            <a:r>
              <a:rPr lang="zh-TW" altLang="en-US" sz="2400" dirty="0"/>
              <a:t>完成下單</a:t>
            </a:r>
            <a:endParaRPr lang="en-US" altLang="zh-TW" sz="2400" dirty="0"/>
          </a:p>
          <a:p>
            <a:pPr algn="just"/>
            <a:r>
              <a:rPr lang="zh-TW" altLang="en-US" sz="2400" dirty="0"/>
              <a:t>異備機房虛擬軟硬體建置</a:t>
            </a:r>
            <a:r>
              <a:rPr lang="en-US" altLang="zh-TW" sz="2400" dirty="0"/>
              <a:t>-</a:t>
            </a:r>
            <a:r>
              <a:rPr lang="zh-TW" altLang="en-US" sz="2400" dirty="0"/>
              <a:t>數經處 林家豪 </a:t>
            </a:r>
            <a:r>
              <a:rPr lang="en-US" altLang="zh-TW" sz="2400" dirty="0"/>
              <a:t>111/11/30</a:t>
            </a:r>
            <a:r>
              <a:rPr lang="zh-TW" altLang="en-US" sz="2400" dirty="0"/>
              <a:t>完成建置</a:t>
            </a:r>
            <a:endParaRPr lang="en-US" altLang="zh-TW" sz="24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zh-TW" altLang="en-US" sz="2000" dirty="0"/>
              <a:t>硬體上架。</a:t>
            </a:r>
            <a:endParaRPr lang="en-US" altLang="zh-TW" sz="20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en-US" altLang="zh-TW" sz="2000" dirty="0"/>
              <a:t>VMWare</a:t>
            </a:r>
            <a:r>
              <a:rPr lang="zh-TW" altLang="en-US" sz="2000" dirty="0"/>
              <a:t>虛擬機環境建置。</a:t>
            </a:r>
            <a:endParaRPr lang="en-US" altLang="zh-TW" sz="2000" dirty="0"/>
          </a:p>
          <a:p>
            <a:pPr algn="just"/>
            <a:r>
              <a:rPr lang="zh-TW" altLang="en-US" sz="2400" dirty="0"/>
              <a:t>主機房虛擬機備份至異備機房</a:t>
            </a:r>
            <a:r>
              <a:rPr lang="en-US" altLang="zh-TW" sz="2400" dirty="0"/>
              <a:t>-CSI</a:t>
            </a:r>
            <a:r>
              <a:rPr lang="zh-TW" altLang="en-US" sz="2400" dirty="0"/>
              <a:t> 黃偉豪 </a:t>
            </a:r>
            <a:r>
              <a:rPr lang="en-US" altLang="zh-TW" sz="2400" dirty="0"/>
              <a:t>112/1/15</a:t>
            </a:r>
            <a:r>
              <a:rPr lang="zh-TW" altLang="en-US" sz="2400" dirty="0"/>
              <a:t>完成備份</a:t>
            </a:r>
            <a:endParaRPr lang="en-US" altLang="zh-TW" sz="24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zh-TW" altLang="en-US" sz="2000" dirty="0"/>
              <a:t>公會端虛擬機備份至異備機房。</a:t>
            </a:r>
            <a:endParaRPr lang="en-US" altLang="zh-TW" sz="20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zh-TW" altLang="en-US" sz="2000" dirty="0"/>
              <a:t>公司端虛擬機備份至異備機房。</a:t>
            </a:r>
            <a:endParaRPr lang="en-US" altLang="zh-TW" sz="20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zh-TW" altLang="en-US" sz="2000" dirty="0"/>
              <a:t>異備機房虛擬機可供遠端存取。</a:t>
            </a:r>
            <a:endParaRPr lang="en-US" altLang="zh-TW" sz="2400" dirty="0"/>
          </a:p>
          <a:p>
            <a:pPr algn="just"/>
            <a:r>
              <a:rPr lang="zh-TW" altLang="en-US" sz="2400" dirty="0"/>
              <a:t>異備機房虛擬機服務建置</a:t>
            </a:r>
            <a:r>
              <a:rPr lang="en-US" altLang="zh-TW" sz="2400" dirty="0"/>
              <a:t>-</a:t>
            </a:r>
            <a:r>
              <a:rPr lang="zh-TW" altLang="en-US" sz="2400" dirty="0"/>
              <a:t>系工處 張天瑋 </a:t>
            </a:r>
            <a:r>
              <a:rPr lang="en-US" altLang="zh-TW" sz="2400" dirty="0"/>
              <a:t>112/3/15</a:t>
            </a:r>
            <a:r>
              <a:rPr lang="zh-TW" altLang="en-US" sz="2400" dirty="0"/>
              <a:t>完成設定及驗證</a:t>
            </a:r>
            <a:endParaRPr lang="en-US" altLang="zh-TW" sz="24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zh-TW" altLang="en-US" sz="2000" dirty="0"/>
              <a:t>虛擬機內部設定確認。</a:t>
            </a:r>
            <a:endParaRPr lang="en-US" altLang="zh-TW" sz="20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zh-TW" altLang="en-US" sz="2000" dirty="0"/>
              <a:t>同步軟體安裝設定。</a:t>
            </a:r>
            <a:endParaRPr lang="en-US" altLang="zh-TW" sz="20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zh-TW" altLang="en-US" sz="2000" dirty="0"/>
              <a:t>同步機制驗證。</a:t>
            </a:r>
            <a:endParaRPr lang="en-US" altLang="zh-TW" sz="2000" dirty="0"/>
          </a:p>
          <a:p>
            <a:pPr marL="269875" lvl="1" indent="0" algn="just">
              <a:buNone/>
            </a:pPr>
            <a:endParaRPr lang="en-US" altLang="zh-TW" sz="20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2480420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b="1" dirty="0">
                <a:latin typeface="+mn-ea"/>
                <a:ea typeface="+mn-ea"/>
              </a:rPr>
              <a:t>專案期程</a:t>
            </a:r>
            <a:r>
              <a:rPr lang="en-US" altLang="zh-TW" sz="3600" b="1" dirty="0">
                <a:latin typeface="+mn-ea"/>
                <a:ea typeface="+mn-ea"/>
              </a:rPr>
              <a:t>(</a:t>
            </a:r>
            <a:r>
              <a:rPr lang="zh-TW" altLang="en-US" sz="3600" b="1" dirty="0">
                <a:latin typeface="+mn-ea"/>
                <a:ea typeface="+mn-ea"/>
              </a:rPr>
              <a:t>設備建置</a:t>
            </a:r>
            <a:r>
              <a:rPr lang="en-US" altLang="zh-TW" sz="3600" b="1" dirty="0">
                <a:latin typeface="+mn-ea"/>
                <a:ea typeface="+mn-ea"/>
              </a:rPr>
              <a:t>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D66A6-8C8C-425A-915A-B11ED7D7E754}" type="slidenum">
              <a:rPr lang="en-US" altLang="zh-TW" smtClean="0"/>
              <a:pPr/>
              <a:t>7</a:t>
            </a:fld>
            <a:endParaRPr kumimoji="1"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1"/>
          </p:nvPr>
        </p:nvSpPr>
        <p:spPr>
          <a:xfrm>
            <a:off x="293100" y="863496"/>
            <a:ext cx="8455364" cy="5760640"/>
          </a:xfrm>
        </p:spPr>
        <p:txBody>
          <a:bodyPr>
            <a:normAutofit/>
          </a:bodyPr>
          <a:lstStyle/>
          <a:p>
            <a:pPr algn="just"/>
            <a:r>
              <a:rPr lang="zh-TW" altLang="en-US" sz="2400" dirty="0"/>
              <a:t>異備機房相關網路設備建置</a:t>
            </a:r>
            <a:r>
              <a:rPr lang="en-US" altLang="zh-TW" sz="2400" dirty="0"/>
              <a:t>-</a:t>
            </a:r>
            <a:r>
              <a:rPr lang="zh-TW" altLang="en-US" sz="2400" dirty="0"/>
              <a:t>數經處 張雯婷</a:t>
            </a:r>
            <a:r>
              <a:rPr lang="en-US" altLang="zh-TW" sz="2400" dirty="0"/>
              <a:t>111/11/30</a:t>
            </a:r>
            <a:r>
              <a:rPr lang="zh-TW" altLang="en-US" sz="2400" dirty="0"/>
              <a:t>完成建置</a:t>
            </a:r>
            <a:endParaRPr lang="en-US" altLang="zh-TW" sz="24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en-US" altLang="zh-TW" sz="2000" dirty="0"/>
              <a:t>Web</a:t>
            </a:r>
            <a:r>
              <a:rPr lang="zh-TW" altLang="en-US" sz="2000" dirty="0"/>
              <a:t>防火牆、網路交換器硬體上架、測通。</a:t>
            </a:r>
            <a:endParaRPr lang="en-US" altLang="zh-TW" sz="20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en-US" altLang="zh-TW" sz="2000" dirty="0"/>
              <a:t>Web</a:t>
            </a:r>
            <a:r>
              <a:rPr lang="zh-TW" altLang="en-US" sz="2000" dirty="0"/>
              <a:t>防火牆流量監控、</a:t>
            </a:r>
            <a:r>
              <a:rPr lang="en-US" altLang="zh-TW" sz="2000" dirty="0"/>
              <a:t>Policy</a:t>
            </a:r>
            <a:r>
              <a:rPr lang="zh-TW" altLang="en-US" sz="2000" dirty="0"/>
              <a:t>啟用。</a:t>
            </a:r>
            <a:endParaRPr lang="en-US" altLang="zh-TW" sz="20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en-US" altLang="zh-TW" sz="2000" dirty="0"/>
              <a:t>HSM</a:t>
            </a:r>
            <a:r>
              <a:rPr lang="zh-TW" altLang="en-US" sz="2000" dirty="0"/>
              <a:t>加密器安裝建置。</a:t>
            </a:r>
            <a:endParaRPr lang="en-US" altLang="zh-TW" sz="2000" dirty="0"/>
          </a:p>
          <a:p>
            <a:pPr marL="269875" lvl="1" indent="0" algn="just">
              <a:buNone/>
            </a:pPr>
            <a:endParaRPr lang="en-US" altLang="zh-TW" sz="20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6494270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239158C-4924-45BF-A4D5-A64AFD7F3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52478"/>
              </p:ext>
            </p:extLst>
          </p:nvPr>
        </p:nvGraphicFramePr>
        <p:xfrm>
          <a:off x="339634" y="1349831"/>
          <a:ext cx="8142514" cy="259588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847970314"/>
                    </a:ext>
                  </a:extLst>
                </a:gridCol>
                <a:gridCol w="3500846">
                  <a:extLst>
                    <a:ext uri="{9D8B030D-6E8A-4147-A177-3AD203B41FA5}">
                      <a16:colId xmlns:a16="http://schemas.microsoft.com/office/drawing/2014/main" val="2823618968"/>
                    </a:ext>
                  </a:extLst>
                </a:gridCol>
                <a:gridCol w="3910148">
                  <a:extLst>
                    <a:ext uri="{9D8B030D-6E8A-4147-A177-3AD203B41FA5}">
                      <a16:colId xmlns:a16="http://schemas.microsoft.com/office/drawing/2014/main" val="257498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交付內容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時程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異地備援演練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中華內部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)(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細項待補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TW" altLang="en-US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112/3/16 ~ 112/5/15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840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749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982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72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015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111421"/>
                  </a:ext>
                </a:extLst>
              </a:tr>
            </a:tbl>
          </a:graphicData>
        </a:graphic>
      </p:graphicFrame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113212" y="78378"/>
            <a:ext cx="8229600" cy="758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+mn-ea"/>
                <a:ea typeface="+mn-ea"/>
              </a:rPr>
              <a:t>專案期程</a:t>
            </a:r>
            <a:r>
              <a:rPr lang="en-US" altLang="zh-TW" sz="36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zh-TW" altLang="en-US" sz="3600" dirty="0">
                <a:solidFill>
                  <a:schemeClr val="bg1"/>
                </a:solidFill>
                <a:latin typeface="+mn-ea"/>
                <a:ea typeface="+mn-ea"/>
              </a:rPr>
              <a:t>異備演練功能驗證</a:t>
            </a:r>
            <a:r>
              <a:rPr lang="en-US" altLang="zh-TW" sz="36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zh-TW" altLang="en-US" sz="3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8982A-98EA-4674-83E9-AC0C78BA2A0E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983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239158C-4924-45BF-A4D5-A64AFD7F319E}"/>
              </a:ext>
            </a:extLst>
          </p:cNvPr>
          <p:cNvGraphicFramePr>
            <a:graphicFrameLocks noGrp="1"/>
          </p:cNvGraphicFramePr>
          <p:nvPr/>
        </p:nvGraphicFramePr>
        <p:xfrm>
          <a:off x="339634" y="1349831"/>
          <a:ext cx="8142514" cy="259588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847970314"/>
                    </a:ext>
                  </a:extLst>
                </a:gridCol>
                <a:gridCol w="3500846">
                  <a:extLst>
                    <a:ext uri="{9D8B030D-6E8A-4147-A177-3AD203B41FA5}">
                      <a16:colId xmlns:a16="http://schemas.microsoft.com/office/drawing/2014/main" val="2823618968"/>
                    </a:ext>
                  </a:extLst>
                </a:gridCol>
                <a:gridCol w="3910148">
                  <a:extLst>
                    <a:ext uri="{9D8B030D-6E8A-4147-A177-3AD203B41FA5}">
                      <a16:colId xmlns:a16="http://schemas.microsoft.com/office/drawing/2014/main" val="257498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交付內容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時程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工作說明書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111/10/31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840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軟硬體設備交付點收單</a:t>
                      </a: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111/12/31 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749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異地備援演練計畫書</a:t>
                      </a: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112/5/31 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982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異地備援演練報告書</a:t>
                      </a: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112/6/30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72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015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111421"/>
                  </a:ext>
                </a:extLst>
              </a:tr>
            </a:tbl>
          </a:graphicData>
        </a:graphic>
      </p:graphicFrame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113212" y="78378"/>
            <a:ext cx="8229600" cy="758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+mn-ea"/>
                <a:ea typeface="+mn-ea"/>
              </a:rPr>
              <a:t>專案期程</a:t>
            </a:r>
            <a:r>
              <a:rPr lang="en-US" altLang="zh-TW" sz="36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zh-TW" altLang="en-US" sz="3600" dirty="0">
                <a:solidFill>
                  <a:schemeClr val="bg1"/>
                </a:solidFill>
                <a:latin typeface="+mn-ea"/>
                <a:ea typeface="+mn-ea"/>
              </a:rPr>
              <a:t>文件交付</a:t>
            </a:r>
            <a:r>
              <a:rPr lang="en-US" altLang="zh-TW" sz="36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zh-TW" altLang="en-US" sz="3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7889DA-F644-472B-B7B9-8912F97621E4}"/>
              </a:ext>
            </a:extLst>
          </p:cNvPr>
          <p:cNvSpPr/>
          <p:nvPr/>
        </p:nvSpPr>
        <p:spPr>
          <a:xfrm>
            <a:off x="229777" y="97178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產品交付及時程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8982A-98EA-4674-83E9-AC0C78BA2A0E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6765228"/>
      </p:ext>
    </p:extLst>
  </p:cSld>
  <p:clrMapOvr>
    <a:masterClrMapping/>
  </p:clrMapOvr>
</p:sld>
</file>

<file path=ppt/theme/theme1.xml><?xml version="1.0" encoding="utf-8"?>
<a:theme xmlns:a="http://schemas.openxmlformats.org/drawingml/2006/main" name="3_預設簡報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5400000" scaled="0"/>
        </a:gradFill>
        <a:effectLst>
          <a:innerShdw blurRad="63500" dist="50800" dir="18900000">
            <a:srgbClr val="FFC000">
              <a:alpha val="50000"/>
            </a:srgbClr>
          </a:inn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B05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1D529D73FDD774CB9629952A2F127E6" ma:contentTypeVersion="0" ma:contentTypeDescription="建立新的文件。" ma:contentTypeScope="" ma:versionID="af64fd0fc8c78945c1cfa98bcf39b30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9ca1165369cbf929f3384faf68dff5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E38868-C85E-45B0-ABF3-11C1C68B531A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1E161A7-E67B-4599-95D2-B595CBBAF1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6FEE1A3-DDC1-4D07-B6C3-5F134D5489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32794</TotalTime>
  <Words>659</Words>
  <Application>Microsoft Office PowerPoint</Application>
  <PresentationFormat>如螢幕大小 (4:3)</PresentationFormat>
  <Paragraphs>130</Paragraphs>
  <Slides>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.AppleSystemUIFont</vt:lpstr>
      <vt:lpstr>LucidaGrande</vt:lpstr>
      <vt:lpstr>微軟正黑體</vt:lpstr>
      <vt:lpstr>微軟正黑體</vt:lpstr>
      <vt:lpstr>Arial</vt:lpstr>
      <vt:lpstr>Calibri</vt:lpstr>
      <vt:lpstr>Wingdings</vt:lpstr>
      <vt:lpstr>3_預設簡報設計</vt:lpstr>
      <vt:lpstr>PowerPoint 簡報</vt:lpstr>
      <vt:lpstr>大       綱</vt:lpstr>
      <vt:lpstr>本案緣由及背景說明</vt:lpstr>
      <vt:lpstr>專案組織人員架構圖</vt:lpstr>
      <vt:lpstr>系統架構</vt:lpstr>
      <vt:lpstr>專案期程(設備建置)</vt:lpstr>
      <vt:lpstr>專案期程(設備建置)</vt:lpstr>
      <vt:lpstr>專案期程(異備演練功能驗證)</vt:lpstr>
      <vt:lpstr>專案期程(文件交付)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呂金燕</dc:creator>
  <cp:lastModifiedBy>吳世宏</cp:lastModifiedBy>
  <cp:revision>2211</cp:revision>
  <cp:lastPrinted>2020-02-04T07:48:55Z</cp:lastPrinted>
  <dcterms:created xsi:type="dcterms:W3CDTF">2014-08-05T02:46:42Z</dcterms:created>
  <dcterms:modified xsi:type="dcterms:W3CDTF">2022-08-30T09:00:27Z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0x010100E1D529D73FDD774CB9629952A2F127E6</vt:lpwstr>
  </property>
</Properties>
</file>