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84" r:id="rId2"/>
    <p:sldMasterId id="2147483688" r:id="rId3"/>
    <p:sldMasterId id="2147483690" r:id="rId4"/>
    <p:sldMasterId id="2147483692" r:id="rId5"/>
    <p:sldMasterId id="2147483742" r:id="rId6"/>
    <p:sldMasterId id="2147483746" r:id="rId7"/>
  </p:sldMasterIdLst>
  <p:notesMasterIdLst>
    <p:notesMasterId r:id="rId34"/>
  </p:notesMasterIdLst>
  <p:sldIdLst>
    <p:sldId id="283" r:id="rId8"/>
    <p:sldId id="286" r:id="rId9"/>
    <p:sldId id="285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7" r:id="rId18"/>
    <p:sldId id="282" r:id="rId19"/>
    <p:sldId id="281" r:id="rId20"/>
    <p:sldId id="268" r:id="rId21"/>
    <p:sldId id="287" r:id="rId22"/>
    <p:sldId id="269" r:id="rId23"/>
    <p:sldId id="270" r:id="rId24"/>
    <p:sldId id="271" r:id="rId25"/>
    <p:sldId id="272" r:id="rId26"/>
    <p:sldId id="273" r:id="rId27"/>
    <p:sldId id="275" r:id="rId28"/>
    <p:sldId id="277" r:id="rId29"/>
    <p:sldId id="278" r:id="rId30"/>
    <p:sldId id="288" r:id="rId31"/>
    <p:sldId id="279" r:id="rId32"/>
    <p:sldId id="280" r:id="rId33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b="1" i="1" kern="1200">
        <a:solidFill>
          <a:schemeClr val="bg1"/>
        </a:solidFill>
        <a:latin typeface="Square721 BT" pitchFamily="3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pt-BR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860925"/>
            <a:ext cx="5205413" cy="4605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6800" rIns="954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868613" y="9748838"/>
            <a:ext cx="13652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800" rIns="9216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0000"/>
              </a:lnSpc>
              <a:buSzPct val="100000"/>
            </a:pPr>
            <a:r>
              <a:rPr lang="en-US" altLang="pt-BR" sz="1300">
                <a:solidFill>
                  <a:srgbClr val="000000"/>
                </a:solidFill>
                <a:latin typeface="Arial" panose="020B0604020202020204" pitchFamily="34" charset="0"/>
              </a:rPr>
              <a:t>Page </a:t>
            </a:r>
            <a:fld id="{73616922-1EC9-4A36-96BC-F2A69FAB5396}" type="slidenum">
              <a:rPr lang="en-US" altLang="pt-BR" sz="1300">
                <a:solidFill>
                  <a:srgbClr val="000000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  <a:buSzPct val="100000"/>
              </a:pPr>
              <a:t>‹nº›</a:t>
            </a:fld>
            <a:endParaRPr lang="en-US" altLang="pt-BR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27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5857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65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120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Identação o mais fácil e muito provavelmente o mais utilizado. Bem a Sun recomenda: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Utilize uma mesma maneira para identar os códigos,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Estabeleça uma regra de espaçamento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Quebre as grandes expressões em partes adotando um padrão que pode ser: após uma virgula, antes de um operador, acerte o alinhamento.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Evite a identação excessiva, senao voce vai ter mais linha horizontal do que vertical.</a:t>
            </a:r>
          </a:p>
        </p:txBody>
      </p:sp>
    </p:spTree>
    <p:extLst>
      <p:ext uri="{BB962C8B-B14F-4D97-AF65-F5344CB8AC3E}">
        <p14:creationId xmlns:p14="http://schemas.microsoft.com/office/powerpoint/2010/main" val="227787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1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2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48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69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27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8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13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84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2700"/>
          </a:xfrm>
          <a:solidFill>
            <a:srgbClr val="FFFFFF"/>
          </a:solidFill>
          <a:ln/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38" y="4876800"/>
            <a:ext cx="5143500" cy="4049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4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9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2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60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Segue aqui alguns exemplos.</a:t>
            </a:r>
          </a:p>
        </p:txBody>
      </p:sp>
    </p:spTree>
    <p:extLst>
      <p:ext uri="{BB962C8B-B14F-4D97-AF65-F5344CB8AC3E}">
        <p14:creationId xmlns:p14="http://schemas.microsoft.com/office/powerpoint/2010/main" val="133365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5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2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9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solidFill>
            <a:srgbClr val="FFFFFF"/>
          </a:solidFill>
          <a:ln/>
        </p:spPr>
      </p:sp>
      <p:sp>
        <p:nvSpPr>
          <p:cNvPr id="5120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Identação o mais fácil e muito provavelmente o mais utilizado. Bem a Sun recomenda: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Utilize uma mesma maneira para identar os códigos,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Estabeleça uma regra de espaçamento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Quebre as grandes expressões em partes adotando um padrão que pode ser: após uma virgula, antes de um operador, acerte o alinhamento.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latin typeface="Arial" panose="020B0604020202020204" pitchFamily="34" charset="0"/>
                <a:cs typeface="Lucida Sans Unicode" panose="020B0602030504020204" pitchFamily="34" charset="0"/>
              </a:rPr>
              <a:t>Evite a identação excessiva, senao voce vai ter mais linha horizontal do que vertical.</a:t>
            </a:r>
          </a:p>
        </p:txBody>
      </p:sp>
    </p:spTree>
    <p:extLst>
      <p:ext uri="{BB962C8B-B14F-4D97-AF65-F5344CB8AC3E}">
        <p14:creationId xmlns:p14="http://schemas.microsoft.com/office/powerpoint/2010/main" val="207642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7E26D-C757-450F-8C46-3EEA8832C267}" type="datetimeFigureOut">
              <a:rPr lang="en-US"/>
              <a:pPr>
                <a:defRPr/>
              </a:pPr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C5E99-EDAB-47C7-8B3A-72187FB7E3E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530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DA6B-1360-4780-B248-535396D6D63B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051FF-B52E-4879-86F4-936FBA7E590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101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3FA6F-DB50-4F94-9F5F-F7D2D3631EFF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4EDE-B9FD-4E13-9EF4-B309996BB3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77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0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0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2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614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D26CA-55FB-4ACF-A3D2-849A05111D6F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EC50C-E793-40C6-984A-75A173CAC4A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850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FA3C0-78B3-42B1-8743-5C64CC095CC6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E2D74-94B2-4D68-84FC-CD6B3CC0CC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3391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ECB68-A3F6-47E9-84A3-B671AD9F3D26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0BD71-4EE2-47FB-BB20-EEA9BE1051F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2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8D87D-FECE-48A6-9763-A59EF307974D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4F692-91BA-4C32-923C-DDD30B3241D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6321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1F91-6543-422A-BC3E-350C8475D178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E43B0-4D10-46F7-9A3C-C46E8FB6EB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8837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F7A1-4E15-48FD-A8FD-CAB8E946EDDD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68D57-3C7F-4A4A-87A0-F681A712408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458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34FE1-CCCE-42FB-9996-5A27B862BEF0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7F5F4-CC04-4244-91DE-2E83BC793B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86661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35F19-E16F-44DA-A68D-D78C62D797EC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5A61C-A5F5-489D-B4DD-6590FECA9D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0688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D26CA-55FB-4ACF-A3D2-849A05111D6F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EC50C-E793-40C6-984A-75A173CAC4A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8675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755B7-C6F3-431B-AB05-95DAD1D16F2F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00A03-C1A4-42A8-85AF-11984E1C7C8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920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6EC25-3FC0-4F70-8100-88537A495345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5DB3B-F4B9-4A27-97B2-6F02041F5FD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757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96FF4-978B-4B44-9B3E-C10FF6E1F763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9C985-B14A-4D9D-BF61-35B30C304AC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9714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136AA-8F54-492B-8614-84DF71C09AFD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F44AA-16B1-4D39-B75D-D836BEE283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41865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 userDrawn="1"/>
        </p:nvSpPr>
        <p:spPr>
          <a:xfrm>
            <a:off x="3276600" y="5487988"/>
            <a:ext cx="5832475" cy="132556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baseline="0"/>
            </a:lvl1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pt-BR" sz="4400" b="0" i="0" dirty="0">
                <a:latin typeface="+mj-lt"/>
                <a:ea typeface="+mj-ea"/>
                <a:cs typeface="+mj-cs"/>
              </a:rPr>
              <a:t>Nome do Professor</a:t>
            </a:r>
            <a:endParaRPr lang="pt-BR" sz="4400" b="0" i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48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69EA-8B14-4D3B-9A36-CCB380D63A7C}" type="datetimeFigureOut">
              <a:rPr lang="en-US"/>
              <a:pPr>
                <a:defRPr/>
              </a:pPr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A7F10-C684-4F99-B7E0-A9F7281B641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421700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83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23650" y="6100492"/>
            <a:ext cx="817192" cy="450712"/>
          </a:xfrm>
          <a:prstGeom prst="rect">
            <a:avLst/>
          </a:prstGeom>
          <a:solidFill>
            <a:srgbClr val="F0265D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199294E-8D40-4FE4-8C75-33FD083D832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790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D26CA-55FB-4ACF-A3D2-849A05111D6F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2EC50C-E793-40C6-984A-75A173CAC4A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9123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20898" r="22582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9F67-EA3E-4A02-B8FC-4AD9A7BD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85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4" y="70025"/>
            <a:ext cx="7323138" cy="555625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Gotham-Bold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9F67-EA3E-4A02-B8FC-4AD9A7BD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33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9F67-EA3E-4A02-B8FC-4AD9A7BD4D37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0" y="70025"/>
            <a:ext cx="8323650" cy="65065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Gotham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 sz="1600">
                <a:latin typeface="Gotham-Book"/>
              </a:defRPr>
            </a:lvl3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56377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79F67-EA3E-4A02-B8FC-4AD9A7BD4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40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D26CA-55FB-4ACF-A3D2-849A05111D6F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2EC50C-E793-40C6-984A-75A173CAC4A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66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43D94-13A5-4B9C-9CD6-B051EEBDAF8D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196FC-0029-43A6-A5E5-3541528A54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89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EE75F-0CF4-4C54-84E5-1E9CB2BCE6AB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12DE1-75B6-4081-A268-48BD32FFD95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034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7E170-CFCB-4F36-B342-63BFE3975AA8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F9615-D925-4F79-A537-CD4A370AB09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92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D5977-6D36-4A9E-825F-7A0944D17689}" type="datetimeFigureOut">
              <a:rPr lang="en-US"/>
              <a:pPr>
                <a:defRPr/>
              </a:pPr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1BF9E-0CAB-458F-9D51-0488EBE1D9A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206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0B8CB-B11A-434D-98A6-960C5CC944D6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6339D-FEEA-498C-A6E8-7204FD43BD2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639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173F4-D1CF-49AA-AB4D-60942B377AAD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71094-35A0-469C-A763-D46F86750A1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851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ACE00788-F9B9-4E24-8C01-6DBEFCD91ED0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89998C4-AE05-46BC-8414-D761F1EC747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14" r:id="rId2"/>
    <p:sldLayoutId id="2147483734" r:id="rId3"/>
    <p:sldLayoutId id="2147483715" r:id="rId4"/>
    <p:sldLayoutId id="2147483716" r:id="rId5"/>
    <p:sldLayoutId id="2147483717" r:id="rId6"/>
    <p:sldLayoutId id="2147483735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E563A567-95FF-4E88-88E7-CFE20C338CEB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0F9E78B-122C-4685-B73E-A3E6FD8E4335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2055" name="Picture 2" descr="K:\Júnior\B.I\FIAP Shift\Template 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1BB23035-21B1-4022-9404-DC6838B28F48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B4CA276-13DB-4C4A-A317-C5F9297CA514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3079" name="Picture 2" descr="K:\Júnior\B.I\FIAP Shift\Template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8BA070CD-F217-4A64-98B7-5272BF6DEFCD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6DD4ABD-FB86-4F71-AD23-EC6104E0476C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4103" name="Picture 2" descr="K:\Júnior\B.I\FIAP Shift\Template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275763" cy="69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51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fld id="{45C59876-4DF6-46B3-8DB4-261844AD273B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E199294E-8D40-4FE4-8C75-33FD083D832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4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98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23650" y="6100492"/>
            <a:ext cx="817192" cy="450712"/>
          </a:xfrm>
          <a:prstGeom prst="rect">
            <a:avLst/>
          </a:prstGeom>
          <a:solidFill>
            <a:srgbClr val="F0265D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BA79F67-EA3E-4A02-B8FC-4AD9A7BD4D3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2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rodeaf.net/pt-br/Soluco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3081338"/>
            <a:ext cx="57816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539750" y="144463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O que é o W3C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23850" y="836613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38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1700">
                <a:solidFill>
                  <a:srgbClr val="000000"/>
                </a:solidFill>
              </a:rPr>
              <a:t>O Consórcio World Wide Web (W3C) é um conjunto internacional no qual organizações filiadas, equipes em tempo integral e o público trabalham juntos para desenvolver padrões para a Web.  A missão do W3C é:</a:t>
            </a:r>
          </a:p>
          <a:p>
            <a:pPr lvl="1" algn="just">
              <a:lnSpc>
                <a:spcPct val="150000"/>
              </a:lnSpc>
              <a:spcBef>
                <a:spcPts val="638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sz="1700" b="0" i="0">
                <a:solidFill>
                  <a:srgbClr val="000000"/>
                </a:solidFill>
              </a:rPr>
              <a:t>“Conduzir a World Wide Web para que atinja todo seu potencial, desenvolvendo protocolos e diretrizes que garantam seu crescimento a longo prazo.”</a:t>
            </a:r>
          </a:p>
          <a:p>
            <a:pPr>
              <a:lnSpc>
                <a:spcPct val="150000"/>
              </a:lnSpc>
              <a:spcBef>
                <a:spcPts val="638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1700">
                <a:solidFill>
                  <a:srgbClr val="000000"/>
                </a:solidFill>
              </a:rPr>
              <a:t>Desde 1994, quando criado por Tim Berners-Lee,  hoje Diretor do W3C, já publicaram mais de 100 padrões denominados recomendações do W3C.</a:t>
            </a:r>
          </a:p>
          <a:p>
            <a:pPr lvl="1">
              <a:lnSpc>
                <a:spcPct val="150000"/>
              </a:lnSpc>
              <a:spcBef>
                <a:spcPts val="638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sz="1700">
                <a:solidFill>
                  <a:srgbClr val="000000"/>
                </a:solidFill>
              </a:rPr>
              <a:t>HTML</a:t>
            </a:r>
          </a:p>
          <a:p>
            <a:pPr lvl="1">
              <a:lnSpc>
                <a:spcPct val="150000"/>
              </a:lnSpc>
              <a:spcBef>
                <a:spcPts val="638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sz="1700">
                <a:solidFill>
                  <a:srgbClr val="000000"/>
                </a:solidFill>
              </a:rPr>
              <a:t>CSS</a:t>
            </a:r>
          </a:p>
          <a:p>
            <a:pPr lvl="1">
              <a:lnSpc>
                <a:spcPct val="150000"/>
              </a:lnSpc>
              <a:spcBef>
                <a:spcPts val="638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sz="1700">
                <a:solidFill>
                  <a:srgbClr val="000000"/>
                </a:solidFill>
              </a:rPr>
              <a:t>XML</a:t>
            </a:r>
          </a:p>
          <a:p>
            <a:pPr lvl="1">
              <a:lnSpc>
                <a:spcPct val="150000"/>
              </a:lnSpc>
              <a:spcBef>
                <a:spcPts val="638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sz="1700">
                <a:solidFill>
                  <a:srgbClr val="000000"/>
                </a:solidFill>
              </a:rPr>
              <a:t>WSDL e etc.</a:t>
            </a:r>
          </a:p>
          <a:p>
            <a:pPr lvl="1">
              <a:lnSpc>
                <a:spcPct val="90000"/>
              </a:lnSpc>
              <a:spcBef>
                <a:spcPts val="638"/>
              </a:spcBef>
              <a:buClr>
                <a:srgbClr val="000000"/>
              </a:buClr>
              <a:buSzPct val="100000"/>
              <a:buFont typeface="Square721 BT" pitchFamily="32" charset="0"/>
              <a:buNone/>
            </a:pPr>
            <a:endParaRPr lang="pt-BR" altLang="pt-BR" sz="1700">
              <a:solidFill>
                <a:srgbClr val="000000"/>
              </a:solidFill>
            </a:endParaRPr>
          </a:p>
        </p:txBody>
      </p:sp>
      <p:pic>
        <p:nvPicPr>
          <p:cNvPr id="24580" name="Picture 5" descr="http://magiclogix.com/images/blog/webstandar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4146550"/>
            <a:ext cx="2657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"/>
          <p:cNvSpPr>
            <a:spLocks noChangeArrowheads="1"/>
          </p:cNvSpPr>
          <p:nvPr/>
        </p:nvSpPr>
        <p:spPr bwMode="auto">
          <a:xfrm>
            <a:off x="3203575" y="115888"/>
            <a:ext cx="2382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>
                <a:solidFill>
                  <a:schemeClr val="tx1"/>
                </a:solidFill>
              </a:rPr>
              <a:t>(http://www.w3.org/)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65625"/>
            <a:ext cx="7397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250825" y="188913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Mudando o conceito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229600" cy="624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>
                <a:solidFill>
                  <a:srgbClr val="000000"/>
                </a:solidFill>
                <a:latin typeface="Arial" panose="020B0604020202020204" pitchFamily="34" charset="0"/>
              </a:rPr>
              <a:t>O novo conceito indica que devemos dividir a Web em 3 camadas...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rgbClr val="000000"/>
                </a:solidFill>
                <a:latin typeface="Arial" panose="020B0604020202020204" pitchFamily="34" charset="0"/>
              </a:rPr>
              <a:t>Camadas independentes, porém inter-relacionadas, ou seja, uma camada completará a outra.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682625" y="1557338"/>
            <a:ext cx="4886325" cy="1973262"/>
            <a:chOff x="450" y="855"/>
            <a:chExt cx="3078" cy="1243"/>
          </a:xfrm>
        </p:grpSpPr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450" y="855"/>
              <a:ext cx="862" cy="318"/>
            </a:xfrm>
            <a:prstGeom prst="rect">
              <a:avLst/>
            </a:prstGeom>
            <a:solidFill>
              <a:srgbClr val="FF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buSzPct val="100000"/>
              </a:pPr>
              <a:r>
                <a:rPr lang="pt-BR" altLang="pt-BR" sz="1200" i="0">
                  <a:solidFill>
                    <a:schemeClr val="tx1"/>
                  </a:solidFill>
                  <a:latin typeface="Arial" panose="020B0604020202020204" pitchFamily="34" charset="0"/>
                </a:rPr>
                <a:t>Java Script</a:t>
              </a:r>
            </a:p>
          </p:txBody>
        </p:sp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450" y="1317"/>
              <a:ext cx="862" cy="318"/>
            </a:xfrm>
            <a:prstGeom prst="rect">
              <a:avLst/>
            </a:prstGeom>
            <a:solidFill>
              <a:srgbClr val="FFCC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buSzPct val="100000"/>
              </a:pPr>
              <a:r>
                <a:rPr lang="pt-BR" altLang="pt-BR" sz="1200" i="0">
                  <a:solidFill>
                    <a:schemeClr val="tx1"/>
                  </a:solidFill>
                  <a:latin typeface="Arial" panose="020B0604020202020204" pitchFamily="34" charset="0"/>
                </a:rPr>
                <a:t>CSS</a:t>
              </a: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450" y="1780"/>
              <a:ext cx="862" cy="318"/>
            </a:xfrm>
            <a:prstGeom prst="rect">
              <a:avLst/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buSzPct val="100000"/>
              </a:pPr>
              <a:r>
                <a:rPr lang="pt-BR" altLang="pt-BR" sz="1200" i="0">
                  <a:solidFill>
                    <a:schemeClr val="tx1"/>
                  </a:solidFill>
                  <a:latin typeface="Arial" panose="020B0604020202020204" pitchFamily="34" charset="0"/>
                </a:rPr>
                <a:t>HTML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1406" y="908"/>
              <a:ext cx="111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buSzPct val="100000"/>
              </a:pPr>
              <a:r>
                <a:rPr lang="pt-BR" altLang="pt-BR" sz="1600" i="0">
                  <a:solidFill>
                    <a:srgbClr val="FF0000"/>
                  </a:solidFill>
                  <a:latin typeface="Arial" panose="020B0604020202020204" pitchFamily="34" charset="0"/>
                </a:rPr>
                <a:t>Comportamento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407" y="1370"/>
              <a:ext cx="9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buSzPct val="100000"/>
              </a:pPr>
              <a:r>
                <a:rPr lang="pt-BR" altLang="pt-BR" sz="1600" i="0">
                  <a:solidFill>
                    <a:srgbClr val="FF0000"/>
                  </a:solidFill>
                  <a:latin typeface="Arial" panose="020B0604020202020204" pitchFamily="34" charset="0"/>
                </a:rPr>
                <a:t>Apresentação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1418" y="1833"/>
              <a:ext cx="211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 i="1">
                  <a:solidFill>
                    <a:schemeClr val="bg1"/>
                  </a:solidFill>
                  <a:latin typeface="Square721 BT" pitchFamily="32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buSzPct val="100000"/>
              </a:pPr>
              <a:r>
                <a:rPr lang="pt-BR" altLang="pt-BR" sz="1600" i="0">
                  <a:solidFill>
                    <a:srgbClr val="FF0000"/>
                  </a:solidFill>
                  <a:latin typeface="Arial" panose="020B0604020202020204" pitchFamily="34" charset="0"/>
                </a:rPr>
                <a:t>Estrutura dos Dados (Conteúdo)</a:t>
              </a:r>
            </a:p>
          </p:txBody>
        </p:sp>
      </p:grpSp>
      <p:pic>
        <p:nvPicPr>
          <p:cNvPr id="26629" name="Picture 12" descr="https://encrypted-tbn0.gstatic.com/images?q=tbn:ANd9GcSKsqKhS10NZo9Ld95uxidq8Pm31JP44i53TcR2pZ7l6GaBDHNP0ogj-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515778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4" descr="https://encrypted-tbn3.gstatic.com/images?q=tbn:ANd9GcRQtzyKsxndcfl_Lb_ts_znKMLtMcERpG3HJZ6wMVpQmAIDA2VV1nSr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5084763"/>
            <a:ext cx="1181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5118100"/>
            <a:ext cx="104298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395288" y="1052513"/>
            <a:ext cx="5905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i="0">
                <a:solidFill>
                  <a:schemeClr val="tx1"/>
                </a:solidFill>
              </a:rPr>
              <a:t>Reaproveitamento de código</a:t>
            </a:r>
            <a:br>
              <a:rPr lang="pt-BR" altLang="pt-BR" i="0">
                <a:solidFill>
                  <a:schemeClr val="tx1"/>
                </a:solidFill>
              </a:rPr>
            </a:br>
            <a:r>
              <a:rPr lang="pt-BR" altLang="pt-BR" b="0" i="0">
                <a:solidFill>
                  <a:schemeClr val="tx1"/>
                </a:solidFill>
              </a:rPr>
              <a:t>Em programação muita repetição de código significa que algo não está sendo feito da melhor maneira possível. Uma construção modular, com CSS e JavaScript externos, permite que muito código seja reaproveitado.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b="0" i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79388" y="149225"/>
            <a:ext cx="6264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000" i="0"/>
              <a:t>Por que separar o desenvolvimento em camadas?</a:t>
            </a:r>
          </a:p>
        </p:txBody>
      </p:sp>
      <p:pic>
        <p:nvPicPr>
          <p:cNvPr id="27652" name="Picture 2" descr="http://t2.gstatic.com/images?q=tbn:ANd9GcRJB5qN-WxSM5s00K9cQwbKlzA7EosubTvMrulf4nd6OqxYvJ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981075"/>
            <a:ext cx="23526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323850" y="2997200"/>
            <a:ext cx="84724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i="0">
                <a:solidFill>
                  <a:schemeClr val="tx1"/>
                </a:solidFill>
              </a:rPr>
              <a:t>Organização da equipe</a:t>
            </a:r>
            <a:br>
              <a:rPr lang="pt-BR" altLang="pt-BR" i="0">
                <a:solidFill>
                  <a:schemeClr val="tx1"/>
                </a:solidFill>
              </a:rPr>
            </a:br>
            <a:r>
              <a:rPr lang="pt-BR" altLang="pt-BR" b="0" i="0">
                <a:solidFill>
                  <a:schemeClr val="tx1"/>
                </a:solidFill>
              </a:rPr>
              <a:t>A separação das camadas facilita a divisão de tarefas. Mais de uma pessoa trabalhando em paralelo no mesmo projeto agiliza o processo, desde que a ação de um não impacte negativamente o que foi desenvolvido pelos outros.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b="0" i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i="0">
                <a:solidFill>
                  <a:schemeClr val="tx1"/>
                </a:solidFill>
              </a:rPr>
              <a:t>Limpeza do Código</a:t>
            </a:r>
            <a:br>
              <a:rPr lang="pt-BR" altLang="pt-BR" i="0">
                <a:solidFill>
                  <a:schemeClr val="tx1"/>
                </a:solidFill>
              </a:rPr>
            </a:br>
            <a:r>
              <a:rPr lang="pt-BR" altLang="pt-BR" b="0" i="0">
                <a:solidFill>
                  <a:schemeClr val="tx1"/>
                </a:solidFill>
              </a:rPr>
              <a:t>Um código limpo facilita a leitura e manutenção. Além disso um HTML semântico e limpo é bom para os sites de busca, pois os robôs interpretarão de uma forma correta e lhe trarão bom posicionamento.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250825" y="188913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Validação de código XHTML</a:t>
            </a:r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125538"/>
            <a:ext cx="7994650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2051050" y="2553329"/>
            <a:ext cx="5041900" cy="2873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Web com padrão   X   Web sem padrão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79388" y="787400"/>
            <a:ext cx="8229600" cy="43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charset="2"/>
              <a:buChar char=""/>
              <a:defRPr/>
            </a:pPr>
            <a:r>
              <a:rPr lang="pt-BR" i="0" dirty="0">
                <a:solidFill>
                  <a:srgbClr val="000000"/>
                </a:solidFill>
              </a:rPr>
              <a:t>Agora vocês: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rgbClr val="000000"/>
                </a:solidFill>
              </a:rPr>
              <a:t>Crie uma página </a:t>
            </a:r>
            <a:r>
              <a:rPr lang="pt-BR" b="0" i="0" dirty="0" err="1">
                <a:solidFill>
                  <a:srgbClr val="000000"/>
                </a:solidFill>
              </a:rPr>
              <a:t>html</a:t>
            </a:r>
            <a:r>
              <a:rPr lang="en-US" b="0" i="0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0" i="0" dirty="0" err="1">
                <a:solidFill>
                  <a:srgbClr val="000000"/>
                </a:solidFill>
              </a:rPr>
              <a:t>Submeta</a:t>
            </a:r>
            <a:r>
              <a:rPr lang="en-US" b="0" i="0" dirty="0">
                <a:solidFill>
                  <a:srgbClr val="000000"/>
                </a:solidFill>
              </a:rPr>
              <a:t> para o </a:t>
            </a:r>
            <a:r>
              <a:rPr lang="en-US" b="0" i="0" dirty="0" err="1">
                <a:solidFill>
                  <a:srgbClr val="000000"/>
                </a:solidFill>
              </a:rPr>
              <a:t>validador</a:t>
            </a:r>
            <a:r>
              <a:rPr lang="en-US" b="0" i="0" dirty="0">
                <a:solidFill>
                  <a:srgbClr val="000000"/>
                </a:solidFill>
              </a:rPr>
              <a:t> do w3c.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0" i="0" dirty="0">
                <a:solidFill>
                  <a:srgbClr val="000000"/>
                </a:solidFill>
              </a:rPr>
              <a:t>A URL é </a:t>
            </a:r>
            <a:r>
              <a:rPr lang="en-US" b="0" i="0" dirty="0">
                <a:solidFill>
                  <a:srgbClr val="000000"/>
                </a:solidFill>
                <a:hlinkClick r:id="rId3"/>
              </a:rPr>
              <a:t>https://validator.w3.org/</a:t>
            </a:r>
            <a:endParaRPr lang="en-US" b="0" i="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defRPr/>
            </a:pPr>
            <a:endParaRPr lang="en-US" b="0" i="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defRPr/>
            </a:pPr>
            <a:endParaRPr lang="en-US" b="0" i="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defRPr/>
            </a:pPr>
            <a:r>
              <a:rPr lang="en-US" b="0" i="0" dirty="0" err="1">
                <a:solidFill>
                  <a:srgbClr val="000000"/>
                </a:solidFill>
              </a:rPr>
              <a:t>Qual</a:t>
            </a:r>
            <a:r>
              <a:rPr lang="en-US" b="0" i="0" dirty="0">
                <a:solidFill>
                  <a:srgbClr val="000000"/>
                </a:solidFill>
              </a:rPr>
              <a:t> </a:t>
            </a:r>
            <a:r>
              <a:rPr lang="en-US" b="0" i="0" dirty="0" err="1">
                <a:solidFill>
                  <a:srgbClr val="000000"/>
                </a:solidFill>
              </a:rPr>
              <a:t>foi</a:t>
            </a:r>
            <a:r>
              <a:rPr lang="en-US" b="0" i="0" dirty="0">
                <a:solidFill>
                  <a:srgbClr val="000000"/>
                </a:solidFill>
              </a:rPr>
              <a:t> o </a:t>
            </a:r>
            <a:r>
              <a:rPr lang="en-US" b="0" i="0" dirty="0" err="1">
                <a:solidFill>
                  <a:srgbClr val="000000"/>
                </a:solidFill>
              </a:rPr>
              <a:t>resultado</a:t>
            </a:r>
            <a:r>
              <a:rPr lang="en-US" b="0" i="0" dirty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charset="2"/>
              <a:buNone/>
              <a:defRPr/>
            </a:pPr>
            <a:endParaRPr lang="pt-BR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  <a:defRPr/>
            </a:pPr>
            <a:endParaRPr lang="pt-BR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  <a:defRPr/>
            </a:pPr>
            <a:endParaRPr lang="pt-BR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  <a:defRPr/>
            </a:pPr>
            <a:endParaRPr lang="pt-BR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  <a:spcBef>
                <a:spcPts val="675"/>
              </a:spcBef>
              <a:buSzPct val="100000"/>
              <a:defRPr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9700" name="AutoShape 5" descr="data:image/jpeg;base64,/9j/4AAQSkZJRgABAQAAAQABAAD/2wCEAAkGBhQSERUUEhQUFBUVFRUXFRUUFhUYFBcVFRYVFRUVFxQXHSYeFxojGRUUHy8gJCcpLCwsFR4xNTAqNSYrLCkBCQoKDgwOGg8PGjAkHyQwLCwvLDQuLCwwLCwsLCwsLCkpKSwsLCwsLCwpLC0sLCwsKSwsKSwsLCwsLCksLCwsLP/AABEIAOAA4QMBIgACEQEDEQH/xAAcAAABBQEBAQAAAAAAAAAAAAAAAwQFBgcCAQj/xABCEAACAQIDBAgCBwYGAQUAAAABAgMAEQQSIQUxQVEGBxMiYXGBkTKhFEJSgrHB0SMzYpLh8BVDcqKywvEWJDRT0v/EABoBAAIDAQEAAAAAAAAAAAAAAAABAgMEBQb/xAAvEQACAgEEAQIEBQQDAAAAAAAAAQIDEQQSITFBUXETImHwBZGhscEGMoHxUtHh/9oADAMBAAIRAxEAPwDcaKKKACi9R23NtphYjJJc8FUfEzbwo9jruABrM8d03x+JkyYfuFjlSOIDMSbkAyN4AknQAKTVcrFHjybKNHO6Ln1Fdt9Gu0VkWK6UbV2e6DFBWD3y3IdGtbMokUBlYX3EeV9avXRLppFjlNhkkX4oyb+qniKUbU3tfDHZo5wh8WLUo+q/ldljrl3ABJNgNSTuAr0mq7t3pLEiWY91wcoAzPIBvZFuAEH22IXzq0xE9BilcXUg87UrWe4fpU4uY4JCG1LNM7sbaXJWNlHkDan2E6ei/fDDWxD5d/ISr3b+DAeYp4YZLpRTfA45JUDobg+4I3gjgRyrnG7QSIAyMFDMFBO65/AePhUW0lljSbeEOqKy7bvXKGmMGzkE7Xt2pBZSePZxrq4/iNh5imCdNMaY2dpyrKSCoSLKLbxbKb/0rZXo7J+iMOo1tdH92f8ACNgorOOiXWNNM+SZVcDe6KyMvnvRt/NTyBrQYcQHF1Nx/ftWSbUbHW3yvBsg98FYlwxaivL1SNv9ZaJM2HwiDETJ+8YtlgiPJ3AJZv4VHmRQDeC8UVmDdJtoNr9Jw6fwrhrr7tLc0rD1nTYYj6dHG8VwDPhgwKX0BkgYk28VY+VS2sipxZpVeUhgcck0ayRMro4BVlN1IPEGlzUGTC9F6z/b3WggkaLClWykhpbZxcaERoCA1j9YkDkGqvydNpi3efEE8bOqW+7GoA8q2Q0V0lnozz1NcXhs1yfEqilnZVUC5ZiAoHMk6CogdMcO2sZklH2oo3ZPR7Wb0vWXYvbaSyI8zTOU+FJz2sIPPs9O9/FvFaF0V6SYfFDJlRZQL5b5gyjeyMdSBcXBAIvutYks0sqo7mshC+NjxFljwOPSZA8bBlN7EcwbEEHUEEEEHdanFRew8Pl7awKq07lQeQCqT5FlY+tSlZX3wXrOOQooopDCivGNt9V/EdLBmyxrm1sGbQHyG+pKLl0JvBHdIQk07K7W7MBUB3AsAznwJuo+7TbobsYR4yQ6Hs4RY79ZnP8A1hHuao3Sba7jGT3NiXB03WKIVt6EVY+gG3ygkdhmz5Bv17mcD8axxe67bjnk9JbW6tBlS4aXHu0WDrWwYfZ7NxikiceriNv9rmsv6I7SOHxcMl7DOFb/AEsbH9fStS6W7RTE4CZF0ZggAPPtEtWWSbMKHUbqhqU4zTLPwdKyicH1n90a90x20IkVN+e5YD6yLYZPvMyg+Gas8bH3leSQh3zWN9xK6XtuCqe6q7gBfeb1ZelEJOIwzHcsUNx4ntf+wX3FUY4UA3eUr+0kVljUM1lPxDMQdeZsOWbW3Y0lasbyeQ1U/hotSY6RoWk1OSTLa3esyknXeQDvHC43VE4rbAk35bjTMeP8DHiv9ixFLbU2QCt0aeSdkTs1cgmCAKozS8FYjMxN9LikMXnjCCDsk7NVtJGl2dstizM2oJJOgtV8K3ZZhL5f3fp7fv7ZKpaiuqrMn8z/AEXr7v8AT3axNdC9pNBi0juTDiF0B1yuDYD0Pd9fAVIdZmMBMUQYi2Z2A4gjKoPzqujFOv0AtrJJOyjxBkFvS9qe9Yc5+mkWtlijI8cxfX0sa4H4pmuqSXrj9Tu/hCVl0ZfTJXe0YIVQKpysFyqotcfwgabqj5nWLuN2fcUXVCGCX3qwGgPG1yddbV7NNPciFlQ/VJVTc7+I47qYxbMxEpbNGoLElr5Y1JO+wJtr7a0/wC34TlOyxJejaz9O+fL6D+p9J8eMIV1Ny7yk+F564zx5QlJtAdqHikZHj3MhtcfgR4Gtb6KbcLrDK4CmQKrWPdOYXVh5i3tbhXz3hy30kRXIvII2tv8AisR+NbzgsH2WGWIamIAA8yg7NNPF2FWf1DbWrKJRXz7u15Xp7faOb+E6aVcJxk/lx16MkOtfpQ+EweWE5ZsQ3Zow3otryOPEDQeLDlWV9AsHH2whftFEh0dClhlUnvBhruOt6vHWtgGkmw41OSKQ+uaME/hUT0Z2PlnjNt2b/g9blHEcmO2zNm30G+28NNhpCjagi8bj4XQ7mH5jgaa49o3wTvabPnWIrnTJdkZ898l7d09351bdkxLJAuFxJ7unYyn4omtoLn6vD5crMNodHmigkjcajERnTcR2UgDA8QalnwUqWeV1+xHdTvSFoMScIxJinzNGD9SZRcgcgyg6c1HM1fes3azxYQRREiTEt2QI3hLXkI8bd371ZrsbZpTH4YrvE6H56/K9ah05xEcEa4lgGkjDJAp3GWS1iRxsFufAHnTgkrY8Z+n18fqaIzcq3z15MxlwC4NRELdsQC9v8sEXC3+2RY3+qCOJ0n+h/Rb6RAszSpEj3yAZMxUEi5vuva9vxNVeGMklnJZmJLMd5LG5JPMk3qX2RseSWJZESTIwJXKkdtCVPDmDXZuyoczw32/4XoYa2m/7Mr0/linSnYbYaVFLrKkmYK4y5gyi+VsuhBHG3vUC4kgdZoTlkjYOvIleB5gi4Pgxqz/4Ay2LpJv0zCNdfA6Uq2zQfqN7x/8A6pQvgopSmn/IpQnu3Qg0adsvGrNDHKvwyIrjyYA2+dO6ieimHKYSFSLWW1rg2FzYXHhapauBJJSaXR2ottJsKKKKiM5kS4IO4gj3qgbQ2e0L5W+6eBHAjxrQaSxGGVxldQw5GpwntE1kwjpthCJhKBpIAG5doot6XUA25hqsnVUUlSWB/McxY3uP5j7GrntPoPFKrLc5W3q2o8LHQgjneqgOrLGYVzJg50OhFmJR7Hhe1j56VmsrxZ8Wv8jtUauFmmemuePR+Ppkd9IYGw7xo31po8p4MqsJG+Sa+dOcZslZ3iCf5rajiqrZpG8gunmyjjTDC9C9oTyh8XIO6LAvJnsDa4VU0F7C+69hV82PsJMODYlnIALnfYblA+qt+HvenJyteZLCIRsr0deK55lz119CE6w9muYBPCCXhuSoFyY7q1wBvKsiNbkGHGqtgMPHilGKw4D7jJHoxjkt8RX6y8RwOniK1a1UDb3VkwmOJ2bMcLKblkH7tidToPhvy3eFaa7HW8o4ltUbY7WQmGiZJMwJLOWVy1yx7RWViQdTe/8AThT/AAOxi0d3IjjUEyyPoqqN9i3HfXUZ20ujxQSH7YSMnzvdfwr2ToJjccw+nzlYgQeyQjX7qgKvnqa2S1zaxFYOfD8OW7M5ZX39Rn0ZT/EtqLPGpGDwIyQki2eS1h665jystSPWvshgI8Wgv2YKSgfYbVW+6xP81XnZWyosNEsUKBEQWCj5k8yedLTQhgVYAgixB3EHhXMtgrIuMvJ29Pc6LFOPj7wYNhsXHItrghhqD48L8DUJtjovNKCExQaP7MjWt4EqDmq+9KOpxszPgWFje8TG1vBW5eBqoL1fbQR//jve+8FSPe9cirSW6ee6HPuk/wDR6iWq0mqrxKe36cr/AMZIdAur6ONg8jhmBDZ7WRQpzWUHebgG5tu99B2QPpOKsgtDCys55sv7tL87kufMVDbB6E41wBLbDp9Y3DSW/hG4HxN60bZey48PGI4hZR7k8STxJ506NLfbd8fVPOOl6HE1N1UV8Onr7/N/aIXprhVEf0go8nYB2Mcds7qVsyi/ofu1kOzuumKOW5wWVB8AVs8jXBFzI+i8Ny8xX0FLEGBBFwayzpV1OI0jS4bKMxzNG4PZkneQV70beI0PEV2tzxg5Hw4bt2OTMdq9ZWOZz9HmdYtLK0OFVhzHcSxFNZetDadgJMR2ig3yyRRML7uK3Ghq7Dq7kXQ4aS/8MsJX3bK3yqQ2b1PmVwZVEajhmzv/ADWCr6BvSlkltXWDrqgx8+PmaaeGNVi0WRAy5nO8ZSSNBxFt4qY6wXbEYxYEGbsYwQvOWW5+SLf3q+7E2JHhYljiUKqiwAqp4h0w+1nkmOVXysrHd+67P5EH+a9bNK3ub7aTx7/6Mt8IxjjpNrJS1w2ZLqDpdWB+JWG9WHA1I9GelM2CQxaFMxYK6sQCxucrLqLm5sQRc6Wqx7dw+EeQyYeX9sRqsC9pn8HUd23i1rcxSEGwcQ63OHj9GI9eI9iR41vlqKrI4tWPo/4Miqtrlmrn78lW6SbTmx8qtJYJGCEVVIUFrXPeuSTYa6btANbpYHo28jrGt7voNBoOLeQq8YfonOfqxRDnqzel9PlVl2PsBINRdnO9zv8A6CqrNbXXDbUWw09lkt1nA82dglhiSNRZY0VFHgoAH4U5rwV7XJ7OkFFFFABRRXLyAUAdUU0lxdhf/wA01WZ3Nr28v1ofBKMWyVoqMMboR3jr4k/jTyGYnf6H8qWRuOFkXorwmmEmJZzaPQDexpkCQoqMGF5yEn1/WusjrqrZhxH9KBZJGikcNig45EbxSjvYXNAzqvMwqJxGNZj3dB86bdk3jUXJFqqbJ+vaisOrDcT+XtT+CbN4EbxRGSZCUWhavKGNqiMTtMk2U2HPifKpESWzCvQage3539Sf1rpccV3X/EfOgCdqO2tgIZQBKgblzpzhMWHHjxFJyH9rryH5/nTSExtgsBDH8KAef6GpQU0mxF9BbxJ3UiCBxPvT255FuwSNFqYLJyJ/GnEOI4H3pODQ1JMcUUUUhhRRRQAU1bU06rkoKYEfiV1ty/Ou8GLXP98KWki1rqKKo+S3Py4E5VvRI3LhTh10PlTbLQyMBTEtdbDj+H92pHdoNw/GnDrupMp+NSRXITCa2/8AFeqbUoV03f0oK1LcQ2+gkRZw446NSmNN7D1Ne9noPOupk1quRbDsaBKTkjbh7DfToxVz2VqjGJZOY2gmINm/vzp9axuPX86b9jTpRpROOHlEFLJ7iDpbnv8AKmi4FL7j5cKdTroK4QairCHORnJs650IHhY/1rw7LPFh7GpALbU7+FcncfSgORvhYAjaE6+1L4yPcfQ/lXOTUU4k8dxo6YsDHLSmHw99Sa7Mdq9WOptiSEp8NbVda5ETcqcFPCi1GWGBaI3AvXdcRbq7qsmFFFFABRRRQB4RXgFdUUAcvurkR0pRQGTwiucld0UAcZaMtd0UAcBa9YV1RQAnloyUpRQuAfIlkrsLXVFDA8Zb1wqUpRQBwVoyV1SUmKRVZiyhUBLG4soAuSTw0oEdIldst6qOL6z8Kv7vtJfFVstuYLEXqB291qyZgMLH3Mou7i7ZuIyX3DnrWmOltl4KnfWvJpOWvQKy3Y3WjMp/bBZlJ3gBHHlwPkR61ftjdKcPih+ycZuKN3XH3Tv9L0rdPZX2uAhdCfRKEV5lpSis5ceAV7RRQAUUUUAFFFFABRRRQAUUUUAFFFFABRRRQAUUVHbU6QYfD/vpVQkXCk3YjwUa00m3hCbS5ZI0VScd1pQLpFHJIeZsi/PX5VXsf1oYltIxHEDu0LN7tp8q0w0lsvGCiWprXk1eo/aO34IP30qIeRPe/lGtZjs7rFxcZ7zLMOTgA+jLa3zqrbdxs02KlxAAIkbNkvqoACgAnfoKujoZbvn6+hW9Umvl7+prh6y8HmteS328hy+3xfKq90w60zFIqYUqUKBjNlLWYk92x0FgBvvvqgwzhuYPIixpU1rjo608ozvUzfDJDFdKMROLvO7A8A1l9lsKjJMUUB+LKwIbLexB3hgN4pNClzawPEDQ+opYVrUUlhIzttvLGuHEZ1ja3gDp7GnQpljNkq2q9xvDcfMfpUc00sRsxI+YPkaW7b2iW3d0yde/DXwP60iu0FBAN0Ybr6eoP6Uxi2yeIB8q4x208ykZRbx5+FNy4yJQecM0DYnWRPCAJGE8Y+2e+B4SfretR2NtVcTAkyAhZFuAwseX5b6+buj+ymxU8UC75HC35LvZvRQT6V9MYTDLGiogsqKFUcgosPlXJ1kYLG1YbOhp93Kb4FqKKK55rCiiigAooooAKKKhdodMcJCSHmXMN6pd2vyst7VKMXLiKyJyUe2TVFUTHdasY/cwu/i5CD2FzUBi+srFue6Y4xyVL+5a9aY6O2XjBRLU1rya1TfH49IY2klYKii7E+w3eJFUnYvWipsuKTIf/sjBK+qbx6Xp90/2hHLsjEvE6uMikFTe1nQ+hqt0ShJKa4Jq2MlmLG+O61IR+6ieTxayL+Z+VQGL6zcUx7gjjHgpY+RLH8qpGAxYkW/Hj505rrw0tS6WTmzvsbw2aDsvrV4YiL70R/6N+RqidP8AbvaY954szRMkQBykfCuo8CCTTeSSwud3Hw8a9VwalHTQhLdDgHfJrbLkTw2KV1uDeu5YgwIPHloR4g8DXAwy3uBYneRpSoq/3KPYgZ8bLA2V+8p+FjxHpxp5BttTv0+Yp7isMsilWFwfcHmDwNVXGYRoWytqD8LcCP18Kpk5Q9jRBRs4fZao8QrbiDSoqpRTU+h2g44389anGxMjKpromMVglkGu8bmHxDyNRU0ksJ1bMvA8PI8jSx2qxGgAPPf8qi9oYkkgEk8f0pTwllBWm3tZKxbZ01XXwNMto48sADa1728vGkYN1X/q+6vYccjyT5sqkr3WKsG4AeFtTv3iqrbtkMvyW115nx4M+iNTmF6EYvEwDEQxhogzAnOqnu6M1mtdRrr4GrNtjq3iw+Mhgikkm7Q99SovEhIClmXfc34DRa0HA9XqRR9kMVizHlK5O0VVsb3HdUczWOzVpRxA0xpe7LILqp6DtB/7ua2Z47RLvyo1iWJ5kAC1aTScEIRVVRYKAAPACwpSsFlkrHukaIxUVhBRRRUCQUUUUAFFFFADbaOH7SGRPto6/wAykV80RY500OttDffcaHWvp+vmrpPg+yxmIj4LNJbyLFh8iK6WglzJGLVR6YpDtNTv08/1p4HvVctXcU7LuNvw9q6uTA4lhr0nustzlcWYXIDDkQN4qKh2r9oeo/Sn0OKVtxv/AHyo7FyhtBsvs2JjYgHeh1HmDwp+KAaKEscIG2+WBqtbQz4V7qT2THug6hTxXX5VZaRxeGWRCj7j7+BHiKjOLkuOyUJbXz0RmE2+D8Q9Rr8qk4cWrbiD/fKqZJC0UhRuG48xwNPIZapha+pF8qU+YlraQCo3aOLjZCpGYb9OBHEGmJkJ3knzp7sTZ7TzLGmXMQ5XPbKSqEgEHQ3NhrV05JRbZTGPzJFdhenSNVx2F0CgxCP3pY2AXflJVwSHVlI5jw3Uy2j0BnhZQpWUMwVbd1rncMp/I1za74Pzg6EoMhBSm0NgukiZ3jUSRJJdmICK17B9ND+tWzB9Eo4jG85zi5MqbkC2O4g3bUDzvT/YWHjxMz4mSzk2CxkAqqgWQWPJeB50tRqk8RrI00tZciP6LdDUdmaRlmjTujIxCO9rmzD4lF7X0ub1oeyMUMHFJwzSM9uBZyFRB/tFMsNh1jUJGqoo3Kosov4CuJ4mdkvuR1fTjYNYe5FYp2Sn/czRGCj0OdjbNI2kruSz9iZZ2vcF3OSNBfcFCmwHM1fVaqhslD27ytfvIiW4WQsQ3mc1vSrNBLVZPI6orwGvaQwooooAKKKKACiiigArDOtjYkkeOebIeylCEOPhzhQrA8j3eNbnVS6W2gnixRFwtka+q5Se8LbgbG4P8NXU2uqW5Fdle9YMCr2tk6b9BsJKnbQqsbAku0Niuo0LINLX4iss/wDT05Z1jjaTs1zNkBJy3tmtvOvKutXqq58dMwTplEjqBQR7jeOI9KK0lI5i2gy79fPf70+h2mp36ef61EUU8kXElptpqN2vlu96Yy45m42HIfrSFFPIYIXaEn7Y+AA+VOIDVr2vgL4TDiTB3Jt2c8RCsVN2yy/avfTUWtTPD9Eyd0sSMCLxyuqsFO43Gh8q5Xxo73n1OioNRQxqx9DthriDL2gbJ2eVWBK95jwYcgPnTnD9FI0zF5A+RFNxbIXdwFA+0AAx131NYnEyGJlQgtYC5sotcDSwsDbQCnqNXGUXCH5kKqGmpSGGwY37NGw/ZowBErEaud3xa31BN/KppZJc6M5UhMx363KlQRYAcTSOy8nZgpGE3gkC2Yg2v5frTsxk1zDYMtrEGGQA6lCBrbfpUnszACKNUW1lAF7anzO80ym2azgrYC4+I30tbdbUmpnDx+frvoAWjip3DBXkMdPYkpiOoIrVIQaUhElO40oAcxmlaSQUrQNBRRRSGFFFFABRRRQAUlicMsilXUMp3qwBB9DStcsaAIDanQ2GUHKzxEjQoRp5X3ehrPNtbO7GRHw0zxSghc8jkKLEXDAbwSNxrXXes16ebN7R5HRo13Bh3swZRq2mhJ05UCFulWFw+OKKYlWdmADoQSbkAguu+wubMOFVrb3VVNHdsM4nX7Jsso/6t8vKtRw85MaMwsxRS3mVBPzvXMktaK7519MqnVGXaPnvEYZo2KSKyMN6sCD7Gk63Xauz4p1yzRrIOGYajyYaj0qi7Q6t1aQjDyoigZmE72C3OgVgLn18K6FeshL+7gyy08l1yUS9O8DsqSUgKu8EgnQWG8jn6VddhdEIUGaW0rg6G94x5Lx9afbQiJZSLd29vAHQgDdaoW65LiC/yOGm/wCQwxErfQliIZnQoI7DUlTppfgt6Uw2xo2Bd4yrsd5upOgF7H+9K8xsBOVwSCmZgOFrcRzJHtepOElgpJDEgEkajyBrlt5Zu6GX0JFvYfFYm/MaA0nhpQRbQWdr776br/3xqVfBZhXMWyQDoLDzJJPMk8fKkA12QoylASWVmuDwDG6keB19qmIoa4wuzwgAUWGpOmpJ4seNSEUVMDmOGnKYeu44qdRxUCE4oadRx13HFTlIDyPsaAPI0pzGK8WPwPtSqrQB0oruvBXtIkFFFFABRRRQAUUUUAFJuaUpN6BMZ4mWyk8gT7VRNp7JM0cmIcuM5BVE4Rj65X7R0PgAKt+3cF2sTJe19QdbXHA24HdVb2LipAGhlBDJ8Pih3AHjb8CKYDrYm1DLApY3YXVr77g6E+YsfWnDzVA7R2YYyZImEdjcg6DXhfx5G9PMFiS6AtoeP9mgB1JJUFj9m9tI2aNZFGUgFgpJtuJPCpdzTLaGGsvadrk4ZeDC++41BHtQCEMLhuzTKAq6k2X4Rc7h4UhijofLSpLJwrlsIDvAPgdx8DQBE4efOob0N7XuNDu0pzsp9MgQhUNg4+E33Kf4hT2PA63OvoAPIAbqcrhRoOAvYcBfU2FIDpIaWWClIoqcpHTEVzpdg3ODlMbMjovaAozKe5qwupGmXNTbq02m0+GYOzO8UhBLElirDMtydTrmHoKuBwwYEEXBBBHgdD8qzTq5Jw20p8K31g6DxaFiyn1TOfWtda30yj5XJnn8tkX68El1pvNEkEkUssYLOjZJHQEkBlJCkXOj1cOie0PpGDgl3lowG/1r3H/3KfeqT1ybRsIIBvu0rf8ABPxf2qQ6l9pZoJoDvjcOv+mQWP8AuQ/zVZKvOmUvT9iEZ4vcT3rg2sYsPFEjFWkcscpsckY5jmzL/Kar0HVbtJlDdogzAGzTyBhcXsRl0NO+kw+nbeiw41SJkjblZLzTfmvpV26yelX0LCEIbTTXSO29R9eT7oOniwqyMpVxhXDt8/mQlGM3KcukZJsXYuImx4wiysSshEjpI7Iqxn9o4bS4FrDmSOdan1tdOX2Zg1MNu3mbJESLhQBd5LHRiBYAc2G+1qS6oOjAgwv0hrGTEAEEa5Yh8K35k3Y+gO6jpPsMYvbuAVxmjw0E2IIO4sJERAfv5D901n1du+eF4L9NXtjn1KBsnanSTCAYuWOeeD4nilMbEpvP7MHtItOIAtxFtK0Hq/6dPtPGYuSNXGERIEhLC37QZ2kuPtHOPRF51fqabO2VFh1ZYY1jVnaRgosC7m7N5k1jNI7ooooAKKKKACiiigApNq7NJPQJjXGNpYaHnp+dQa4BUJOpY7yTcn1qclFM5IqYiIxOGzHUXtupPsLVKtBSbYegCJkWm0v7U3GXdbKNQo3Fdd5qZkwZ4UzGy8smZc2vxEgAHxC7x5k0DI/DYEobKGC8mYH2AHd96kkhpwMNThIKAGow9drBT0Q12sNAhskVOEjpVYaVSKgBNY6yvp1H9C2vBihormOQ+aERyj+Sx+9WurHVF65NkZ8GkwGsEgv/AKJLKf8AcI61aWWLEn0+PzKL1mGV45K9EBtDpBcEPFC1771KYcaeYMv/ACrjY+JXZe250kOWJu1FzoMjjt4/mFX1qX6kNj2jnxJHxMIk8k7z+5Kj7tMeu/ZOWaDEAaOpjb/UhzL6lWb+Stm5O34PjGDNhqv4vnORTqewhnxeJxkm/UA/xzsXf2C2+9V16TdXWHx0naTPMHChVyuMqgcApUjeSTUd1diLAbJSbEOsQlJlZmNh39IwOZKKug51cdl7TjxESywsHjcXVhceBBB1BBBFjurJfZJWuUeEuDTVCOxRl7mTbLM2w9opBI/aYXEEa7hZjlEmX6rqxGa28Hytq/8Aho+k9vx7LsvTPnrM+uOUTYvBYZNZLm9t47Z0RB65WPoK1CLHIZHiB76BWKnfle4VhzBKsL81NLUfNGE32+/+x08OUV0hzRRUXh+kkMmLkwiNmlijEkgFiEDGyqx+0d9uAtzFZDQSlFFFABRRRQAUUUUAeGk2FK1yRQIbslJNFTsrXJSmIZmGvOwp2UrzJQA17KkZIqfFK57KgBkIa7EVOeyr0R0AICKuxFS4SuglACQjrsJSgWugtAHAWmXSDZYxGFmhP+ZG6jwa3dPo1j6VIha6tTTw8oMZWCD6E7F+i4GCJhZggZxykfvuPQsR6U06xejhxmCMaC7iSNk8O8FY/wAjOfSrRRUlZJT3+c5E4Lbt8Ebj9gRTYU4V1/ZFAgHEBQApB5iwIPhWTpsDbGy3ePCZ5YnOjRqroeTGNrmNrWvw8TW1UVOu9wysZT8MjOpT56ZnHQPoBOuIOO2gc05uUQkMwJFi7kaZraBRoB6AWDpl0Xmn7OfBTfR8ZDcRuReORGsWhlFjdCQDuNiL1Z6KhZZKx5ZKEFBYRkmOxvSeYGEYfDYe+hxEbJu5gtK5Hol/KrX1c9Xy7Micu/bYmY5p5jfU7wq31ygkm51JJJ4AXCiqyYUUUUAFFFF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64315">
            <a:off x="4436264" y="652839"/>
            <a:ext cx="2381250" cy="1428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Web com padrão   X   Web sem padrão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79388" y="787400"/>
            <a:ext cx="8229600" cy="667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charset="2"/>
              <a:buChar char=""/>
              <a:defRPr/>
            </a:pPr>
            <a:r>
              <a:rPr lang="pt-BR" i="0" dirty="0">
                <a:solidFill>
                  <a:srgbClr val="000000"/>
                </a:solidFill>
              </a:rPr>
              <a:t>Sites sem padrões: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0" i="0" dirty="0" err="1">
                <a:solidFill>
                  <a:srgbClr val="000000"/>
                </a:solidFill>
              </a:rPr>
              <a:t>Extensão</a:t>
            </a:r>
            <a:r>
              <a:rPr lang="en-US" b="0" i="0" dirty="0">
                <a:solidFill>
                  <a:srgbClr val="000000"/>
                </a:solidFill>
              </a:rPr>
              <a:t> da </a:t>
            </a:r>
            <a:r>
              <a:rPr lang="en-US" b="0" i="0" dirty="0" err="1">
                <a:solidFill>
                  <a:srgbClr val="000000"/>
                </a:solidFill>
              </a:rPr>
              <a:t>Mídia</a:t>
            </a:r>
            <a:r>
              <a:rPr lang="en-US" b="0" i="0" dirty="0">
                <a:solidFill>
                  <a:srgbClr val="000000"/>
                </a:solidFill>
              </a:rPr>
              <a:t> </a:t>
            </a:r>
            <a:r>
              <a:rPr lang="en-US" b="0" i="0" dirty="0" err="1">
                <a:solidFill>
                  <a:srgbClr val="000000"/>
                </a:solidFill>
              </a:rPr>
              <a:t>Impressa</a:t>
            </a:r>
            <a:r>
              <a:rPr lang="en-US" b="0" i="0" dirty="0">
                <a:solidFill>
                  <a:srgbClr val="000000"/>
                </a:solidFill>
              </a:rPr>
              <a:t>; 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0" i="0" dirty="0">
                <a:solidFill>
                  <a:srgbClr val="000000"/>
                </a:solidFill>
              </a:rPr>
              <a:t>Layout </a:t>
            </a:r>
            <a:r>
              <a:rPr lang="en-US" b="0" i="0" dirty="0" err="1">
                <a:solidFill>
                  <a:srgbClr val="000000"/>
                </a:solidFill>
              </a:rPr>
              <a:t>baseado</a:t>
            </a:r>
            <a:r>
              <a:rPr lang="en-US" b="0" i="0" dirty="0">
                <a:solidFill>
                  <a:srgbClr val="000000"/>
                </a:solidFill>
              </a:rPr>
              <a:t> </a:t>
            </a:r>
            <a:r>
              <a:rPr lang="en-US" b="0" i="0" dirty="0" err="1">
                <a:solidFill>
                  <a:srgbClr val="000000"/>
                </a:solidFill>
              </a:rPr>
              <a:t>em</a:t>
            </a:r>
            <a:r>
              <a:rPr lang="en-US" b="0" i="0" dirty="0">
                <a:solidFill>
                  <a:srgbClr val="000000"/>
                </a:solidFill>
              </a:rPr>
              <a:t> </a:t>
            </a:r>
            <a:r>
              <a:rPr lang="en-US" b="0" i="0" dirty="0" err="1">
                <a:solidFill>
                  <a:srgbClr val="000000"/>
                </a:solidFill>
              </a:rPr>
              <a:t>Tabelas</a:t>
            </a:r>
            <a:r>
              <a:rPr lang="en-US" b="0" i="0" dirty="0">
                <a:solidFill>
                  <a:srgbClr val="000000"/>
                </a:solidFill>
              </a:rPr>
              <a:t>;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rgbClr val="000000"/>
                </a:solidFill>
              </a:rPr>
              <a:t>Conteúdo, Apresentação e Comportamento “aninhados” ;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0" i="0" dirty="0" err="1">
                <a:solidFill>
                  <a:srgbClr val="000000"/>
                </a:solidFill>
              </a:rPr>
              <a:t>Código</a:t>
            </a:r>
            <a:r>
              <a:rPr lang="en-US" b="0" i="0" dirty="0">
                <a:solidFill>
                  <a:srgbClr val="000000"/>
                </a:solidFill>
              </a:rPr>
              <a:t> </a:t>
            </a:r>
            <a:r>
              <a:rPr lang="en-US" b="0" i="0" dirty="0" err="1">
                <a:solidFill>
                  <a:srgbClr val="000000"/>
                </a:solidFill>
              </a:rPr>
              <a:t>Incompreensível</a:t>
            </a:r>
            <a:r>
              <a:rPr lang="en-US" b="0" i="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charset="2"/>
              <a:buChar char=""/>
              <a:defRPr/>
            </a:pPr>
            <a:r>
              <a:rPr lang="pt-BR" i="0" dirty="0">
                <a:solidFill>
                  <a:srgbClr val="000000"/>
                </a:solidFill>
              </a:rPr>
              <a:t>Sites com padrões:</a:t>
            </a:r>
          </a:p>
          <a:p>
            <a:pPr marL="800100" lvl="1" indent="-34290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0" i="0" dirty="0" err="1">
                <a:solidFill>
                  <a:srgbClr val="000000"/>
                </a:solidFill>
              </a:rPr>
              <a:t>Acessível</a:t>
            </a:r>
            <a:r>
              <a:rPr lang="en-US" b="0" i="0" dirty="0">
                <a:solidFill>
                  <a:srgbClr val="000000"/>
                </a:solidFill>
              </a:rPr>
              <a:t> de </a:t>
            </a:r>
            <a:r>
              <a:rPr lang="en-US" b="0" i="0" dirty="0" err="1">
                <a:solidFill>
                  <a:srgbClr val="000000"/>
                </a:solidFill>
              </a:rPr>
              <a:t>qualquer</a:t>
            </a:r>
            <a:r>
              <a:rPr lang="en-US" b="0" i="0" dirty="0">
                <a:solidFill>
                  <a:srgbClr val="000000"/>
                </a:solidFill>
              </a:rPr>
              <a:t> </a:t>
            </a:r>
            <a:r>
              <a:rPr lang="en-US" b="0" i="0" dirty="0" err="1">
                <a:solidFill>
                  <a:srgbClr val="000000"/>
                </a:solidFill>
              </a:rPr>
              <a:t>dispositivo</a:t>
            </a:r>
            <a:r>
              <a:rPr lang="en-US" b="0" i="0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0" i="0" dirty="0">
                <a:solidFill>
                  <a:srgbClr val="000000"/>
                </a:solidFill>
              </a:rPr>
              <a:t>Layout </a:t>
            </a:r>
            <a:r>
              <a:rPr lang="en-US" b="0" i="0" dirty="0" err="1">
                <a:solidFill>
                  <a:srgbClr val="000000"/>
                </a:solidFill>
              </a:rPr>
              <a:t>baseado</a:t>
            </a:r>
            <a:r>
              <a:rPr lang="en-US" b="0" i="0" dirty="0">
                <a:solidFill>
                  <a:srgbClr val="000000"/>
                </a:solidFill>
              </a:rPr>
              <a:t> </a:t>
            </a:r>
            <a:r>
              <a:rPr lang="en-US" b="0" i="0" dirty="0" err="1">
                <a:solidFill>
                  <a:srgbClr val="000000"/>
                </a:solidFill>
              </a:rPr>
              <a:t>em</a:t>
            </a:r>
            <a:r>
              <a:rPr lang="en-US" b="0" i="0" dirty="0">
                <a:solidFill>
                  <a:srgbClr val="000000"/>
                </a:solidFill>
              </a:rPr>
              <a:t> CSS;</a:t>
            </a:r>
          </a:p>
          <a:p>
            <a:pPr marL="800100" lvl="1" indent="-34290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rgbClr val="000000"/>
                </a:solidFill>
              </a:rPr>
              <a:t>Separação entre Conteúdo, Apresentação e Comportamento;</a:t>
            </a:r>
          </a:p>
          <a:p>
            <a:pPr marL="800100" lvl="1" indent="-34290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0" i="0" dirty="0" err="1">
                <a:solidFill>
                  <a:srgbClr val="000000"/>
                </a:solidFill>
              </a:rPr>
              <a:t>Código</a:t>
            </a:r>
            <a:r>
              <a:rPr lang="en-US" b="0" i="0" dirty="0">
                <a:solidFill>
                  <a:srgbClr val="000000"/>
                </a:solidFill>
              </a:rPr>
              <a:t> </a:t>
            </a:r>
            <a:r>
              <a:rPr lang="en-US" b="0" i="0" dirty="0" err="1">
                <a:solidFill>
                  <a:srgbClr val="000000"/>
                </a:solidFill>
              </a:rPr>
              <a:t>Acessível</a:t>
            </a:r>
            <a:r>
              <a:rPr lang="en-US" b="0" i="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charset="2"/>
              <a:buNone/>
              <a:defRPr/>
            </a:pPr>
            <a:endParaRPr lang="pt-BR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  <a:defRPr/>
            </a:pPr>
            <a:endParaRPr lang="pt-BR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  <a:defRPr/>
            </a:pPr>
            <a:endParaRPr lang="pt-BR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  <a:defRPr/>
            </a:pPr>
            <a:endParaRPr lang="pt-BR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  <a:spcBef>
                <a:spcPts val="675"/>
              </a:spcBef>
              <a:buSzPct val="100000"/>
              <a:defRPr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9700" name="AutoShape 5" descr="data:image/jpeg;base64,/9j/4AAQSkZJRgABAQAAAQABAAD/2wCEAAkGBhQSERUUEhQUFBUVFRUXFRUUFhUYFBcVFRYVFRUVFxQXHSYeFxojGRUUHy8gJCcpLCwsFR4xNTAqNSYrLCkBCQoKDgwOGg8PGjAkHyQwLCwvLDQuLCwwLCwsLCwsLCkpKSwsLCwsLCwpLC0sLCwsKSwsKSwsLCwsLCksLCwsLP/AABEIAOAA4QMBIgACEQEDEQH/xAAcAAABBQEBAQAAAAAAAAAAAAAAAwQFBgcCAQj/xABCEAACAQIDBAgCBwYGAQUAAAABAgMAEQQSIQUxQVEGBxMiYXGBkTKhFEJSgrHB0SMzYpLh8BVDcqKywvEWJDRT0v/EABoBAAIDAQEAAAAAAAAAAAAAAAABAgMEBQb/xAAvEQACAgEEAQIEBQQDAAAAAAAAAQIDEQQSITFBUXETImHwBZGhscEGMoHxUtHh/9oADAMBAAIRAxEAPwDcaKKKACi9R23NtphYjJJc8FUfEzbwo9jruABrM8d03x+JkyYfuFjlSOIDMSbkAyN4AknQAKTVcrFHjybKNHO6Ln1Fdt9Gu0VkWK6UbV2e6DFBWD3y3IdGtbMokUBlYX3EeV9avXRLppFjlNhkkX4oyb+qniKUbU3tfDHZo5wh8WLUo+q/ldljrl3ABJNgNSTuAr0mq7t3pLEiWY91wcoAzPIBvZFuAEH22IXzq0xE9BilcXUg87UrWe4fpU4uY4JCG1LNM7sbaXJWNlHkDan2E6ei/fDDWxD5d/ISr3b+DAeYp4YZLpRTfA45JUDobg+4I3gjgRyrnG7QSIAyMFDMFBO65/AePhUW0lljSbeEOqKy7bvXKGmMGzkE7Xt2pBZSePZxrq4/iNh5imCdNMaY2dpyrKSCoSLKLbxbKb/0rZXo7J+iMOo1tdH92f8ACNgorOOiXWNNM+SZVcDe6KyMvnvRt/NTyBrQYcQHF1Nx/ftWSbUbHW3yvBsg98FYlwxaivL1SNv9ZaJM2HwiDETJ+8YtlgiPJ3AJZv4VHmRQDeC8UVmDdJtoNr9Jw6fwrhrr7tLc0rD1nTYYj6dHG8VwDPhgwKX0BkgYk28VY+VS2sipxZpVeUhgcck0ayRMro4BVlN1IPEGlzUGTC9F6z/b3WggkaLClWykhpbZxcaERoCA1j9YkDkGqvydNpi3efEE8bOqW+7GoA8q2Q0V0lnozz1NcXhs1yfEqilnZVUC5ZiAoHMk6CogdMcO2sZklH2oo3ZPR7Wb0vWXYvbaSyI8zTOU+FJz2sIPPs9O9/FvFaF0V6SYfFDJlRZQL5b5gyjeyMdSBcXBAIvutYks0sqo7mshC+NjxFljwOPSZA8bBlN7EcwbEEHUEEEEHdanFRew8Pl7awKq07lQeQCqT5FlY+tSlZX3wXrOOQooopDCivGNt9V/EdLBmyxrm1sGbQHyG+pKLl0JvBHdIQk07K7W7MBUB3AsAznwJuo+7TbobsYR4yQ6Hs4RY79ZnP8A1hHuao3Sba7jGT3NiXB03WKIVt6EVY+gG3ygkdhmz5Bv17mcD8axxe67bjnk9JbW6tBlS4aXHu0WDrWwYfZ7NxikiceriNv9rmsv6I7SOHxcMl7DOFb/AEsbH9fStS6W7RTE4CZF0ZggAPPtEtWWSbMKHUbqhqU4zTLPwdKyicH1n90a90x20IkVN+e5YD6yLYZPvMyg+Gas8bH3leSQh3zWN9xK6XtuCqe6q7gBfeb1ZelEJOIwzHcsUNx4ntf+wX3FUY4UA3eUr+0kVljUM1lPxDMQdeZsOWbW3Y0lasbyeQ1U/hotSY6RoWk1OSTLa3esyknXeQDvHC43VE4rbAk35bjTMeP8DHiv9ixFLbU2QCt0aeSdkTs1cgmCAKozS8FYjMxN9LikMXnjCCDsk7NVtJGl2dstizM2oJJOgtV8K3ZZhL5f3fp7fv7ZKpaiuqrMn8z/AEXr7v8AT3axNdC9pNBi0juTDiF0B1yuDYD0Pd9fAVIdZmMBMUQYi2Z2A4gjKoPzqujFOv0AtrJJOyjxBkFvS9qe9Yc5+mkWtlijI8cxfX0sa4H4pmuqSXrj9Tu/hCVl0ZfTJXe0YIVQKpysFyqotcfwgabqj5nWLuN2fcUXVCGCX3qwGgPG1yddbV7NNPciFlQ/VJVTc7+I47qYxbMxEpbNGoLElr5Y1JO+wJtr7a0/wC34TlOyxJejaz9O+fL6D+p9J8eMIV1Ny7yk+F564zx5QlJtAdqHikZHj3MhtcfgR4Gtb6KbcLrDK4CmQKrWPdOYXVh5i3tbhXz3hy30kRXIvII2tv8AisR+NbzgsH2WGWIamIAA8yg7NNPF2FWf1DbWrKJRXz7u15Xp7faOb+E6aVcJxk/lx16MkOtfpQ+EweWE5ZsQ3Zow3otryOPEDQeLDlWV9AsHH2whftFEh0dClhlUnvBhruOt6vHWtgGkmw41OSKQ+uaME/hUT0Z2PlnjNt2b/g9blHEcmO2zNm30G+28NNhpCjagi8bj4XQ7mH5jgaa49o3wTvabPnWIrnTJdkZ898l7d09351bdkxLJAuFxJ7unYyn4omtoLn6vD5crMNodHmigkjcajERnTcR2UgDA8QalnwUqWeV1+xHdTvSFoMScIxJinzNGD9SZRcgcgyg6c1HM1fes3azxYQRREiTEt2QI3hLXkI8bd371ZrsbZpTH4YrvE6H56/K9ah05xEcEa4lgGkjDJAp3GWS1iRxsFufAHnTgkrY8Z+n18fqaIzcq3z15MxlwC4NRELdsQC9v8sEXC3+2RY3+qCOJ0n+h/Rb6RAszSpEj3yAZMxUEi5vuva9vxNVeGMklnJZmJLMd5LG5JPMk3qX2RseSWJZESTIwJXKkdtCVPDmDXZuyoczw32/4XoYa2m/7Mr0/linSnYbYaVFLrKkmYK4y5gyi+VsuhBHG3vUC4kgdZoTlkjYOvIleB5gi4Pgxqz/4Ay2LpJv0zCNdfA6Uq2zQfqN7x/8A6pQvgopSmn/IpQnu3Qg0adsvGrNDHKvwyIrjyYA2+dO6ieimHKYSFSLWW1rg2FzYXHhapauBJJSaXR2ottJsKKKKiM5kS4IO4gj3qgbQ2e0L5W+6eBHAjxrQaSxGGVxldQw5GpwntE1kwjpthCJhKBpIAG5doot6XUA25hqsnVUUlSWB/McxY3uP5j7GrntPoPFKrLc5W3q2o8LHQgjneqgOrLGYVzJg50OhFmJR7Hhe1j56VmsrxZ8Wv8jtUauFmmemuePR+Ppkd9IYGw7xo31po8p4MqsJG+Sa+dOcZslZ3iCf5rajiqrZpG8gunmyjjTDC9C9oTyh8XIO6LAvJnsDa4VU0F7C+69hV82PsJMODYlnIALnfYblA+qt+HvenJyteZLCIRsr0deK55lz119CE6w9muYBPCCXhuSoFyY7q1wBvKsiNbkGHGqtgMPHilGKw4D7jJHoxjkt8RX6y8RwOniK1a1UDb3VkwmOJ2bMcLKblkH7tidToPhvy3eFaa7HW8o4ltUbY7WQmGiZJMwJLOWVy1yx7RWViQdTe/8AThT/AAOxi0d3IjjUEyyPoqqN9i3HfXUZ20ujxQSH7YSMnzvdfwr2ToJjccw+nzlYgQeyQjX7qgKvnqa2S1zaxFYOfD8OW7M5ZX39Rn0ZT/EtqLPGpGDwIyQki2eS1h665jystSPWvshgI8Wgv2YKSgfYbVW+6xP81XnZWyosNEsUKBEQWCj5k8yedLTQhgVYAgixB3EHhXMtgrIuMvJ29Pc6LFOPj7wYNhsXHItrghhqD48L8DUJtjovNKCExQaP7MjWt4EqDmq+9KOpxszPgWFje8TG1vBW5eBqoL1fbQR//jve+8FSPe9cirSW6ee6HPuk/wDR6iWq0mqrxKe36cr/AMZIdAur6ONg8jhmBDZ7WRQpzWUHebgG5tu99B2QPpOKsgtDCys55sv7tL87kufMVDbB6E41wBLbDp9Y3DSW/hG4HxN60bZey48PGI4hZR7k8STxJ506NLfbd8fVPOOl6HE1N1UV8Onr7/N/aIXprhVEf0go8nYB2Mcds7qVsyi/ofu1kOzuumKOW5wWVB8AVs8jXBFzI+i8Ny8xX0FLEGBBFwayzpV1OI0jS4bKMxzNG4PZkneQV70beI0PEV2tzxg5Hw4bt2OTMdq9ZWOZz9HmdYtLK0OFVhzHcSxFNZetDadgJMR2ig3yyRRML7uK3Ghq7Dq7kXQ4aS/8MsJX3bK3yqQ2b1PmVwZVEajhmzv/ADWCr6BvSlkltXWDrqgx8+PmaaeGNVi0WRAy5nO8ZSSNBxFt4qY6wXbEYxYEGbsYwQvOWW5+SLf3q+7E2JHhYljiUKqiwAqp4h0w+1nkmOVXysrHd+67P5EH+a9bNK3ub7aTx7/6Mt8IxjjpNrJS1w2ZLqDpdWB+JWG9WHA1I9GelM2CQxaFMxYK6sQCxucrLqLm5sQRc6Wqx7dw+EeQyYeX9sRqsC9pn8HUd23i1rcxSEGwcQ63OHj9GI9eI9iR41vlqKrI4tWPo/4Miqtrlmrn78lW6SbTmx8qtJYJGCEVVIUFrXPeuSTYa6btANbpYHo28jrGt7voNBoOLeQq8YfonOfqxRDnqzel9PlVl2PsBINRdnO9zv8A6CqrNbXXDbUWw09lkt1nA82dglhiSNRZY0VFHgoAH4U5rwV7XJ7OkFFFFABRRXLyAUAdUU0lxdhf/wA01WZ3Nr28v1ofBKMWyVoqMMboR3jr4k/jTyGYnf6H8qWRuOFkXorwmmEmJZzaPQDexpkCQoqMGF5yEn1/WusjrqrZhxH9KBZJGikcNig45EbxSjvYXNAzqvMwqJxGNZj3dB86bdk3jUXJFqqbJ+vaisOrDcT+XtT+CbN4EbxRGSZCUWhavKGNqiMTtMk2U2HPifKpESWzCvQage3539Sf1rpccV3X/EfOgCdqO2tgIZQBKgblzpzhMWHHjxFJyH9rryH5/nTSExtgsBDH8KAef6GpQU0mxF9BbxJ3UiCBxPvT255FuwSNFqYLJyJ/GnEOI4H3pODQ1JMcUUUUhhRRRQAU1bU06rkoKYEfiV1ty/Ou8GLXP98KWki1rqKKo+S3Py4E5VvRI3LhTh10PlTbLQyMBTEtdbDj+H92pHdoNw/GnDrupMp+NSRXITCa2/8AFeqbUoV03f0oK1LcQ2+gkRZw446NSmNN7D1Ne9noPOupk1quRbDsaBKTkjbh7DfToxVz2VqjGJZOY2gmINm/vzp9axuPX86b9jTpRpROOHlEFLJ7iDpbnv8AKmi4FL7j5cKdTroK4QairCHORnJs650IHhY/1rw7LPFh7GpALbU7+FcncfSgORvhYAjaE6+1L4yPcfQ/lXOTUU4k8dxo6YsDHLSmHw99Sa7Mdq9WOptiSEp8NbVda5ETcqcFPCi1GWGBaI3AvXdcRbq7qsmFFFFABRRRQB4RXgFdUUAcvurkR0pRQGTwiucld0UAcZaMtd0UAcBa9YV1RQAnloyUpRQuAfIlkrsLXVFDA8Zb1wqUpRQBwVoyV1SUmKRVZiyhUBLG4soAuSTw0oEdIldst6qOL6z8Kv7vtJfFVstuYLEXqB291qyZgMLH3Mou7i7ZuIyX3DnrWmOltl4KnfWvJpOWvQKy3Y3WjMp/bBZlJ3gBHHlwPkR61ftjdKcPih+ycZuKN3XH3Tv9L0rdPZX2uAhdCfRKEV5lpSis5ceAV7RRQAUUUUAFFFFABRRRQAUUUUAFFFFABRRRQAUUVHbU6QYfD/vpVQkXCk3YjwUa00m3hCbS5ZI0VScd1pQLpFHJIeZsi/PX5VXsf1oYltIxHEDu0LN7tp8q0w0lsvGCiWprXk1eo/aO34IP30qIeRPe/lGtZjs7rFxcZ7zLMOTgA+jLa3zqrbdxs02KlxAAIkbNkvqoACgAnfoKujoZbvn6+hW9Umvl7+prh6y8HmteS328hy+3xfKq90w60zFIqYUqUKBjNlLWYk92x0FgBvvvqgwzhuYPIixpU1rjo608ozvUzfDJDFdKMROLvO7A8A1l9lsKjJMUUB+LKwIbLexB3hgN4pNClzawPEDQ+opYVrUUlhIzttvLGuHEZ1ja3gDp7GnQpljNkq2q9xvDcfMfpUc00sRsxI+YPkaW7b2iW3d0yde/DXwP60iu0FBAN0Ybr6eoP6Uxi2yeIB8q4x208ykZRbx5+FNy4yJQecM0DYnWRPCAJGE8Y+2e+B4SfretR2NtVcTAkyAhZFuAwseX5b6+buj+ymxU8UC75HC35LvZvRQT6V9MYTDLGiogsqKFUcgosPlXJ1kYLG1YbOhp93Kb4FqKKK55rCiiigAooooAKKKhdodMcJCSHmXMN6pd2vyst7VKMXLiKyJyUe2TVFUTHdasY/cwu/i5CD2FzUBi+srFue6Y4xyVL+5a9aY6O2XjBRLU1rya1TfH49IY2klYKii7E+w3eJFUnYvWipsuKTIf/sjBK+qbx6Xp90/2hHLsjEvE6uMikFTe1nQ+hqt0ShJKa4Jq2MlmLG+O61IR+6ieTxayL+Z+VQGL6zcUx7gjjHgpY+RLH8qpGAxYkW/Hj505rrw0tS6WTmzvsbw2aDsvrV4YiL70R/6N+RqidP8AbvaY954szRMkQBykfCuo8CCTTeSSwud3Hw8a9VwalHTQhLdDgHfJrbLkTw2KV1uDeu5YgwIPHloR4g8DXAwy3uBYneRpSoq/3KPYgZ8bLA2V+8p+FjxHpxp5BttTv0+Yp7isMsilWFwfcHmDwNVXGYRoWytqD8LcCP18Kpk5Q9jRBRs4fZao8QrbiDSoqpRTU+h2g44389anGxMjKpromMVglkGu8bmHxDyNRU0ksJ1bMvA8PI8jSx2qxGgAPPf8qi9oYkkgEk8f0pTwllBWm3tZKxbZ01XXwNMto48sADa1728vGkYN1X/q+6vYccjyT5sqkr3WKsG4AeFtTv3iqrbtkMvyW115nx4M+iNTmF6EYvEwDEQxhogzAnOqnu6M1mtdRrr4GrNtjq3iw+Mhgikkm7Q99SovEhIClmXfc34DRa0HA9XqRR9kMVizHlK5O0VVsb3HdUczWOzVpRxA0xpe7LILqp6DtB/7ua2Z47RLvyo1iWJ5kAC1aTScEIRVVRYKAAPACwpSsFlkrHukaIxUVhBRRRUCQUUUUAFFFFADbaOH7SGRPto6/wAykV80RY500OttDffcaHWvp+vmrpPg+yxmIj4LNJbyLFh8iK6WglzJGLVR6YpDtNTv08/1p4HvVctXcU7LuNvw9q6uTA4lhr0nustzlcWYXIDDkQN4qKh2r9oeo/Sn0OKVtxv/AHyo7FyhtBsvs2JjYgHeh1HmDwp+KAaKEscIG2+WBqtbQz4V7qT2THug6hTxXX5VZaRxeGWRCj7j7+BHiKjOLkuOyUJbXz0RmE2+D8Q9Rr8qk4cWrbiD/fKqZJC0UhRuG48xwNPIZapha+pF8qU+YlraQCo3aOLjZCpGYb9OBHEGmJkJ3knzp7sTZ7TzLGmXMQ5XPbKSqEgEHQ3NhrV05JRbZTGPzJFdhenSNVx2F0CgxCP3pY2AXflJVwSHVlI5jw3Uy2j0BnhZQpWUMwVbd1rncMp/I1za74Pzg6EoMhBSm0NgukiZ3jUSRJJdmICK17B9ND+tWzB9Eo4jG85zi5MqbkC2O4g3bUDzvT/YWHjxMz4mSzk2CxkAqqgWQWPJeB50tRqk8RrI00tZciP6LdDUdmaRlmjTujIxCO9rmzD4lF7X0ub1oeyMUMHFJwzSM9uBZyFRB/tFMsNh1jUJGqoo3Kosov4CuJ4mdkvuR1fTjYNYe5FYp2Sn/czRGCj0OdjbNI2kruSz9iZZ2vcF3OSNBfcFCmwHM1fVaqhslD27ytfvIiW4WQsQ3mc1vSrNBLVZPI6orwGvaQwooooAKKKKACiiigArDOtjYkkeOebIeylCEOPhzhQrA8j3eNbnVS6W2gnixRFwtka+q5Se8LbgbG4P8NXU2uqW5Fdle9YMCr2tk6b9BsJKnbQqsbAku0Niuo0LINLX4iss/wDT05Z1jjaTs1zNkBJy3tmtvOvKutXqq58dMwTplEjqBQR7jeOI9KK0lI5i2gy79fPf70+h2mp36ef61EUU8kXElptpqN2vlu96Yy45m42HIfrSFFPIYIXaEn7Y+AA+VOIDVr2vgL4TDiTB3Jt2c8RCsVN2yy/avfTUWtTPD9Eyd0sSMCLxyuqsFO43Gh8q5Xxo73n1OioNRQxqx9DthriDL2gbJ2eVWBK95jwYcgPnTnD9FI0zF5A+RFNxbIXdwFA+0AAx131NYnEyGJlQgtYC5sotcDSwsDbQCnqNXGUXCH5kKqGmpSGGwY37NGw/ZowBErEaud3xa31BN/KppZJc6M5UhMx363KlQRYAcTSOy8nZgpGE3gkC2Yg2v5frTsxk1zDYMtrEGGQA6lCBrbfpUnszACKNUW1lAF7anzO80ym2azgrYC4+I30tbdbUmpnDx+frvoAWjip3DBXkMdPYkpiOoIrVIQaUhElO40oAcxmlaSQUrQNBRRRSGFFFFABRRRQAUlicMsilXUMp3qwBB9DStcsaAIDanQ2GUHKzxEjQoRp5X3ehrPNtbO7GRHw0zxSghc8jkKLEXDAbwSNxrXXes16ebN7R5HRo13Bh3swZRq2mhJ05UCFulWFw+OKKYlWdmADoQSbkAguu+wubMOFVrb3VVNHdsM4nX7Jsso/6t8vKtRw85MaMwsxRS3mVBPzvXMktaK7519MqnVGXaPnvEYZo2KSKyMN6sCD7Gk63Xauz4p1yzRrIOGYajyYaj0qi7Q6t1aQjDyoigZmE72C3OgVgLn18K6FeshL+7gyy08l1yUS9O8DsqSUgKu8EgnQWG8jn6VddhdEIUGaW0rg6G94x5Lx9afbQiJZSLd29vAHQgDdaoW65LiC/yOGm/wCQwxErfQliIZnQoI7DUlTppfgt6Uw2xo2Bd4yrsd5upOgF7H+9K8xsBOVwSCmZgOFrcRzJHtepOElgpJDEgEkajyBrlt5Zu6GX0JFvYfFYm/MaA0nhpQRbQWdr776br/3xqVfBZhXMWyQDoLDzJJPMk8fKkA12QoylASWVmuDwDG6keB19qmIoa4wuzwgAUWGpOmpJ4seNSEUVMDmOGnKYeu44qdRxUCE4oadRx13HFTlIDyPsaAPI0pzGK8WPwPtSqrQB0oruvBXtIkFFFFABRRRQAUUUUAFJuaUpN6BMZ4mWyk8gT7VRNp7JM0cmIcuM5BVE4Rj65X7R0PgAKt+3cF2sTJe19QdbXHA24HdVb2LipAGhlBDJ8Pih3AHjb8CKYDrYm1DLApY3YXVr77g6E+YsfWnDzVA7R2YYyZImEdjcg6DXhfx5G9PMFiS6AtoeP9mgB1JJUFj9m9tI2aNZFGUgFgpJtuJPCpdzTLaGGsvadrk4ZeDC++41BHtQCEMLhuzTKAq6k2X4Rc7h4UhijofLSpLJwrlsIDvAPgdx8DQBE4efOob0N7XuNDu0pzsp9MgQhUNg4+E33Kf4hT2PA63OvoAPIAbqcrhRoOAvYcBfU2FIDpIaWWClIoqcpHTEVzpdg3ODlMbMjovaAozKe5qwupGmXNTbq02m0+GYOzO8UhBLElirDMtydTrmHoKuBwwYEEXBBBHgdD8qzTq5Jw20p8K31g6DxaFiyn1TOfWtda30yj5XJnn8tkX68El1pvNEkEkUssYLOjZJHQEkBlJCkXOj1cOie0PpGDgl3lowG/1r3H/3KfeqT1ybRsIIBvu0rf8ABPxf2qQ6l9pZoJoDvjcOv+mQWP8AuQ/zVZKvOmUvT9iEZ4vcT3rg2sYsPFEjFWkcscpsckY5jmzL/Kar0HVbtJlDdogzAGzTyBhcXsRl0NO+kw+nbeiw41SJkjblZLzTfmvpV26yelX0LCEIbTTXSO29R9eT7oOniwqyMpVxhXDt8/mQlGM3KcukZJsXYuImx4wiysSshEjpI7Iqxn9o4bS4FrDmSOdan1tdOX2Zg1MNu3mbJESLhQBd5LHRiBYAc2G+1qS6oOjAgwv0hrGTEAEEa5Yh8K35k3Y+gO6jpPsMYvbuAVxmjw0E2IIO4sJERAfv5D901n1du+eF4L9NXtjn1KBsnanSTCAYuWOeeD4nilMbEpvP7MHtItOIAtxFtK0Hq/6dPtPGYuSNXGERIEhLC37QZ2kuPtHOPRF51fqabO2VFh1ZYY1jVnaRgosC7m7N5k1jNI7ooooAKKKKACiiigApNq7NJPQJjXGNpYaHnp+dQa4BUJOpY7yTcn1qclFM5IqYiIxOGzHUXtupPsLVKtBSbYegCJkWm0v7U3GXdbKNQo3Fdd5qZkwZ4UzGy8smZc2vxEgAHxC7x5k0DI/DYEobKGC8mYH2AHd96kkhpwMNThIKAGow9drBT0Q12sNAhskVOEjpVYaVSKgBNY6yvp1H9C2vBihormOQ+aERyj+Sx+9WurHVF65NkZ8GkwGsEgv/AKJLKf8AcI61aWWLEn0+PzKL1mGV45K9EBtDpBcEPFC1771KYcaeYMv/ACrjY+JXZe250kOWJu1FzoMjjt4/mFX1qX6kNj2jnxJHxMIk8k7z+5Kj7tMeu/ZOWaDEAaOpjb/UhzL6lWb+Stm5O34PjGDNhqv4vnORTqewhnxeJxkm/UA/xzsXf2C2+9V16TdXWHx0naTPMHChVyuMqgcApUjeSTUd1diLAbJSbEOsQlJlZmNh39IwOZKKug51cdl7TjxESywsHjcXVhceBBB1BBBFjurJfZJWuUeEuDTVCOxRl7mTbLM2w9opBI/aYXEEa7hZjlEmX6rqxGa28Hytq/8Aho+k9vx7LsvTPnrM+uOUTYvBYZNZLm9t47Z0RB65WPoK1CLHIZHiB76BWKnfle4VhzBKsL81NLUfNGE32+/+x08OUV0hzRRUXh+kkMmLkwiNmlijEkgFiEDGyqx+0d9uAtzFZDQSlFFFABRRRQAUUUUAeGk2FK1yRQIbslJNFTsrXJSmIZmGvOwp2UrzJQA17KkZIqfFK57KgBkIa7EVOeyr0R0AICKuxFS4SuglACQjrsJSgWugtAHAWmXSDZYxGFmhP+ZG6jwa3dPo1j6VIha6tTTw8oMZWCD6E7F+i4GCJhZggZxykfvuPQsR6U06xejhxmCMaC7iSNk8O8FY/wAjOfSrRRUlZJT3+c5E4Lbt8Ebj9gRTYU4V1/ZFAgHEBQApB5iwIPhWTpsDbGy3ePCZ5YnOjRqroeTGNrmNrWvw8TW1UVOu9wysZT8MjOpT56ZnHQPoBOuIOO2gc05uUQkMwJFi7kaZraBRoB6AWDpl0Xmn7OfBTfR8ZDcRuReORGsWhlFjdCQDuNiL1Z6KhZZKx5ZKEFBYRkmOxvSeYGEYfDYe+hxEbJu5gtK5Hol/KrX1c9Xy7Micu/bYmY5p5jfU7wq31ygkm51JJJ4AXCiqyYUUUUAFFFF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5" y="1052513"/>
            <a:ext cx="16637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618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Comparando um com outro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116013" y="817563"/>
            <a:ext cx="7488237" cy="527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1600">
                <a:solidFill>
                  <a:srgbClr val="000000"/>
                </a:solidFill>
              </a:rPr>
              <a:t>Antigamente..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CELLSPACING=1 CELLPADDING=1 BORDER=0 WIDTH=400&gt;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&lt;TBODY&gt;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 VALIGN=MIDDLE ALIGN=CENTER BGCOLOR=#006600 WIDTH=100&gt;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&lt;FONT FACE=VERDANA SIZE=1&gt;&lt;B&gt;&lt;A HREF=item1.html&gt;</a:t>
            </a:r>
            <a:r>
              <a:rPr lang="en-US" altLang="pt-BR" sz="12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1</a:t>
            </a: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&lt;/A&gt;&lt;/B&gt;&lt;/FONT&gt;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 VALIGN=MIDDLE ALIGN=CENTER BGCOLOR=#006600 WIDTH=100&gt;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&lt;FONT FACE=VERDANA SIZE=1&gt;&lt;B&gt;&lt;A HREF=item2.html&gt;</a:t>
            </a:r>
            <a:r>
              <a:rPr lang="en-US" altLang="pt-BR" sz="12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2</a:t>
            </a: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&lt;/A&gt;&lt;/B&gt;&lt;/FONT&gt;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 VALIGN=MIDDLE ALIGN=CENTER BGCOLOR=#006600 WIDTH=100&gt;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&lt;FONT FACE=VERDANA SIZE=1&gt;&lt;B&gt;&lt;A HREF=item3.html&gt;</a:t>
            </a:r>
            <a:r>
              <a:rPr lang="en-US" altLang="pt-BR" sz="12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3</a:t>
            </a: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&lt;/A&gt;&lt;/B&gt;&lt;/FONT&gt;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 VALIGN=MIDDLE ALIGN=CENTER BGCOLOR=#006600 WIDTH=100&gt;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&lt;FONT FACE=VERDANA SIZE=1&gt;&lt;B&gt;&lt;A HREF=item4.html&gt;</a:t>
            </a:r>
            <a:r>
              <a:rPr lang="en-US" altLang="pt-BR" sz="12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4</a:t>
            </a: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&lt;/A&gt;&lt;/B&gt;&lt;/FONT&gt;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&lt;/TBODY&gt;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pt-BR" sz="1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38250"/>
            <a:ext cx="574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Comparando um com outro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25438" y="908050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>
                <a:solidFill>
                  <a:schemeClr val="tx1"/>
                </a:solidFill>
              </a:rPr>
              <a:t>Hoje..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endParaRPr lang="en-US" altLang="pt-B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&lt;li&gt;&lt;a href="item1.html" title="Página 1"&gt;</a:t>
            </a:r>
            <a:r>
              <a:rPr lang="en-US" altLang="pt-BR" sz="14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1</a:t>
            </a: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&lt;li&gt;&lt;a href="item2.html" title="Página 2"&gt;</a:t>
            </a:r>
            <a:r>
              <a:rPr lang="en-US" altLang="pt-BR" sz="14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2</a:t>
            </a: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&lt;li&gt;&lt;a href="item3.html" title="Página 3"&gt;</a:t>
            </a:r>
            <a:r>
              <a:rPr lang="en-US" altLang="pt-BR" sz="14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3</a:t>
            </a: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&lt;li&gt;&lt;a href="item4.html" title="Página 4"&gt;</a:t>
            </a:r>
            <a:r>
              <a:rPr lang="en-US" altLang="pt-BR" sz="1400" b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4</a:t>
            </a: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pt-BR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08113"/>
            <a:ext cx="57435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250825" y="188913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Código Semântico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chemeClr val="tx1"/>
                </a:solidFill>
              </a:rPr>
              <a:t>Segundo o dicionário Aurélio,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>
                <a:solidFill>
                  <a:schemeClr val="tx1"/>
                </a:solidFill>
              </a:rPr>
              <a:t>se.mân.ti.ca</a:t>
            </a:r>
            <a:br>
              <a:rPr lang="pt-BR" altLang="pt-BR" b="0" i="0">
                <a:solidFill>
                  <a:schemeClr val="tx1"/>
                </a:solidFill>
              </a:rPr>
            </a:br>
            <a:r>
              <a:rPr lang="pt-BR" altLang="pt-BR" b="0" i="0">
                <a:solidFill>
                  <a:schemeClr val="tx1"/>
                </a:solidFill>
              </a:rPr>
              <a:t>sf (gr semantiké, de sema) 1 Ling Estudo da evolução do sentido das palavras através do tempo e do espaço;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chemeClr val="tx1"/>
                </a:solidFill>
              </a:rPr>
              <a:t>Quando a marcação é utilizada para o que ela realmente foi criada, estamos construindo um “Código Semântico”.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None/>
            </a:pPr>
            <a:endParaRPr lang="pt-BR" altLang="pt-BR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>
              <a:solidFill>
                <a:schemeClr val="tx1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3313"/>
            <a:ext cx="4386263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6" descr="http://www.brogui.com/imagens/gambiarra_escol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3643313"/>
            <a:ext cx="3560762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b="0">
                <a:latin typeface="Arial" panose="020B0604020202020204" pitchFamily="34" charset="0"/>
              </a:rPr>
              <a:t>Código Semântico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23850" y="909638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>
                <a:solidFill>
                  <a:schemeClr val="tx1"/>
                </a:solidFill>
              </a:rPr>
              <a:t>Tabelas somente para dados tabulares</a:t>
            </a:r>
          </a:p>
          <a:p>
            <a:pPr>
              <a:spcBef>
                <a:spcPts val="525"/>
              </a:spcBef>
              <a:buSzPct val="71000"/>
            </a:pPr>
            <a:endParaRPr lang="en-US" altLang="pt-BR" sz="140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&lt;table&gt;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&lt;tr&gt;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&lt;th&gt;</a:t>
            </a:r>
            <a:r>
              <a:rPr lang="en-US" altLang="pt-BR" sz="1400" b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Produto</a:t>
            </a: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&lt;/th&gt;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&lt;th&gt;</a:t>
            </a:r>
            <a:r>
              <a:rPr lang="en-US" altLang="pt-BR" sz="1400" b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Preço Unitário</a:t>
            </a: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&lt;/th&gt;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&lt;th&gt;</a:t>
            </a:r>
            <a:r>
              <a:rPr lang="en-US" altLang="pt-BR" sz="1400" b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Quantidade em estoque</a:t>
            </a: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&lt;/th&gt;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&lt;/tr&gt;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&lt;tr&gt;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&lt;td&gt;HD SATA 80 GB&lt;/td&gt;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&lt;td&gt;R$ 85,00&lt;/td&gt;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&lt;td&gt;35&lt;/td&gt;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&lt;/tr&gt;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&lt;tr&gt;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&lt;td&gt;Pen Drive 2GB&lt;/td&gt;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&lt;td&gt;R$15,00&lt;/td&gt;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&lt;td&gt;150&lt;/td&gt;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&lt;/tr&gt;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&lt;/table&gt;</a:t>
            </a:r>
          </a:p>
          <a:p>
            <a:pPr>
              <a:lnSpc>
                <a:spcPct val="90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pt-BR" sz="140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2998788"/>
            <a:ext cx="48148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8" r="22581"/>
          <a:stretch>
            <a:fillRect/>
          </a:stretch>
        </p:blipFill>
        <p:spPr bwMode="auto">
          <a:xfrm>
            <a:off x="0" y="2603500"/>
            <a:ext cx="9155113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17"/>
          <p:cNvSpPr txBox="1">
            <a:spLocks noChangeArrowheads="1"/>
          </p:cNvSpPr>
          <p:nvPr/>
        </p:nvSpPr>
        <p:spPr bwMode="auto">
          <a:xfrm>
            <a:off x="8426450" y="6216650"/>
            <a:ext cx="250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1200">
                <a:latin typeface="Gotham-Bold"/>
                <a:ea typeface="Gotham-Bold"/>
                <a:cs typeface="Gotham-Bold"/>
              </a:rPr>
              <a:t>1</a:t>
            </a:r>
          </a:p>
        </p:txBody>
      </p:sp>
      <p:pic>
        <p:nvPicPr>
          <p:cNvPr id="1638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328613"/>
            <a:ext cx="9969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9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1" name="TextBox 15"/>
          <p:cNvSpPr txBox="1">
            <a:spLocks noChangeArrowheads="1"/>
          </p:cNvSpPr>
          <p:nvPr/>
        </p:nvSpPr>
        <p:spPr bwMode="auto">
          <a:xfrm>
            <a:off x="1011238" y="3294063"/>
            <a:ext cx="71675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pt-BR" sz="3200">
                <a:solidFill>
                  <a:srgbClr val="FFFFFF"/>
                </a:solidFill>
                <a:latin typeface="Gotham-Bold"/>
                <a:ea typeface="Gotham-Bold"/>
                <a:cs typeface="Gotham-Bold"/>
              </a:rPr>
              <a:t>TDS</a:t>
            </a:r>
          </a:p>
        </p:txBody>
      </p:sp>
      <p:sp>
        <p:nvSpPr>
          <p:cNvPr id="16392" name="TextBox 20"/>
          <p:cNvSpPr txBox="1">
            <a:spLocks noChangeArrowheads="1"/>
          </p:cNvSpPr>
          <p:nvPr/>
        </p:nvSpPr>
        <p:spPr bwMode="auto">
          <a:xfrm>
            <a:off x="1011238" y="3857625"/>
            <a:ext cx="4784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400" dirty="0" err="1"/>
              <a:t>Responsive</a:t>
            </a:r>
            <a:r>
              <a:rPr lang="pt-BR" sz="2400" dirty="0"/>
              <a:t> Web </a:t>
            </a:r>
            <a:r>
              <a:rPr lang="pt-BR" sz="2400" dirty="0" err="1"/>
              <a:t>Development</a:t>
            </a:r>
            <a:endParaRPr lang="pt-BR" sz="2400" dirty="0"/>
          </a:p>
        </p:txBody>
      </p:sp>
      <p:sp>
        <p:nvSpPr>
          <p:cNvPr id="16393" name="TextBox 21"/>
          <p:cNvSpPr txBox="1">
            <a:spLocks noChangeArrowheads="1"/>
          </p:cNvSpPr>
          <p:nvPr/>
        </p:nvSpPr>
        <p:spPr bwMode="auto">
          <a:xfrm>
            <a:off x="1011238" y="4443413"/>
            <a:ext cx="36179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pt-BR">
                <a:solidFill>
                  <a:srgbClr val="FFFFFF"/>
                </a:solidFill>
                <a:latin typeface="Gotham-Bold"/>
                <a:ea typeface="Gotham-Bold"/>
                <a:cs typeface="Gotham-Bold"/>
              </a:rPr>
              <a:t>PROF. ALEXANDRE CARLOS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8825" y="3424238"/>
            <a:ext cx="46038" cy="129063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Código Semântico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23850" y="9810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 marL="685800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>
                <a:solidFill>
                  <a:schemeClr val="tx1"/>
                </a:solidFill>
              </a:rPr>
              <a:t>Titulo utilizar as marcações corretas</a:t>
            </a: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endParaRPr lang="pt-BR" altLang="pt-BR" sz="140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525"/>
              </a:spcBef>
              <a:buSzPct val="100000"/>
            </a:pPr>
            <a:r>
              <a:rPr lang="pt-BR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&lt;h1&gt;Título da página&lt;/h1&gt;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>
                <a:solidFill>
                  <a:schemeClr val="tx1"/>
                </a:solidFill>
              </a:rPr>
              <a:t>Marcações para Listas Ordenadas e Listas Não Ordenadas</a:t>
            </a:r>
          </a:p>
          <a:p>
            <a:pPr>
              <a:spcBef>
                <a:spcPts val="525"/>
              </a:spcBef>
              <a:buSzPct val="71000"/>
            </a:pPr>
            <a:endParaRPr lang="en-US" altLang="pt-BR" sz="140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&lt;ol&gt;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&lt;li&gt;Lista Ordenada 1&lt;/li&gt;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&lt;li&gt;Lista Ordenada 2&lt;/li&gt;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&lt;li&gt;Lista Ordenada 3&lt;/li&gt;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&lt;/ol&gt;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&lt;ul&gt;</a:t>
            </a:r>
          </a:p>
          <a:p>
            <a:pPr>
              <a:spcBef>
                <a:spcPts val="525"/>
              </a:spcBef>
              <a:buSzPct val="71000"/>
            </a:pPr>
            <a:r>
              <a:rPr lang="pt-BR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&lt;li&gt;Lista Não Ordenada 1&lt;/li&gt;</a:t>
            </a:r>
          </a:p>
          <a:p>
            <a:pPr>
              <a:spcBef>
                <a:spcPts val="525"/>
              </a:spcBef>
              <a:buSzPct val="71000"/>
            </a:pPr>
            <a:r>
              <a:rPr lang="pt-BR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&lt;li&gt;Lista Não Ordenada 2&lt;/li&gt;</a:t>
            </a:r>
          </a:p>
          <a:p>
            <a:pPr>
              <a:spcBef>
                <a:spcPts val="525"/>
              </a:spcBef>
              <a:buSzPct val="71000"/>
            </a:pPr>
            <a:r>
              <a:rPr lang="pt-BR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&lt;li&gt;Lista Não Ordenada 3&lt;/li&gt;</a:t>
            </a:r>
          </a:p>
          <a:p>
            <a:pPr>
              <a:spcBef>
                <a:spcPts val="525"/>
              </a:spcBef>
              <a:buSzPct val="71000"/>
            </a:pPr>
            <a:r>
              <a:rPr lang="en-US" altLang="pt-BR" sz="14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&lt;/ul&gt;</a:t>
            </a:r>
          </a:p>
          <a:p>
            <a:pPr>
              <a:spcBef>
                <a:spcPts val="525"/>
              </a:spcBef>
              <a:buSzPct val="71000"/>
            </a:pPr>
            <a:endParaRPr lang="en-US" altLang="pt-BR" sz="140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636838"/>
            <a:ext cx="32258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Vantagens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7950" y="9810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 dirty="0">
                <a:solidFill>
                  <a:schemeClr val="tx1"/>
                </a:solidFill>
              </a:rPr>
              <a:t>Algumas vantagens da padronização :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en-US" altLang="pt-BR" b="0" i="0" dirty="0" err="1">
                <a:solidFill>
                  <a:schemeClr val="tx1"/>
                </a:solidFill>
              </a:rPr>
              <a:t>Carregamento</a:t>
            </a:r>
            <a:r>
              <a:rPr lang="en-US" altLang="pt-BR" b="0" i="0" dirty="0">
                <a:solidFill>
                  <a:schemeClr val="tx1"/>
                </a:solidFill>
              </a:rPr>
              <a:t> </a:t>
            </a:r>
            <a:r>
              <a:rPr lang="en-US" altLang="pt-BR" b="0" i="0" dirty="0" err="1">
                <a:solidFill>
                  <a:schemeClr val="tx1"/>
                </a:solidFill>
              </a:rPr>
              <a:t>mais</a:t>
            </a:r>
            <a:r>
              <a:rPr lang="en-US" altLang="pt-BR" b="0" i="0" dirty="0">
                <a:solidFill>
                  <a:schemeClr val="tx1"/>
                </a:solidFill>
              </a:rPr>
              <a:t> </a:t>
            </a:r>
            <a:r>
              <a:rPr lang="en-US" altLang="pt-BR" b="0" i="0" dirty="0" err="1">
                <a:solidFill>
                  <a:schemeClr val="tx1"/>
                </a:solidFill>
              </a:rPr>
              <a:t>rápido</a:t>
            </a:r>
            <a:r>
              <a:rPr lang="en-US" altLang="pt-BR" b="0" i="0" dirty="0">
                <a:solidFill>
                  <a:schemeClr val="tx1"/>
                </a:solidFill>
              </a:rPr>
              <a:t>; 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en-US" altLang="pt-BR" b="0" i="0" dirty="0" err="1">
                <a:solidFill>
                  <a:schemeClr val="tx1"/>
                </a:solidFill>
              </a:rPr>
              <a:t>Menores</a:t>
            </a:r>
            <a:r>
              <a:rPr lang="en-US" altLang="pt-BR" b="0" i="0" dirty="0">
                <a:solidFill>
                  <a:schemeClr val="tx1"/>
                </a:solidFill>
              </a:rPr>
              <a:t> </a:t>
            </a:r>
            <a:r>
              <a:rPr lang="en-US" altLang="pt-BR" b="0" i="0" dirty="0" err="1">
                <a:solidFill>
                  <a:schemeClr val="tx1"/>
                </a:solidFill>
              </a:rPr>
              <a:t>custos</a:t>
            </a:r>
            <a:r>
              <a:rPr lang="en-US" altLang="pt-BR" b="0" i="0" dirty="0">
                <a:solidFill>
                  <a:schemeClr val="tx1"/>
                </a:solidFill>
              </a:rPr>
              <a:t> com </a:t>
            </a:r>
            <a:r>
              <a:rPr lang="en-US" altLang="pt-BR" b="0" i="0" dirty="0" err="1">
                <a:solidFill>
                  <a:schemeClr val="tx1"/>
                </a:solidFill>
              </a:rPr>
              <a:t>hospedagem</a:t>
            </a:r>
            <a:r>
              <a:rPr lang="en-US" altLang="pt-BR" b="0" i="0" dirty="0">
                <a:solidFill>
                  <a:schemeClr val="tx1"/>
                </a:solidFill>
              </a:rPr>
              <a:t>; 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en-US" altLang="pt-BR" b="0" i="0" dirty="0" err="1">
                <a:solidFill>
                  <a:schemeClr val="tx1"/>
                </a:solidFill>
              </a:rPr>
              <a:t>Melhor</a:t>
            </a:r>
            <a:r>
              <a:rPr lang="en-US" altLang="pt-BR" b="0" i="0" dirty="0">
                <a:solidFill>
                  <a:schemeClr val="tx1"/>
                </a:solidFill>
              </a:rPr>
              <a:t> </a:t>
            </a:r>
            <a:r>
              <a:rPr lang="en-US" altLang="pt-BR" b="0" i="0" dirty="0" err="1">
                <a:solidFill>
                  <a:schemeClr val="tx1"/>
                </a:solidFill>
              </a:rPr>
              <a:t>Consistência</a:t>
            </a:r>
            <a:r>
              <a:rPr lang="en-US" altLang="pt-BR" b="0" i="0" dirty="0">
                <a:solidFill>
                  <a:schemeClr val="tx1"/>
                </a:solidFill>
              </a:rPr>
              <a:t> Visual;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en-US" altLang="pt-BR" b="0" i="0" dirty="0">
                <a:solidFill>
                  <a:schemeClr val="tx1"/>
                </a:solidFill>
              </a:rPr>
              <a:t>Redesign </a:t>
            </a:r>
            <a:r>
              <a:rPr lang="en-US" altLang="pt-BR" b="0" i="0" dirty="0" err="1">
                <a:solidFill>
                  <a:schemeClr val="tx1"/>
                </a:solidFill>
              </a:rPr>
              <a:t>mais</a:t>
            </a:r>
            <a:r>
              <a:rPr lang="en-US" altLang="pt-BR" b="0" i="0" dirty="0">
                <a:solidFill>
                  <a:schemeClr val="tx1"/>
                </a:solidFill>
              </a:rPr>
              <a:t> </a:t>
            </a:r>
            <a:r>
              <a:rPr lang="en-US" altLang="pt-BR" b="0" i="0" dirty="0" err="1">
                <a:solidFill>
                  <a:schemeClr val="tx1"/>
                </a:solidFill>
              </a:rPr>
              <a:t>barato</a:t>
            </a:r>
            <a:r>
              <a:rPr lang="en-US" altLang="pt-BR" b="0" i="0" dirty="0">
                <a:solidFill>
                  <a:schemeClr val="tx1"/>
                </a:solidFill>
              </a:rPr>
              <a:t> e </a:t>
            </a:r>
            <a:r>
              <a:rPr lang="en-US" altLang="pt-BR" b="0" i="0" dirty="0" err="1">
                <a:solidFill>
                  <a:schemeClr val="tx1"/>
                </a:solidFill>
              </a:rPr>
              <a:t>eficiênte</a:t>
            </a:r>
            <a:r>
              <a:rPr lang="en-US" altLang="pt-BR" b="0" i="0" dirty="0">
                <a:solidFill>
                  <a:schemeClr val="tx1"/>
                </a:solidFill>
              </a:rPr>
              <a:t>; 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en-US" altLang="pt-BR" b="0" i="0" dirty="0" err="1">
                <a:solidFill>
                  <a:schemeClr val="tx1"/>
                </a:solidFill>
              </a:rPr>
              <a:t>Maior</a:t>
            </a:r>
            <a:r>
              <a:rPr lang="en-US" altLang="pt-BR" b="0" i="0" dirty="0">
                <a:solidFill>
                  <a:schemeClr val="tx1"/>
                </a:solidFill>
              </a:rPr>
              <a:t> </a:t>
            </a:r>
            <a:r>
              <a:rPr lang="en-US" altLang="pt-BR" b="0" i="0" dirty="0" err="1">
                <a:solidFill>
                  <a:schemeClr val="tx1"/>
                </a:solidFill>
              </a:rPr>
              <a:t>acessibilidade</a:t>
            </a:r>
            <a:r>
              <a:rPr lang="en-US" altLang="pt-BR" b="0" i="0" dirty="0">
                <a:solidFill>
                  <a:schemeClr val="tx1"/>
                </a:solidFill>
              </a:rPr>
              <a:t> e </a:t>
            </a:r>
            <a:r>
              <a:rPr lang="en-US" altLang="pt-BR" b="0" i="0" dirty="0" err="1">
                <a:solidFill>
                  <a:schemeClr val="tx1"/>
                </a:solidFill>
              </a:rPr>
              <a:t>interoperabilidade</a:t>
            </a:r>
            <a:r>
              <a:rPr lang="en-US" altLang="pt-BR" b="0" i="0" dirty="0">
                <a:solidFill>
                  <a:schemeClr val="tx1"/>
                </a:solidFill>
              </a:rPr>
              <a:t>; 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 dirty="0">
                <a:solidFill>
                  <a:schemeClr val="tx1"/>
                </a:solidFill>
              </a:rPr>
              <a:t>Páginas com menos código;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 dirty="0">
                <a:solidFill>
                  <a:schemeClr val="tx1"/>
                </a:solidFill>
              </a:rPr>
              <a:t>Redução de largura de banda;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 dirty="0">
                <a:solidFill>
                  <a:schemeClr val="tx1"/>
                </a:solidFill>
              </a:rPr>
              <a:t>Melhores resultados nos Mecanismos de Buscas,</a:t>
            </a:r>
          </a:p>
          <a:p>
            <a:pPr>
              <a:lnSpc>
                <a:spcPct val="90000"/>
              </a:lnSpc>
              <a:spcBef>
                <a:spcPts val="675"/>
              </a:spcBef>
              <a:buSzPct val="100000"/>
            </a:pPr>
            <a:endParaRPr lang="en-US" altLang="pt-BR" b="0" i="0" dirty="0">
              <a:solidFill>
                <a:schemeClr val="tx1"/>
              </a:solidFill>
            </a:endParaRPr>
          </a:p>
        </p:txBody>
      </p:sp>
      <p:pic>
        <p:nvPicPr>
          <p:cNvPr id="35844" name="Picture 7" descr="http://t2.gstatic.com/images?q=tbn:ANd9GcQgKWhEaj8VZbTkr-BqYFSlZH8PhInf5rL9vkA4qWUNxqWySW9u23ki7jY1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3" y="1125538"/>
            <a:ext cx="1228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Sistemas de buscas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95288" y="3644900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Relevância das páginas é um fator considerado importante nos sistemas de buscas para ordenar os resultados.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Usar corretamente as TAGs XHTML aumenta a chance do seu web site ser melhor posicionado nos sistemas de buscas.</a:t>
            </a:r>
          </a:p>
        </p:txBody>
      </p:sp>
      <p:sp>
        <p:nvSpPr>
          <p:cNvPr id="36868" name="AutoShape 5" descr="data:image/jpeg;base64,/9j/4AAQSkZJRgABAQAAAQABAAD/2wCEAAkGBhQSEBQUEhQUFBQUFBQUFBQUFBQUFBQUFBQVFRQUFBQXHCYeFxkkGRQUHy8gJCcpLCwsFR4xNTAqNSYsLCkBCQoKDgwOFw8PFykeHyQpKSksKSwpKSkpKSwsKSkuKSksKSwpLCkpLCopLSkqLCksLCkpKSwsLCkpLCwsLCkpKf/AABEIALcBEwMBIgACEQEDEQH/xAAbAAADAQEBAQEAAAAAAAAAAAAAAQIDBAUGB//EADgQAAICAQIEBAMGBgEFAQAAAAABAgMRBCEFEjFBEyJRYQZxgRQyQpGh0SNSgrHB8CRTYnPh8RX/xAAYAQEBAQEBAAAAAAAAAAAAAAAAAQIDBP/EACgRAQEAAgEEAQMEAwEAAAAAAAABAhEDITFBURJx0fAyYZHBIqHxBP/aAAwDAQACEQMRAD8A/ZAARAAAAITGJhUshlyM5ASUiRpkFoZKY8lQBkGLJFAgyJgAgE2ANgLIgGTKWBsiayijDVXYweZqtQ5SzHt/dHZcmmk+nqedqKnzNQ65yenjkc8lV3YTXfsvXO56Ggm3Hcy0vDkt5dTplZ2Rjkyl6RZ+652YM1FsqFfqWcW0qOB5BktkUNmdlmDO/UpHBO1zfsamLNq79U3shU6buy4UqPUw1GvwtjW/ENe3XyoDzVrWBnVafcAwERkAAgATGJhUsiRbM5ASNMkEyDRMZKGUMQCIDImwYmACYNktgPJE7MJ+xya/iDglyx5m/T07s4a9S5Wen16nXHjtm2bl4erRfzL0NDyadQo28qyerkznj8asu3LrKZSwl0KrqjBe5dl3ZERq7sbutAy5fIuMMFCyZtXQE2GTOy3AU5SOPU6zHzMdRrG9o/mTRp+7NzHXWsb32Z8jluzauaj8zadixhHDKpt/Mlu1k0z1OvzsiIafO7Kq0ai22XKzOyCsXWgOlaZgXY+xABGEAAJhQIBAJmbLkZyAlghMEQaIZKY8lDyIMiAGS2PJJBh9uhyc2dt19U8PY5ZavxE1+F55X6pdfkcWspUbfZSVsfr5Z/3z9TXUXxh5er5uaEVu2n2weqccmtOfy9uKq15njC5d1vtyvtn8zn4VOWojiPSMmvEXffselpuEObcrFhPpBdPr6nfVXCpcsEkvRHTLlxksx63ozMb57Hp9JGter7t9SpTcunQUa295fkbJHkt9uqYV4KYZEzKkyWwlI4dXrlESWlunRbfg862yU3hdDmlq5PfGx36Caaz3OuvhNsS/JVGkS6nPrW10O9s5r68nPe+7enn0qXNudkpqKM7LFH5mVdTmy62E5ObOyjS46mlVCiWyW+jRjIyBhp9GJgBpgCAWQoEwYmAmZyZbIkBDFkGyUQaIrJCZ5HxJ8V06GNUr3JRtsjXFpZSb6yk+iilu3+WSj2cng/EHxK9LfplOK8G6cq52N/cm1mvb0b2+pguPTrv10ZtTjTVDUUpJL+G65Zjt188Jb+6Pm9RrLeJaTUVS5LOSuu6nUVRxV4uOfwt28zi9nhv3wzcx9/n5uM2+fz87vvOG8WrvjJ1SzyycZLo4yXVST3TOpnyXwRJ3Tnq1CVcdRTTzxawvGr5ozaX+fZH1rZi92nFxHTylyuGOZbZfZPrt3Fo+HRr3fml3k+v/AKR022pdTHlc+uy9PU6TK/HXhnU3s5XN7R/MqunHuy4xx0Hkxv01oZFkQskU8kWWJGd2pSPIv1bm8RN44WsZZab6ziHZdTHT6FyeZm2n0ahvLdncprsauUx6YszG3rWFtC5cJHn6C7lk4+56sjwtVLktyMP8pYuXSyvalI4dTrOyMJauU9kjr0uixu+pnWu7W99mWn0je7O+MUugxNmLdrIMktg2TkiqyBOQA+lEMRWQIBBQJjZLAlkSLbM5gQxZBk5Iq+x+T/ElqpX2HV/xI16mrU0TufNGzTzvira3JvMpx8Sz+nfsfq6Pm/jz4LjxHTqvmULIyUoWYzy7rmWO+Vnv1wdMb4Yvt8rwmuWm4xDR35sjZpLaa7Jbu2jmdlcZ/wDdFeLBv0UT674e+E/ssorxXOqqM40QcUuSNkuaXNL8Xoum2euT26dIkoZxKUIKHO0uZpJZ392sms5pLcny32XQUUlhbGNuo3xHd/2JcnPptH17v5GsK1FbE7dzuzhRvmW7NQbFklqjImGTOy1IC3I4tVrkl1ObXcRxt1b6RRzV6XPmtfyidccNda53LxBFTufpH19T0qdPGuIfaIxisdDytfrXn2fT/JLl8uk7LMdda7L7edPHQWiytmZ0UvCx0MeIcVjWuWO8n0RMcbldRblMetdet18a1uzy9LGV0+ZryhouGStfPb9Ee5XUorCOluPHNTrWJvPreya9Oo9DQMibODsGyWDYmyBNibBshsCsgTkAr6gQxFYAgEFAmAgEzORcjOQEEtDbIyBaKyRkydzltHp3l+xZE20tvxt1foQqW95/l2RVVKj7v1PLjxCy+M4qqyqM+eNV2YvovLY0nmMW+jfVLtlF+ifV336yMZwg9nPm5fR8qy1+RufIX8Qv1VMbK6/D+zz5pys+9OyrMba6ort95c7+ifU+p0moU4RkntJJr5Pclmmo1bJCUjh1evSTbfLFdW/8CS1LdN7tRjp1PHu10py5a/M+8u0SIc9/TMK/X8Uv2R6tGmjXHCwkdtTDv3c93Pt2YaLhij5peaT6tla6O6eMr0OTV8QcY4zvnqddNjnWvU5223dbmMnZw6xuSwljG+Pka16NNKUu3r+pefDTlY0eRZrLNTLlrzGHeXr8jphx3Lr2ntnLOY9PLfXcWcn4dKy+jfZG3DOCcvmnvJ+p2cP4XGpbLf1OxjPkknxw7Jjhbd5ElgWQbJyed2MlsCWwG2S2GSWwBshsMkyYDyIQwPqxDYiskJjEwoEAgJZEimyJMDORjbcoitvbeI7v9EQq1HzSe/Vt9u5dezYjW5fe2X8v7hxPWeDRZZGLn4cHJQjhN4WcJvZfP6nFwfj0NTOfhRlKqGyvwvCslnEoVyz58d5JcvbLPE0fFZaV2z1ck9PO+dDk5txhYp3JtJttQnBQWM+WfMsJdNT9/DOvTtr+0wVV9lvieLZXGdNUV4UKrcxj4ba5pSUpRk5vGeXCS6HbwTVuOmlGe89O51T2xzeGswlhfzVuEvnJnz/DuAzslOMr5uzR2/8AFg8eDCLjmqcq0v4kmpPzSy1jCx3+jt4LXcoyurip5i5JNuLcX5eboppYTWV2XoLNd/z/AKsq+H6WULLW0uSzlsSz0slHFsfllJ/1M6K4RqioxWElhJf2Q7dRjZbv9F8zxb+JSnJwo80ukrH9yHy9X7FxwuTGWcxdHEuKKOE8yk/u1x6v5+xjpeFyskp374+7Bfdj+7Onh/CY15k/NN7ynLq/2Qo2SX8SViUc9O2Pn6m7nMZrH+WZjcrvL+HbOShF+yPJ1Or8RJTTiu+/b1IueXJ5eeZLrs4vphG2n0ss+dLCWF7nPTqw0tKsyl0WxvqtfDTw3e/6s8nVcY8FyhFc05fdjH/JvwvgEpy8XUPml1Ue0TvOKYz5cnbxPNccuS5X44d/9RhRo7dVLmszGvtH1+Z9Jp9NGEUorBpGKWyBnLk5bn07T03hhMf3obJbBktnF1GRNiyJsAyS2DZLYDbJbDJLYCbE2JslsB5AwlN5Auh9oIYgyWQYCYUhMbJATObWJuDx89vbdr+50MiRR52u18KKXY0+VJNKMXKUm9oqMY5cpNtJL3PnuJQ1Or09tVun8LxISnBOanjklF1wvUfLmWN4ptYynnc9riWgdkHXGXJKE4WVy3wsSUkml1WOaODytbDV1Vzunqa245k6o1xjXu0ow55vm6bZeG5S7Yijc1Kz4XwPX3atVWwitLpVhxrxB23cqcXFpZjTUnlYXmfL+BbE8I+H6Z6jVW2JWyWptjGM03ClSrr5uWqS5VKSeXNJuSaed2jKngmpcrKo2eDpJ2O3Nb/5D8VKVlMZrauHPzPmj5nztJxW59FTXCmEYRWIxioxivSKwkvol+RnWukXaNBwmujmcFjmby298ZbUc/yrOEvQ0djl93Zevr8gVblvLp2j+5ukLUjxeJUudsaFJxi488sbOS5uXlz6Ho6XRxrioxSSXRI4fiBciheutUvN/wCKeIz/ACfLL+k9KuzKT9TeVvxmu39sYyfK77/0qR4trjGLhZFyxJ8ixlPPQ9hs5NdrYVxcptJL1MYy26jpbrrWS0cEoyksOKPD4hx6d0/B0yy+kp/hj9TCV92vlivNdHefRy9on0vDeFQogowWPV937s9Xxx4f1dcvXifX7PN8sub9PTH37+n3cfB/h6NPml5rH1k+uT2AyJs8ueeWd3k9GOMxmoTYmGRZMtEyWxtkMgMiYEthQyWwbJbAGyWwbIlIAbMpWo5tXrMbHDp9ZmWGdJx2zaWvRnPcRaiBnavthMbERkmJjYgpMTATAlshlMmQHJqtnGXp5X8n0/J/3PHXwpU7Yzm52RhKU66pvNddkpOTnGHRyWcJvPKumOp7lsMpp98r/f8AexyRc2sPbs369tjW+iVc7t8R3f6I0qpxu92FUEun+/7/AL3NUyb9GnjfFrtjpnOmyVcq5Qsk0lLNUZLxVh9fI2/6TL7Vqa/M4q+t7qVW08NdeR9foz3JwTTTWU1hrs09mn9DxODa1U0212yx9lbi5S/6SXNVN/Otx39cmpenZPLajjFOojKtveScZQl5ZYaw04vfuYfDepfJKqb89MnB+6j0l9Y8r+p4ukS//Rnbe+acsrTT25PA28sMfiy3nuzv41RdC3xdNDn8SKjNZxiS+7L8nj6I7YYy7w99nLPL46z19Xfxnj1enjmT37RXVv0SPE0fB7dZJW6nMa85jV6+jl+x28G+F8S8bUvnte6X4YeyR9CavJjxT48fW+b9vuxOPLlu+Tt6+/2RTSoRSikkuiRWQEeR6gJsZDYBkTYmyckDbJYNktgDZLYNkNhTbJbFJmE9SkWTY1lM8rV8Qw8Bq9bvhHkW280tuv8Ahnp4uLzXPLJrLUczOrSaN5yPQ6Duz0lHA5OSTpiY4+apICcgeV1fbsljYmVghMYmFJk5GSwEQyyZAZSM2XIjm9QpFJma2LTCKPm/iPhs5XVuuKlC/lp1Oe0It2Qn7/ij/Uj6PIFmWks2+S4j8POutxhGVlT3jBPE6Z7tSrfpl9D6DhlUo1xU3mXKsv3xudjJZcs7lOpJoMlgxNmFJiyDJKDJLY2QANibBksAIbG2S2QJslsGzK23HUqnOWx4+pk03ubWa/zexzcSm5YUfzO/HjZerGV6OJ2Zbx3PR0XDkt2XoOH4WX1O8vJy+MUxx80sYJGyGzzOhiIcwA+7JGxNlZJsTYNkhQSxiyAiWxslgZyZlI0ZEgqBxDI0EUAuYTkA2ycg2S2QDZLYMTYBkhsbZGQHkWRZEwBslsGyWyhNkSYNmGo1CitxJsO69RW7PC1PEXOTiui/Uerv5pdduv7o4YaVufl6evqmezj45OtcssquOZ+VLp3PZ0ej5Us9R6PRKC9zqycuTk30jeOOu4yJsTZEpHnbOUjhv1eDed66HnauvG/5HTDHr1ZtZT1+4GXgt7gejWLG6/WGSAHkdEslgAQEsAATIkgAqspGcgAikGQAqAQAQJskAAQmAEENkgBQhMAAlmVk8JsALiPLfFXnpscWsucv1AD244SXo422uOhOx4Xr/wDT3dLpFBe4Ac//AEXV1F45022bEwA8rsls5NbqOVABvCbrOXZ4EtY+bP6fI9GvM8ZGB6uWSTo5Y3btjp1gAA8W676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981075"/>
            <a:ext cx="410368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292100" y="5516562"/>
            <a:ext cx="8528050" cy="10087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PT" altLang="pt-BR" dirty="0">
                <a:solidFill>
                  <a:schemeClr val="tx1"/>
                </a:solidFill>
              </a:rPr>
              <a:t>SEO – Search Engine Optimization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PT" altLang="pt-BR" dirty="0">
                <a:solidFill>
                  <a:schemeClr val="tx1"/>
                </a:solidFill>
              </a:rPr>
              <a:t>Otimização para motores de busca: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b="0" dirty="0">
                <a:solidFill>
                  <a:schemeClr val="tx1"/>
                </a:solidFill>
              </a:rPr>
              <a:t>http://pt.wikipedia.org/wiki/Otimiza%C3%A7%C3%A3o_para_motores_de_busca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Acessibilidade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A Camada de Conteúdo (HTML) bem estruturada e ordenada, possibilita o acesso através de Leitores de Tela.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Criando Camadas de Apresentação separadas, podemos fornecer acesso ao site através de TVs, Celulares, Tablets e etc.. 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Páginas mais leves facilitam o acesso de conexões mais lentas (Dial Up).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pt-BR" b="0" i="0">
              <a:solidFill>
                <a:srgbClr val="000000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429000"/>
            <a:ext cx="4105275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Acessibilidade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 dirty="0">
                <a:solidFill>
                  <a:srgbClr val="000000"/>
                </a:solidFill>
              </a:rPr>
              <a:t>Solução para surdos e mudos</a:t>
            </a:r>
          </a:p>
          <a:p>
            <a:pPr marL="0" indent="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</a:pPr>
            <a:r>
              <a:rPr lang="pt-BR" altLang="pt-BR" b="0" i="0" dirty="0">
                <a:solidFill>
                  <a:srgbClr val="000000"/>
                </a:solidFill>
                <a:hlinkClick r:id="rId3"/>
              </a:rPr>
              <a:t>http://prodeaf.net/pt-br/Solucoes</a:t>
            </a:r>
            <a:endParaRPr lang="pt-BR" altLang="pt-BR" b="0" i="0" dirty="0">
              <a:solidFill>
                <a:srgbClr val="000000"/>
              </a:solidFill>
            </a:endParaRPr>
          </a:p>
          <a:p>
            <a:r>
              <a:rPr lang="pt-BR" i="0" dirty="0" err="1">
                <a:solidFill>
                  <a:schemeClr val="tx1"/>
                </a:solidFill>
              </a:rPr>
              <a:t>Ex</a:t>
            </a:r>
            <a:r>
              <a:rPr lang="pt-BR" i="0" dirty="0">
                <a:solidFill>
                  <a:schemeClr val="tx1"/>
                </a:solidFill>
              </a:rPr>
              <a:t>:</a:t>
            </a:r>
          </a:p>
          <a:p>
            <a:r>
              <a:rPr lang="pt-BR" i="0" dirty="0">
                <a:solidFill>
                  <a:schemeClr val="tx1"/>
                </a:solidFill>
              </a:rPr>
              <a:t>&lt;script </a:t>
            </a:r>
            <a:r>
              <a:rPr lang="pt-BR" i="0" dirty="0" err="1">
                <a:solidFill>
                  <a:schemeClr val="tx1"/>
                </a:solidFill>
              </a:rPr>
              <a:t>src</a:t>
            </a:r>
            <a:r>
              <a:rPr lang="pt-BR" i="0" dirty="0">
                <a:solidFill>
                  <a:schemeClr val="tx1"/>
                </a:solidFill>
              </a:rPr>
              <a:t>="http://arquivos.weblibras.com.br/auto/wl-min.js"&gt;&lt;/script&gt;</a:t>
            </a:r>
          </a:p>
          <a:p>
            <a:r>
              <a:rPr lang="pt-BR" i="0" dirty="0">
                <a:solidFill>
                  <a:schemeClr val="tx1"/>
                </a:solidFill>
              </a:rPr>
              <a:t>&lt;script&gt;</a:t>
            </a:r>
          </a:p>
          <a:p>
            <a:r>
              <a:rPr lang="pt-BR" i="0" dirty="0">
                <a:solidFill>
                  <a:schemeClr val="tx1"/>
                </a:solidFill>
              </a:rPr>
              <a:t>   var </a:t>
            </a:r>
            <a:r>
              <a:rPr lang="pt-BR" i="0" dirty="0" err="1">
                <a:solidFill>
                  <a:schemeClr val="tx1"/>
                </a:solidFill>
              </a:rPr>
              <a:t>wl</a:t>
            </a:r>
            <a:r>
              <a:rPr lang="pt-BR" i="0" dirty="0">
                <a:solidFill>
                  <a:schemeClr val="tx1"/>
                </a:solidFill>
              </a:rPr>
              <a:t> = new </a:t>
            </a:r>
            <a:r>
              <a:rPr lang="pt-BR" i="0" dirty="0" err="1">
                <a:solidFill>
                  <a:schemeClr val="tx1"/>
                </a:solidFill>
              </a:rPr>
              <a:t>WebLibras</a:t>
            </a:r>
            <a:r>
              <a:rPr lang="pt-BR" i="0" dirty="0">
                <a:solidFill>
                  <a:schemeClr val="tx1"/>
                </a:solidFill>
              </a:rPr>
              <a:t>();</a:t>
            </a:r>
          </a:p>
          <a:p>
            <a:r>
              <a:rPr lang="pt-BR" i="0" dirty="0">
                <a:solidFill>
                  <a:schemeClr val="tx1"/>
                </a:solidFill>
              </a:rPr>
              <a:t>&lt;/script&gt;</a:t>
            </a:r>
          </a:p>
          <a:p>
            <a:pPr marL="0" indent="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</a:pPr>
            <a:endParaRPr lang="en-US" altLang="pt-BR" b="0" i="0" dirty="0">
              <a:solidFill>
                <a:srgbClr val="00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717032"/>
            <a:ext cx="2050207" cy="16241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3068960"/>
            <a:ext cx="2085577" cy="317983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684" y="3068960"/>
            <a:ext cx="2834766" cy="30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0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http://cdn3.fiverrcdn.com/photos/290487/medium/web_coding_collage.jpg?13053233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196975"/>
            <a:ext cx="70199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489053" y="2852936"/>
            <a:ext cx="3887685" cy="30022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pt-BR">
              <a:ea typeface="Lucida Sans Unicode" charset="0"/>
              <a:cs typeface="Lucida Sans Unicode" charset="0"/>
            </a:endParaRPr>
          </a:p>
        </p:txBody>
      </p:sp>
      <p:sp>
        <p:nvSpPr>
          <p:cNvPr id="38918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Preparados?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95288" y="3068638"/>
            <a:ext cx="48974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t-BR" i="0" dirty="0">
                <a:solidFill>
                  <a:schemeClr val="tx1"/>
                </a:solidFill>
                <a:latin typeface="Arial" charset="0"/>
              </a:rPr>
              <a:t>     Durante o primeiro semestre </a:t>
            </a:r>
          </a:p>
          <a:p>
            <a:pPr marL="0" indent="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t-BR" i="0" dirty="0">
                <a:solidFill>
                  <a:schemeClr val="tx1"/>
                </a:solidFill>
                <a:latin typeface="Arial" charset="0"/>
              </a:rPr>
              <a:t>     trabalharemos com:</a:t>
            </a:r>
          </a:p>
          <a:p>
            <a:pPr marL="742950" lvl="1" indent="-28575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i="0" dirty="0">
                <a:solidFill>
                  <a:schemeClr val="tx1"/>
                </a:solidFill>
                <a:latin typeface="Arial" charset="0"/>
              </a:rPr>
              <a:t>HTML;</a:t>
            </a:r>
          </a:p>
          <a:p>
            <a:pPr marL="742950" lvl="1" indent="-28575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i="0" dirty="0">
                <a:solidFill>
                  <a:schemeClr val="tx1"/>
                </a:solidFill>
                <a:latin typeface="Arial" charset="0"/>
              </a:rPr>
              <a:t>CSS;</a:t>
            </a:r>
          </a:p>
          <a:p>
            <a:pPr marL="742950" lvl="1" indent="-28575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i="0" dirty="0">
                <a:solidFill>
                  <a:schemeClr val="tx1"/>
                </a:solidFill>
                <a:latin typeface="Arial" charset="0"/>
              </a:rPr>
              <a:t>Javascript;</a:t>
            </a:r>
          </a:p>
          <a:p>
            <a:pPr marL="742950" lvl="1" indent="-28575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i="0" dirty="0">
                <a:solidFill>
                  <a:schemeClr val="tx1"/>
                </a:solidFill>
                <a:latin typeface="Arial" charset="0"/>
              </a:rPr>
              <a:t>Separação em camadas;</a:t>
            </a:r>
          </a:p>
          <a:p>
            <a:pPr marL="742950" lvl="1" indent="-28575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i="0" dirty="0">
                <a:solidFill>
                  <a:schemeClr val="tx1"/>
                </a:solidFill>
                <a:latin typeface="Arial" charset="0"/>
              </a:rPr>
              <a:t>Validação de código;</a:t>
            </a:r>
          </a:p>
          <a:p>
            <a:pPr marL="742950" lvl="1" indent="-285750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i="0" dirty="0">
                <a:solidFill>
                  <a:schemeClr val="tx1"/>
                </a:solidFill>
                <a:latin typeface="Arial" charset="0"/>
              </a:rPr>
              <a:t>Semântica e acessibilidade</a:t>
            </a:r>
            <a:r>
              <a:rPr lang="pt-BR" b="0" i="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pt-BR" b="0" i="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250825" y="5354638"/>
            <a:ext cx="81565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buSzPct val="100000"/>
            </a:pPr>
            <a:r>
              <a:rPr lang="en-US" altLang="pt-BR" sz="1400" dirty="0">
                <a:solidFill>
                  <a:schemeClr val="tx1"/>
                </a:solidFill>
              </a:rPr>
              <a:t>Copyright © 2017  Prof. Alexandre Carlos de Jesus</a:t>
            </a:r>
          </a:p>
          <a:p>
            <a:pPr>
              <a:buSzPct val="100000"/>
            </a:pPr>
            <a:endParaRPr lang="en-US" altLang="pt-BR" sz="1400" dirty="0">
              <a:solidFill>
                <a:schemeClr val="tx1"/>
              </a:solidFill>
            </a:endParaRPr>
          </a:p>
          <a:p>
            <a:pPr>
              <a:buSzPct val="100000"/>
            </a:pPr>
            <a:r>
              <a:rPr lang="en-US" altLang="pt-BR" sz="1400" dirty="0" err="1">
                <a:solidFill>
                  <a:schemeClr val="tx1"/>
                </a:solidFill>
              </a:rPr>
              <a:t>Todos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direitos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reservados</a:t>
            </a:r>
            <a:r>
              <a:rPr lang="en-US" altLang="pt-BR" sz="1400" dirty="0">
                <a:solidFill>
                  <a:schemeClr val="tx1"/>
                </a:solidFill>
              </a:rPr>
              <a:t>. </a:t>
            </a:r>
            <a:r>
              <a:rPr lang="en-US" altLang="pt-BR" sz="1400" dirty="0" err="1">
                <a:solidFill>
                  <a:schemeClr val="tx1"/>
                </a:solidFill>
              </a:rPr>
              <a:t>Reprodução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ou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divulgação</a:t>
            </a:r>
            <a:r>
              <a:rPr lang="en-US" altLang="pt-BR" sz="1400" dirty="0">
                <a:solidFill>
                  <a:schemeClr val="tx1"/>
                </a:solidFill>
              </a:rPr>
              <a:t> total </a:t>
            </a:r>
            <a:r>
              <a:rPr lang="en-US" altLang="pt-BR" sz="1400" dirty="0" err="1">
                <a:solidFill>
                  <a:schemeClr val="tx1"/>
                </a:solidFill>
              </a:rPr>
              <a:t>ou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parcial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deste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documento</a:t>
            </a:r>
            <a:r>
              <a:rPr lang="en-US" altLang="pt-BR" sz="1400" dirty="0">
                <a:solidFill>
                  <a:schemeClr val="tx1"/>
                </a:solidFill>
              </a:rPr>
              <a:t> é </a:t>
            </a:r>
            <a:r>
              <a:rPr lang="en-US" altLang="pt-BR" sz="1400" dirty="0" err="1">
                <a:solidFill>
                  <a:schemeClr val="tx1"/>
                </a:solidFill>
              </a:rPr>
              <a:t>expressamente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proíbido</a:t>
            </a:r>
            <a:r>
              <a:rPr lang="en-US" altLang="pt-BR" sz="1400" dirty="0">
                <a:solidFill>
                  <a:schemeClr val="tx1"/>
                </a:solidFill>
              </a:rPr>
              <a:t> </a:t>
            </a:r>
            <a:r>
              <a:rPr lang="en-US" altLang="pt-BR" sz="1400" dirty="0" err="1">
                <a:solidFill>
                  <a:schemeClr val="tx1"/>
                </a:solidFill>
              </a:rPr>
              <a:t>sem</a:t>
            </a:r>
            <a:r>
              <a:rPr lang="en-US" altLang="pt-BR" sz="1400" dirty="0">
                <a:solidFill>
                  <a:schemeClr val="tx1"/>
                </a:solidFill>
              </a:rPr>
              <a:t> o </a:t>
            </a:r>
            <a:r>
              <a:rPr lang="pt-BR" altLang="pt-BR" sz="1400" dirty="0">
                <a:solidFill>
                  <a:schemeClr val="tx1"/>
                </a:solidFill>
                <a:cs typeface="Arial" panose="020B0604020202020204" pitchFamily="34" charset="0"/>
              </a:rPr>
              <a:t>consentimento formal, por escrito,</a:t>
            </a:r>
            <a:r>
              <a:rPr lang="en-US" altLang="pt-BR" sz="1400" dirty="0">
                <a:solidFill>
                  <a:schemeClr val="tx1"/>
                </a:solidFill>
              </a:rPr>
              <a:t> do Professor (</a:t>
            </a:r>
            <a:r>
              <a:rPr lang="en-US" altLang="pt-BR" sz="1400" dirty="0" err="1">
                <a:solidFill>
                  <a:schemeClr val="tx1"/>
                </a:solidFill>
              </a:rPr>
              <a:t>autor</a:t>
            </a:r>
            <a:r>
              <a:rPr lang="en-US" altLang="pt-BR" sz="14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9"/>
          <p:cNvSpPr txBox="1">
            <a:spLocks noChangeArrowheads="1"/>
          </p:cNvSpPr>
          <p:nvPr/>
        </p:nvSpPr>
        <p:spPr bwMode="auto">
          <a:xfrm>
            <a:off x="1019175" y="2492375"/>
            <a:ext cx="7042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</a:pPr>
            <a:r>
              <a:rPr lang="pt-BR" altLang="pt-BR" sz="4000" b="0" i="0">
                <a:solidFill>
                  <a:schemeClr val="tx1"/>
                </a:solidFill>
              </a:rPr>
              <a:t>PADRÕES WEB</a:t>
            </a:r>
          </a:p>
          <a:p>
            <a:pPr>
              <a:buSzPct val="100000"/>
            </a:pPr>
            <a:r>
              <a:rPr lang="pt-BR" altLang="pt-BR" sz="4000" b="0" i="0">
                <a:solidFill>
                  <a:schemeClr val="tx1"/>
                </a:solidFill>
              </a:rPr>
              <a:t>(WEB STANDARDS)</a:t>
            </a:r>
          </a:p>
        </p:txBody>
      </p:sp>
      <p:pic>
        <p:nvPicPr>
          <p:cNvPr id="17411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333375"/>
            <a:ext cx="9763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937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b="0"/>
              <a:t>Agenda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23850" y="785813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 dirty="0">
                <a:solidFill>
                  <a:srgbClr val="000000"/>
                </a:solidFill>
              </a:rPr>
              <a:t>Web Standards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 dirty="0">
                <a:solidFill>
                  <a:srgbClr val="000000"/>
                </a:solidFill>
              </a:rPr>
              <a:t>Problemas e Resultados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 dirty="0">
                <a:solidFill>
                  <a:srgbClr val="000000"/>
                </a:solidFill>
              </a:rPr>
              <a:t>O que são Web Standards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 dirty="0">
                <a:solidFill>
                  <a:srgbClr val="000000"/>
                </a:solidFill>
              </a:rPr>
              <a:t>O que é W3C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 dirty="0">
                <a:solidFill>
                  <a:srgbClr val="000000"/>
                </a:solidFill>
              </a:rPr>
              <a:t>Apresentar  comparativos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i="0" dirty="0">
                <a:solidFill>
                  <a:srgbClr val="000000"/>
                </a:solidFill>
              </a:rPr>
              <a:t>Estudo de casos e etc.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i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i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 i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i="0" dirty="0">
              <a:solidFill>
                <a:srgbClr val="FF0000"/>
              </a:solidFill>
            </a:endParaRPr>
          </a:p>
        </p:txBody>
      </p:sp>
      <p:sp>
        <p:nvSpPr>
          <p:cNvPr id="18436" name="AutoShape 5" descr="data:image/jpeg;base64,/9j/4AAQSkZJRgABAQAAAQABAAD/2wCEAAkGBhIQERASEhIRERIUEBAPDxQPDxAQEA8QFhYYFRQQEhQXGygeFxkjGRISHy8gIycpLCwuFh4xNTAqNSYrLCkBCQoKDgwOGg8PGjMkHx4uNi0sNSoyMjE1KS0tMCw1KS0sLDUrKSoyLCksLywsLC4sKS0sKTYpLSksLCwpKSwpLP/AABEIAKoBKAMBIgACEQEDEQH/xAAcAAEAAQUBAQAAAAAAAAAAAAAABgEDBAUHAgj/xABFEAACAgECAgYFCAgEBQUAAAABAgADEQQSBiEFBxMxQVEiYXGBkRQyUnKhorHBI0JDYoKTstFTksLhM2Nkc6MWFyQlNP/EABkBAQADAQEAAAAAAAAAAAAAAAABAgMEBf/EAC8RAAICAQIEAwcEAwAAAAAAAAABAgMRBCESMUFRE2HBFCJSgZGh8DJCcdGx4fH/2gAMAwEAAhEDEQA/AO4x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jWp6xdAgP6fefKuuxs+/bj7ZJZ8+6/oa2sPdt/Q/KrdOGyOTqx5EeHcfgZ3aOiu5tTeDj1d86kuBHX/wD1mGrW2vT3sjfMZgiq3uDF/uzWa7jnVBS1OjFoXm5W2xzWPN1FY29x8fCc00uqsqDBHZQ3zgNuG9uRM2ro/WahPQS+yv2sKz7ASFPunZ7HXB5eMeef7OP2qyawufl/w6Lw31kafU7Utxp7Tyw7fonP7j+HsOPfK9LdZem09tlLV3s9bbW2rXtJ9RL5xz8px3XI1ZZGUow5MrDBHtEz9Wm8o7Zy1Gmb/wAKf2krR0OzyD1Vyh5nWei+NvlTslFSuwXeQdQoIXOM/NI7yJpdZ1tKnJaFc5IOLrF2+3dSJCejtLqUO6hdSpK43UraCVODjco7uQ+E86voK9Fayyi5VzlnsRwMk4ySfMn7ZaOkoUve3XTch6m9x25nRNN1nV/JRqLKm3duaClTK2DtLqxLY5EA+8GV6L6yflVgqo0drt3nNiKqL9Jz4CcvqbNdifq9pS2B5hbRn70vU6l0Rq1ssVG5uquVV/rY7/fHsdLTwt8ke12prLOqari/ULWbK9H26qxV+y1DFkI8ShqDEesAiavonrS7e3s2oWvKWlT2pf01Usqn0R37SPhIK2ivpC2lb6weSWHtUzkZwr8u8ZmKvNw2SWLA7iSWznvyfGI6OrhfXs9/7D1VvEun5/BP+HesTU6y9KQmnqLqxVmFrjIG7GAw8AfhLmo431W966n0TujslldiWU3ZU4bsw9uyzu5YbJ8pzrorRG7sa0UM7qgUHAySue88pn9LcPXaXZ21YXfnbgowOMZGV8eYkvT08W2FlciFfdw79OpLuJuOdZpLVRbNLcjIHDV1Ec8kMhHaNg8h4+MzeletRKXCpQbVaqq1W7ULkOobGNp5jOPdOe9IdD2UVU2sECXLur2kEkYB5jw+cJiBQ2M/QT8W/tEdPRLhTWefLbJLvujxNPHodZ6Q46eiuiyympVvTtKiNTc+Vwp57dOcHDrLOs4+ur066kaWt6GbYHTVOMNnGCr0q3ePKQTS160ovZ/LTXjCdm2p2Bf3cHGPZMLX027sXC3d5Xmzd7t/OVjo6s42+/8AZMtVbjP5/glvSHWzaa6jTXVXYXtFiWZt9FQhRlI29+5h3eEv9B8cazUbnst0enpQek9iekT4KiGwFjzHqnO9SgBQ455I92Dn8BL9Ve4gAZJIA5DJJ5ATZ6anDikZK+3KbZ0G/jPVsm7T3aK0gZep1Su9fWoFzK49jZ9UxuietC8rqRcKQ60PZRhGVTYnPY43c8j1j5p85GumOG7tKENyKA5YLhlcZGMg47u+afVgbDyH6o7vNgJWOnplB4SfmWd1ylu2jovDPH+q1l/Yt8lqyjMGNVrAlcejjtR4E/CbPQ8XX23tQLNILAXUBkf0mXOVAFpOeR8PCc36O6KfU2CqpVZyGIBKqMAZPM8ptX4A1gBPYKceC2VE+4bpS2ihSaykXruuwtmzdWdamoquNdunrULZssx2qsFBwxAb1cxmZ+o61VW96hpywW5qVcXgK2HKB/m8hyzObX1bSQy4YEqQRggjkQR4SxoUBQHxLOfvtiaPSUNrbp+dTP2m5Ln1OxdK8c/JXFd9SVuVDgHUDmpJGc7Md6meNZ1hChK7LdLetdgBrsR6La3yMja6vju5zn19mt73OrOPGxbmwPawmBrNXbdgW222BfmiyxmC+wHkJjDRVvGfn/o1nq7FnHyOw6TjTS2aU6osa6wzIRYAH3j9QKpOSRggDPfIinWdqr7ymm09bIfmK4c27R3sSre/ABPtnPtXqCiLWCdhsNmP3gu3PwMyuieiLtUSKqy+MZPohV8ssxxmTHS01uXF8s9A9RdNR4ft1Op18ZXBghqotbuIouu3ofEGpqt+eXlPGp6zaaXNd1NqsO/sylgHtBKsD6iJz/W9HazSY7QX1A8gVtbZnyyjY901GoBOWJZmPmSxJ7u898V6KqW/TyInqrY7dfM7lw9xTRrhYad/oFQ+9NuN2cY8+4zbyGdWfRJ01WqVmVm+UKCyHKn9DW2AfHHaESZzyb4xjY1DkepTKUoJy5iIiYmoiJQmAVnHeIkb/wCyQD/h6q5iGBw1NllVjMh+kjisn924zrzW4nKOLdelGr1y2VuRdWX0zLyXtXoFNgbPep5ZxzBRZ3aJ++8fm5xaxe4skXoZdyFua7lLjzXI3D4ZnQOnNLbqnrs0esrWtFXZWtjKoIJIOEz4YGCOWJzmtwNpIyPRJGcZHiM+uSTpOjou0pYlzUAKA9S1WM5Oc/OOcHnjOSOQno6le8n6ZOLTv3WvXBpOM01Iuzqdm8oNrVgBGUHwx5Z8efdKM+a9Mf8Apqx/lLJ/olvi7p4ap12grXWuyvd84+bN8B8Ji9HaoPUg+gGQ+92cf1yKcpxzsLcPOCc8HcTah9Tp6GtJq2tWE2oBha22jIGf1R4zX8ZdL3nUamk22GoWYCbvQxyYDHtxNdw7rlp1VFjnai2AucE4XBBOBz8Y4q11d2qusrbcjFSpwVz6Cg8iM94Mnw0rspbY++SPEbqxnfP2wa/SjIt9Qrb723/VM/obQfKNRTV4O4DepO9z/lBmlTWbG2/4mKz6uYcH7n2yXcF9IU6d7r7XAZKitKnOXdu/GB5Lj+KXlJxhJrmVUU5RzyJdrdYmvPSGiG3NSoaProBn4WYHsacyQ4YZ8GGQfDB7jJToesa4WIXSkVlx2vZ1EPtJ9Ig57/H3TRcRaml9Ta9BJrdt4ypTDHm4wfDdk++ZaeEq24tbNffr9TS6UZpST3KcEvjUaH69I+zEm3SrfLH12ib/AItbrfpCfqLuT4k/5/VOc8NdICptLawJCGmxgMZOMEgTbaviMnWnV1hl9NWCsRkgKFZTjzAPxiytzkpLotv5ELFGLi+/2Nhxcf8A4PRmeWKyDnvHopyMjFB7vqL/AFWTbcW8VLrFrVajUK2c83DZ3Y8Aox3fbI90bqNxsH0SqD2Y3fi5k0JrhUueX6kXNPOPL0Ola7pa3T9F6BqbGrYkqSuOa4c45jzAnmrXtr+i9UbyHsobdW5ADcgG8PHG4HzBExq+ldDdotLp77bUar0j2VZJ3ekMZKkHk0xOlOIdPXpjpNGLNjtuust5M/dyA/hUdw5D15mKg3so78Wc46Z7mrljdy2xy+XYiOsPNPrH+kyT8AdHdtqlcjKUjtW+t3IPjz/hkU1rc6/rH8DN90RxMdNprqq1K22MCbhZgqBjAUY8t3PP606ruJpqPNnPVwppy6Eu6Rru1eh1Ruqsreq99RSLEKk1d+0Z8lLj4TnOqPo/x1j76yQ9Dca3UuxtazUIyFCllpxzxzBIPkR3eMjWucHGOQ7WvAznA7QYGfHlK1QlWpRfLoWslGbi1zJj1df/ALV9VNp/AfnN/wBD9EouttuTWJc4fUOaKiA5ySNjZbGAW+IHdIbwt06ujv7VkZx2bJhSAckg55+yV6E6fFGrOoZWKk3EquN3p58+XeR8JndVOUpNdvqXqsjGMU+/0MXiDXG7UX2Fdhaxsr4pj0cH18ufrmB0Iu5KB9Ip95v95d6Z1a2W3WKCFex7FDYyAxJwce2U4edUOkLnCqdOznBOFBUk4HqzOhbLbsYPd/M6Jx1xNqNNqa0psKL2Qdl2oysS7jJyPJRMLjKpL9HpdbtVLX2rbtGN+5SefngqcHyMr0++g1twubW7AEVCq02EkAk8iR3+kfAzVcWcR13rTp9OCtFIAUsMFyBtBx34Az38zkzjph+jhWGue2Dqtl+vieU+RDuk29JPYfykr4U6Uq+TWaW120/aEslwBAOcci38OPIgkZEhvSdn6RR+6PxMknRPT9LaYaXUrZsVt1b1Ebl5k8wfrHz5Humt64tsdTOn3fob3X0arSaSysmrU6WzutBZjXnGCOfIZAx3jPjzkW016o9TP8xbamfAydocFuXjyBm+1HEOnq0j6XTC1xYSXe4AYBIJwB4+iB3DxPOaDR64U2VWMnahWOUzjflWXb8WE0oUuF5Xpkpe1lYfrg7FwNoVp07hCzKdVqSpbmzKLCik+vCCSKR7hANVpKEs5WbWeweTu7Ow+LzfLZPCteZt+Z7FaxBI9xETM0E8MJ7iAYtlWZo+neHa9SpSwZBGQe5lP0lPgZJSss3V8xLRbTyiGk1hnLF6srAcG9doPIisliPDIJABmVV1bVD5z2P7wo+wZ+2dCNUr2M6Jaq2XNmEdNXHkiCrwFpx+yX+LLn7xMtarq+VypV+zABBC1jn4575PWpgU8vfMo2zT4k9zR1xaw1sQBerevxttPsCD8jLo6u6PE2n2vj8BJ12Mq1Mu9Ra/3FFRWv2kBs6ttO3cGVhzVtzMVPmATjzheravxttPsCD8jJ6KvzlVqkRvsjykS6a3zRB06utOO82n2uo/BZeXgDTD9Vz7bX/IiTPsRKGuPHsf7mPBrX7URKrgfSqABQmByHzjj7ZdHB+mH7Cv3oD+MlAqnrsucp4ku5fgj2IseEtP/g1D2Vp/aYmo4B07kHDJywRWVQHmeZGO/nJm1cp2URsknlMOEWsNELHV3pv+b/M/2lf/AG803lZ/MP8AaTXs+Udnyl/aLfiZTwK/hRD6eBNKpz2e7/uHeB7AZlrwtQP2NX8tP7SR9nPS1yjnJvLZdQitkiOjhqj/AAav5Sf2lG4Z0576Kv5Sf2kj7OeezkcT7k8K7EcPCWmP7Cr3VqPwls8G6Y/sK/gR+clK1wKpPiS7kcEexD7uBdKwwaV9xYfnMU9XOnxgG1cchhwcDy5rJwapVapZXWLlJlXVB80QJurerwsuHt7M/wCmWm6tU8LrPeimdDKSjUy61VvxFXp6vhIRo+B0rXax7TmTlkA92OflLjcDadu+lP4RtP3cSY9lPXYzJ2Sbznc0UIpYwQSzq4oPcbE+q+f6gZe6J6va6bVsLtZtyUVlUBW+ly7yPCTY1QK5fx7MY4ing15zg8U6XAEyUSXAkriYGxRRE9RAEREATxYJ7iAY+JUCXDXKiuSQWiJQLL4WGGYJLAWeiJc7ONggFkCMS/tEp2cAtzziXtgjYIBZxKky9iMQCxGJkShXMAswZd2CNggFnEAS+BKxkFgymJkRGQWBEv4lMQCxtlQJexKbBGQW8Shl3sxKdnALW2Vl8CUKwCyRKqsubBKhcQCsREgCIiAIiIAiIgCIiAIiIAiIgCIiAIiIAiIgCIiAIiIAiIgCIiAIiIAiIgCIiAIiIAiIgCIiAIiIAiIgCIiAIiIAiIgCIiAIiIAiIgCIiAIiIAiIgCIiAIiIAiIgCIiAIiIAiIgCIiAIiIAiIgCIiAIiIAiIgCIiAIiIAiIgCIiAIiIAiIgCIiAIiIAiIgCIiAIiIAiIgCIiAIiIAiIgCIi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8437" name="AutoShape 8" descr="data:image/jpeg;base64,/9j/4AAQSkZJRgABAQAAAQABAAD/2wCEAAkGBhQSERUUEhQUFBUUFRYVGBQVFRQXFhQUFBcXFBQUFBQXHCYeFxwjGhQUHy8gJCcpLCwsFR4xNTAqNSYrLCkBCQoKDgwOGg8PFywkHyQsLCwsKSwpKSksKSksKSwsKSwsLCkpLCwpLCwsKSksLCwpKSwpLCkpLCkpLCwpLCksLP/AABEIAMQBAQMBIgACEQEDEQH/xAAcAAABBQEBAQAAAAAAAAAAAAAAAQIDBAUGBwj/xAA4EAABBAADBQYDBwQDAQAAAAABAAIDEQQhMQUGEkFREyJhcYGRB6GxFDJCUsHR8CNiguFykvEV/8QAGQEAAgMBAAAAAAAAAAAAAAAAAAMBAgQF/8QAJREAAwEAAgMAAgEFAQAAAAAAAAECEQMSBCExQWETIkJRcdEy/9oADAMBAAIRAxEAPwDoUIQuqYgQhOAQAAKSONLHGrMcao6LJCwwq/FCmRMWhFCs90PmSNkCssgUjY1KGpDobhCIU9rFJIQ0EnIDMnwXI47ar5ZLaS1g0Ay9SrccOytWpOs4EcCx9n7YcAA/Px5+q2opA4WFSpc/S00mN4Ex0asUmlqrpbCm+FVpcMFpliifGrKirkxZcIqj8PS35IlSlwxT5sVUGI+NQFq1JsMqskK0TQhyU0ilfGoyE0oCElotADkJEqABCEKCQQhCAFtCEIARCEIAVPYEwKWNQwRYhbegV6CPqqsAJ8FowxHRZ7Y6ETQQ8yrjGJsTeqssCy0zSkNY1StagBYm8W2OAdmw946kfhHTzKiJdvERVKVrKW8G1e0d2bD3QcyPxH9gqMEKjw0PVacES3vInqjItp6x0EKzd6t8G7PbGS0uMjg2geppdBDCvKPi/jHDHYZgY5/DTuED7zuQHqUqMuvY5ppej2DC7UaY2PeQzjAIDiBr5q8Hg6LwLezAYuSTDOxknZGRw4IAaEcbc7cetBd1ht8pppGYbZsYkbGA2TESXwCsjR5nVRfjetl/8JXL/k9DpNIWXNt9rJ2Qmi4jvEaA8gtellcufo1Un8InNUD4bVshMIQmT9MrEYbVZckRtdFI21VlwwTovBVQYM0aqvjWviYlSkhK1RRnqSgktTvjpQuCcLBCRKgBUqaltACoQhQSKhCEAIhCUIAUKaJoUVKdjgORVWSi/hqyu1oxDmqUEo1rRXoHkjkPBY7NEFyF18qU4CYGqrtfazMNE6R5yGg/MeQCSk6eIe3i9lbeLeaPCMBeQXHRvh1K5LBYgTf1A7j4jd+PiuB3g24/FSue4midFW2dtKSB3FE4t6j8LvMLrcfj9J/Zlvb9nsGHiWnBAuK2Bv5DJTZv6Tup+4fJ34fVd7hQCAQQQdCMwfVY+ZVP0vCJYY1I7CtJDi1pI0JAJHkeSewKQBZNY85Dez4aw7QnjlmkkAjFGNpFOHnqFrYkw4DDBsLGsA7rGAVZ6nr5raXLbZ2HiJ5S48HCMmt49B1OWpTuOu7St+kKv0v6V7OVdI7iLybcTd+K9F2Pje1ia7nWfmuFxezXss91wGpY5rq86NhaW6e1AyTsycnaea2eRCuNX4M/FTmsf5O2KRKkXLNoxwUEjFYpIQpTAz3xWqM0Zta8oVOVqdNC6kw5oM1VmZS1MRh81RliWyKM1IplCmdGonBN0XglpU2ktoIHJU0JUEjkIQoJESpEoKAJAPmrMbDkDQvkqzWq1Cw3eRPVUosjUbHVBteq0IM+mSzIYAHcRcPH9ldixF3lkOeix2aZLczwxpc4hrWiyTyA5rxjfbet2LlIaaiZk0dfH1Wx8Qd9O1P2eE0xp75/MRy8guCK3+LwdF3r6RT7DUWi0lraQKtPY+82Iwp/oyED8h7zD/idPSllFyaXqrSaxgeqbF+LjHENxMTmk0OOLvtJP9h7w9LXoy8P+GexftGOa5wtkA7U9OIGox/2z/xK9wXI8mYmslDJbFWLvdj+ywzqNF9NHkdfkPmtpcP8QcZbmRj8I4j5u0+Q+aX48duRIryvJZyUc7mu4gSCDqCtDD4xrnte8cL2m+NoyP8AzZp6ivVZrQpGhdtymYO2HrOz8cyVgLHB3WjofHmrK8owmKdG62OLT1BpdbsrfA6TC/7m6+o5rlcvi1PufZsjnT+nUpCUzDYtkgtjgfL9QpVjaz6aCKlA/wAlaIUTm9VKYGbPEqEsYWtPETmqsrRWifNCqRjyRAKq9i1poVUkZktM0Z6kznApFNIFFScKFBSpgTwgkfaEiEACEIAUAODq/ZWYaJGZ6m1AJKU8b2tt1Au88vVVZZFzDvaAeIA0asfVXBj+KmMBN6msgFQw0mQ7oPM38gtCB7qNRgnMCjQpZrQ+WeU77bvOglL2cRY43mFyn2n0Xv22NmiSEtdRNadD4Lx3endg4d2QyOfkt3Dy91+yP/LxmL2iUvWe+wckoxfVN7Fi6XJFA2VaOwtnHE4iKFusjw2+g1c70aCfRT2A9g+FmxexwQkcO9iDx/4C2xj2t3+a7NMhhDGhrRTWgNA6ACgPYJ64V33p0OSxC2vKd4cZ2uIe7lxZeQyC9H27jOyge7nVDzOQXlDjZtb/AAo+0ZfIr4hQngJjFK0LosxjwwkVdXefRcntTD4vBM7ZuKMjQ4AteMjfgTn6UurLmv4o+KncOYB7wDsr8Fwm0dhiHFwwTSSSQSEUOMgts8Isaa1okcjGQembu7XMkMczbYXtDqHI8x4r0DZGNMsLHnUgg+YJB+l+q4WOARxhrBQaA1oHIaABdrsGPhiDPy/tn81i8lLrv5NPDu4aBCa5ieUhCwGsgkb0VV8XkrzmqJ7BSunhDWmTPHSozUtiaIKpJh/BaIoRUmLI1QOjWpNBWioPaVqmtM9LCuUApzwkCuUHWhCEEioCEWoJHNItSCcZBrbN/Plmom2p45eoAPL91DBEoe8OFjhHM6eJz5laOEdkSXXqaHIcgsoRudndamyeQ6NV93dja0GyTdULNfiJ6DVJtfgbLLsbC3kc6uzy5DqSqG8uEZIwhzA5xGt5DwVqKQgU4tJcRmc/kPRWZYmcQbw8ZFnhGgy5pKfWtG5qw8L3i2GYn5DLVc7JGvb94tmmUPL4+HQDLXwC8r23sQsd4Lpy+61C5r+1mC1hGi9Q+Cmxi+WXEvGUbezZ/wA35uI8miv815wI19C7g7G+zYCFhFOc3tH/APKTvV6DhHos3kV1j/Y2V7OhSpr3gCyaHiuQ3k38ZEC2I27r+y5/Hx1yPJReqU/R2/m0O62IH+4/ouKAUP8A9Z0zi55zPVWWBdri4/456nP5W3XsRrVYYxNa1WImK7YrDB2tud2snbQyuhl5kXRrrzUeyNxZPtDZsVN2pYQQBZzGYsnkOi6uFquwsWesGy2Pgj4pGDkO8fJuf1pdtg46YPK/fNchsjvS1+YtYPL7zvkF0G395IcHHxzOq/usH3nkcgP10WLn2qUo18XpaaiFi7D3mbiW8Qbw+F386WsJvBZqhy8Y1UqWoeQmOah0ihxeObFG6SQhrGNLnOPJrRZPyVS4GMnkqeJhcFxsPxGxuKc44HA8cTTXHITZ86IaD4WV3UzC9oP4hRr6t/nRNxz9KN6Y2IIAzWe9trZfEH0ayVHFMA0WiKM9IzHMTKUrmlR0tSEC0hCEACEJEAKijyGZyvwSWlIvK65KAJ4Wtok1kNb9B5q1Bh2gjPPnVmhr+nyVA8IGvvy8Vaia3Lw5jlzPv8gqUi8mnHtIOcRk3hF2RmE7CwyB5ILDlm6jY4q1HM0q+HnDW91p7ziS7Jx8PA8yrOFLncJ4vvZmsrA9brQeqzUs+D09+jsS9oabpzq6jOsh5c9ByXHbZ2S2Rl8BaO9qf5n4Ltfs7COJ3A6xqDd9eapTlobTGOcGtyA+4bzrLU37nyV+Lk6fCOSdPL9g7q9rjYoyO7xcb8vwN7xHrVeq9m2ptiPDt4pHAdBzPkFyc2N+yXKI/wCrI2gaprRzrry9lyOOxL5nl0ri4nlyHotFcX89a/iIXJ1X7NHeDfSXEEtj7rPqudENmzmVZEaAtkzMLJQvto1kdKzFNSiCVWFv2aMM4KuwrABVmDGlqo5KdToomq0TQtZGE2u06qfGbSaGEg8khw9LJmI74hMwUsry0vc1pZE28jI45ucegA+a4baW8E2LlMs7i5zvZo5NaOQHRG8WFJ4XHV1v/wCx/ZZsTaVnKVaaZWI9l+GjS/D9oCba7hcOg/CR8x6L0GNy8t+E+0ODun7ryWn9D7r1NzaNLB5Sff2X4s94OWTvXs52IwU8LPvPjcG+LhTmt9SAPVaqcAsiePR304D4RbYY/CnD6SxPcSw5OcxxviA50baelDqu/Bo14X6aWuR2/wDDKDEymaN78PKTZdHo53N3DYIceZBFqXdncEYSczuxE00haW285FpqwQSS7MDnkQmV1fvSq1ejbxLOFxrR1keepH6+6yp3LocRDxNrny8CNFiywkjP+Hmr8dFLRlynVVXK9LHXO1TfS2SZaQ2kISq5URCEKCQRaEikgc0DK/BTOAcQOH2rPmoOJOa8qrRKZoMkIyAOQJoUPHUq3BM4/wBpquKsj6cs8vdZjMQ6jdZjLT+f+qzFHxG3E9aBNZVVn0+ZSan/ACOlk+GhEZsuJzzyHeP4QPKr5q5BGwjUjPhoE0SBneli+JRYTFBoGRrPMkH+X66K21wcBwcOdGz9K90mmxspFbG4MOq23fUcv06rl9pbvC7jafI9OZ912jiXOaDlqdAT0vnWvollgJypvkD0zCnj5nAVxqjyyfAlvLRVnxr0PH7EByrwAFUOpJ5rAx+77mkjI+Xv+oXQjyJozVFSczSUq3PhCCRWiqvatCelBqRISmkqScHtOa0cJgTO9sI/GQCejfxH2tZjDmt3djE9nI+U5BrS0HxOZ+X1VLbUtoM9rTk9+MF2cxZ+UlvtouV4F2G/GI7SQSE3xZ6c1yZCp+Fo+fh2G5MlNPmvY9k4ztYQfxN7p9ND7LxTdB9X5heh7F22ICS/7hFHw6FJ8nj7z6+ipvpyM7QFOCzsDtqGXNj2n1/RaDXg8/muU5a+o2pp/B6VRumaNXAeoVTE7egj+9Kwet/RQpb+IG0i8Qsnao4XD+/KvEC/p9FlY/4hwtyia6Q9T3QuZl3jkmla95rhIIaNAOa18XjW/bWCOTmlL0dLJQyVV6vy4phdw1431VSUeFJs/sVRWtKlzSJhQYhCFIAhCEACVpSIQQSh5U7CDrXnnkBzVQFSB/VVaLJmg2atTflnQ8lbjxlkVV9PD9FkRuA8P5krLMSOQs+yTUDZo2YX8yRxVV+/NSge+iyoMSbqhQ088ldZN8uSRU4NVFoRi89ff36f6UUgOdMBBOfLJN4hqQLz51+qlikaAaNczZyH88FXML6ZU+xw67rMixWV1ZAyz/nkuS27sosFto6349aXePe7vE5AA0Bp0s81zu1m93Pw18NPr/7qtfByVpn5JWacCcQOeR6H9CguVjH4YE6LPdERodOui6aKLGWWvUmHxjmtABFZk58z/pZj5iAR6KpLiHVSkt00sbx47jYATmD/AKXPsNqxjASCqkBSa+l0sWHS7rPpxW5vDjOGOhzXO7uyU/0VjbWK45KHJMSEOd5B+yLGdlawx0n53e5VLCR00KZThS3rJH4hx1c4+pURSpCgqACmw5zUIUkJzUg/h3uCka6Jjqz4QD5jIpJ4yqmwph2VEXRP7j6q7PxeQXMaymhyeyV+yKEvqlU6BVQhCYVBCEIAEIQgAQChCAHhyma9VrTg5Q0SmXo5f5ambJ1cc/5Szg9SMkS3JdUarcRy1/lpzpAQLz51/PNZv2mlHJjDyVP49LdyzPjuEUARefWuawMfNxEm1YmmvwWdK3xWnjhITdNmfOFnThaWIaVUkiWpMmfRkyRqu9q1HwlV5IVcbpkTRLPa2iR4/VbskCy8XDTx45e2f7pdL8lixs6fgdfgreEYXOs9bVGCNbeBioK0la9ey41LaakVhGDiU0uSEptIJUjw5TRHNVgVPGOagnqdRsOasuq2MRZ5+i5jAzFrmrfY6+ax8k/1aRPpYP7PxSptoSvZYrIQhMKghCEACEIQAIQhAAhCEAKClDk1CAHFyjc5OtIQpAge1QvjVstTHMVkyDMkgUMkGS1XRKJ8CsqLGO6BQHCnotp0CjMCuqDTEfg/BUsZsq+WeoXSfZk37L/PJT20nscrBgyDmD7LSYw6AH2Wv2GeiXs/2Up4DrTL7B/SvMpW4R3MgeQtaT4rCUQ6o7FdM+PB62T9OSfDgwBZz81fESGxo7Eayr2A6c1MYVYbDkpRAquiURRx5hasJyzVZkKsMCVT0gnQktCoSNQhCABCEIAEIQgAQhCABCEIAEIQgAQhCAEpJSchSAwtTSxSUikAQliaY1PSKU6BV7FJ2Kt8KOFGkFL7OgQK7wo4VPYCj9nS9grnCjgRoFQQJRCrXCl4VGkkAjThGpqRSAGBqcEtIUAOQhCAEQhCgAQhCABCEIAEIQgAQhCABCEIAEIQgAQhCABCEIAEIQgAQhCABCEIAEIQgAQhCABCEIAEIQgBUIQgD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2447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11" descr="https://encrypted-tbn2.gstatic.com/images?q=tbn:ANd9GcRBqaXqJ-0O951MQYKMrD9CNU2RcHF_zJvihiS3MylphLeBVrm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981075"/>
            <a:ext cx="276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/>
              <a:t>Introdução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O objetivo desta aula é apresentar Web Standard e as recomendações dos órgãos regulamentadores.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Abordaremos os padrões Web ou Web Standards baseado nas recomendações do consórcio W3C.</a:t>
            </a:r>
          </a:p>
          <a:p>
            <a:pPr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i="0">
              <a:solidFill>
                <a:srgbClr val="000000"/>
              </a:solidFill>
            </a:endParaRPr>
          </a:p>
        </p:txBody>
      </p:sp>
      <p:pic>
        <p:nvPicPr>
          <p:cNvPr id="19460" name="Picture 5" descr="https://encrypted-tbn0.gstatic.com/images?q=tbn:ANd9GcRfB3NZYj5MIR0ZxCBAlRD2PVr8OL8j48yQ5JUPSJvoaO3Cfnx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84538"/>
            <a:ext cx="4822825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No passado...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90500" y="2349501"/>
            <a:ext cx="8229600" cy="410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 dirty="0">
                <a:solidFill>
                  <a:srgbClr val="000000"/>
                </a:solidFill>
              </a:rPr>
              <a:t>Na década de 80, com a chegada da Web, o objetivo era somente a publicação e distribuição de textos científicos e acadêmicos, usava-se como padrão: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 dirty="0" err="1">
                <a:solidFill>
                  <a:srgbClr val="000000"/>
                </a:solidFill>
              </a:rPr>
              <a:t>Uniform</a:t>
            </a:r>
            <a:r>
              <a:rPr lang="pt-BR" altLang="pt-BR" b="0" i="0" dirty="0">
                <a:solidFill>
                  <a:srgbClr val="000000"/>
                </a:solidFill>
              </a:rPr>
              <a:t> </a:t>
            </a:r>
            <a:r>
              <a:rPr lang="pt-BR" altLang="pt-BR" b="0" i="0" dirty="0" err="1">
                <a:solidFill>
                  <a:srgbClr val="000000"/>
                </a:solidFill>
              </a:rPr>
              <a:t>Resource</a:t>
            </a:r>
            <a:r>
              <a:rPr lang="pt-BR" altLang="pt-BR" b="0" i="0" dirty="0">
                <a:solidFill>
                  <a:srgbClr val="000000"/>
                </a:solidFill>
              </a:rPr>
              <a:t> </a:t>
            </a:r>
            <a:r>
              <a:rPr lang="pt-BR" altLang="pt-BR" b="0" i="0" dirty="0" err="1">
                <a:solidFill>
                  <a:srgbClr val="000000"/>
                </a:solidFill>
              </a:rPr>
              <a:t>Locator</a:t>
            </a:r>
            <a:r>
              <a:rPr lang="pt-BR" altLang="pt-BR" b="0" i="0" dirty="0">
                <a:solidFill>
                  <a:srgbClr val="000000"/>
                </a:solidFill>
              </a:rPr>
              <a:t>(URL) 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 dirty="0" err="1">
                <a:solidFill>
                  <a:srgbClr val="000000"/>
                </a:solidFill>
              </a:rPr>
              <a:t>Hyper</a:t>
            </a:r>
            <a:r>
              <a:rPr lang="pt-BR" altLang="pt-BR" b="0" i="0" dirty="0">
                <a:solidFill>
                  <a:srgbClr val="000000"/>
                </a:solidFill>
              </a:rPr>
              <a:t> </a:t>
            </a:r>
            <a:r>
              <a:rPr lang="pt-BR" altLang="pt-BR" b="0" i="0" dirty="0" err="1">
                <a:solidFill>
                  <a:srgbClr val="000000"/>
                </a:solidFill>
              </a:rPr>
              <a:t>Text</a:t>
            </a:r>
            <a:r>
              <a:rPr lang="pt-BR" altLang="pt-BR" b="0" i="0" dirty="0">
                <a:solidFill>
                  <a:srgbClr val="000000"/>
                </a:solidFill>
              </a:rPr>
              <a:t> </a:t>
            </a:r>
            <a:r>
              <a:rPr lang="pt-BR" altLang="pt-BR" b="0" i="0" dirty="0" err="1">
                <a:solidFill>
                  <a:srgbClr val="000000"/>
                </a:solidFill>
              </a:rPr>
              <a:t>Markup</a:t>
            </a:r>
            <a:r>
              <a:rPr lang="pt-BR" altLang="pt-BR" b="0" i="0" dirty="0">
                <a:solidFill>
                  <a:srgbClr val="000000"/>
                </a:solidFill>
              </a:rPr>
              <a:t> </a:t>
            </a:r>
            <a:r>
              <a:rPr lang="pt-BR" altLang="pt-BR" b="0" i="0" dirty="0" err="1">
                <a:solidFill>
                  <a:srgbClr val="000000"/>
                </a:solidFill>
              </a:rPr>
              <a:t>Language</a:t>
            </a:r>
            <a:r>
              <a:rPr lang="pt-BR" altLang="pt-BR" b="0" i="0" dirty="0">
                <a:solidFill>
                  <a:srgbClr val="000000"/>
                </a:solidFill>
              </a:rPr>
              <a:t> (HTML) 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 dirty="0" err="1">
                <a:solidFill>
                  <a:srgbClr val="000000"/>
                </a:solidFill>
              </a:rPr>
              <a:t>Hyper</a:t>
            </a:r>
            <a:r>
              <a:rPr lang="pt-BR" altLang="pt-BR" b="0" i="0" dirty="0">
                <a:solidFill>
                  <a:srgbClr val="000000"/>
                </a:solidFill>
              </a:rPr>
              <a:t> </a:t>
            </a:r>
            <a:r>
              <a:rPr lang="pt-BR" altLang="pt-BR" b="0" i="0" dirty="0" err="1">
                <a:solidFill>
                  <a:srgbClr val="000000"/>
                </a:solidFill>
              </a:rPr>
              <a:t>Text</a:t>
            </a:r>
            <a:r>
              <a:rPr lang="pt-BR" altLang="pt-BR" b="0" i="0" dirty="0">
                <a:solidFill>
                  <a:srgbClr val="000000"/>
                </a:solidFill>
              </a:rPr>
              <a:t> </a:t>
            </a:r>
            <a:r>
              <a:rPr lang="pt-BR" altLang="pt-BR" b="0" i="0" dirty="0" err="1">
                <a:solidFill>
                  <a:srgbClr val="000000"/>
                </a:solidFill>
              </a:rPr>
              <a:t>Transfer</a:t>
            </a:r>
            <a:r>
              <a:rPr lang="pt-BR" altLang="pt-BR" b="0" i="0" dirty="0">
                <a:solidFill>
                  <a:srgbClr val="000000"/>
                </a:solidFill>
              </a:rPr>
              <a:t> </a:t>
            </a:r>
            <a:r>
              <a:rPr lang="pt-BR" altLang="pt-BR" b="0" i="0" dirty="0" err="1">
                <a:solidFill>
                  <a:srgbClr val="000000"/>
                </a:solidFill>
              </a:rPr>
              <a:t>Protocol</a:t>
            </a:r>
            <a:r>
              <a:rPr lang="pt-BR" altLang="pt-BR" b="0" i="0" dirty="0">
                <a:solidFill>
                  <a:srgbClr val="000000"/>
                </a:solidFill>
              </a:rPr>
              <a:t> (HTTP) 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 dirty="0">
                <a:solidFill>
                  <a:srgbClr val="000000"/>
                </a:solidFill>
              </a:rPr>
              <a:t>Tecnologias gratuitas e de padrão aberto.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08050"/>
            <a:ext cx="1828800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6" descr="https://encrypted-tbn3.gstatic.com/images?q=tbn:ANd9GcRqdHi3Hmy33P6Fp0sEwq8yGnSBkO8K8V3iedDfxIV62Tv1T-mEXik7uJ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451225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 descr="https://encrypted-tbn2.gstatic.com/images?q=tbn:ANd9GcSWGaqbNypPYNEXKToqoQG8ehZ7_tbG5TcT2zsL_E3N4YcsT2MsOSqM08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3632200"/>
            <a:ext cx="1047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0" descr="https://encrypted-tbn1.gstatic.com/images?q=tbn:ANd9GcTaZ5qDBdXGejUx55RBTxTatoQaqCyXLg-594bBdqwRbp0wRclaf-d8SlV6_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479742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4" descr="http://www.ua.es/dossierprensa/1998/04/02/2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882650"/>
            <a:ext cx="269875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Os problemas!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87313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A limitação do HTML: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>
                <a:solidFill>
                  <a:srgbClr val="000000"/>
                </a:solidFill>
              </a:rPr>
              <a:t>A web invade o mundo dos negócios;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>
                <a:solidFill>
                  <a:srgbClr val="000000"/>
                </a:solidFill>
              </a:rPr>
              <a:t>Centenas de sites publicados (Alta produção);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>
                <a:solidFill>
                  <a:srgbClr val="000000"/>
                </a:solidFill>
              </a:rPr>
              <a:t>Péssima aderências aos padrões (Baixa qualidade);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Baixa ou nenhuma aderência aos Browsers: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>
                <a:solidFill>
                  <a:srgbClr val="000000"/>
                </a:solidFill>
              </a:rPr>
              <a:t>Guerra dos browsers;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>
                <a:solidFill>
                  <a:srgbClr val="000000"/>
                </a:solidFill>
              </a:rPr>
              <a:t>Padrões proprietários;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>
                <a:solidFill>
                  <a:srgbClr val="000000"/>
                </a:solidFill>
              </a:rPr>
              <a:t>Bagunça gerenalizada;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rgbClr val="000000"/>
                </a:solidFill>
              </a:rPr>
              <a:t>E para ajudar a alta produtividade e a bagunça:</a:t>
            </a:r>
          </a:p>
          <a:p>
            <a:pPr lvl="1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–"/>
            </a:pPr>
            <a:r>
              <a:rPr lang="pt-BR" altLang="pt-BR" b="0" i="0">
                <a:solidFill>
                  <a:srgbClr val="000000"/>
                </a:solidFill>
              </a:rPr>
              <a:t>Editores HTML “WYSIWYG”</a:t>
            </a:r>
          </a:p>
          <a:p>
            <a:pPr lvl="2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Square721 BT" pitchFamily="32" charset="0"/>
              <a:buChar char="»"/>
            </a:pPr>
            <a:r>
              <a:rPr lang="pt-BR" altLang="pt-BR" b="0" i="0">
                <a:solidFill>
                  <a:srgbClr val="000000"/>
                </a:solidFill>
              </a:rPr>
              <a:t>What you see is what you get ou O que você vê é o que você tem.</a:t>
            </a:r>
          </a:p>
          <a:p>
            <a:pPr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 b="0" i="0">
              <a:solidFill>
                <a:srgbClr val="000000"/>
              </a:solidFill>
            </a:endParaRPr>
          </a:p>
        </p:txBody>
      </p:sp>
      <p:pic>
        <p:nvPicPr>
          <p:cNvPr id="21508" name="Picture 5" descr="https://encrypted-tbn0.gstatic.com/images?q=tbn:ANd9GcRcHWZjG191v-9hF9kJMuplINUvn1dZjNCbaDo2UKsK79YNff3SfFsx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901700"/>
            <a:ext cx="181292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https://encrypted-tbn3.gstatic.com/images?q=tbn:ANd9GcR3UfIMxIfujY9Gc2Gag2n85K7tWCdb5NCfVhzV70OqfXiPVnQBGBtFUEW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3375025"/>
            <a:ext cx="17907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E o resultado foi...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079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1pPr>
            <a:lvl2pPr marL="6858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charset="2"/>
              <a:buChar char=""/>
              <a:defRPr/>
            </a:pP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UMA BAGUNÇA TOTAL: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Emaranhado de TAGs;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Tabelas, formatações, textos, scripts e etc. Tudo junto misturado;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b="0" i="0" dirty="0">
              <a:solidFill>
                <a:schemeClr val="tx1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b="0" i="0" dirty="0">
              <a:solidFill>
                <a:schemeClr val="tx1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b="0" i="0" dirty="0">
              <a:solidFill>
                <a:schemeClr val="tx1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pt-BR" b="0" i="0" dirty="0">
              <a:solidFill>
                <a:schemeClr val="tx1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Código incompreensível;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Péssima organização;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Falta ou nenhum padrão estabelecido;</a:t>
            </a:r>
          </a:p>
          <a:p>
            <a:pPr marL="742950" lvl="1" indent="-285750"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Dificuldade para </a:t>
            </a:r>
            <a:r>
              <a:rPr lang="pt-BR" i="0" dirty="0">
                <a:solidFill>
                  <a:schemeClr val="tx1"/>
                </a:solidFill>
                <a:latin typeface="Arial" charset="0"/>
              </a:rPr>
              <a:t>manutenção</a:t>
            </a: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 e </a:t>
            </a:r>
            <a:r>
              <a:rPr lang="pt-BR" i="0" dirty="0">
                <a:solidFill>
                  <a:schemeClr val="tx1"/>
                </a:solidFill>
                <a:latin typeface="Arial" charset="0"/>
              </a:rPr>
              <a:t>desenvolvimento</a:t>
            </a:r>
            <a:r>
              <a:rPr lang="pt-BR" b="0" i="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pt-BR" b="0" i="0" dirty="0">
              <a:solidFill>
                <a:schemeClr val="tx1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pt-BR" b="0" i="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214563"/>
            <a:ext cx="3024188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6" descr="http://www.mastermagazine.info/termino/wp-content/uploads/HTM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60613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50825" y="166688"/>
            <a:ext cx="822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pt-BR" altLang="pt-BR" sz="2400" i="0">
                <a:latin typeface="Arial" panose="020B0604020202020204" pitchFamily="34" charset="0"/>
              </a:rPr>
              <a:t>O que são os Web Standards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23850" y="9810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41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 i="1">
                <a:solidFill>
                  <a:schemeClr val="bg1"/>
                </a:solidFill>
                <a:latin typeface="Square721 BT" pitchFamily="32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chemeClr val="tx1"/>
                </a:solidFill>
              </a:rPr>
              <a:t>Web Standards são normas, diretrizes, recomendações, artigos, notas e tutoriais;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chemeClr val="tx1"/>
                </a:solidFill>
              </a:rPr>
              <a:t>São documentos de caráter técnico produzidos pela W3C;</a:t>
            </a:r>
          </a:p>
          <a:p>
            <a:pPr>
              <a:lnSpc>
                <a:spcPct val="15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b="0" i="0">
                <a:solidFill>
                  <a:schemeClr val="tx1"/>
                </a:solidFill>
              </a:rPr>
              <a:t>O objetivo destes documentos é orientar fabricantes e desenvolvedores para a criação de uma Web acessível a todos.</a:t>
            </a:r>
          </a:p>
          <a:p>
            <a:pPr>
              <a:lnSpc>
                <a:spcPct val="90000"/>
              </a:lnSpc>
              <a:spcBef>
                <a:spcPts val="675"/>
              </a:spcBef>
              <a:buSzPct val="100000"/>
            </a:pPr>
            <a:endParaRPr lang="pt-BR" altLang="pt-BR" i="0">
              <a:solidFill>
                <a:schemeClr val="tx1"/>
              </a:solidFill>
            </a:endParaRPr>
          </a:p>
        </p:txBody>
      </p:sp>
      <p:pic>
        <p:nvPicPr>
          <p:cNvPr id="23556" name="Picture 5" descr="https://encrypted-tbn3.gstatic.com/images?q=tbn:ANd9GcTbcak76Mu5cSn6FWnVcP31hlRhJWquUVDj5Rd9cn_YGM7gaEQblcqFTG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103813"/>
            <a:ext cx="1655763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8" descr="http://milhaniqbal.com/wp-content/uploads/2012/10/web-standar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697288"/>
            <a:ext cx="47529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-GRADUACAO-RE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1154</Words>
  <Application>Microsoft Office PowerPoint</Application>
  <PresentationFormat>Apresentação na tela (4:3)</PresentationFormat>
  <Paragraphs>245</Paragraphs>
  <Slides>26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26</vt:i4>
      </vt:variant>
    </vt:vector>
  </HeadingPairs>
  <TitlesOfParts>
    <vt:vector size="42" baseType="lpstr">
      <vt:lpstr>Arial</vt:lpstr>
      <vt:lpstr>Calibri</vt:lpstr>
      <vt:lpstr>Courier New</vt:lpstr>
      <vt:lpstr>Gotham-Bold</vt:lpstr>
      <vt:lpstr>Gotham-Book</vt:lpstr>
      <vt:lpstr>Lucida Sans Unicode</vt:lpstr>
      <vt:lpstr>Square721 BT</vt:lpstr>
      <vt:lpstr>Times New Roman</vt:lpstr>
      <vt:lpstr>Wingdings</vt:lpstr>
      <vt:lpstr>PPT-GRADUACAO-REDES</vt:lpstr>
      <vt:lpstr>Default Theme</vt:lpstr>
      <vt:lpstr>1_Personalizar design</vt:lpstr>
      <vt:lpstr>2_Personalizar design</vt:lpstr>
      <vt:lpstr>Black</vt:lpstr>
      <vt:lpstr>Custom Design</vt:lpstr>
      <vt:lpstr>1_Default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WEB</dc:title>
  <dc:subject>Desenvolvimento WEB</dc:subject>
  <dc:creator>alexandre.jesus@fecap.br</dc:creator>
  <cp:keywords>TDS</cp:keywords>
  <cp:lastModifiedBy>Alexandre Carlos de Jesus</cp:lastModifiedBy>
  <cp:revision>159</cp:revision>
  <cp:lastPrinted>1601-01-01T00:00:00Z</cp:lastPrinted>
  <dcterms:created xsi:type="dcterms:W3CDTF">2009-02-28T03:03:41Z</dcterms:created>
  <dcterms:modified xsi:type="dcterms:W3CDTF">2017-02-10T22:22:44Z</dcterms:modified>
  <cp:category>educação</cp:category>
</cp:coreProperties>
</file>