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embeddedFontLst>
    <p:embeddedFont>
      <p:font typeface="Playfair Display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C4762C-4E53-45BF-B4CF-B0E3269AA1A7}">
  <a:tblStyle styleId="{13C4762C-4E53-45BF-B4CF-B0E3269AA1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4B0C74D-A1A1-452E-BC69-145E28F84DD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56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19db0512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19db051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e19db051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19db0512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e19db051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e19db0512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19db0512_0_3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e19db0512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e19db0512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19db0512_0_3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e19db0512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e19db0512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19db0512_0_2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e19db0512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e19db0512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19db0512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e19db0512_0_4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e19db0512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e19db0512_0_4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e19db0512_0_5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3e19db0512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e19db0512_0_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e19db0512_0_6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3e19db0512_0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3e19db0512_0_6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19db0512_2_5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19db0512_2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e19db0512_2_5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e19db0512_0_7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3e19db0512_0_7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e19db0512_0_7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e19db0512_0_7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3e19db0512_0_7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3e19db0512_0_7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e19db0512_0_7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3e19db0512_0_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3e19db0512_0_7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e19db0512_5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3e19db0512_5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e19db0512_5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3e19db0512_5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e19db0512_5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3e19db0512_5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e19db0512_5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3e19db0512_5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e19db0512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3e19db0512_5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19db0512_2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19db0512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e19db0512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e19db0512_5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3e19db0512_5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e19db0512_5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3e19db0512_5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e19db0512_5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e19db0512_5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e19db0512_5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3e19db0512_5_1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e19db0512_5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3e19db0512_5_1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e19db0512_5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g3e19db0512_5_1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e19db0512_5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3e19db0512_5_1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e19db0512_1_1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e19db0512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e19db0512_1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e19db051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e19db0512_1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e19db051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19db0512_2_5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19db0512_2_5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e19db0512_2_5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e19db0512_1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e19db051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e19db0512_1_9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e19db051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e19db0512_2_5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e19db0512_2_5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3e19db0512_2_5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e19db0512_4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3e19db0512_4_2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e19db0512_1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e19db0512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3e19db0512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e19db0512_5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e19db0512_5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3e19db0512_5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e19db0512_5_2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e19db0512_5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3e19db0512_5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e19db0512_9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e19db0512_9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3e19db0512_9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e19db0512_2_5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e19db0512_2_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g3e19db0512_2_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e19db0512_2_5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e19db0512_2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3e19db0512_2_5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19db051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e19db0512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e19db051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e19db0512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19db0512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e19db0512_0_1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jquery-validation/jquery-validation" TargetMode="External"/><Relationship Id="rId10" Type="http://schemas.openxmlformats.org/officeDocument/2006/relationships/hyperlink" Target="http://vdw.github.io/Tabslet/" TargetMode="External"/><Relationship Id="rId12" Type="http://schemas.openxmlformats.org/officeDocument/2006/relationships/hyperlink" Target="https://ilkeryilmaz.github.io/timelinejs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jqueryui.com/demos/" TargetMode="External"/><Relationship Id="rId4" Type="http://schemas.openxmlformats.org/officeDocument/2006/relationships/hyperlink" Target="https://github.com/zavoloklom/material-design-hierarchical-display" TargetMode="External"/><Relationship Id="rId9" Type="http://schemas.openxmlformats.org/officeDocument/2006/relationships/hyperlink" Target="https://medialize.github.io/URI.js/" TargetMode="External"/><Relationship Id="rId5" Type="http://schemas.openxmlformats.org/officeDocument/2006/relationships/hyperlink" Target="https://datatables.net/" TargetMode="External"/><Relationship Id="rId6" Type="http://schemas.openxmlformats.org/officeDocument/2006/relationships/hyperlink" Target="https://harvesthq.github.io/chosen/?utm_source=hackernewsletter" TargetMode="External"/><Relationship Id="rId7" Type="http://schemas.openxmlformats.org/officeDocument/2006/relationships/hyperlink" Target="https://fineuploader.com/demos" TargetMode="External"/><Relationship Id="rId8" Type="http://schemas.openxmlformats.org/officeDocument/2006/relationships/hyperlink" Target="https://github.com/jaysalvat/jquery.facedetectio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309600" y="-146475"/>
            <a:ext cx="4883700" cy="71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5450"/>
            <a:ext cx="4237474" cy="11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574250" y="-146400"/>
            <a:ext cx="4883700" cy="7150800"/>
          </a:xfrm>
          <a:prstGeom prst="rect">
            <a:avLst/>
          </a:prstGeom>
          <a:solidFill>
            <a:srgbClr val="290E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575" y="1825625"/>
            <a:ext cx="4788373" cy="23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76298" y="0"/>
            <a:ext cx="553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</a:rPr>
              <a:t>Ancestors</a:t>
            </a:r>
            <a:endParaRPr b="1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-535100" y="889200"/>
            <a:ext cx="381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55650" y="1253400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.parentsUntil([selector] [, filter])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195" name="Google Shape;195;p23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96" name="Google Shape;196;p23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5568400" y="559688"/>
            <a:ext cx="3425549" cy="4250374"/>
            <a:chOff x="5568400" y="559688"/>
            <a:chExt cx="3425549" cy="4250374"/>
          </a:xfrm>
        </p:grpSpPr>
        <p:sp>
          <p:nvSpPr>
            <p:cNvPr id="203" name="Google Shape;203;p23"/>
            <p:cNvSpPr/>
            <p:nvPr/>
          </p:nvSpPr>
          <p:spPr>
            <a:xfrm>
              <a:off x="5629901" y="2977950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7161358" y="1752901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8375949" y="4273060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7693830" y="4271862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837395" y="2946100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684695" y="2947363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6505911" y="559688"/>
              <a:ext cx="937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3"/>
            <p:cNvCxnSpPr>
              <a:stCxn id="204" idx="2"/>
              <a:endCxn id="207" idx="0"/>
            </p:cNvCxnSpPr>
            <p:nvPr/>
          </p:nvCxnSpPr>
          <p:spPr>
            <a:xfrm>
              <a:off x="7568608" y="2410201"/>
              <a:ext cx="6759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3"/>
            <p:cNvCxnSpPr>
              <a:stCxn id="207" idx="2"/>
              <a:endCxn id="206" idx="0"/>
            </p:cNvCxnSpPr>
            <p:nvPr/>
          </p:nvCxnSpPr>
          <p:spPr>
            <a:xfrm flipH="1">
              <a:off x="7999245" y="3603400"/>
              <a:ext cx="245400" cy="66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3"/>
            <p:cNvCxnSpPr>
              <a:stCxn id="204" idx="0"/>
              <a:endCxn id="209" idx="2"/>
            </p:cNvCxnSpPr>
            <p:nvPr/>
          </p:nvCxnSpPr>
          <p:spPr>
            <a:xfrm rot="10800000">
              <a:off x="6974608" y="1217101"/>
              <a:ext cx="5940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3"/>
            <p:cNvCxnSpPr>
              <a:stCxn id="208" idx="0"/>
              <a:endCxn id="204" idx="2"/>
            </p:cNvCxnSpPr>
            <p:nvPr/>
          </p:nvCxnSpPr>
          <p:spPr>
            <a:xfrm flipH="1" rot="10800000">
              <a:off x="7091945" y="2410063"/>
              <a:ext cx="4767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3"/>
            <p:cNvCxnSpPr>
              <a:stCxn id="207" idx="2"/>
              <a:endCxn id="205" idx="0"/>
            </p:cNvCxnSpPr>
            <p:nvPr/>
          </p:nvCxnSpPr>
          <p:spPr>
            <a:xfrm>
              <a:off x="8244645" y="3603400"/>
              <a:ext cx="440400" cy="66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3"/>
            <p:cNvCxnSpPr>
              <a:stCxn id="216" idx="2"/>
              <a:endCxn id="203" idx="0"/>
            </p:cNvCxnSpPr>
            <p:nvPr/>
          </p:nvCxnSpPr>
          <p:spPr>
            <a:xfrm>
              <a:off x="6037158" y="2430339"/>
              <a:ext cx="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6" name="Google Shape;216;p23"/>
            <p:cNvSpPr/>
            <p:nvPr/>
          </p:nvSpPr>
          <p:spPr>
            <a:xfrm>
              <a:off x="5629908" y="1773039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23"/>
            <p:cNvCxnSpPr>
              <a:stCxn id="216" idx="0"/>
              <a:endCxn id="209" idx="2"/>
            </p:cNvCxnSpPr>
            <p:nvPr/>
          </p:nvCxnSpPr>
          <p:spPr>
            <a:xfrm flipH="1" rot="10800000">
              <a:off x="6037158" y="1216839"/>
              <a:ext cx="937500" cy="55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8" name="Google Shape;218;p23"/>
            <p:cNvSpPr/>
            <p:nvPr/>
          </p:nvSpPr>
          <p:spPr>
            <a:xfrm>
              <a:off x="5568400" y="4122113"/>
              <a:ext cx="937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9" name="Google Shape;219;p23"/>
            <p:cNvCxnSpPr>
              <a:stCxn id="218" idx="0"/>
              <a:endCxn id="203" idx="2"/>
            </p:cNvCxnSpPr>
            <p:nvPr/>
          </p:nvCxnSpPr>
          <p:spPr>
            <a:xfrm rot="10800000">
              <a:off x="6037150" y="3635213"/>
              <a:ext cx="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0" name="Google Shape;220;p23"/>
            <p:cNvSpPr/>
            <p:nvPr/>
          </p:nvSpPr>
          <p:spPr>
            <a:xfrm>
              <a:off x="6553900" y="4141850"/>
              <a:ext cx="10686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1" name="Google Shape;221;p23"/>
            <p:cNvCxnSpPr>
              <a:stCxn id="220" idx="0"/>
              <a:endCxn id="208" idx="2"/>
            </p:cNvCxnSpPr>
            <p:nvPr/>
          </p:nvCxnSpPr>
          <p:spPr>
            <a:xfrm flipH="1" rot="10800000">
              <a:off x="7088200" y="3604550"/>
              <a:ext cx="36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355275" y="1253388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</a:rPr>
              <a:t>$("li:eq(0)").parent()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76298" y="0"/>
            <a:ext cx="553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</a:rPr>
              <a:t>Ancestors</a:t>
            </a:r>
            <a:endParaRPr b="1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-535100" y="889200"/>
            <a:ext cx="381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55650" y="1253400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.parentsUntil([selector] [, filter])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231" name="Google Shape;231;p24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232" name="Google Shape;232;p24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5568400" y="559688"/>
            <a:ext cx="3425549" cy="4250374"/>
            <a:chOff x="5568400" y="559688"/>
            <a:chExt cx="3425549" cy="4250374"/>
          </a:xfrm>
        </p:grpSpPr>
        <p:sp>
          <p:nvSpPr>
            <p:cNvPr id="239" name="Google Shape;239;p24"/>
            <p:cNvSpPr/>
            <p:nvPr/>
          </p:nvSpPr>
          <p:spPr>
            <a:xfrm>
              <a:off x="5629901" y="2977950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7161358" y="1752901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8375949" y="4273060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7693830" y="4271862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7837395" y="2946100"/>
              <a:ext cx="814500" cy="657300"/>
            </a:xfrm>
            <a:prstGeom prst="rect">
              <a:avLst/>
            </a:prstGeom>
            <a:solidFill>
              <a:srgbClr val="F6B26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684695" y="2947363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505911" y="559688"/>
              <a:ext cx="937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" name="Google Shape;246;p24"/>
            <p:cNvCxnSpPr>
              <a:stCxn id="240" idx="2"/>
              <a:endCxn id="243" idx="0"/>
            </p:cNvCxnSpPr>
            <p:nvPr/>
          </p:nvCxnSpPr>
          <p:spPr>
            <a:xfrm>
              <a:off x="7568608" y="2410201"/>
              <a:ext cx="6759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4"/>
            <p:cNvCxnSpPr>
              <a:stCxn id="243" idx="2"/>
              <a:endCxn id="242" idx="0"/>
            </p:cNvCxnSpPr>
            <p:nvPr/>
          </p:nvCxnSpPr>
          <p:spPr>
            <a:xfrm flipH="1">
              <a:off x="7999245" y="3603400"/>
              <a:ext cx="245400" cy="66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4"/>
            <p:cNvCxnSpPr>
              <a:stCxn id="240" idx="0"/>
              <a:endCxn id="245" idx="2"/>
            </p:cNvCxnSpPr>
            <p:nvPr/>
          </p:nvCxnSpPr>
          <p:spPr>
            <a:xfrm rot="10800000">
              <a:off x="6974608" y="1217101"/>
              <a:ext cx="5940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4"/>
            <p:cNvCxnSpPr>
              <a:stCxn id="244" idx="0"/>
              <a:endCxn id="240" idx="2"/>
            </p:cNvCxnSpPr>
            <p:nvPr/>
          </p:nvCxnSpPr>
          <p:spPr>
            <a:xfrm flipH="1" rot="10800000">
              <a:off x="7091945" y="2410063"/>
              <a:ext cx="4767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4"/>
            <p:cNvCxnSpPr>
              <a:stCxn id="243" idx="2"/>
              <a:endCxn id="241" idx="0"/>
            </p:cNvCxnSpPr>
            <p:nvPr/>
          </p:nvCxnSpPr>
          <p:spPr>
            <a:xfrm>
              <a:off x="8244645" y="3603400"/>
              <a:ext cx="440400" cy="66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4"/>
            <p:cNvCxnSpPr>
              <a:stCxn id="252" idx="2"/>
              <a:endCxn id="239" idx="0"/>
            </p:cNvCxnSpPr>
            <p:nvPr/>
          </p:nvCxnSpPr>
          <p:spPr>
            <a:xfrm>
              <a:off x="6037158" y="2430339"/>
              <a:ext cx="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2" name="Google Shape;252;p24"/>
            <p:cNvSpPr/>
            <p:nvPr/>
          </p:nvSpPr>
          <p:spPr>
            <a:xfrm>
              <a:off x="5629908" y="1773039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" name="Google Shape;253;p24"/>
            <p:cNvCxnSpPr>
              <a:stCxn id="252" idx="0"/>
              <a:endCxn id="245" idx="2"/>
            </p:cNvCxnSpPr>
            <p:nvPr/>
          </p:nvCxnSpPr>
          <p:spPr>
            <a:xfrm flipH="1" rot="10800000">
              <a:off x="6037158" y="1216839"/>
              <a:ext cx="937500" cy="55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24"/>
            <p:cNvSpPr/>
            <p:nvPr/>
          </p:nvSpPr>
          <p:spPr>
            <a:xfrm>
              <a:off x="5568400" y="4122113"/>
              <a:ext cx="937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24"/>
            <p:cNvCxnSpPr>
              <a:stCxn id="254" idx="0"/>
              <a:endCxn id="239" idx="2"/>
            </p:cNvCxnSpPr>
            <p:nvPr/>
          </p:nvCxnSpPr>
          <p:spPr>
            <a:xfrm rot="10800000">
              <a:off x="6037150" y="3635213"/>
              <a:ext cx="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" name="Google Shape;256;p24"/>
            <p:cNvSpPr/>
            <p:nvPr/>
          </p:nvSpPr>
          <p:spPr>
            <a:xfrm>
              <a:off x="6553900" y="4141850"/>
              <a:ext cx="10686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" name="Google Shape;257;p24"/>
            <p:cNvCxnSpPr>
              <a:stCxn id="256" idx="0"/>
              <a:endCxn id="244" idx="2"/>
            </p:cNvCxnSpPr>
            <p:nvPr/>
          </p:nvCxnSpPr>
          <p:spPr>
            <a:xfrm flipH="1" rot="10800000">
              <a:off x="7088200" y="3604550"/>
              <a:ext cx="36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55275" y="1253388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</a:rPr>
              <a:t>$("li:eq(0)").parent()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355275" y="1253388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00"/>
                </a:solidFill>
              </a:rPr>
              <a:t>$("button").parents()  </a:t>
            </a:r>
            <a:endParaRPr b="1">
              <a:solidFill>
                <a:schemeClr val="lt1"/>
              </a:solidFill>
            </a:endParaRPr>
          </a:p>
          <a:p>
            <a:pPr indent="0" lvl="1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376298" y="0"/>
            <a:ext cx="553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</a:rPr>
              <a:t>Ancestors</a:t>
            </a:r>
            <a:endParaRPr b="1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-535100" y="889200"/>
            <a:ext cx="381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55650" y="1253400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.parentsUntil([selector] [, filter])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269" name="Google Shape;269;p25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25"/>
          <p:cNvGrpSpPr/>
          <p:nvPr/>
        </p:nvGrpSpPr>
        <p:grpSpPr>
          <a:xfrm>
            <a:off x="5568400" y="559688"/>
            <a:ext cx="3425549" cy="4250374"/>
            <a:chOff x="5568400" y="559688"/>
            <a:chExt cx="3425549" cy="4250374"/>
          </a:xfrm>
        </p:grpSpPr>
        <p:sp>
          <p:nvSpPr>
            <p:cNvPr id="276" name="Google Shape;276;p25"/>
            <p:cNvSpPr/>
            <p:nvPr/>
          </p:nvSpPr>
          <p:spPr>
            <a:xfrm>
              <a:off x="5629901" y="2977950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161358" y="1752901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8375949" y="4273060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7693830" y="4271862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7837395" y="2946100"/>
              <a:ext cx="814500" cy="657300"/>
            </a:xfrm>
            <a:prstGeom prst="rect">
              <a:avLst/>
            </a:prstGeom>
            <a:solidFill>
              <a:srgbClr val="F6B26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684695" y="2947363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505911" y="559688"/>
              <a:ext cx="937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" name="Google Shape;283;p25"/>
            <p:cNvCxnSpPr>
              <a:stCxn id="277" idx="2"/>
              <a:endCxn id="280" idx="0"/>
            </p:cNvCxnSpPr>
            <p:nvPr/>
          </p:nvCxnSpPr>
          <p:spPr>
            <a:xfrm>
              <a:off x="7568608" y="2410201"/>
              <a:ext cx="6759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5"/>
            <p:cNvCxnSpPr>
              <a:stCxn id="280" idx="2"/>
              <a:endCxn id="279" idx="0"/>
            </p:cNvCxnSpPr>
            <p:nvPr/>
          </p:nvCxnSpPr>
          <p:spPr>
            <a:xfrm flipH="1">
              <a:off x="7999245" y="3603400"/>
              <a:ext cx="245400" cy="66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5"/>
            <p:cNvCxnSpPr>
              <a:stCxn id="277" idx="0"/>
              <a:endCxn id="282" idx="2"/>
            </p:cNvCxnSpPr>
            <p:nvPr/>
          </p:nvCxnSpPr>
          <p:spPr>
            <a:xfrm rot="10800000">
              <a:off x="6974608" y="1217101"/>
              <a:ext cx="594000" cy="53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5"/>
            <p:cNvCxnSpPr>
              <a:stCxn id="281" idx="0"/>
              <a:endCxn id="277" idx="2"/>
            </p:cNvCxnSpPr>
            <p:nvPr/>
          </p:nvCxnSpPr>
          <p:spPr>
            <a:xfrm flipH="1" rot="10800000">
              <a:off x="7091945" y="2410063"/>
              <a:ext cx="4767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5"/>
            <p:cNvCxnSpPr>
              <a:stCxn id="280" idx="2"/>
              <a:endCxn id="278" idx="0"/>
            </p:cNvCxnSpPr>
            <p:nvPr/>
          </p:nvCxnSpPr>
          <p:spPr>
            <a:xfrm>
              <a:off x="8244645" y="3603400"/>
              <a:ext cx="440400" cy="66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5"/>
            <p:cNvCxnSpPr>
              <a:stCxn id="289" idx="2"/>
              <a:endCxn id="276" idx="0"/>
            </p:cNvCxnSpPr>
            <p:nvPr/>
          </p:nvCxnSpPr>
          <p:spPr>
            <a:xfrm>
              <a:off x="6037158" y="2430339"/>
              <a:ext cx="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9" name="Google Shape;289;p25"/>
            <p:cNvSpPr/>
            <p:nvPr/>
          </p:nvSpPr>
          <p:spPr>
            <a:xfrm>
              <a:off x="5629908" y="1773039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0" name="Google Shape;290;p25"/>
            <p:cNvCxnSpPr>
              <a:stCxn id="289" idx="0"/>
              <a:endCxn id="282" idx="2"/>
            </p:cNvCxnSpPr>
            <p:nvPr/>
          </p:nvCxnSpPr>
          <p:spPr>
            <a:xfrm flipH="1" rot="10800000">
              <a:off x="6037158" y="1216839"/>
              <a:ext cx="937500" cy="55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1" name="Google Shape;291;p25"/>
            <p:cNvSpPr/>
            <p:nvPr/>
          </p:nvSpPr>
          <p:spPr>
            <a:xfrm>
              <a:off x="5568400" y="4122113"/>
              <a:ext cx="937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p25"/>
            <p:cNvCxnSpPr>
              <a:stCxn id="291" idx="0"/>
              <a:endCxn id="276" idx="2"/>
            </p:cNvCxnSpPr>
            <p:nvPr/>
          </p:nvCxnSpPr>
          <p:spPr>
            <a:xfrm rot="10800000">
              <a:off x="6037150" y="3635213"/>
              <a:ext cx="0" cy="486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3" name="Google Shape;293;p25"/>
            <p:cNvSpPr/>
            <p:nvPr/>
          </p:nvSpPr>
          <p:spPr>
            <a:xfrm>
              <a:off x="6553900" y="4141850"/>
              <a:ext cx="10686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25"/>
            <p:cNvCxnSpPr>
              <a:stCxn id="293" idx="0"/>
              <a:endCxn id="281" idx="2"/>
            </p:cNvCxnSpPr>
            <p:nvPr/>
          </p:nvCxnSpPr>
          <p:spPr>
            <a:xfrm flipH="1" rot="10800000">
              <a:off x="7088200" y="3604550"/>
              <a:ext cx="3600" cy="53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355275" y="1253388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</a:rPr>
              <a:t>$("li:eq(0)").parent()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FFFF00"/>
                </a:solidFill>
              </a:rPr>
              <a:t>$("button").parents()  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355650" y="1253400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</a:rPr>
              <a:t>$("li:eq(0)").parent()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00"/>
                </a:solidFill>
              </a:rPr>
              <a:t>$("button").parents()  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.parentsUntil([selector] [, filter])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06666"/>
                </a:solidFill>
              </a:rPr>
              <a:t>$("input").parentsUntil("body") 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376298" y="0"/>
            <a:ext cx="553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</a:rPr>
              <a:t>Ancestors</a:t>
            </a:r>
            <a:endParaRPr b="1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-535100" y="889200"/>
            <a:ext cx="381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355650" y="1253400"/>
            <a:ext cx="5700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</a:rPr>
              <a:t>$("li:eq(0)").parent()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.parents([selector])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00"/>
                </a:solidFill>
              </a:rPr>
              <a:t>$("button").parents()  </a:t>
            </a:r>
            <a:endParaRPr sz="2600">
              <a:solidFill>
                <a:schemeClr val="lt1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-US">
                <a:solidFill>
                  <a:schemeClr val="lt1"/>
                </a:solidFill>
              </a:rPr>
              <a:t>.parentsUntil([selector] [, filter])</a:t>
            </a:r>
            <a:endParaRPr b="1">
              <a:solidFill>
                <a:schemeClr val="lt1"/>
              </a:solidFill>
            </a:endParaRPr>
          </a:p>
          <a:p>
            <a:pPr indent="0" lvl="1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A6A6"/>
                </a:solidFill>
              </a:rPr>
              <a:t>$("input").parentsUntil("body") </a:t>
            </a:r>
            <a:endParaRPr sz="2600">
              <a:solidFill>
                <a:srgbClr val="FFA6A6"/>
              </a:solidFill>
            </a:endParaRPr>
          </a:p>
        </p:txBody>
      </p:sp>
      <p:grpSp>
        <p:nvGrpSpPr>
          <p:cNvPr id="305" name="Google Shape;305;p26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306" name="Google Shape;306;p26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6"/>
          <p:cNvSpPr/>
          <p:nvPr/>
        </p:nvSpPr>
        <p:spPr>
          <a:xfrm>
            <a:off x="5629901" y="2977950"/>
            <a:ext cx="814500" cy="657300"/>
          </a:xfrm>
          <a:prstGeom prst="rect">
            <a:avLst/>
          </a:prstGeom>
          <a:solidFill>
            <a:srgbClr val="FFA6A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7161358" y="1752901"/>
            <a:ext cx="814500" cy="657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8375949" y="4273060"/>
            <a:ext cx="618000" cy="535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7693830" y="4271862"/>
            <a:ext cx="610800" cy="538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7837395" y="2946100"/>
            <a:ext cx="814500" cy="657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6684695" y="2947363"/>
            <a:ext cx="814500" cy="657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6505911" y="559688"/>
            <a:ext cx="937500" cy="657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26"/>
          <p:cNvCxnSpPr>
            <a:stCxn id="313" idx="2"/>
            <a:endCxn id="316" idx="0"/>
          </p:cNvCxnSpPr>
          <p:nvPr/>
        </p:nvCxnSpPr>
        <p:spPr>
          <a:xfrm>
            <a:off x="7568608" y="2410201"/>
            <a:ext cx="675900" cy="5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6"/>
          <p:cNvCxnSpPr>
            <a:stCxn id="316" idx="2"/>
            <a:endCxn id="315" idx="0"/>
          </p:cNvCxnSpPr>
          <p:nvPr/>
        </p:nvCxnSpPr>
        <p:spPr>
          <a:xfrm flipH="1">
            <a:off x="7999245" y="3603400"/>
            <a:ext cx="245400" cy="66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26"/>
          <p:cNvCxnSpPr>
            <a:stCxn id="313" idx="0"/>
            <a:endCxn id="318" idx="2"/>
          </p:cNvCxnSpPr>
          <p:nvPr/>
        </p:nvCxnSpPr>
        <p:spPr>
          <a:xfrm rot="10800000">
            <a:off x="6974608" y="1217101"/>
            <a:ext cx="594000" cy="5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26"/>
          <p:cNvCxnSpPr>
            <a:stCxn id="317" idx="0"/>
            <a:endCxn id="313" idx="2"/>
          </p:cNvCxnSpPr>
          <p:nvPr/>
        </p:nvCxnSpPr>
        <p:spPr>
          <a:xfrm flipH="1" rot="10800000">
            <a:off x="7091945" y="2410063"/>
            <a:ext cx="476700" cy="53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26"/>
          <p:cNvCxnSpPr>
            <a:stCxn id="316" idx="2"/>
            <a:endCxn id="314" idx="0"/>
          </p:cNvCxnSpPr>
          <p:nvPr/>
        </p:nvCxnSpPr>
        <p:spPr>
          <a:xfrm>
            <a:off x="8244645" y="3603400"/>
            <a:ext cx="440400" cy="6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26"/>
          <p:cNvCxnSpPr>
            <a:stCxn id="325" idx="2"/>
            <a:endCxn id="312" idx="0"/>
          </p:cNvCxnSpPr>
          <p:nvPr/>
        </p:nvCxnSpPr>
        <p:spPr>
          <a:xfrm>
            <a:off x="6037158" y="2430339"/>
            <a:ext cx="0" cy="5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26"/>
          <p:cNvSpPr/>
          <p:nvPr/>
        </p:nvSpPr>
        <p:spPr>
          <a:xfrm>
            <a:off x="5629908" y="1773039"/>
            <a:ext cx="814500" cy="657300"/>
          </a:xfrm>
          <a:prstGeom prst="rect">
            <a:avLst/>
          </a:prstGeom>
          <a:solidFill>
            <a:srgbClr val="FFA6A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26"/>
          <p:cNvCxnSpPr>
            <a:stCxn id="325" idx="0"/>
            <a:endCxn id="318" idx="2"/>
          </p:cNvCxnSpPr>
          <p:nvPr/>
        </p:nvCxnSpPr>
        <p:spPr>
          <a:xfrm flipH="1" rot="10800000">
            <a:off x="6037158" y="1216839"/>
            <a:ext cx="937500" cy="5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26"/>
          <p:cNvSpPr/>
          <p:nvPr/>
        </p:nvSpPr>
        <p:spPr>
          <a:xfrm>
            <a:off x="5568400" y="4122113"/>
            <a:ext cx="937500" cy="657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26"/>
          <p:cNvCxnSpPr>
            <a:stCxn id="327" idx="0"/>
            <a:endCxn id="312" idx="2"/>
          </p:cNvCxnSpPr>
          <p:nvPr/>
        </p:nvCxnSpPr>
        <p:spPr>
          <a:xfrm rot="10800000">
            <a:off x="6037150" y="3635213"/>
            <a:ext cx="0" cy="48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26"/>
          <p:cNvSpPr/>
          <p:nvPr/>
        </p:nvSpPr>
        <p:spPr>
          <a:xfrm>
            <a:off x="6553900" y="4141850"/>
            <a:ext cx="1068600" cy="6573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26"/>
          <p:cNvCxnSpPr>
            <a:stCxn id="329" idx="0"/>
            <a:endCxn id="317" idx="2"/>
          </p:cNvCxnSpPr>
          <p:nvPr/>
        </p:nvCxnSpPr>
        <p:spPr>
          <a:xfrm flipH="1" rot="10800000">
            <a:off x="7088200" y="3604550"/>
            <a:ext cx="3600" cy="53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Descendants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628650" y="1825625"/>
            <a:ext cx="421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.children([selector])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.find(selector)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7"/>
          <p:cNvGrpSpPr/>
          <p:nvPr/>
        </p:nvGrpSpPr>
        <p:grpSpPr>
          <a:xfrm>
            <a:off x="4937251" y="1672463"/>
            <a:ext cx="3889771" cy="3952051"/>
            <a:chOff x="2833687" y="1305750"/>
            <a:chExt cx="5186362" cy="3952051"/>
          </a:xfrm>
        </p:grpSpPr>
        <p:sp>
          <p:nvSpPr>
            <p:cNvPr id="338" name="Google Shape;338;p27"/>
            <p:cNvSpPr/>
            <p:nvPr/>
          </p:nvSpPr>
          <p:spPr>
            <a:xfrm>
              <a:off x="2833687" y="3514725"/>
              <a:ext cx="1085850" cy="65722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&lt;h2&gt;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4462462" y="2309814"/>
              <a:ext cx="1085850" cy="65722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6246017" y="4719636"/>
              <a:ext cx="823913" cy="53578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5305425" y="4719637"/>
              <a:ext cx="814387" cy="53816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119812" y="3514725"/>
              <a:ext cx="1085850" cy="65722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62462" y="3514726"/>
              <a:ext cx="1085850" cy="65722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4380333" y="1305750"/>
              <a:ext cx="12501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7205662" y="4719637"/>
              <a:ext cx="814387" cy="53578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6" name="Google Shape;346;p27"/>
            <p:cNvCxnSpPr>
              <a:stCxn id="339" idx="2"/>
              <a:endCxn id="342" idx="0"/>
            </p:cNvCxnSpPr>
            <p:nvPr/>
          </p:nvCxnSpPr>
          <p:spPr>
            <a:xfrm>
              <a:off x="5005387" y="2967039"/>
              <a:ext cx="165720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27"/>
            <p:cNvCxnSpPr>
              <a:stCxn id="342" idx="2"/>
              <a:endCxn id="341" idx="0"/>
            </p:cNvCxnSpPr>
            <p:nvPr/>
          </p:nvCxnSpPr>
          <p:spPr>
            <a:xfrm flipH="1">
              <a:off x="5712637" y="4171950"/>
              <a:ext cx="95010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27"/>
            <p:cNvCxnSpPr>
              <a:stCxn id="342" idx="2"/>
              <a:endCxn id="345" idx="0"/>
            </p:cNvCxnSpPr>
            <p:nvPr/>
          </p:nvCxnSpPr>
          <p:spPr>
            <a:xfrm>
              <a:off x="6662737" y="4171950"/>
              <a:ext cx="95010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27"/>
            <p:cNvCxnSpPr>
              <a:stCxn id="339" idx="0"/>
              <a:endCxn id="344" idx="2"/>
            </p:cNvCxnSpPr>
            <p:nvPr/>
          </p:nvCxnSpPr>
          <p:spPr>
            <a:xfrm rot="10800000">
              <a:off x="5005387" y="1963014"/>
              <a:ext cx="0" cy="34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27"/>
            <p:cNvCxnSpPr>
              <a:stCxn id="343" idx="0"/>
              <a:endCxn id="339" idx="2"/>
            </p:cNvCxnSpPr>
            <p:nvPr/>
          </p:nvCxnSpPr>
          <p:spPr>
            <a:xfrm rot="10800000">
              <a:off x="5005387" y="2966926"/>
              <a:ext cx="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27"/>
            <p:cNvCxnSpPr>
              <a:stCxn id="342" idx="2"/>
              <a:endCxn id="346" idx="0"/>
            </p:cNvCxnSpPr>
            <p:nvPr/>
          </p:nvCxnSpPr>
          <p:spPr>
            <a:xfrm>
              <a:off x="6662737" y="4171950"/>
              <a:ext cx="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27"/>
            <p:cNvCxnSpPr>
              <a:stCxn id="339" idx="2"/>
              <a:endCxn id="338" idx="0"/>
            </p:cNvCxnSpPr>
            <p:nvPr/>
          </p:nvCxnSpPr>
          <p:spPr>
            <a:xfrm flipH="1">
              <a:off x="3376687" y="2967039"/>
              <a:ext cx="162870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354" name="Google Shape;354;p27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27"/>
          <p:cNvSpPr/>
          <p:nvPr/>
        </p:nvSpPr>
        <p:spPr>
          <a:xfrm>
            <a:off x="-1123400" y="889200"/>
            <a:ext cx="52968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628650" y="1825625"/>
            <a:ext cx="4058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$("div").children()</a:t>
            </a:r>
            <a:endParaRPr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Descendants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.children([selector])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$("div").children()</a:t>
            </a:r>
            <a:endParaRPr>
              <a:solidFill>
                <a:srgbClr val="FFFF00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.find(selector)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28"/>
          <p:cNvGrpSpPr/>
          <p:nvPr/>
        </p:nvGrpSpPr>
        <p:grpSpPr>
          <a:xfrm>
            <a:off x="4937251" y="1672463"/>
            <a:ext cx="3889856" cy="3952087"/>
            <a:chOff x="2833687" y="1305750"/>
            <a:chExt cx="5186475" cy="3952087"/>
          </a:xfrm>
        </p:grpSpPr>
        <p:sp>
          <p:nvSpPr>
            <p:cNvPr id="369" name="Google Shape;369;p28"/>
            <p:cNvSpPr/>
            <p:nvPr/>
          </p:nvSpPr>
          <p:spPr>
            <a:xfrm>
              <a:off x="2833687" y="3514725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&lt;h2&gt;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462462" y="2309814"/>
              <a:ext cx="10860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246017" y="4719636"/>
              <a:ext cx="8238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305425" y="4719637"/>
              <a:ext cx="8145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9812" y="3514725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462462" y="3514726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380333" y="1305750"/>
              <a:ext cx="12501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7205662" y="4719637"/>
              <a:ext cx="8145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28"/>
            <p:cNvCxnSpPr>
              <a:stCxn id="370" idx="2"/>
              <a:endCxn id="373" idx="0"/>
            </p:cNvCxnSpPr>
            <p:nvPr/>
          </p:nvCxnSpPr>
          <p:spPr>
            <a:xfrm>
              <a:off x="5005462" y="2967114"/>
              <a:ext cx="16572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8"/>
            <p:cNvCxnSpPr>
              <a:stCxn id="373" idx="2"/>
              <a:endCxn id="372" idx="0"/>
            </p:cNvCxnSpPr>
            <p:nvPr/>
          </p:nvCxnSpPr>
          <p:spPr>
            <a:xfrm flipH="1">
              <a:off x="5712712" y="4172025"/>
              <a:ext cx="9501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8"/>
            <p:cNvCxnSpPr>
              <a:stCxn id="373" idx="2"/>
              <a:endCxn id="376" idx="0"/>
            </p:cNvCxnSpPr>
            <p:nvPr/>
          </p:nvCxnSpPr>
          <p:spPr>
            <a:xfrm>
              <a:off x="6662812" y="4172025"/>
              <a:ext cx="9501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8"/>
            <p:cNvCxnSpPr>
              <a:stCxn id="370" idx="0"/>
              <a:endCxn id="375" idx="2"/>
            </p:cNvCxnSpPr>
            <p:nvPr/>
          </p:nvCxnSpPr>
          <p:spPr>
            <a:xfrm rot="10800000">
              <a:off x="5005462" y="1963014"/>
              <a:ext cx="0" cy="34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8"/>
            <p:cNvCxnSpPr>
              <a:stCxn id="374" idx="0"/>
              <a:endCxn id="370" idx="2"/>
            </p:cNvCxnSpPr>
            <p:nvPr/>
          </p:nvCxnSpPr>
          <p:spPr>
            <a:xfrm rot="10800000">
              <a:off x="5005462" y="2967226"/>
              <a:ext cx="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8"/>
            <p:cNvCxnSpPr>
              <a:stCxn id="373" idx="2"/>
              <a:endCxn id="377" idx="0"/>
            </p:cNvCxnSpPr>
            <p:nvPr/>
          </p:nvCxnSpPr>
          <p:spPr>
            <a:xfrm>
              <a:off x="6662812" y="4172025"/>
              <a:ext cx="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8"/>
            <p:cNvCxnSpPr>
              <a:stCxn id="370" idx="2"/>
              <a:endCxn id="369" idx="0"/>
            </p:cNvCxnSpPr>
            <p:nvPr/>
          </p:nvCxnSpPr>
          <p:spPr>
            <a:xfrm flipH="1">
              <a:off x="3376762" y="2967114"/>
              <a:ext cx="16287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4" name="Google Shape;384;p28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385" name="Google Shape;385;p28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28"/>
          <p:cNvSpPr/>
          <p:nvPr/>
        </p:nvSpPr>
        <p:spPr>
          <a:xfrm>
            <a:off x="-1123400" y="889200"/>
            <a:ext cx="52968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628650" y="1825625"/>
            <a:ext cx="4245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$("div").find("li")</a:t>
            </a:r>
            <a:endParaRPr b="0" i="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Descendants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.children([selector])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$("div").children()</a:t>
            </a:r>
            <a:endParaRPr>
              <a:solidFill>
                <a:srgbClr val="FFFF00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.find(selector)</a:t>
            </a:r>
            <a:endParaRPr b="1">
              <a:solidFill>
                <a:srgbClr val="FFFFFF"/>
              </a:solidFill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$("div").find("li")</a:t>
            </a:r>
            <a:endParaRPr b="0" i="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29"/>
          <p:cNvGrpSpPr/>
          <p:nvPr/>
        </p:nvGrpSpPr>
        <p:grpSpPr>
          <a:xfrm>
            <a:off x="4937251" y="1672463"/>
            <a:ext cx="3889856" cy="3952087"/>
            <a:chOff x="2833687" y="1305750"/>
            <a:chExt cx="5186475" cy="3952087"/>
          </a:xfrm>
        </p:grpSpPr>
        <p:sp>
          <p:nvSpPr>
            <p:cNvPr id="400" name="Google Shape;400;p29"/>
            <p:cNvSpPr/>
            <p:nvPr/>
          </p:nvSpPr>
          <p:spPr>
            <a:xfrm>
              <a:off x="2833687" y="3514725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&lt;h2&gt;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462462" y="2309814"/>
              <a:ext cx="10860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6246017" y="4719636"/>
              <a:ext cx="823800" cy="535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05425" y="4719637"/>
              <a:ext cx="8145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6119812" y="3514725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462462" y="3514726"/>
              <a:ext cx="10860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&lt;p&gt;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380333" y="1305750"/>
              <a:ext cx="12501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7205662" y="4719637"/>
              <a:ext cx="814500" cy="535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Google Shape;408;p29"/>
            <p:cNvCxnSpPr>
              <a:stCxn id="401" idx="2"/>
              <a:endCxn id="404" idx="0"/>
            </p:cNvCxnSpPr>
            <p:nvPr/>
          </p:nvCxnSpPr>
          <p:spPr>
            <a:xfrm>
              <a:off x="5005462" y="2967114"/>
              <a:ext cx="16572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9"/>
            <p:cNvCxnSpPr>
              <a:stCxn id="404" idx="2"/>
              <a:endCxn id="403" idx="0"/>
            </p:cNvCxnSpPr>
            <p:nvPr/>
          </p:nvCxnSpPr>
          <p:spPr>
            <a:xfrm flipH="1">
              <a:off x="5712712" y="4172025"/>
              <a:ext cx="9501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9"/>
            <p:cNvCxnSpPr>
              <a:stCxn id="404" idx="2"/>
              <a:endCxn id="407" idx="0"/>
            </p:cNvCxnSpPr>
            <p:nvPr/>
          </p:nvCxnSpPr>
          <p:spPr>
            <a:xfrm>
              <a:off x="6662812" y="4172025"/>
              <a:ext cx="9501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9"/>
            <p:cNvCxnSpPr>
              <a:stCxn id="401" idx="0"/>
              <a:endCxn id="406" idx="2"/>
            </p:cNvCxnSpPr>
            <p:nvPr/>
          </p:nvCxnSpPr>
          <p:spPr>
            <a:xfrm rot="10800000">
              <a:off x="5005462" y="1963014"/>
              <a:ext cx="0" cy="34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9"/>
            <p:cNvCxnSpPr>
              <a:stCxn id="405" idx="0"/>
              <a:endCxn id="401" idx="2"/>
            </p:cNvCxnSpPr>
            <p:nvPr/>
          </p:nvCxnSpPr>
          <p:spPr>
            <a:xfrm rot="10800000">
              <a:off x="5005462" y="2967226"/>
              <a:ext cx="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9"/>
            <p:cNvCxnSpPr>
              <a:stCxn id="404" idx="2"/>
              <a:endCxn id="408" idx="0"/>
            </p:cNvCxnSpPr>
            <p:nvPr/>
          </p:nvCxnSpPr>
          <p:spPr>
            <a:xfrm>
              <a:off x="6662812" y="4172025"/>
              <a:ext cx="0" cy="54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9"/>
            <p:cNvCxnSpPr>
              <a:stCxn id="401" idx="2"/>
              <a:endCxn id="400" idx="0"/>
            </p:cNvCxnSpPr>
            <p:nvPr/>
          </p:nvCxnSpPr>
          <p:spPr>
            <a:xfrm flipH="1">
              <a:off x="3376762" y="2967114"/>
              <a:ext cx="1628700" cy="54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5" name="Google Shape;415;p29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416" name="Google Shape;416;p29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9"/>
          <p:cNvSpPr/>
          <p:nvPr/>
        </p:nvSpPr>
        <p:spPr>
          <a:xfrm>
            <a:off x="-1123400" y="889200"/>
            <a:ext cx="52968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429" name="Google Shape;429;p30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i="0" lang="en-US" sz="2800" u="none" cap="none" strike="noStrike">
                <a:solidFill>
                  <a:srgbClr val="FFFFFF"/>
                </a:solidFill>
              </a:rPr>
              <a:t>.prev([selector])     </a:t>
            </a:r>
            <a:endParaRPr i="0" sz="2800" u="none" cap="none" strike="noStrike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.prevAll([selector])</a:t>
            </a:r>
            <a:r>
              <a:rPr i="0" lang="en-US" sz="2800" u="none" cap="none" strike="noStrike">
                <a:solidFill>
                  <a:srgbClr val="FFFFFF"/>
                </a:solidFill>
              </a:rPr>
              <a:t> </a:t>
            </a:r>
            <a:endParaRPr i="0" sz="2800" u="none" cap="none" strike="noStrike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.prevUntil([selector][,filter])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.next([selector])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.nextAll([selector])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.nextUntil([selector][,filter])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i="0" lang="en-US" sz="2800" u="none" cap="none" strike="noStrike">
                <a:solidFill>
                  <a:srgbClr val="FFFFFF"/>
                </a:solidFill>
              </a:rPr>
              <a:t>.siblings([selector])</a:t>
            </a:r>
            <a:endParaRPr sz="2600" u="sng">
              <a:solidFill>
                <a:srgbClr val="FFFFFF"/>
              </a:solidFill>
            </a:endParaRPr>
          </a:p>
        </p:txBody>
      </p:sp>
      <p:grpSp>
        <p:nvGrpSpPr>
          <p:cNvPr id="430" name="Google Shape;430;p30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431" name="Google Shape;431;p30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30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>
                <a:solidFill>
                  <a:srgbClr val="FFFF00"/>
                </a:solidFill>
              </a:rPr>
              <a:t>$(“div”).prev()</a:t>
            </a:r>
            <a:endParaRPr sz="2600" u="sng">
              <a:solidFill>
                <a:srgbClr val="FFFF00"/>
              </a:solidFill>
            </a:endParaRPr>
          </a:p>
        </p:txBody>
      </p:sp>
      <p:grpSp>
        <p:nvGrpSpPr>
          <p:cNvPr id="445" name="Google Shape;445;p31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446" name="Google Shape;446;p31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31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1"/>
          <p:cNvGrpSpPr/>
          <p:nvPr/>
        </p:nvGrpSpPr>
        <p:grpSpPr>
          <a:xfrm>
            <a:off x="3246105" y="1860513"/>
            <a:ext cx="5580945" cy="3734938"/>
            <a:chOff x="3246105" y="2241513"/>
            <a:chExt cx="5580945" cy="3734938"/>
          </a:xfrm>
        </p:grpSpPr>
        <p:sp>
          <p:nvSpPr>
            <p:cNvPr id="454" name="Google Shape;454;p31"/>
            <p:cNvSpPr/>
            <p:nvPr/>
          </p:nvSpPr>
          <p:spPr>
            <a:xfrm>
              <a:off x="71006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925549" y="5239948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6226717" y="5238724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845895" y="3629037"/>
              <a:ext cx="814500" cy="6573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854124" y="2241513"/>
              <a:ext cx="937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631550" y="5239950"/>
              <a:ext cx="11955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“last”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31"/>
            <p:cNvCxnSpPr>
              <a:stCxn id="458" idx="2"/>
              <a:endCxn id="457" idx="0"/>
            </p:cNvCxnSpPr>
            <p:nvPr/>
          </p:nvCxnSpPr>
          <p:spPr>
            <a:xfrm flipH="1">
              <a:off x="6253274" y="2898813"/>
              <a:ext cx="69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31"/>
            <p:cNvCxnSpPr>
              <a:stCxn id="457" idx="2"/>
              <a:endCxn id="456" idx="0"/>
            </p:cNvCxnSpPr>
            <p:nvPr/>
          </p:nvCxnSpPr>
          <p:spPr>
            <a:xfrm>
              <a:off x="6253145" y="4286337"/>
              <a:ext cx="279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31"/>
            <p:cNvCxnSpPr>
              <a:stCxn id="457" idx="2"/>
              <a:endCxn id="459" idx="0"/>
            </p:cNvCxnSpPr>
            <p:nvPr/>
          </p:nvCxnSpPr>
          <p:spPr>
            <a:xfrm>
              <a:off x="6253145" y="4286337"/>
              <a:ext cx="19761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31"/>
            <p:cNvCxnSpPr>
              <a:stCxn id="454" idx="0"/>
              <a:endCxn id="458" idx="2"/>
            </p:cNvCxnSpPr>
            <p:nvPr/>
          </p:nvCxnSpPr>
          <p:spPr>
            <a:xfrm rot="10800000">
              <a:off x="6322908" y="2898826"/>
              <a:ext cx="11850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31"/>
            <p:cNvCxnSpPr>
              <a:stCxn id="457" idx="2"/>
              <a:endCxn id="455" idx="0"/>
            </p:cNvCxnSpPr>
            <p:nvPr/>
          </p:nvCxnSpPr>
          <p:spPr>
            <a:xfrm>
              <a:off x="6253145" y="4286337"/>
              <a:ext cx="9813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5" name="Google Shape;465;p31"/>
            <p:cNvSpPr/>
            <p:nvPr/>
          </p:nvSpPr>
          <p:spPr>
            <a:xfrm>
              <a:off x="44951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6" name="Google Shape;466;p31"/>
            <p:cNvCxnSpPr>
              <a:stCxn id="465" idx="0"/>
              <a:endCxn id="458" idx="2"/>
            </p:cNvCxnSpPr>
            <p:nvPr/>
          </p:nvCxnSpPr>
          <p:spPr>
            <a:xfrm flipH="1" rot="10800000">
              <a:off x="4902408" y="2898826"/>
              <a:ext cx="14205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7" name="Google Shape;467;p31"/>
            <p:cNvSpPr/>
            <p:nvPr/>
          </p:nvSpPr>
          <p:spPr>
            <a:xfrm>
              <a:off x="4571200" y="5238725"/>
              <a:ext cx="16029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“selected”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907780" y="5238749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246105" y="5238749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0" name="Google Shape;470;p31"/>
            <p:cNvCxnSpPr>
              <a:stCxn id="457" idx="2"/>
              <a:endCxn id="467" idx="0"/>
            </p:cNvCxnSpPr>
            <p:nvPr/>
          </p:nvCxnSpPr>
          <p:spPr>
            <a:xfrm flipH="1">
              <a:off x="5372645" y="4286337"/>
              <a:ext cx="880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31"/>
            <p:cNvCxnSpPr>
              <a:stCxn id="457" idx="2"/>
              <a:endCxn id="468" idx="0"/>
            </p:cNvCxnSpPr>
            <p:nvPr/>
          </p:nvCxnSpPr>
          <p:spPr>
            <a:xfrm flipH="1">
              <a:off x="4213145" y="4286337"/>
              <a:ext cx="2040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31"/>
            <p:cNvCxnSpPr>
              <a:stCxn id="457" idx="2"/>
              <a:endCxn id="469" idx="0"/>
            </p:cNvCxnSpPr>
            <p:nvPr/>
          </p:nvCxnSpPr>
          <p:spPr>
            <a:xfrm flipH="1">
              <a:off x="3551645" y="4286337"/>
              <a:ext cx="2701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>
                <a:solidFill>
                  <a:srgbClr val="FFFF00"/>
                </a:solidFill>
              </a:rPr>
              <a:t>$(“div”).prev()</a:t>
            </a:r>
            <a:endParaRPr sz="2600" u="sng">
              <a:solidFill>
                <a:srgbClr val="FFFF00"/>
              </a:solidFill>
            </a:endParaRPr>
          </a:p>
        </p:txBody>
      </p:sp>
      <p:grpSp>
        <p:nvGrpSpPr>
          <p:cNvPr id="480" name="Google Shape;480;p32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481" name="Google Shape;481;p32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7" name="Google Shape;487;p32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3246105" y="1860513"/>
            <a:ext cx="5580945" cy="3734938"/>
            <a:chOff x="3246105" y="2241513"/>
            <a:chExt cx="5580945" cy="3734938"/>
          </a:xfrm>
        </p:grpSpPr>
        <p:sp>
          <p:nvSpPr>
            <p:cNvPr id="489" name="Google Shape;489;p32"/>
            <p:cNvSpPr/>
            <p:nvPr/>
          </p:nvSpPr>
          <p:spPr>
            <a:xfrm>
              <a:off x="71006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6925549" y="5239948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6226717" y="5238724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5845895" y="3629037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5854124" y="2241513"/>
              <a:ext cx="937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7631550" y="5239950"/>
              <a:ext cx="11955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“last”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5" name="Google Shape;495;p32"/>
            <p:cNvCxnSpPr>
              <a:stCxn id="493" idx="2"/>
              <a:endCxn id="492" idx="0"/>
            </p:cNvCxnSpPr>
            <p:nvPr/>
          </p:nvCxnSpPr>
          <p:spPr>
            <a:xfrm flipH="1">
              <a:off x="6253274" y="2898813"/>
              <a:ext cx="69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32"/>
            <p:cNvCxnSpPr>
              <a:stCxn id="492" idx="2"/>
              <a:endCxn id="491" idx="0"/>
            </p:cNvCxnSpPr>
            <p:nvPr/>
          </p:nvCxnSpPr>
          <p:spPr>
            <a:xfrm>
              <a:off x="6253145" y="4286337"/>
              <a:ext cx="279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32"/>
            <p:cNvCxnSpPr>
              <a:stCxn id="492" idx="2"/>
              <a:endCxn id="494" idx="0"/>
            </p:cNvCxnSpPr>
            <p:nvPr/>
          </p:nvCxnSpPr>
          <p:spPr>
            <a:xfrm>
              <a:off x="6253145" y="4286337"/>
              <a:ext cx="19761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32"/>
            <p:cNvCxnSpPr>
              <a:stCxn id="489" idx="0"/>
              <a:endCxn id="493" idx="2"/>
            </p:cNvCxnSpPr>
            <p:nvPr/>
          </p:nvCxnSpPr>
          <p:spPr>
            <a:xfrm rot="10800000">
              <a:off x="6322908" y="2898826"/>
              <a:ext cx="11850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32"/>
            <p:cNvCxnSpPr>
              <a:stCxn id="492" idx="2"/>
              <a:endCxn id="490" idx="0"/>
            </p:cNvCxnSpPr>
            <p:nvPr/>
          </p:nvCxnSpPr>
          <p:spPr>
            <a:xfrm>
              <a:off x="6253145" y="4286337"/>
              <a:ext cx="9813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0" name="Google Shape;500;p32"/>
            <p:cNvSpPr/>
            <p:nvPr/>
          </p:nvSpPr>
          <p:spPr>
            <a:xfrm>
              <a:off x="44951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1" name="Google Shape;501;p32"/>
            <p:cNvCxnSpPr>
              <a:stCxn id="500" idx="0"/>
              <a:endCxn id="493" idx="2"/>
            </p:cNvCxnSpPr>
            <p:nvPr/>
          </p:nvCxnSpPr>
          <p:spPr>
            <a:xfrm flipH="1" rot="10800000">
              <a:off x="4902408" y="2898826"/>
              <a:ext cx="14205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571200" y="5238725"/>
              <a:ext cx="16029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“selected”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907780" y="5238749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246105" y="5238749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5" name="Google Shape;505;p32"/>
            <p:cNvCxnSpPr>
              <a:stCxn id="492" idx="2"/>
              <a:endCxn id="502" idx="0"/>
            </p:cNvCxnSpPr>
            <p:nvPr/>
          </p:nvCxnSpPr>
          <p:spPr>
            <a:xfrm flipH="1">
              <a:off x="5372645" y="4286337"/>
              <a:ext cx="880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32"/>
            <p:cNvCxnSpPr>
              <a:stCxn id="492" idx="2"/>
              <a:endCxn id="503" idx="0"/>
            </p:cNvCxnSpPr>
            <p:nvPr/>
          </p:nvCxnSpPr>
          <p:spPr>
            <a:xfrm flipH="1">
              <a:off x="4213145" y="4286337"/>
              <a:ext cx="2040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32"/>
            <p:cNvCxnSpPr>
              <a:stCxn id="492" idx="2"/>
              <a:endCxn id="504" idx="0"/>
            </p:cNvCxnSpPr>
            <p:nvPr/>
          </p:nvCxnSpPr>
          <p:spPr>
            <a:xfrm flipH="1">
              <a:off x="3551645" y="4286337"/>
              <a:ext cx="2701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8" name="Google Shape;508;p32"/>
          <p:cNvSpPr txBox="1"/>
          <p:nvPr>
            <p:ph idx="1" type="body"/>
          </p:nvPr>
        </p:nvSpPr>
        <p:spPr>
          <a:xfrm>
            <a:off x="628650" y="1434300"/>
            <a:ext cx="5580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US" sz="2600">
                <a:solidFill>
                  <a:schemeClr val="accent1"/>
                </a:solidFill>
              </a:rPr>
              <a:t>$(“#selected”).prevAll()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28650" y="85450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AGENDA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28650" y="1411150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jQuery Overview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Selectors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Traversing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CSS/HTML Manipulation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Event and Animation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AJAX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1" lang="en-US" sz="3600">
                <a:solidFill>
                  <a:schemeClr val="lt1"/>
                </a:solidFill>
              </a:rPr>
              <a:t>Plugins</a:t>
            </a:r>
            <a:endParaRPr b="1" sz="3600">
              <a:solidFill>
                <a:schemeClr val="lt1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5"/>
          <p:cNvSpPr/>
          <p:nvPr/>
        </p:nvSpPr>
        <p:spPr>
          <a:xfrm>
            <a:off x="-569306" y="1078625"/>
            <a:ext cx="4334700" cy="2529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515" name="Google Shape;515;p33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516" name="Google Shape;516;p33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33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3"/>
          <p:cNvGrpSpPr/>
          <p:nvPr/>
        </p:nvGrpSpPr>
        <p:grpSpPr>
          <a:xfrm>
            <a:off x="3246105" y="1860513"/>
            <a:ext cx="5580945" cy="3734938"/>
            <a:chOff x="3246105" y="2241513"/>
            <a:chExt cx="5580945" cy="3734938"/>
          </a:xfrm>
        </p:grpSpPr>
        <p:sp>
          <p:nvSpPr>
            <p:cNvPr id="524" name="Google Shape;524;p33"/>
            <p:cNvSpPr/>
            <p:nvPr/>
          </p:nvSpPr>
          <p:spPr>
            <a:xfrm>
              <a:off x="71006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925549" y="5239948"/>
              <a:ext cx="618000" cy="5358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226717" y="5238724"/>
              <a:ext cx="610800" cy="5382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845895" y="3629037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854124" y="2241513"/>
              <a:ext cx="937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631550" y="5239950"/>
              <a:ext cx="11955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“last”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0" name="Google Shape;530;p33"/>
            <p:cNvCxnSpPr>
              <a:stCxn id="528" idx="2"/>
              <a:endCxn id="527" idx="0"/>
            </p:cNvCxnSpPr>
            <p:nvPr/>
          </p:nvCxnSpPr>
          <p:spPr>
            <a:xfrm flipH="1">
              <a:off x="6253274" y="2898813"/>
              <a:ext cx="69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33"/>
            <p:cNvCxnSpPr>
              <a:stCxn id="527" idx="2"/>
              <a:endCxn id="526" idx="0"/>
            </p:cNvCxnSpPr>
            <p:nvPr/>
          </p:nvCxnSpPr>
          <p:spPr>
            <a:xfrm>
              <a:off x="6253145" y="4286337"/>
              <a:ext cx="279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33"/>
            <p:cNvCxnSpPr>
              <a:stCxn id="527" idx="2"/>
              <a:endCxn id="529" idx="0"/>
            </p:cNvCxnSpPr>
            <p:nvPr/>
          </p:nvCxnSpPr>
          <p:spPr>
            <a:xfrm>
              <a:off x="6253145" y="4286337"/>
              <a:ext cx="19761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33"/>
            <p:cNvCxnSpPr>
              <a:stCxn id="524" idx="0"/>
              <a:endCxn id="528" idx="2"/>
            </p:cNvCxnSpPr>
            <p:nvPr/>
          </p:nvCxnSpPr>
          <p:spPr>
            <a:xfrm rot="10800000">
              <a:off x="6322908" y="2898826"/>
              <a:ext cx="11850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33"/>
            <p:cNvCxnSpPr>
              <a:stCxn id="527" idx="2"/>
              <a:endCxn id="525" idx="0"/>
            </p:cNvCxnSpPr>
            <p:nvPr/>
          </p:nvCxnSpPr>
          <p:spPr>
            <a:xfrm>
              <a:off x="6253145" y="4286337"/>
              <a:ext cx="9813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5" name="Google Shape;535;p33"/>
            <p:cNvSpPr/>
            <p:nvPr/>
          </p:nvSpPr>
          <p:spPr>
            <a:xfrm>
              <a:off x="44951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6" name="Google Shape;536;p33"/>
            <p:cNvCxnSpPr>
              <a:stCxn id="535" idx="0"/>
              <a:endCxn id="528" idx="2"/>
            </p:cNvCxnSpPr>
            <p:nvPr/>
          </p:nvCxnSpPr>
          <p:spPr>
            <a:xfrm flipH="1" rot="10800000">
              <a:off x="4902408" y="2898826"/>
              <a:ext cx="14205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7" name="Google Shape;537;p33"/>
            <p:cNvSpPr/>
            <p:nvPr/>
          </p:nvSpPr>
          <p:spPr>
            <a:xfrm>
              <a:off x="4571200" y="5238725"/>
              <a:ext cx="16029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“selected”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907780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246105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0" name="Google Shape;540;p33"/>
            <p:cNvCxnSpPr>
              <a:stCxn id="527" idx="2"/>
              <a:endCxn id="537" idx="0"/>
            </p:cNvCxnSpPr>
            <p:nvPr/>
          </p:nvCxnSpPr>
          <p:spPr>
            <a:xfrm flipH="1">
              <a:off x="5372645" y="4286337"/>
              <a:ext cx="880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33"/>
            <p:cNvCxnSpPr>
              <a:stCxn id="527" idx="2"/>
              <a:endCxn id="538" idx="0"/>
            </p:cNvCxnSpPr>
            <p:nvPr/>
          </p:nvCxnSpPr>
          <p:spPr>
            <a:xfrm flipH="1">
              <a:off x="4213145" y="4286337"/>
              <a:ext cx="2040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33"/>
            <p:cNvCxnSpPr>
              <a:stCxn id="527" idx="2"/>
              <a:endCxn id="539" idx="0"/>
            </p:cNvCxnSpPr>
            <p:nvPr/>
          </p:nvCxnSpPr>
          <p:spPr>
            <a:xfrm flipH="1">
              <a:off x="3551645" y="4286337"/>
              <a:ext cx="2701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>
                <a:solidFill>
                  <a:srgbClr val="FFFF00"/>
                </a:solidFill>
              </a:rPr>
              <a:t>$(“div”).prev()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US" sz="2600">
                <a:solidFill>
                  <a:schemeClr val="accent1"/>
                </a:solidFill>
              </a:rPr>
              <a:t>$(“#selected”).prevAll()</a:t>
            </a:r>
            <a:endParaRPr sz="26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FFFFFF"/>
              </a:solidFill>
            </a:endParaRPr>
          </a:p>
        </p:txBody>
      </p:sp>
      <p:sp>
        <p:nvSpPr>
          <p:cNvPr id="544" name="Google Shape;544;p33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A6"/>
              </a:buClr>
              <a:buSzPts val="2600"/>
              <a:buChar char="•"/>
            </a:pPr>
            <a:r>
              <a:rPr lang="en-US" sz="2600">
                <a:solidFill>
                  <a:srgbClr val="FFA6A6"/>
                </a:solidFill>
              </a:rPr>
              <a:t>$(“#selected”).nextUntil(“#last”)</a:t>
            </a:r>
            <a:endParaRPr sz="2600">
              <a:solidFill>
                <a:srgbClr val="FFA6A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551" name="Google Shape;551;p34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552" name="Google Shape;552;p34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34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246105" y="1860513"/>
            <a:ext cx="5580945" cy="3734938"/>
            <a:chOff x="3246105" y="2241513"/>
            <a:chExt cx="5580945" cy="3734938"/>
          </a:xfrm>
        </p:grpSpPr>
        <p:sp>
          <p:nvSpPr>
            <p:cNvPr id="560" name="Google Shape;560;p34"/>
            <p:cNvSpPr/>
            <p:nvPr/>
          </p:nvSpPr>
          <p:spPr>
            <a:xfrm>
              <a:off x="71006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6925549" y="5239948"/>
              <a:ext cx="618000" cy="535800"/>
            </a:xfrm>
            <a:prstGeom prst="rect">
              <a:avLst/>
            </a:prstGeom>
            <a:solidFill>
              <a:srgbClr val="FFA6A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6226717" y="5238724"/>
              <a:ext cx="610800" cy="538200"/>
            </a:xfrm>
            <a:prstGeom prst="rect">
              <a:avLst/>
            </a:prstGeom>
            <a:solidFill>
              <a:srgbClr val="FFA6A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845895" y="3629037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854124" y="2241513"/>
              <a:ext cx="937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7631550" y="5239950"/>
              <a:ext cx="11955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“last”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6" name="Google Shape;566;p34"/>
            <p:cNvCxnSpPr>
              <a:stCxn id="564" idx="2"/>
              <a:endCxn id="563" idx="0"/>
            </p:cNvCxnSpPr>
            <p:nvPr/>
          </p:nvCxnSpPr>
          <p:spPr>
            <a:xfrm flipH="1">
              <a:off x="6253274" y="2898813"/>
              <a:ext cx="69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34"/>
            <p:cNvCxnSpPr>
              <a:stCxn id="563" idx="2"/>
              <a:endCxn id="562" idx="0"/>
            </p:cNvCxnSpPr>
            <p:nvPr/>
          </p:nvCxnSpPr>
          <p:spPr>
            <a:xfrm>
              <a:off x="6253145" y="4286337"/>
              <a:ext cx="279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34"/>
            <p:cNvCxnSpPr>
              <a:stCxn id="563" idx="2"/>
              <a:endCxn id="565" idx="0"/>
            </p:cNvCxnSpPr>
            <p:nvPr/>
          </p:nvCxnSpPr>
          <p:spPr>
            <a:xfrm>
              <a:off x="6253145" y="4286337"/>
              <a:ext cx="19761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34"/>
            <p:cNvCxnSpPr>
              <a:stCxn id="560" idx="0"/>
              <a:endCxn id="564" idx="2"/>
            </p:cNvCxnSpPr>
            <p:nvPr/>
          </p:nvCxnSpPr>
          <p:spPr>
            <a:xfrm rot="10800000">
              <a:off x="6322908" y="2898826"/>
              <a:ext cx="11850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34"/>
            <p:cNvCxnSpPr>
              <a:stCxn id="563" idx="2"/>
              <a:endCxn id="561" idx="0"/>
            </p:cNvCxnSpPr>
            <p:nvPr/>
          </p:nvCxnSpPr>
          <p:spPr>
            <a:xfrm>
              <a:off x="6253145" y="4286337"/>
              <a:ext cx="9813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1" name="Google Shape;571;p34"/>
            <p:cNvSpPr/>
            <p:nvPr/>
          </p:nvSpPr>
          <p:spPr>
            <a:xfrm>
              <a:off x="4495158" y="3629026"/>
              <a:ext cx="814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2" name="Google Shape;572;p34"/>
            <p:cNvCxnSpPr>
              <a:stCxn id="571" idx="0"/>
              <a:endCxn id="564" idx="2"/>
            </p:cNvCxnSpPr>
            <p:nvPr/>
          </p:nvCxnSpPr>
          <p:spPr>
            <a:xfrm flipH="1" rot="10800000">
              <a:off x="4902408" y="2898826"/>
              <a:ext cx="14205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3" name="Google Shape;573;p34"/>
            <p:cNvSpPr/>
            <p:nvPr/>
          </p:nvSpPr>
          <p:spPr>
            <a:xfrm>
              <a:off x="4571200" y="5238725"/>
              <a:ext cx="16029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“selected”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3907780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3246105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6" name="Google Shape;576;p34"/>
            <p:cNvCxnSpPr>
              <a:stCxn id="563" idx="2"/>
              <a:endCxn id="573" idx="0"/>
            </p:cNvCxnSpPr>
            <p:nvPr/>
          </p:nvCxnSpPr>
          <p:spPr>
            <a:xfrm flipH="1">
              <a:off x="5372645" y="4286337"/>
              <a:ext cx="880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34"/>
            <p:cNvCxnSpPr>
              <a:stCxn id="563" idx="2"/>
              <a:endCxn id="574" idx="0"/>
            </p:cNvCxnSpPr>
            <p:nvPr/>
          </p:nvCxnSpPr>
          <p:spPr>
            <a:xfrm flipH="1">
              <a:off x="4213145" y="4286337"/>
              <a:ext cx="2040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34"/>
            <p:cNvCxnSpPr>
              <a:stCxn id="563" idx="2"/>
              <a:endCxn id="575" idx="0"/>
            </p:cNvCxnSpPr>
            <p:nvPr/>
          </p:nvCxnSpPr>
          <p:spPr>
            <a:xfrm flipH="1">
              <a:off x="3551645" y="4286337"/>
              <a:ext cx="2701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9" name="Google Shape;579;p34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>
                <a:solidFill>
                  <a:srgbClr val="FFFF00"/>
                </a:solidFill>
              </a:rPr>
              <a:t>$(“div”).prev()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US" sz="2600">
                <a:solidFill>
                  <a:schemeClr val="accent1"/>
                </a:solidFill>
              </a:rPr>
              <a:t>$(“#selected”).prevAll()</a:t>
            </a:r>
            <a:endParaRPr sz="2600">
              <a:solidFill>
                <a:schemeClr val="accent1"/>
              </a:solidFill>
            </a:endParaRP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A6"/>
              </a:buClr>
              <a:buSzPts val="2600"/>
              <a:buChar char="•"/>
            </a:pPr>
            <a:r>
              <a:rPr lang="en-US" sz="2600">
                <a:solidFill>
                  <a:srgbClr val="FFA6A6"/>
                </a:solidFill>
              </a:rPr>
              <a:t>$(“#selected”).nextUntil(“#last”)</a:t>
            </a:r>
            <a:endParaRPr sz="2600">
              <a:solidFill>
                <a:srgbClr val="FFA6A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solidFill>
                <a:srgbClr val="FFFFFF"/>
              </a:solidFill>
            </a:endParaRPr>
          </a:p>
        </p:txBody>
      </p:sp>
      <p:sp>
        <p:nvSpPr>
          <p:cNvPr id="580" name="Google Shape;580;p34"/>
          <p:cNvSpPr txBox="1"/>
          <p:nvPr>
            <p:ph idx="1" type="body"/>
          </p:nvPr>
        </p:nvSpPr>
        <p:spPr>
          <a:xfrm>
            <a:off x="628650" y="1434300"/>
            <a:ext cx="5580900" cy="4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A6A6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•"/>
            </a:pPr>
            <a:r>
              <a:rPr lang="en-US" sz="2600">
                <a:solidFill>
                  <a:srgbClr val="00FF00"/>
                </a:solidFill>
              </a:rPr>
              <a:t>$(“ul”)</a:t>
            </a:r>
            <a:r>
              <a:rPr i="0" lang="en-US" sz="2600" u="none" cap="none" strike="noStrike">
                <a:solidFill>
                  <a:srgbClr val="00FF00"/>
                </a:solidFill>
              </a:rPr>
              <a:t>.siblings()</a:t>
            </a:r>
            <a:endParaRPr sz="2600" u="sng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 txBox="1"/>
          <p:nvPr>
            <p:ph type="title"/>
          </p:nvPr>
        </p:nvSpPr>
        <p:spPr>
          <a:xfrm>
            <a:off x="4097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Siblings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587" name="Google Shape;587;p35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588" name="Google Shape;588;p35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35"/>
          <p:cNvSpPr/>
          <p:nvPr/>
        </p:nvSpPr>
        <p:spPr>
          <a:xfrm>
            <a:off x="-535101" y="889200"/>
            <a:ext cx="3278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5"/>
          <p:cNvGrpSpPr/>
          <p:nvPr/>
        </p:nvGrpSpPr>
        <p:grpSpPr>
          <a:xfrm>
            <a:off x="3246105" y="1860513"/>
            <a:ext cx="5580945" cy="3734938"/>
            <a:chOff x="3246105" y="2241513"/>
            <a:chExt cx="5580945" cy="3734938"/>
          </a:xfrm>
        </p:grpSpPr>
        <p:sp>
          <p:nvSpPr>
            <p:cNvPr id="596" name="Google Shape;596;p35"/>
            <p:cNvSpPr/>
            <p:nvPr/>
          </p:nvSpPr>
          <p:spPr>
            <a:xfrm>
              <a:off x="7100658" y="3629026"/>
              <a:ext cx="814500" cy="657300"/>
            </a:xfrm>
            <a:prstGeom prst="rect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6925549" y="5239948"/>
              <a:ext cx="618000" cy="535800"/>
            </a:xfrm>
            <a:prstGeom prst="rect">
              <a:avLst/>
            </a:prstGeom>
            <a:solidFill>
              <a:srgbClr val="FFA6A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6226717" y="5238724"/>
              <a:ext cx="610800" cy="538200"/>
            </a:xfrm>
            <a:prstGeom prst="rect">
              <a:avLst/>
            </a:prstGeom>
            <a:solidFill>
              <a:srgbClr val="FFA6A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5845895" y="3629037"/>
              <a:ext cx="814500" cy="6573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&lt;ul&gt;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5854124" y="2241513"/>
              <a:ext cx="937500" cy="657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7631550" y="5239950"/>
              <a:ext cx="11955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“last”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2" name="Google Shape;602;p35"/>
            <p:cNvCxnSpPr>
              <a:stCxn id="600" idx="2"/>
              <a:endCxn id="599" idx="0"/>
            </p:cNvCxnSpPr>
            <p:nvPr/>
          </p:nvCxnSpPr>
          <p:spPr>
            <a:xfrm flipH="1">
              <a:off x="6253274" y="2898813"/>
              <a:ext cx="696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35"/>
            <p:cNvCxnSpPr>
              <a:stCxn id="599" idx="2"/>
              <a:endCxn id="598" idx="0"/>
            </p:cNvCxnSpPr>
            <p:nvPr/>
          </p:nvCxnSpPr>
          <p:spPr>
            <a:xfrm>
              <a:off x="6253145" y="4286337"/>
              <a:ext cx="279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35"/>
            <p:cNvCxnSpPr>
              <a:stCxn id="599" idx="2"/>
              <a:endCxn id="601" idx="0"/>
            </p:cNvCxnSpPr>
            <p:nvPr/>
          </p:nvCxnSpPr>
          <p:spPr>
            <a:xfrm>
              <a:off x="6253145" y="4286337"/>
              <a:ext cx="19761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35"/>
            <p:cNvCxnSpPr>
              <a:stCxn id="596" idx="0"/>
              <a:endCxn id="600" idx="2"/>
            </p:cNvCxnSpPr>
            <p:nvPr/>
          </p:nvCxnSpPr>
          <p:spPr>
            <a:xfrm rot="10800000">
              <a:off x="6322908" y="2898826"/>
              <a:ext cx="11850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35"/>
            <p:cNvCxnSpPr>
              <a:stCxn id="599" idx="2"/>
              <a:endCxn id="597" idx="0"/>
            </p:cNvCxnSpPr>
            <p:nvPr/>
          </p:nvCxnSpPr>
          <p:spPr>
            <a:xfrm>
              <a:off x="6253145" y="4286337"/>
              <a:ext cx="981300" cy="9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7" name="Google Shape;607;p35"/>
            <p:cNvSpPr/>
            <p:nvPr/>
          </p:nvSpPr>
          <p:spPr>
            <a:xfrm>
              <a:off x="4495158" y="3629026"/>
              <a:ext cx="814500" cy="657300"/>
            </a:xfrm>
            <a:prstGeom prst="rect">
              <a:avLst/>
            </a:prstGeom>
            <a:solidFill>
              <a:srgbClr val="00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8" name="Google Shape;608;p35"/>
            <p:cNvCxnSpPr>
              <a:stCxn id="607" idx="0"/>
              <a:endCxn id="600" idx="2"/>
            </p:cNvCxnSpPr>
            <p:nvPr/>
          </p:nvCxnSpPr>
          <p:spPr>
            <a:xfrm flipH="1" rot="10800000">
              <a:off x="4902408" y="2898826"/>
              <a:ext cx="1420500" cy="73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9" name="Google Shape;609;p35"/>
            <p:cNvSpPr/>
            <p:nvPr/>
          </p:nvSpPr>
          <p:spPr>
            <a:xfrm>
              <a:off x="4571200" y="5238725"/>
              <a:ext cx="1602900" cy="736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id= “selected”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3907780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3246105" y="5238749"/>
              <a:ext cx="610800" cy="538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&lt;li&gt;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2" name="Google Shape;612;p35"/>
            <p:cNvCxnSpPr>
              <a:stCxn id="599" idx="2"/>
              <a:endCxn id="609" idx="0"/>
            </p:cNvCxnSpPr>
            <p:nvPr/>
          </p:nvCxnSpPr>
          <p:spPr>
            <a:xfrm flipH="1">
              <a:off x="5372645" y="4286337"/>
              <a:ext cx="880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35"/>
            <p:cNvCxnSpPr>
              <a:stCxn id="599" idx="2"/>
              <a:endCxn id="610" idx="0"/>
            </p:cNvCxnSpPr>
            <p:nvPr/>
          </p:nvCxnSpPr>
          <p:spPr>
            <a:xfrm flipH="1">
              <a:off x="4213145" y="4286337"/>
              <a:ext cx="20400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35"/>
            <p:cNvCxnSpPr>
              <a:stCxn id="599" idx="2"/>
              <a:endCxn id="611" idx="0"/>
            </p:cNvCxnSpPr>
            <p:nvPr/>
          </p:nvCxnSpPr>
          <p:spPr>
            <a:xfrm flipH="1">
              <a:off x="3551645" y="4286337"/>
              <a:ext cx="2701500" cy="95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5" name="Google Shape;615;p35"/>
          <p:cNvSpPr txBox="1"/>
          <p:nvPr>
            <p:ph idx="1" type="body"/>
          </p:nvPr>
        </p:nvSpPr>
        <p:spPr>
          <a:xfrm>
            <a:off x="628650" y="1434300"/>
            <a:ext cx="5580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>
                <a:solidFill>
                  <a:srgbClr val="FFFF00"/>
                </a:solidFill>
              </a:rPr>
              <a:t>$(“div”).prev()</a:t>
            </a:r>
            <a:endParaRPr sz="2600">
              <a:solidFill>
                <a:srgbClr val="FFFF00"/>
              </a:solidFill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US" sz="2600">
                <a:solidFill>
                  <a:schemeClr val="accent1"/>
                </a:solidFill>
              </a:rPr>
              <a:t>$(“#selected”).prevAll()</a:t>
            </a:r>
            <a:endParaRPr sz="2600">
              <a:solidFill>
                <a:schemeClr val="accent1"/>
              </a:solidFill>
            </a:endParaRP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6A6"/>
              </a:buClr>
              <a:buSzPts val="2600"/>
              <a:buChar char="•"/>
            </a:pPr>
            <a:r>
              <a:rPr lang="en-US" sz="2600">
                <a:solidFill>
                  <a:srgbClr val="FFA6A6"/>
                </a:solidFill>
              </a:rPr>
              <a:t>$(“#selected”).nextUntil(“#last”)</a:t>
            </a:r>
            <a:endParaRPr sz="2600">
              <a:solidFill>
                <a:srgbClr val="FFA6A6"/>
              </a:solidFill>
            </a:endParaRPr>
          </a:p>
          <a:p>
            <a: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•"/>
            </a:pPr>
            <a:r>
              <a:rPr lang="en-US" sz="2600">
                <a:solidFill>
                  <a:srgbClr val="00FF00"/>
                </a:solidFill>
              </a:rPr>
              <a:t>$(“ul”).siblings()</a:t>
            </a:r>
            <a:endParaRPr sz="26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6"/>
          <p:cNvSpPr txBox="1"/>
          <p:nvPr>
            <p:ph type="title"/>
          </p:nvPr>
        </p:nvSpPr>
        <p:spPr>
          <a:xfrm>
            <a:off x="4243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Filtering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21" name="Google Shape;621;p36"/>
          <p:cNvSpPr txBox="1"/>
          <p:nvPr>
            <p:ph idx="1" type="body"/>
          </p:nvPr>
        </p:nvSpPr>
        <p:spPr>
          <a:xfrm>
            <a:off x="628650" y="1444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rgbClr val="FFFFFF"/>
                </a:solidFill>
              </a:rPr>
              <a:t>.eq(index)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i="0" lang="en-US" sz="2800" u="none" cap="none" strike="noStrike">
                <a:solidFill>
                  <a:srgbClr val="FFFFFF"/>
                </a:solidFill>
              </a:rPr>
              <a:t>.first()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i="0" lang="en-US" sz="2800" u="none" cap="none" strike="noStrike">
                <a:solidFill>
                  <a:srgbClr val="FFFFFF"/>
                </a:solidFill>
              </a:rPr>
              <a:t>.last()</a:t>
            </a:r>
            <a:endParaRPr i="0" sz="2800" u="none" cap="none" strike="noStrike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rgbClr val="FFFFFF"/>
                </a:solidFill>
              </a:rPr>
              <a:t>.filter(selector/function(index))</a:t>
            </a:r>
            <a:endParaRPr i="0" sz="2800" u="none" cap="none" strike="noStrike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i="0" lang="en-US" sz="2800" u="none" cap="none" strike="noStrike">
                <a:solidFill>
                  <a:srgbClr val="FFFFFF"/>
                </a:solidFill>
              </a:rPr>
              <a:t>.has(selector)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lang="en-US">
                <a:solidFill>
                  <a:srgbClr val="FFFFFF"/>
                </a:solidFill>
              </a:rPr>
              <a:t>.is(selector) returns true, false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22" name="Google Shape;622;p36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23" name="Google Shape;623;p36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36"/>
          <p:cNvSpPr/>
          <p:nvPr/>
        </p:nvSpPr>
        <p:spPr>
          <a:xfrm>
            <a:off x="-535100" y="889200"/>
            <a:ext cx="34536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7"/>
          <p:cNvSpPr txBox="1"/>
          <p:nvPr>
            <p:ph type="title"/>
          </p:nvPr>
        </p:nvSpPr>
        <p:spPr>
          <a:xfrm>
            <a:off x="424375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Iteration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35" name="Google Shape;635;p37"/>
          <p:cNvSpPr txBox="1"/>
          <p:nvPr>
            <p:ph idx="1" type="body"/>
          </p:nvPr>
        </p:nvSpPr>
        <p:spPr>
          <a:xfrm>
            <a:off x="628650" y="15452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.each(function)</a:t>
            </a:r>
            <a:endParaRPr b="1">
              <a:solidFill>
                <a:srgbClr val="FFFFFF"/>
              </a:solidFill>
            </a:endParaRPr>
          </a:p>
          <a:p>
            <a:pPr indent="0" lvl="1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Executes a function for each element in the selected elements.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.map(callback)</a:t>
            </a:r>
            <a:endParaRPr b="1">
              <a:solidFill>
                <a:srgbClr val="FFFFFF"/>
              </a:solidFill>
            </a:endParaRPr>
          </a:p>
          <a:p>
            <a:pPr indent="0" lvl="1" marL="457200" rtl="0"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Creates a new jQuery object containing the return values from the callback function.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6" name="Google Shape;636;p37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37" name="Google Shape;637;p37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Google Shape;643;p37"/>
          <p:cNvSpPr/>
          <p:nvPr/>
        </p:nvSpPr>
        <p:spPr>
          <a:xfrm>
            <a:off x="-535106" y="889200"/>
            <a:ext cx="3722400" cy="377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type="title"/>
          </p:nvPr>
        </p:nvSpPr>
        <p:spPr>
          <a:xfrm>
            <a:off x="287850" y="89600"/>
            <a:ext cx="7886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jQuery DOM Manipulation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49" name="Google Shape;649;p38"/>
          <p:cNvSpPr txBox="1"/>
          <p:nvPr>
            <p:ph idx="1" type="body"/>
          </p:nvPr>
        </p:nvSpPr>
        <p:spPr>
          <a:xfrm>
            <a:off x="628650" y="15018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Start by selecting element(s)</a:t>
            </a:r>
            <a:endParaRPr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Control their HTML/content (structure)</a:t>
            </a:r>
            <a:endParaRPr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Control their inline CSS (style)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Ways to manipulate elements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Read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Update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Add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Remove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50" name="Google Shape;650;p38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51" name="Google Shape;651;p38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-1285875" y="841950"/>
            <a:ext cx="9613500" cy="38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9"/>
          <p:cNvSpPr txBox="1"/>
          <p:nvPr>
            <p:ph type="title"/>
          </p:nvPr>
        </p:nvSpPr>
        <p:spPr>
          <a:xfrm>
            <a:off x="440925" y="137800"/>
            <a:ext cx="7886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HTML Manipulation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63" name="Google Shape;663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Reading and updating share methods:</a:t>
            </a:r>
            <a:endParaRPr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64" name="Google Shape;664;p39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65" name="Google Shape;665;p39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71" name="Google Shape;671;p39"/>
          <p:cNvGraphicFramePr/>
          <p:nvPr/>
        </p:nvGraphicFramePr>
        <p:xfrm>
          <a:off x="432450" y="263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{13C4762C-4E53-45BF-B4CF-B0E3269AA1A7}</a:tableStyleId>
              </a:tblPr>
              <a:tblGrid>
                <a:gridCol w="4139550"/>
                <a:gridCol w="4139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Reading (returns string)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Updating (returns undefined)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.text()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.text(new_text)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.html()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.html(new_html)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.val()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.val(new_val)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.attr(attr_name)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.attr(attr_name, new_value)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2" name="Google Shape;672;p39"/>
          <p:cNvSpPr/>
          <p:nvPr/>
        </p:nvSpPr>
        <p:spPr>
          <a:xfrm>
            <a:off x="-1285875" y="841950"/>
            <a:ext cx="7886700" cy="38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0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Reading Content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78" name="Google Shape;678;p40"/>
          <p:cNvSpPr txBox="1"/>
          <p:nvPr>
            <p:ph idx="1" type="body"/>
          </p:nvPr>
        </p:nvSpPr>
        <p:spPr>
          <a:xfrm>
            <a:off x="628650" y="14031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</a:rPr>
              <a:t>$(selector)</a:t>
            </a:r>
            <a:endParaRPr sz="2400"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-US">
                <a:solidFill>
                  <a:srgbClr val="FFFFFF"/>
                </a:solidFill>
              </a:rPr>
              <a:t>.</a:t>
            </a:r>
            <a:r>
              <a:rPr lang="en-US" sz="2400">
                <a:solidFill>
                  <a:srgbClr val="FFFFFF"/>
                </a:solidFill>
              </a:rPr>
              <a:t>text()</a:t>
            </a:r>
            <a:endParaRPr sz="2400">
              <a:solidFill>
                <a:srgbClr val="FFFFFF"/>
              </a:solidFill>
            </a:endParaRPr>
          </a:p>
          <a:p>
            <a:pPr indent="-3556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String of all text in </a:t>
            </a:r>
            <a:r>
              <a:rPr b="1" lang="en-US" sz="2400">
                <a:solidFill>
                  <a:schemeClr val="lt1"/>
                </a:solidFill>
              </a:rPr>
              <a:t>each matched element</a:t>
            </a:r>
            <a:r>
              <a:rPr lang="en-US" sz="2400">
                <a:solidFill>
                  <a:schemeClr val="lt1"/>
                </a:solidFill>
              </a:rPr>
              <a:t> and their descendants</a:t>
            </a:r>
            <a:endParaRPr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FFFFFF"/>
                </a:solidFill>
              </a:rPr>
              <a:t>.html()</a:t>
            </a:r>
            <a:endParaRPr sz="2400">
              <a:solidFill>
                <a:srgbClr val="FFFFFF"/>
              </a:solidFill>
            </a:endParaRPr>
          </a:p>
          <a:p>
            <a:pPr indent="-3556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String of all html content (tags + text)</a:t>
            </a:r>
            <a:endParaRPr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.val()</a:t>
            </a:r>
            <a:endParaRPr>
              <a:solidFill>
                <a:srgbClr val="FFFFFF"/>
              </a:solidFill>
            </a:endParaRPr>
          </a:p>
          <a:p>
            <a:pPr indent="-3556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String of form element text</a:t>
            </a:r>
            <a:endParaRPr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.attr(attr_name)</a:t>
            </a:r>
            <a:endParaRPr>
              <a:solidFill>
                <a:srgbClr val="FFFFFF"/>
              </a:solidFill>
            </a:endParaRPr>
          </a:p>
          <a:p>
            <a:pPr indent="-355600" lvl="2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>
                <a:solidFill>
                  <a:srgbClr val="FFFFFF"/>
                </a:solidFill>
              </a:rPr>
              <a:t>// =&gt;  String of attribute value or undefined</a:t>
            </a:r>
            <a:endParaRPr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Aside from text, other methods use the first element in the set of selected elements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679" name="Google Shape;679;p40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80" name="Google Shape;680;p40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40"/>
          <p:cNvSpPr/>
          <p:nvPr/>
        </p:nvSpPr>
        <p:spPr>
          <a:xfrm>
            <a:off x="-1285875" y="811325"/>
            <a:ext cx="6796800" cy="4134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Updating</a:t>
            </a:r>
            <a:r>
              <a:rPr b="1" lang="en-US">
                <a:solidFill>
                  <a:srgbClr val="FFFFFF"/>
                </a:solidFill>
              </a:rPr>
              <a:t> Content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692" name="Google Shape;692;p41"/>
          <p:cNvSpPr txBox="1"/>
          <p:nvPr>
            <p:ph idx="1" type="body"/>
          </p:nvPr>
        </p:nvSpPr>
        <p:spPr>
          <a:xfrm>
            <a:off x="628650" y="1435600"/>
            <a:ext cx="8000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</a:rPr>
              <a:t>$(selector)</a:t>
            </a:r>
            <a:endParaRPr sz="2400"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-US">
                <a:solidFill>
                  <a:srgbClr val="FFFFFF"/>
                </a:solidFill>
              </a:rPr>
              <a:t>.text(new_text)</a:t>
            </a:r>
            <a:endParaRPr>
              <a:solidFill>
                <a:srgbClr val="FFFFFF"/>
              </a:solidFill>
            </a:endParaRPr>
          </a:p>
          <a:p>
            <a:pPr indent="-3810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Replace all content in </a:t>
            </a:r>
            <a:r>
              <a:rPr b="1" lang="en-US" sz="2400">
                <a:solidFill>
                  <a:schemeClr val="lt1"/>
                </a:solidFill>
              </a:rPr>
              <a:t>each matched element</a:t>
            </a:r>
            <a:r>
              <a:rPr lang="en-US" sz="2400">
                <a:solidFill>
                  <a:schemeClr val="lt1"/>
                </a:solidFill>
              </a:rPr>
              <a:t> with new_text</a:t>
            </a:r>
            <a:endParaRPr sz="2400"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○"/>
            </a:pPr>
            <a:r>
              <a:rPr lang="en-US">
                <a:solidFill>
                  <a:srgbClr val="FFFFFF"/>
                </a:solidFill>
              </a:rPr>
              <a:t>.html(new_html)</a:t>
            </a:r>
            <a:endParaRPr>
              <a:solidFill>
                <a:srgbClr val="FFFFFF"/>
              </a:solidFill>
            </a:endParaRPr>
          </a:p>
          <a:p>
            <a:pPr indent="-3810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Replace html content with new_html</a:t>
            </a:r>
            <a:endParaRPr sz="2400"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.val(new_val)</a:t>
            </a:r>
            <a:endParaRPr>
              <a:solidFill>
                <a:srgbClr val="FFFFFF"/>
              </a:solidFill>
            </a:endParaRPr>
          </a:p>
          <a:p>
            <a:pPr indent="-381000" lvl="2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-US" sz="2400">
                <a:solidFill>
                  <a:schemeClr val="lt1"/>
                </a:solidFill>
              </a:rPr>
              <a:t>// =&gt; Replace form text with new_val</a:t>
            </a:r>
            <a:endParaRPr sz="2400">
              <a:solidFill>
                <a:srgbClr val="FFFFFF"/>
              </a:solidFill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.attr(attr_name, new_value)</a:t>
            </a:r>
            <a:endParaRPr>
              <a:solidFill>
                <a:srgbClr val="FFFFFF"/>
              </a:solidFill>
            </a:endParaRPr>
          </a:p>
          <a:p>
            <a:pPr indent="-381000" lvl="2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-US" sz="2400">
                <a:solidFill>
                  <a:srgbClr val="FFFFFF"/>
                </a:solidFill>
              </a:rPr>
              <a:t>// =&gt;  Replace/set the attribute value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How do the html and text differ? (.createTextNode)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Functions as variables: function(index, old_content){ }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693" name="Google Shape;693;p41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694" name="Google Shape;694;p41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-1285875" y="811325"/>
            <a:ext cx="6796800" cy="4134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2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HTML</a:t>
            </a:r>
            <a:r>
              <a:rPr b="1" lang="en-US">
                <a:solidFill>
                  <a:srgbClr val="FFFFFF"/>
                </a:solidFill>
              </a:rPr>
              <a:t> Manipulation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06" name="Google Shape;706;p42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Elements/content are added to a specific location</a:t>
            </a:r>
            <a:endParaRPr sz="2400"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Elements/content are removed with an optional filter</a:t>
            </a:r>
            <a:endParaRPr sz="2400">
              <a:solidFill>
                <a:srgbClr val="FFFFFF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707" name="Google Shape;707;p42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08" name="Google Shape;708;p42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42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5" name="Google Shape;715;p42"/>
          <p:cNvGraphicFramePr/>
          <p:nvPr/>
        </p:nvGraphicFramePr>
        <p:xfrm>
          <a:off x="952500" y="26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{13C4762C-4E53-45BF-B4CF-B0E3269AA1A7}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Adding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Removing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.append(content)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.remove(filter)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.prepend(content)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.detach(filter)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.after(content)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.empty()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.before(content)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.removeAttr(attr_name)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.wrap(wrapper)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FFFF"/>
                          </a:solidFill>
                        </a:rPr>
                        <a:t>.unwrap()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7525" y="-224350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jQuery - Write less, Do more!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39500" y="772225"/>
            <a:ext cx="9368400" cy="24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jQuery is a feature-rich library written in Javascript</a:t>
            </a:r>
            <a:endParaRPr b="1" sz="2400">
              <a:solidFill>
                <a:schemeClr val="lt1"/>
              </a:solidFill>
            </a:endParaRPr>
          </a:p>
          <a:p>
            <a:pPr indent="-381000" lvl="0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</a:rPr>
              <a:t>The robustest way to deal with browser incompatibilities</a:t>
            </a:r>
            <a:endParaRPr b="1" sz="2400">
              <a:solidFill>
                <a:schemeClr val="lt1"/>
              </a:solidFill>
            </a:endParaRPr>
          </a:p>
          <a:p>
            <a:pPr indent="-3810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</a:rPr>
              <a:t>Less code </a:t>
            </a:r>
            <a:endParaRPr b="1" sz="2400">
              <a:solidFill>
                <a:schemeClr val="lt1"/>
              </a:solidFill>
            </a:endParaRPr>
          </a:p>
          <a:p>
            <a:pPr indent="-3810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</a:rPr>
              <a:t>AJAX </a:t>
            </a:r>
            <a:endParaRPr b="1" sz="2400">
              <a:solidFill>
                <a:schemeClr val="lt1"/>
              </a:solidFill>
            </a:endParaRPr>
          </a:p>
          <a:p>
            <a:pPr indent="-3810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</a:rPr>
              <a:t>But slower than plain JavaScript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Embed jQuery </a:t>
            </a:r>
            <a:r>
              <a:rPr b="1" lang="en-US" sz="2400">
                <a:solidFill>
                  <a:schemeClr val="lt1"/>
                </a:solidFill>
              </a:rPr>
              <a:t>CDN in header,  jQuery scripts at the bottom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-1561175" y="710900"/>
            <a:ext cx="10217100" cy="3144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3376475"/>
            <a:ext cx="936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&lt;!-- Google CDN: --&gt;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&lt;head&gt;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&lt;script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src=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"https://ajax.googleapis.com/ajax/libs/jquery/3.3.1/jquery.min.js"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&gt;&lt;/script&gt;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&lt;/head&gt;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&lt;!-- or use Microsoft CDN: --&gt;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&lt;script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src=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"https://ajax.aspnetcdn.com/ajax/jQuery/jquery-3.3.1.min.js"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&gt;&lt;/script&gt;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&lt;/head&gt;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3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Adding</a:t>
            </a:r>
            <a:r>
              <a:rPr b="1" lang="en-US">
                <a:solidFill>
                  <a:srgbClr val="FFFFFF"/>
                </a:solidFill>
              </a:rPr>
              <a:t> Content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21" name="Google Shape;721;p43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Append and prepend insert content into the selected element(s) at the start or at the end (respectively).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After and before insert content after or before (outside) the selected element(s).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The wrap method will wrap provided content around the selected element(s).</a:t>
            </a:r>
            <a:endParaRPr sz="2400">
              <a:solidFill>
                <a:srgbClr val="FFFFFF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The insertion (non-wrap) methods have a syntax variant.</a:t>
            </a:r>
            <a:endParaRPr sz="2400">
              <a:solidFill>
                <a:srgbClr val="FFFFFF"/>
              </a:solidFill>
            </a:endParaRPr>
          </a:p>
          <a:p>
            <a:pPr indent="-381000" lvl="1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$(selector).append(content) == $(content).appendTo($(selector))</a:t>
            </a:r>
            <a:endParaRPr>
              <a:solidFill>
                <a:srgbClr val="FFFFFF"/>
              </a:solidFill>
            </a:endParaRPr>
          </a:p>
          <a:p>
            <a:pPr indent="-381000" lvl="1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before == insertBefore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23" name="Google Shape;723;p43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43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Removing Content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35" name="Google Shape;735;p44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The remove and detach methods remove the selected element from the DOM.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The empty method removes all descendants.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removeAttr(attr_name) removes one attribute.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unwrap() is the inverse of the wrap method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remove and detach have an optional filter selector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remove deleted all events and jQuery data of the objects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detach returns the object intact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Why would you use detach?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736" name="Google Shape;736;p44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37" name="Google Shape;737;p44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44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5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CSS Manipulation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49" name="Google Shape;749;p45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Although css can be manipulated through the style attribute tag, there are convenient direct methods.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Can be broken into three categories</a:t>
            </a:r>
            <a:endParaRPr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-US" sz="2800">
                <a:solidFill>
                  <a:srgbClr val="FFFFFF"/>
                </a:solidFill>
              </a:rPr>
              <a:t>Through class changes</a:t>
            </a:r>
            <a:endParaRPr sz="2800"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-US" sz="2800">
                <a:solidFill>
                  <a:srgbClr val="FFFFFF"/>
                </a:solidFill>
              </a:rPr>
              <a:t>By changing the style attribute</a:t>
            </a:r>
            <a:endParaRPr sz="2800">
              <a:solidFill>
                <a:srgbClr val="FFFFFF"/>
              </a:solidFill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</a:pPr>
            <a:r>
              <a:rPr lang="en-US" sz="2800">
                <a:solidFill>
                  <a:srgbClr val="FFFFFF"/>
                </a:solidFill>
              </a:rPr>
              <a:t>Special methods for controlling the box model</a:t>
            </a:r>
            <a:endParaRPr sz="2800">
              <a:solidFill>
                <a:srgbClr val="FFFFFF"/>
              </a:solidFill>
            </a:endParaRPr>
          </a:p>
        </p:txBody>
      </p:sp>
      <p:grpSp>
        <p:nvGrpSpPr>
          <p:cNvPr id="750" name="Google Shape;750;p45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51" name="Google Shape;751;p45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7" name="Google Shape;757;p45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6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Classes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63" name="Google Shape;763;p46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</a:rPr>
              <a:t>Recommended: Use .hasClass(class_name) first.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We can add and remove classes, or toggle them on/off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.addClass(class_names)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.removeClass(class_names)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.toggleClass(class_names)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hasClass can only take one class_name string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The other methods can have a space-separated string of class names.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What happens if you add a class that already exists?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764" name="Google Shape;764;p46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65" name="Google Shape;765;p46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1" name="Google Shape;771;p46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7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Style Attribute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777" name="Google Shape;777;p47"/>
          <p:cNvSpPr txBox="1"/>
          <p:nvPr>
            <p:ph idx="1" type="body"/>
          </p:nvPr>
        </p:nvSpPr>
        <p:spPr>
          <a:xfrm>
            <a:off x="628650" y="1435600"/>
            <a:ext cx="78867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 sz="2400">
                <a:solidFill>
                  <a:srgbClr val="FFFFFF"/>
                </a:solidFill>
              </a:rPr>
              <a:t>To access the style attribute directly, use: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.css(property_name)</a:t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To set one style use: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.css(property_name, value)</a:t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To set multiple styles at once: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>
                <a:solidFill>
                  <a:srgbClr val="FFFFFF"/>
                </a:solidFill>
              </a:rPr>
              <a:t>.css(property_object)</a:t>
            </a:r>
            <a:endParaRPr>
              <a:solidFill>
                <a:srgbClr val="FFFFFF"/>
              </a:solidFill>
            </a:endParaRPr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>
                <a:solidFill>
                  <a:srgbClr val="FFFFFF"/>
                </a:solidFill>
              </a:rPr>
              <a:t>property_object == {color:”red”, width:function, ...}</a:t>
            </a:r>
            <a:endParaRPr>
              <a:solidFill>
                <a:srgbClr val="FFFFFF"/>
              </a:solidFill>
            </a:endParaRPr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>
                <a:solidFill>
                  <a:srgbClr val="FFFFFF"/>
                </a:solidFill>
              </a:rPr>
              <a:t>It’s just a javascript object with css key:value pairs</a:t>
            </a:r>
            <a:endParaRPr>
              <a:solidFill>
                <a:srgbClr val="FFFFFF"/>
              </a:solidFill>
            </a:endParaRPr>
          </a:p>
          <a:p>
            <a: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-US">
                <a:solidFill>
                  <a:srgbClr val="FFFFFF"/>
                </a:solidFill>
              </a:rPr>
              <a:t>backgroundColor instead of background-color</a:t>
            </a:r>
            <a:endParaRPr>
              <a:solidFill>
                <a:srgbClr val="FFFFFF"/>
              </a:solidFill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-US">
                <a:solidFill>
                  <a:srgbClr val="FFFFFF"/>
                </a:solidFill>
              </a:rPr>
              <a:t>Can run on multiple elements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78" name="Google Shape;778;p47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79" name="Google Shape;779;p47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p47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Dimensions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791" name="Google Shape;791;p48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792" name="Google Shape;792;p48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Google Shape;798;p48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jQuery Dimensions" id="799" name="Google Shape;7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38" y="1327813"/>
            <a:ext cx="6657325" cy="4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Dimensions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805" name="Google Shape;805;p49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06" name="Google Shape;806;p49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2" name="Google Shape;812;p49"/>
          <p:cNvSpPr/>
          <p:nvPr/>
        </p:nvSpPr>
        <p:spPr>
          <a:xfrm>
            <a:off x="-1285875" y="766650"/>
            <a:ext cx="7251900" cy="413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9"/>
          <p:cNvSpPr txBox="1"/>
          <p:nvPr/>
        </p:nvSpPr>
        <p:spPr>
          <a:xfrm>
            <a:off x="552550" y="1381350"/>
            <a:ext cx="8174400" cy="4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Use on a single </a:t>
            </a:r>
            <a:r>
              <a:rPr b="1" lang="en-US" sz="2400">
                <a:solidFill>
                  <a:srgbClr val="FFFFFF"/>
                </a:solidFill>
              </a:rPr>
              <a:t>visible</a:t>
            </a:r>
            <a:r>
              <a:rPr lang="en-US" sz="2400">
                <a:solidFill>
                  <a:srgbClr val="FFFFFF"/>
                </a:solidFill>
              </a:rPr>
              <a:t> element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$(selector).is(“:visible”) == true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Returned values are numbers (value in px)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Unaffected by box-sizing (border/content-box)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0"/>
          <p:cNvSpPr txBox="1"/>
          <p:nvPr>
            <p:ph idx="1" type="body"/>
          </p:nvPr>
        </p:nvSpPr>
        <p:spPr>
          <a:xfrm>
            <a:off x="311700" y="1356975"/>
            <a:ext cx="8256300" cy="52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Event Object Properties</a:t>
            </a:r>
            <a:endParaRPr>
              <a:solidFill>
                <a:srgbClr val="FFFFFF"/>
              </a:solidFill>
            </a:endParaRPr>
          </a:p>
          <a:p>
            <a:pPr indent="-4572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.target  /  .pageX  /  .pageY  /  .which</a:t>
            </a:r>
            <a:endParaRPr>
              <a:solidFill>
                <a:srgbClr val="FFFFFF"/>
              </a:solidFill>
            </a:endParaRPr>
          </a:p>
          <a:p>
            <a:pPr indent="-4572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Event Type</a:t>
            </a:r>
            <a:endParaRPr>
              <a:solidFill>
                <a:srgbClr val="FFFFFF"/>
              </a:solidFill>
            </a:endParaRPr>
          </a:p>
          <a:p>
            <a:pPr indent="-4572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mouse / keyboard / form / browser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Create an Event</a:t>
            </a:r>
            <a:endParaRPr>
              <a:solidFill>
                <a:srgbClr val="FFFFFF"/>
              </a:solidFill>
            </a:endParaRPr>
          </a:p>
          <a:p>
            <a:pPr indent="-42545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var e = $.</a:t>
            </a:r>
            <a:r>
              <a:rPr lang="en-US">
                <a:solidFill>
                  <a:srgbClr val="F6B26B"/>
                </a:solidFill>
              </a:rPr>
              <a:t>Event</a:t>
            </a:r>
            <a:r>
              <a:rPr lang="en-US">
                <a:solidFill>
                  <a:srgbClr val="FFFFFF"/>
                </a:solidFill>
              </a:rPr>
              <a:t>(“click”);    //Same as jQuery.Event(“click”)</a:t>
            </a:r>
            <a:endParaRPr>
              <a:solidFill>
                <a:srgbClr val="FFFFFF"/>
              </a:solidFill>
            </a:endParaRPr>
          </a:p>
          <a:p>
            <a:pPr indent="-42545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var e = $.</a:t>
            </a:r>
            <a:r>
              <a:rPr lang="en-US">
                <a:solidFill>
                  <a:srgbClr val="F6B26B"/>
                </a:solidFill>
              </a:rPr>
              <a:t>Event</a:t>
            </a:r>
            <a:r>
              <a:rPr lang="en-US">
                <a:solidFill>
                  <a:srgbClr val="FFFFFF"/>
                </a:solidFill>
              </a:rPr>
              <a:t>(“keydown”, {keyCode: 64} )</a:t>
            </a:r>
            <a:endParaRPr>
              <a:solidFill>
                <a:srgbClr val="FFFFFF"/>
              </a:solidFill>
            </a:endParaRPr>
          </a:p>
          <a:p>
            <a:pPr indent="-4572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Trigger an Event</a:t>
            </a:r>
            <a:endParaRPr>
              <a:solidFill>
                <a:srgbClr val="FFFFFF"/>
              </a:solidFill>
            </a:endParaRPr>
          </a:p>
          <a:p>
            <a:pPr indent="-42545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$(“body”).</a:t>
            </a:r>
            <a:r>
              <a:rPr lang="en-US">
                <a:solidFill>
                  <a:srgbClr val="F6B26B"/>
                </a:solidFill>
              </a:rPr>
              <a:t>trigger</a:t>
            </a:r>
            <a:r>
              <a:rPr lang="en-US">
                <a:solidFill>
                  <a:srgbClr val="FFFFFF"/>
                </a:solidFill>
              </a:rPr>
              <a:t>(e);</a:t>
            </a:r>
            <a:endParaRPr>
              <a:solidFill>
                <a:srgbClr val="FFFFFF"/>
              </a:solidFill>
            </a:endParaRPr>
          </a:p>
          <a:p>
            <a:pPr indent="609600" lvl="0" marL="1219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819" name="Google Shape;819;p50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20" name="Google Shape;820;p50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50"/>
          <p:cNvSpPr txBox="1"/>
          <p:nvPr>
            <p:ph type="title"/>
          </p:nvPr>
        </p:nvSpPr>
        <p:spPr>
          <a:xfrm>
            <a:off x="311738" y="181992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Event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27" name="Google Shape;827;p50"/>
          <p:cNvSpPr/>
          <p:nvPr/>
        </p:nvSpPr>
        <p:spPr>
          <a:xfrm>
            <a:off x="-369525" y="799000"/>
            <a:ext cx="2746500" cy="279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 txBox="1"/>
          <p:nvPr>
            <p:ph type="title"/>
          </p:nvPr>
        </p:nvSpPr>
        <p:spPr>
          <a:xfrm>
            <a:off x="311738" y="181992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Event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33" name="Google Shape;833;p51"/>
          <p:cNvSpPr txBox="1"/>
          <p:nvPr>
            <p:ph idx="1" type="body"/>
          </p:nvPr>
        </p:nvSpPr>
        <p:spPr>
          <a:xfrm>
            <a:off x="311700" y="1356967"/>
            <a:ext cx="8832300" cy="52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addEventListener</a:t>
            </a:r>
            <a:endParaRPr sz="2200">
              <a:solidFill>
                <a:srgbClr val="FFFFFF"/>
              </a:solidFill>
            </a:endParaRPr>
          </a:p>
          <a:p>
            <a:pPr indent="-4445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-US" sz="2200">
                <a:solidFill>
                  <a:srgbClr val="FFFFFF"/>
                </a:solidFill>
              </a:rPr>
              <a:t>$(“selector”).</a:t>
            </a:r>
            <a:r>
              <a:rPr lang="en-US" sz="2200">
                <a:solidFill>
                  <a:srgbClr val="F6B26B"/>
                </a:solidFill>
              </a:rPr>
              <a:t>eventName</a:t>
            </a:r>
            <a:r>
              <a:rPr lang="en-US" sz="2200">
                <a:solidFill>
                  <a:srgbClr val="FFFFFF"/>
                </a:solidFill>
              </a:rPr>
              <a:t>(function);</a:t>
            </a:r>
            <a:endParaRPr sz="2200">
              <a:solidFill>
                <a:srgbClr val="FFFFFF"/>
              </a:solidFill>
            </a:endParaRPr>
          </a:p>
          <a:p>
            <a:pPr indent="-4445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-US" sz="2200">
                <a:solidFill>
                  <a:srgbClr val="FFFFFF"/>
                </a:solidFill>
              </a:rPr>
              <a:t>$("selector").</a:t>
            </a:r>
            <a:r>
              <a:rPr lang="en-US" sz="2200">
                <a:solidFill>
                  <a:srgbClr val="F6B26B"/>
                </a:solidFill>
              </a:rPr>
              <a:t>on</a:t>
            </a:r>
            <a:r>
              <a:rPr lang="en-US" sz="2200">
                <a:solidFill>
                  <a:srgbClr val="FFFFFF"/>
                </a:solidFill>
              </a:rPr>
              <a:t>(</a:t>
            </a:r>
            <a:r>
              <a:rPr lang="en-US" sz="2200">
                <a:solidFill>
                  <a:srgbClr val="F1C232"/>
                </a:solidFill>
              </a:rPr>
              <a:t>"eventName"</a:t>
            </a:r>
            <a:r>
              <a:rPr lang="en-US" sz="2200">
                <a:solidFill>
                  <a:srgbClr val="FFFFFF"/>
                </a:solidFill>
              </a:rPr>
              <a:t>, function);</a:t>
            </a:r>
            <a:endParaRPr sz="2200">
              <a:solidFill>
                <a:srgbClr val="FFFFFF"/>
              </a:solidFill>
            </a:endParaRPr>
          </a:p>
          <a:p>
            <a:pPr indent="-444500" lvl="1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-US" sz="2200">
                <a:solidFill>
                  <a:srgbClr val="FFFFFF"/>
                </a:solidFill>
              </a:rPr>
              <a:t>$("selector").</a:t>
            </a:r>
            <a:r>
              <a:rPr lang="en-US" sz="2200">
                <a:solidFill>
                  <a:srgbClr val="F6B26B"/>
                </a:solidFill>
              </a:rPr>
              <a:t>on</a:t>
            </a:r>
            <a:r>
              <a:rPr lang="en-US" sz="2200">
                <a:solidFill>
                  <a:srgbClr val="FFFFFF"/>
                </a:solidFill>
              </a:rPr>
              <a:t>({ </a:t>
            </a:r>
            <a:endParaRPr sz="2200">
              <a:solidFill>
                <a:srgbClr val="FFFFFF"/>
              </a:solidFill>
            </a:endParaRPr>
          </a:p>
          <a:p>
            <a:pPr indent="609600" lvl="0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eventName1: function,</a:t>
            </a:r>
            <a:endParaRPr sz="2200">
              <a:solidFill>
                <a:srgbClr val="FFFFFF"/>
              </a:solidFill>
            </a:endParaRPr>
          </a:p>
          <a:p>
            <a:pPr indent="609600" lvl="0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eventName2: function,</a:t>
            </a:r>
            <a:endParaRPr sz="2200">
              <a:solidFill>
                <a:srgbClr val="FFFFFF"/>
              </a:solidFill>
            </a:endParaRPr>
          </a:p>
          <a:p>
            <a:pPr indent="609600" lvl="0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eventName3: function});</a:t>
            </a:r>
            <a:endParaRPr sz="2200">
              <a:solidFill>
                <a:srgbClr val="FFFFFF"/>
              </a:solidFill>
            </a:endParaRPr>
          </a:p>
          <a:p>
            <a:pPr indent="-444500" lvl="1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-US" sz="2200">
                <a:solidFill>
                  <a:srgbClr val="FFFFFF"/>
                </a:solidFill>
              </a:rPr>
              <a:t>Chain: $(“selector”).</a:t>
            </a:r>
            <a:r>
              <a:rPr lang="en-US" sz="2200">
                <a:solidFill>
                  <a:srgbClr val="F6B26B"/>
                </a:solidFill>
              </a:rPr>
              <a:t>eventName</a:t>
            </a:r>
            <a:r>
              <a:rPr lang="en-US" sz="2200">
                <a:solidFill>
                  <a:srgbClr val="FFFFFF"/>
                </a:solidFill>
              </a:rPr>
              <a:t>(function).</a:t>
            </a:r>
            <a:r>
              <a:rPr lang="en-US" sz="2200">
                <a:solidFill>
                  <a:srgbClr val="F6B26B"/>
                </a:solidFill>
              </a:rPr>
              <a:t>eventName</a:t>
            </a:r>
            <a:r>
              <a:rPr lang="en-US" sz="2200">
                <a:solidFill>
                  <a:srgbClr val="FFFFFF"/>
                </a:solidFill>
              </a:rPr>
              <a:t>(function)</a:t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444500" lvl="0" marL="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removeEventListener</a:t>
            </a:r>
            <a:endParaRPr sz="2200">
              <a:solidFill>
                <a:srgbClr val="FFFFFF"/>
              </a:solidFill>
            </a:endParaRPr>
          </a:p>
          <a:p>
            <a:pPr indent="-444500" lvl="1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lang="en-US" sz="2200">
                <a:solidFill>
                  <a:srgbClr val="FFFFFF"/>
                </a:solidFill>
              </a:rPr>
              <a:t>$(“selector”).</a:t>
            </a:r>
            <a:r>
              <a:rPr lang="en-US" sz="2200">
                <a:solidFill>
                  <a:srgbClr val="F6B26B"/>
                </a:solidFill>
              </a:rPr>
              <a:t>off</a:t>
            </a:r>
            <a:r>
              <a:rPr lang="en-US" sz="2200">
                <a:solidFill>
                  <a:srgbClr val="FFFFFF"/>
                </a:solidFill>
              </a:rPr>
              <a:t>([“eventName”, handler]);</a:t>
            </a:r>
            <a:endParaRPr sz="2200">
              <a:solidFill>
                <a:srgbClr val="FFFFFF"/>
              </a:solidFill>
            </a:endParaRPr>
          </a:p>
          <a:p>
            <a:pPr indent="609600" lvl="0" marL="1219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834" name="Google Shape;834;p51"/>
          <p:cNvSpPr/>
          <p:nvPr/>
        </p:nvSpPr>
        <p:spPr>
          <a:xfrm>
            <a:off x="-369525" y="799000"/>
            <a:ext cx="2746500" cy="279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51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36" name="Google Shape;836;p51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42" name="Google Shape;842;p51"/>
          <p:cNvGraphicFramePr/>
          <p:nvPr/>
        </p:nvGraphicFramePr>
        <p:xfrm>
          <a:off x="6981800" y="798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{44B0C74D-A1A1-452E-BC69-145E28F84DDB}</a:tableStyleId>
              </a:tblPr>
              <a:tblGrid>
                <a:gridCol w="1951700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</a:rPr>
                        <a:t>evetName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FFFFF"/>
                          </a:solidFill>
                        </a:rPr>
                        <a:t>click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keypress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mouseenter</a:t>
                      </a: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...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2"/>
          <p:cNvSpPr txBox="1"/>
          <p:nvPr>
            <p:ph type="title"/>
          </p:nvPr>
        </p:nvSpPr>
        <p:spPr>
          <a:xfrm>
            <a:off x="311738" y="193892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Effect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48" name="Google Shape;848;p52"/>
          <p:cNvSpPr txBox="1"/>
          <p:nvPr>
            <p:ph idx="1" type="body"/>
          </p:nvPr>
        </p:nvSpPr>
        <p:spPr>
          <a:xfrm>
            <a:off x="311700" y="1751399"/>
            <a:ext cx="8520600" cy="33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$("selector").</a:t>
            </a:r>
            <a:r>
              <a:rPr lang="en-US">
                <a:solidFill>
                  <a:srgbClr val="F6B26B"/>
                </a:solidFill>
              </a:rPr>
              <a:t>fadeIn</a:t>
            </a:r>
            <a:r>
              <a:rPr lang="en-US">
                <a:solidFill>
                  <a:srgbClr val="FFFFFF"/>
                </a:solidFill>
              </a:rPr>
              <a:t>([speed, callback]);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4572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Toggle</a:t>
            </a:r>
            <a:endParaRPr>
              <a:solidFill>
                <a:srgbClr val="FFFFFF"/>
              </a:solidFill>
            </a:endParaRPr>
          </a:p>
          <a:p>
            <a:pPr indent="-42545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○"/>
            </a:pPr>
            <a:r>
              <a:rPr lang="en-US">
                <a:solidFill>
                  <a:srgbClr val="FFFFFF"/>
                </a:solidFill>
              </a:rPr>
              <a:t>hidden </a:t>
            </a:r>
            <a:r>
              <a:rPr b="1" lang="en-US" sz="2000">
                <a:solidFill>
                  <a:srgbClr val="FFFFFF"/>
                </a:solidFill>
              </a:rPr>
              <a:t>→ </a:t>
            </a:r>
            <a:r>
              <a:rPr lang="en-US" sz="2000">
                <a:solidFill>
                  <a:srgbClr val="FFFFFF"/>
                </a:solidFill>
              </a:rPr>
              <a:t>fadeIn</a:t>
            </a:r>
            <a:endParaRPr sz="2000">
              <a:solidFill>
                <a:srgbClr val="FFFFFF"/>
              </a:solidFill>
            </a:endParaRPr>
          </a:p>
          <a:p>
            <a:pPr indent="-4318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shown </a:t>
            </a:r>
            <a:r>
              <a:rPr b="1" lang="en-US" sz="2000">
                <a:solidFill>
                  <a:srgbClr val="FFFFFF"/>
                </a:solidFill>
              </a:rPr>
              <a:t>→ </a:t>
            </a:r>
            <a:r>
              <a:rPr lang="en-US" sz="2000">
                <a:solidFill>
                  <a:srgbClr val="FFFFFF"/>
                </a:solidFill>
              </a:rPr>
              <a:t>fadeOut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849" name="Google Shape;849;p52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50" name="Google Shape;850;p52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6" name="Google Shape;856;p52"/>
          <p:cNvSpPr/>
          <p:nvPr/>
        </p:nvSpPr>
        <p:spPr>
          <a:xfrm>
            <a:off x="-369525" y="799000"/>
            <a:ext cx="2746500" cy="279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7" name="Google Shape;857;p52"/>
          <p:cNvGraphicFramePr/>
          <p:nvPr/>
        </p:nvGraphicFramePr>
        <p:xfrm>
          <a:off x="780275" y="3928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{44B0C74D-A1A1-452E-BC69-145E28F84DDB}</a:tableStyleId>
              </a:tblPr>
              <a:tblGrid>
                <a:gridCol w="4402975"/>
              </a:tblGrid>
              <a:tr h="394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FFFFFF"/>
                          </a:solidFill>
                        </a:rPr>
                        <a:t>effectName</a:t>
                      </a:r>
                      <a:endParaRPr b="1" sz="20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FFFFFF"/>
                          </a:solidFill>
                        </a:rPr>
                        <a:t>show / hide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fadeIn / fadeOut / fadeToggle / fadeTo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slideDown / slideUp / slideToggle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8" name="Google Shape;858;p52"/>
          <p:cNvGraphicFramePr/>
          <p:nvPr/>
        </p:nvGraphicFramePr>
        <p:xfrm>
          <a:off x="6094925" y="2614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{44B0C74D-A1A1-452E-BC69-145E28F84DDB}</a:tableStyleId>
              </a:tblPr>
              <a:tblGrid>
                <a:gridCol w="1476750"/>
                <a:gridCol w="1260625"/>
              </a:tblGrid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</a:rPr>
                        <a:t>Text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FFFFF"/>
                          </a:solidFill>
                        </a:rPr>
                        <a:t>Time (in ms)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9999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slow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600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normal 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400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fast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200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88544" y="-64200"/>
            <a:ext cx="8899500" cy="12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2100"/>
              </a:spcAft>
              <a:buNone/>
            </a:pPr>
            <a:r>
              <a:rPr b="1" lang="en-US" sz="4400">
                <a:solidFill>
                  <a:schemeClr val="lt1"/>
                </a:solidFill>
              </a:rPr>
              <a:t>jQuery VS JavaScript</a:t>
            </a:r>
            <a:r>
              <a:rPr b="1" lang="en-US" sz="2400">
                <a:solidFill>
                  <a:schemeClr val="lt1"/>
                </a:solidFill>
              </a:rPr>
              <a:t>  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-1282399" y="710900"/>
            <a:ext cx="7782600" cy="294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837300"/>
            <a:ext cx="9276600" cy="5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jQuery $().ready() method: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).ready(function () 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//do work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});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method:‘DOMContentLoaded’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(</a:t>
            </a:r>
            <a:r>
              <a:rPr b="1"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 taken from https://plainjs.com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function ready(callback){</a:t>
            </a:r>
            <a:b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// in case the document is already rendered()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(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.readyState!=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'loading'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callback();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// modern browsers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 if (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.addEventListener) 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.addEventListener(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'DOMContentLoaded'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,callback);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000">
                <a:solidFill>
                  <a:srgbClr val="999988"/>
                </a:solidFill>
                <a:latin typeface="Calibri"/>
                <a:ea typeface="Calibri"/>
                <a:cs typeface="Calibri"/>
                <a:sym typeface="Calibri"/>
              </a:rPr>
              <a:t>// IE &lt;= 8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  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.attachEvent(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'onreadystatechange'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function(){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if (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.readyState==</a:t>
            </a:r>
            <a:r>
              <a:rPr lang="en-US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'complete'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callback();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});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11" name="Google Shape;111;p17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3"/>
          <p:cNvSpPr txBox="1"/>
          <p:nvPr>
            <p:ph idx="1" type="body"/>
          </p:nvPr>
        </p:nvSpPr>
        <p:spPr>
          <a:xfrm>
            <a:off x="311700" y="1349425"/>
            <a:ext cx="8725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118850">
            <a:noAutofit/>
          </a:bodyPr>
          <a:lstStyle/>
          <a:p>
            <a:pPr indent="-457200" lvl="0" marL="6096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$("selector").</a:t>
            </a:r>
            <a:r>
              <a:rPr lang="en-US">
                <a:solidFill>
                  <a:srgbClr val="F6B26B"/>
                </a:solidFill>
              </a:rPr>
              <a:t>animate</a:t>
            </a:r>
            <a:r>
              <a:rPr lang="en-US">
                <a:solidFill>
                  <a:srgbClr val="FFFFFF"/>
                </a:solidFill>
              </a:rPr>
              <a:t>({CSSparameters}[, speed, callback]);</a:t>
            </a:r>
            <a:endParaRPr>
              <a:solidFill>
                <a:srgbClr val="FFFFFF"/>
              </a:solidFill>
            </a:endParaRPr>
          </a:p>
          <a:p>
            <a:pPr indent="-457200" lvl="0" marL="609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Example: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$("#box").</a:t>
            </a:r>
            <a:r>
              <a:rPr lang="en-US">
                <a:solidFill>
                  <a:srgbClr val="F6B26B"/>
                </a:solidFill>
              </a:rPr>
              <a:t>animate</a:t>
            </a:r>
            <a:r>
              <a:rPr lang="en-US">
                <a:solidFill>
                  <a:srgbClr val="FFFFFF"/>
                </a:solidFill>
              </a:rPr>
              <a:t>({</a:t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fontSize: '30px',</a:t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}, "slow", function() {</a:t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alert(“Animation finished”);</a:t>
            </a:r>
            <a:endParaRPr>
              <a:solidFill>
                <a:srgbClr val="FFFFFF"/>
              </a:solidFill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});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64" name="Google Shape;864;p53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65" name="Google Shape;865;p53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1" name="Google Shape;871;p53"/>
          <p:cNvSpPr txBox="1"/>
          <p:nvPr>
            <p:ph type="title"/>
          </p:nvPr>
        </p:nvSpPr>
        <p:spPr>
          <a:xfrm>
            <a:off x="311738" y="193892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Animation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72" name="Google Shape;872;p53"/>
          <p:cNvSpPr/>
          <p:nvPr/>
        </p:nvSpPr>
        <p:spPr>
          <a:xfrm>
            <a:off x="-879950" y="799000"/>
            <a:ext cx="4615200" cy="279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Unfinished Animation - Queue</a:t>
            </a:r>
            <a:endParaRPr>
              <a:solidFill>
                <a:srgbClr val="FFFFFF"/>
              </a:solidFill>
            </a:endParaRPr>
          </a:p>
          <a:p>
            <a:pPr indent="-4572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.queue()  /  .dequeue()  /  .clearQueue()  /  .finish()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457200" lvl="0" marL="609600" rtl="0"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>
                <a:solidFill>
                  <a:srgbClr val="FFFFFF"/>
                </a:solidFill>
              </a:rPr>
              <a:t>Stop Animation: $("selector").</a:t>
            </a:r>
            <a:r>
              <a:rPr lang="en-US">
                <a:solidFill>
                  <a:srgbClr val="F6B26B"/>
                </a:solidFill>
              </a:rPr>
              <a:t>stop</a:t>
            </a:r>
            <a:r>
              <a:rPr lang="en-US">
                <a:solidFill>
                  <a:srgbClr val="FFFFFF"/>
                </a:solidFill>
              </a:rPr>
              <a:t>([stopAll, goToEnd]);</a:t>
            </a:r>
            <a:endParaRPr>
              <a:solidFill>
                <a:srgbClr val="FFFFFF"/>
              </a:solidFill>
            </a:endParaRPr>
          </a:p>
          <a:p>
            <a:pPr indent="-4572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stopAll: true </a:t>
            </a:r>
            <a:r>
              <a:rPr b="1" lang="en-US" sz="2000">
                <a:solidFill>
                  <a:srgbClr val="FFFFFF"/>
                </a:solidFill>
              </a:rPr>
              <a:t>→</a:t>
            </a:r>
            <a:r>
              <a:rPr lang="en-US" sz="2400">
                <a:solidFill>
                  <a:srgbClr val="FFFFFF"/>
                </a:solidFill>
              </a:rPr>
              <a:t> clearQueue()</a:t>
            </a:r>
            <a:endParaRPr sz="2400">
              <a:solidFill>
                <a:srgbClr val="FFFFFF"/>
              </a:solidFill>
            </a:endParaRPr>
          </a:p>
          <a:p>
            <a:pPr indent="-457200" lvl="1" marL="1219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-US" sz="2400">
                <a:solidFill>
                  <a:srgbClr val="FFFFFF"/>
                </a:solidFill>
              </a:rPr>
              <a:t>goToEnd: true </a:t>
            </a:r>
            <a:r>
              <a:rPr b="1" lang="en-US" sz="2000">
                <a:solidFill>
                  <a:srgbClr val="FFFFFF"/>
                </a:solidFill>
              </a:rPr>
              <a:t>→</a:t>
            </a:r>
            <a:r>
              <a:rPr lang="en-US" sz="2400">
                <a:solidFill>
                  <a:srgbClr val="FFFFFF"/>
                </a:solidFill>
              </a:rPr>
              <a:t> finish()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78" name="Google Shape;878;p54"/>
          <p:cNvSpPr/>
          <p:nvPr/>
        </p:nvSpPr>
        <p:spPr>
          <a:xfrm>
            <a:off x="-964400" y="872550"/>
            <a:ext cx="7256100" cy="3369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54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80" name="Google Shape;880;p54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6" name="Google Shape;886;p54"/>
          <p:cNvSpPr txBox="1"/>
          <p:nvPr>
            <p:ph type="title"/>
          </p:nvPr>
        </p:nvSpPr>
        <p:spPr>
          <a:xfrm>
            <a:off x="311738" y="193892"/>
            <a:ext cx="85206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Manipulate </a:t>
            </a:r>
            <a:r>
              <a:rPr b="1" lang="en-US">
                <a:solidFill>
                  <a:srgbClr val="FFFFFF"/>
                </a:solidFill>
              </a:rPr>
              <a:t>Animation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5"/>
          <p:cNvSpPr txBox="1"/>
          <p:nvPr>
            <p:ph type="title"/>
          </p:nvPr>
        </p:nvSpPr>
        <p:spPr>
          <a:xfrm>
            <a:off x="283050" y="158550"/>
            <a:ext cx="7886700" cy="92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Your Turn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3" name="Google Shape;893;p55"/>
          <p:cNvSpPr txBox="1"/>
          <p:nvPr>
            <p:ph idx="1" type="body"/>
          </p:nvPr>
        </p:nvSpPr>
        <p:spPr>
          <a:xfrm>
            <a:off x="1257300" y="2530275"/>
            <a:ext cx="7886700" cy="287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UcPeriod"/>
            </a:pPr>
            <a:r>
              <a:rPr b="1" lang="en-US" sz="3000">
                <a:solidFill>
                  <a:schemeClr val="lt1"/>
                </a:solidFill>
              </a:rPr>
              <a:t>A function with the stuff we want to do</a:t>
            </a:r>
            <a:endParaRPr b="1" sz="3000"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UcPeriod"/>
            </a:pPr>
            <a:r>
              <a:rPr b="1" lang="en-US" sz="3000">
                <a:solidFill>
                  <a:schemeClr val="lt1"/>
                </a:solidFill>
              </a:rPr>
              <a:t>The target element being listening to</a:t>
            </a:r>
            <a:endParaRPr b="1" sz="3000"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UcPeriod"/>
            </a:pPr>
            <a:r>
              <a:rPr b="1" lang="en-US" sz="3000">
                <a:solidFill>
                  <a:schemeClr val="lt1"/>
                </a:solidFill>
              </a:rPr>
              <a:t>on</a:t>
            </a:r>
            <a:endParaRPr b="1" sz="3000">
              <a:solidFill>
                <a:schemeClr val="lt1"/>
              </a:solidFill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AutoNum type="alphaUcPeriod"/>
            </a:pPr>
            <a:r>
              <a:rPr b="1" lang="en-US" sz="3000">
                <a:solidFill>
                  <a:schemeClr val="lt1"/>
                </a:solidFill>
              </a:rPr>
              <a:t>The type of event being listened for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894" name="Google Shape;894;p55"/>
          <p:cNvSpPr/>
          <p:nvPr/>
        </p:nvSpPr>
        <p:spPr>
          <a:xfrm>
            <a:off x="-431549" y="816300"/>
            <a:ext cx="3619200" cy="3396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5"/>
          <p:cNvSpPr txBox="1"/>
          <p:nvPr/>
        </p:nvSpPr>
        <p:spPr>
          <a:xfrm>
            <a:off x="1674450" y="1364975"/>
            <a:ext cx="47751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$(__).__(__, __);</a:t>
            </a:r>
            <a:endParaRPr/>
          </a:p>
        </p:txBody>
      </p:sp>
      <p:grpSp>
        <p:nvGrpSpPr>
          <p:cNvPr id="896" name="Google Shape;896;p55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897" name="Google Shape;897;p55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5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3069AA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6"/>
          <p:cNvSpPr txBox="1"/>
          <p:nvPr>
            <p:ph type="title"/>
          </p:nvPr>
        </p:nvSpPr>
        <p:spPr>
          <a:xfrm>
            <a:off x="230625" y="-1009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FFFF"/>
                </a:solidFill>
              </a:rPr>
              <a:t>Your Turn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908" name="Google Shape;908;p56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09" name="Google Shape;909;p56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5" name="Google Shape;915;p56"/>
          <p:cNvSpPr/>
          <p:nvPr/>
        </p:nvSpPr>
        <p:spPr>
          <a:xfrm>
            <a:off x="-1285875" y="759200"/>
            <a:ext cx="4617300" cy="3765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6"/>
          <p:cNvSpPr txBox="1"/>
          <p:nvPr/>
        </p:nvSpPr>
        <p:spPr>
          <a:xfrm>
            <a:off x="148200" y="1122475"/>
            <a:ext cx="89958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Updating Content: Your task is to change the text in &lt;h1&gt; element to the value of input every time input value changes. We’ve created an event listener that will run when input changes.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example, when input has value “I love CSE3901”,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have &lt;h1 id=“myArticleTitle”&gt;I love CSE3901&lt;/h1&gt;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file:   &lt;div class="articles"&gt;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&lt;input id="input" value=" My Great Title " type="text"&gt;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&lt;h1 id=“myArticleTitle”&gt;My Great Title&lt;/h1&gt;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&lt;p&gt;My Great Content&lt;/p&gt;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&lt;/div&gt;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file:    $('#input').on('change', function() {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var value;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value= // Your code goes here!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});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7"/>
          <p:cNvSpPr txBox="1"/>
          <p:nvPr>
            <p:ph type="title"/>
          </p:nvPr>
        </p:nvSpPr>
        <p:spPr>
          <a:xfrm>
            <a:off x="414325" y="76200"/>
            <a:ext cx="7886700" cy="10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jQuery AJAX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3" name="Google Shape;923;p57"/>
          <p:cNvSpPr txBox="1"/>
          <p:nvPr>
            <p:ph idx="1" type="body"/>
          </p:nvPr>
        </p:nvSpPr>
        <p:spPr>
          <a:xfrm>
            <a:off x="628650" y="1547688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Asynchronous Javascript and XML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Avoid reloading an entire web page for dynamic content updates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Saves bandwidth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Doesn’t require (as much) user input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jQuery greatly simplifies using AJAX across browsers (but watch for cross-origin policy)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Helper functions/method and core function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Response messages handled by callback function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Why do we need to use a callback function?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24" name="Google Shape;924;p57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25" name="Google Shape;925;p57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1" name="Google Shape;931;p57"/>
          <p:cNvSpPr/>
          <p:nvPr/>
        </p:nvSpPr>
        <p:spPr>
          <a:xfrm>
            <a:off x="-623300" y="793375"/>
            <a:ext cx="4491000" cy="324000"/>
          </a:xfrm>
          <a:prstGeom prst="mathMinus">
            <a:avLst>
              <a:gd fmla="val 27947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8"/>
          <p:cNvSpPr txBox="1"/>
          <p:nvPr>
            <p:ph type="title"/>
          </p:nvPr>
        </p:nvSpPr>
        <p:spPr>
          <a:xfrm>
            <a:off x="414325" y="76200"/>
            <a:ext cx="7886700" cy="10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AJAX Helpers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8" name="Google Shape;938;p58"/>
          <p:cNvSpPr txBox="1"/>
          <p:nvPr>
            <p:ph idx="1" type="body"/>
          </p:nvPr>
        </p:nvSpPr>
        <p:spPr>
          <a:xfrm>
            <a:off x="628650" y="1547688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Two “global” functions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$.get(url [, payload, success, dataType])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$.post(url [, payload, success, dataType])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success callback function required if dataType is provided (success can be null)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One method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$(selector).load(url [,payload, callback(r_t, s_t, xhr))</a:t>
            </a:r>
            <a:endParaRPr>
              <a:solidFill>
                <a:schemeClr val="lt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>
                <a:solidFill>
                  <a:schemeClr val="lt1"/>
                </a:solidFill>
              </a:rPr>
              <a:t>Direct injection of html/text only into element(s)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All fill in the core function for you (but you have much less control)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9" name="Google Shape;939;p58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40" name="Google Shape;940;p58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58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8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8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8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8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6" name="Google Shape;946;p58"/>
          <p:cNvSpPr/>
          <p:nvPr/>
        </p:nvSpPr>
        <p:spPr>
          <a:xfrm>
            <a:off x="-623300" y="793375"/>
            <a:ext cx="4491000" cy="324000"/>
          </a:xfrm>
          <a:prstGeom prst="mathMinus">
            <a:avLst>
              <a:gd fmla="val 27947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9"/>
          <p:cNvSpPr txBox="1"/>
          <p:nvPr>
            <p:ph type="title"/>
          </p:nvPr>
        </p:nvSpPr>
        <p:spPr>
          <a:xfrm>
            <a:off x="414325" y="76200"/>
            <a:ext cx="7886700" cy="10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AJAX Core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3" name="Google Shape;953;p59"/>
          <p:cNvSpPr txBox="1"/>
          <p:nvPr>
            <p:ph idx="1" type="body"/>
          </p:nvPr>
        </p:nvSpPr>
        <p:spPr>
          <a:xfrm>
            <a:off x="628650" y="1547688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</a:rPr>
              <a:t>“Global” function $.ajax(call_object)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call_object = {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url: “location/resource”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async:true,	// default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cache:true,	// usually true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data: “?name=fav&amp;color=red”,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dataType: “html”,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type: “GET”	// default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					...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54" name="Google Shape;954;p59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55" name="Google Shape;955;p59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1" name="Google Shape;961;p59"/>
          <p:cNvSpPr/>
          <p:nvPr/>
        </p:nvSpPr>
        <p:spPr>
          <a:xfrm>
            <a:off x="-623300" y="793375"/>
            <a:ext cx="4491000" cy="324000"/>
          </a:xfrm>
          <a:prstGeom prst="mathMinus">
            <a:avLst>
              <a:gd fmla="val 27947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0"/>
          <p:cNvSpPr txBox="1"/>
          <p:nvPr>
            <p:ph type="title"/>
          </p:nvPr>
        </p:nvSpPr>
        <p:spPr>
          <a:xfrm>
            <a:off x="414325" y="76200"/>
            <a:ext cx="7886700" cy="104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AJAX Core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8" name="Google Shape;968;p60"/>
          <p:cNvSpPr txBox="1"/>
          <p:nvPr>
            <p:ph idx="1" type="body"/>
          </p:nvPr>
        </p:nvSpPr>
        <p:spPr>
          <a:xfrm>
            <a:off x="628650" y="1547688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var jQXHR = $.ajax(call_object);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jQXHR.done(function(data){  });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jQXHR.fail(function(xhr, status, error){  });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jQXHR.always(function(xhr, status){  });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// This is just the surface of functionality!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// Look up the jQXHR object and ajax function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9" name="Google Shape;969;p60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70" name="Google Shape;970;p60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0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0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0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0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6" name="Google Shape;976;p60"/>
          <p:cNvSpPr/>
          <p:nvPr/>
        </p:nvSpPr>
        <p:spPr>
          <a:xfrm>
            <a:off x="-623300" y="793375"/>
            <a:ext cx="4491000" cy="324000"/>
          </a:xfrm>
          <a:prstGeom prst="mathMinus">
            <a:avLst>
              <a:gd fmla="val 27947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1"/>
          <p:cNvSpPr txBox="1"/>
          <p:nvPr>
            <p:ph type="title"/>
          </p:nvPr>
        </p:nvSpPr>
        <p:spPr>
          <a:xfrm>
            <a:off x="368981" y="85475"/>
            <a:ext cx="7886700" cy="103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Plugins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3" name="Google Shape;983;p61"/>
          <p:cNvSpPr txBox="1"/>
          <p:nvPr>
            <p:ph idx="1" type="body"/>
          </p:nvPr>
        </p:nvSpPr>
        <p:spPr>
          <a:xfrm>
            <a:off x="495488" y="1253400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Plugins are jQuery Javascript libraries created on top of the JQuery library.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Animation: </a:t>
            </a:r>
            <a:r>
              <a:rPr lang="en-US" u="sng">
                <a:solidFill>
                  <a:srgbClr val="F4CCCC"/>
                </a:solidFill>
                <a:hlinkClick r:id="rId3"/>
              </a:rPr>
              <a:t>jQuery UI</a:t>
            </a:r>
            <a:r>
              <a:rPr lang="en-US">
                <a:solidFill>
                  <a:schemeClr val="lt1"/>
                </a:solidFill>
              </a:rPr>
              <a:t>,</a:t>
            </a:r>
            <a:r>
              <a:rPr lang="en-US">
                <a:solidFill>
                  <a:srgbClr val="F4CCCC"/>
                </a:solidFill>
              </a:rPr>
              <a:t> </a:t>
            </a:r>
            <a:r>
              <a:rPr lang="en-US" u="sng">
                <a:solidFill>
                  <a:srgbClr val="F4CCCC"/>
                </a:solidFill>
                <a:hlinkClick r:id="rId4"/>
              </a:rPr>
              <a:t>material-design-hierarchical-display</a:t>
            </a:r>
            <a:endParaRPr>
              <a:solidFill>
                <a:srgbClr val="F4D2D2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Table:  </a:t>
            </a:r>
            <a:r>
              <a:rPr lang="en-US" u="sng">
                <a:solidFill>
                  <a:srgbClr val="F4CCCC"/>
                </a:solidFill>
                <a:hlinkClick r:id="rId5"/>
              </a:rPr>
              <a:t>DataTables</a:t>
            </a:r>
            <a:endParaRPr>
              <a:solidFill>
                <a:srgbClr val="F4CCCC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Input: </a:t>
            </a:r>
            <a:r>
              <a:rPr lang="en-US" u="sng">
                <a:solidFill>
                  <a:srgbClr val="F4CCCC"/>
                </a:solidFill>
                <a:hlinkClick r:id="rId6"/>
              </a:rPr>
              <a:t>Chosen</a:t>
            </a:r>
            <a:r>
              <a:rPr lang="en-US">
                <a:solidFill>
                  <a:schemeClr val="lt1"/>
                </a:solidFill>
              </a:rPr>
              <a:t> ,</a:t>
            </a:r>
            <a:r>
              <a:rPr lang="en-US">
                <a:solidFill>
                  <a:srgbClr val="F4CCCC"/>
                </a:solidFill>
              </a:rPr>
              <a:t> </a:t>
            </a:r>
            <a:r>
              <a:rPr lang="en-US" u="sng">
                <a:solidFill>
                  <a:srgbClr val="F4CCCC"/>
                </a:solidFill>
                <a:hlinkClick r:id="rId7"/>
              </a:rPr>
              <a:t>File Uploader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Other widgets:</a:t>
            </a:r>
            <a:r>
              <a:rPr lang="en-US">
                <a:solidFill>
                  <a:srgbClr val="F4CCCC"/>
                </a:solidFill>
              </a:rPr>
              <a:t> </a:t>
            </a:r>
            <a:r>
              <a:rPr lang="en-US" u="sng">
                <a:solidFill>
                  <a:srgbClr val="F4CCCC"/>
                </a:solidFill>
                <a:hlinkClick r:id="rId8"/>
              </a:rPr>
              <a:t>jquery.facedetection</a:t>
            </a:r>
            <a:r>
              <a:rPr lang="en-US">
                <a:solidFill>
                  <a:schemeClr val="lt1"/>
                </a:solidFill>
              </a:rPr>
              <a:t>, </a:t>
            </a:r>
            <a:r>
              <a:rPr lang="en-US" u="sng">
                <a:solidFill>
                  <a:srgbClr val="F4D2D2"/>
                </a:solidFill>
                <a:hlinkClick r:id="rId9"/>
              </a:rPr>
              <a:t>URI.js</a:t>
            </a:r>
            <a:r>
              <a:rPr lang="en-US">
                <a:solidFill>
                  <a:schemeClr val="lt1"/>
                </a:solidFill>
              </a:rPr>
              <a:t>,</a:t>
            </a:r>
            <a:r>
              <a:rPr lang="en-US">
                <a:solidFill>
                  <a:srgbClr val="F4CCCC"/>
                </a:solidFill>
              </a:rPr>
              <a:t> </a:t>
            </a:r>
            <a:r>
              <a:rPr lang="en-US" u="sng">
                <a:solidFill>
                  <a:srgbClr val="F4CCCC"/>
                </a:solidFill>
                <a:hlinkClick r:id="rId10"/>
              </a:rPr>
              <a:t>tabslet</a:t>
            </a:r>
            <a:r>
              <a:rPr lang="en-US">
                <a:solidFill>
                  <a:schemeClr val="lt1"/>
                </a:solidFill>
              </a:rPr>
              <a:t>, </a:t>
            </a:r>
            <a:r>
              <a:rPr lang="en-US" u="sng">
                <a:solidFill>
                  <a:srgbClr val="F4D2D2"/>
                </a:solidFill>
                <a:hlinkClick r:id="rId11"/>
              </a:rPr>
              <a:t>jQuery-validate</a:t>
            </a:r>
            <a:r>
              <a:rPr lang="en-US">
                <a:solidFill>
                  <a:schemeClr val="lt1"/>
                </a:solidFill>
              </a:rPr>
              <a:t>, </a:t>
            </a:r>
            <a:r>
              <a:rPr lang="en-US" u="sng">
                <a:solidFill>
                  <a:srgbClr val="F4D2D2"/>
                </a:solidFill>
                <a:hlinkClick r:id="rId12"/>
              </a:rPr>
              <a:t>timeline.js</a:t>
            </a:r>
            <a:r>
              <a:rPr lang="en-US">
                <a:solidFill>
                  <a:srgbClr val="F4CCCC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and more!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4" name="Google Shape;984;p61"/>
          <p:cNvSpPr/>
          <p:nvPr/>
        </p:nvSpPr>
        <p:spPr>
          <a:xfrm>
            <a:off x="-379525" y="872550"/>
            <a:ext cx="3058500" cy="3222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61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986" name="Google Shape;986;p61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2"/>
          <p:cNvSpPr txBox="1"/>
          <p:nvPr>
            <p:ph type="title"/>
          </p:nvPr>
        </p:nvSpPr>
        <p:spPr>
          <a:xfrm>
            <a:off x="3156026" y="2267825"/>
            <a:ext cx="4808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</a:rPr>
              <a:t>Any Questions?</a:t>
            </a:r>
            <a:endParaRPr b="1" sz="4800">
              <a:solidFill>
                <a:schemeClr val="lt1"/>
              </a:solidFill>
            </a:endParaRPr>
          </a:p>
        </p:txBody>
      </p:sp>
      <p:pic>
        <p:nvPicPr>
          <p:cNvPr id="998" name="Google Shape;9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38" y="2202201"/>
            <a:ext cx="1605300" cy="16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grpSp>
        <p:nvGrpSpPr>
          <p:cNvPr id="999" name="Google Shape;999;p62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000" name="Google Shape;1000;p62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62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62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62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43556" y="-1266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jQuery Selectors -- $()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-1644350" y="920100"/>
            <a:ext cx="8437500" cy="20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8650" y="1257600"/>
            <a:ext cx="7886700" cy="468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element tag name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getElementsByTagName(“p”) </a:t>
            </a:r>
            <a:r>
              <a:rPr b="1" lang="en-US" sz="2600">
                <a:solidFill>
                  <a:srgbClr val="FFFFFF"/>
                </a:solidFill>
              </a:rPr>
              <a:t>→ </a:t>
            </a:r>
            <a:r>
              <a:rPr lang="en-US" sz="2600">
                <a:solidFill>
                  <a:srgbClr val="FFFFFF"/>
                </a:solidFill>
              </a:rPr>
              <a:t>$(“p”)</a:t>
            </a:r>
            <a:endParaRPr sz="26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id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getElementById(“id”) </a:t>
            </a:r>
            <a:r>
              <a:rPr b="1" lang="en-US" sz="2600">
                <a:solidFill>
                  <a:srgbClr val="FFFFFF"/>
                </a:solidFill>
              </a:rPr>
              <a:t>→ </a:t>
            </a:r>
            <a:r>
              <a:rPr lang="en-US" sz="2600">
                <a:solidFill>
                  <a:srgbClr val="FFFFFF"/>
                </a:solidFill>
              </a:rPr>
              <a:t>$(“#id”)</a:t>
            </a:r>
            <a:endParaRPr sz="26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class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getElementsByClassName(“class”) </a:t>
            </a:r>
            <a:r>
              <a:rPr b="1" lang="en-US" sz="2600">
                <a:solidFill>
                  <a:srgbClr val="FFFFFF"/>
                </a:solidFill>
              </a:rPr>
              <a:t>→ </a:t>
            </a:r>
            <a:r>
              <a:rPr lang="en-US" sz="2600">
                <a:solidFill>
                  <a:srgbClr val="FFFFFF"/>
                </a:solidFill>
              </a:rPr>
              <a:t>$(“.class”)</a:t>
            </a:r>
            <a:endParaRPr sz="26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attribute </a:t>
            </a:r>
            <a:endParaRPr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[attr], [attr=value], !=, ^=, |=, $=,*=, ~=</a:t>
            </a:r>
            <a:endParaRPr sz="26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4" name="Google Shape;124;p18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25" name="Google Shape;125;p18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28650" y="1325700"/>
            <a:ext cx="830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child selectors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:first-child, :last-child, :nth-of-type(n), etc</a:t>
            </a:r>
            <a:endParaRPr b="1" sz="26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hierarchy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“ancestor descendant”, “parent &gt; child”, </a:t>
            </a:r>
            <a:endParaRPr sz="2600">
              <a:solidFill>
                <a:srgbClr val="FFFFFF"/>
              </a:solidFill>
            </a:endParaRPr>
          </a:p>
          <a:p>
            <a:pPr indent="228600" lvl="0" marL="685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“prev + next”, “prev ~ siblings”</a:t>
            </a:r>
            <a:endParaRPr sz="26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visibility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:visible, :hidden</a:t>
            </a:r>
            <a:endParaRPr sz="26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37" name="Google Shape;137;p19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9"/>
          <p:cNvSpPr txBox="1"/>
          <p:nvPr>
            <p:ph type="title"/>
          </p:nvPr>
        </p:nvSpPr>
        <p:spPr>
          <a:xfrm>
            <a:off x="343556" y="-1266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jQuery Selectors -- $()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-1644350" y="920100"/>
            <a:ext cx="8437500" cy="20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6550" y="1199100"/>
            <a:ext cx="8970900" cy="526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index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:eq(index), :lt(index), :gt(index)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$(“li:lt(3)”) /*Selects &lt;li&gt; elements with index 0, 1, 2*/</a:t>
            </a:r>
            <a:endParaRPr sz="2400">
              <a:solidFill>
                <a:srgbClr val="FFFFFF"/>
              </a:solidFill>
            </a:endParaRPr>
          </a:p>
          <a:p>
            <a:pPr indent="-4064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en-US">
                <a:solidFill>
                  <a:srgbClr val="FFFFFF"/>
                </a:solidFill>
              </a:rPr>
              <a:t>content</a:t>
            </a:r>
            <a:endParaRPr b="1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:contains(text), :has(selector)</a:t>
            </a:r>
            <a:r>
              <a:rPr lang="en-US" sz="2400">
                <a:solidFill>
                  <a:srgbClr val="FFFFFF"/>
                </a:solidFill>
              </a:rPr>
              <a:t>, :empty, :parent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$(“p:contains(hello)”) </a:t>
            </a:r>
            <a:endParaRPr sz="2400">
              <a:solidFill>
                <a:srgbClr val="FFFFFF"/>
              </a:solidFill>
            </a:endParaRPr>
          </a:p>
          <a:p>
            <a:pPr indent="457200" lvl="0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/*Selects all &lt;p&gt; containing text “hello”*/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$(“p:has(button)”) /*Selects all &lt;p&gt; that contain &lt;button&gt;*/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51" name="Google Shape;151;p20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0"/>
          <p:cNvSpPr txBox="1"/>
          <p:nvPr>
            <p:ph type="title"/>
          </p:nvPr>
        </p:nvSpPr>
        <p:spPr>
          <a:xfrm>
            <a:off x="343556" y="-1266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jQuery Selectors -- $()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-1644350" y="920100"/>
            <a:ext cx="8437500" cy="20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25300" y="1597675"/>
            <a:ext cx="8372400" cy="46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</a:rPr>
              <a:t>form selectors</a:t>
            </a:r>
            <a:endParaRPr>
              <a:solidFill>
                <a:srgbClr val="FFFFFF"/>
              </a:solidFill>
            </a:endParaRPr>
          </a:p>
          <a:p>
            <a:pPr indent="0" lvl="0" marL="457200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type(:button, :file, :input, etc)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status(:selected, :checked, :disabled, :enabled, :focus)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$("button, input[type='button']") </a:t>
            </a:r>
            <a:r>
              <a:rPr b="1" lang="en-US" sz="2600">
                <a:solidFill>
                  <a:srgbClr val="FFFFFF"/>
                </a:solidFill>
              </a:rPr>
              <a:t>→</a:t>
            </a:r>
            <a:r>
              <a:rPr lang="en-US" sz="2400">
                <a:solidFill>
                  <a:srgbClr val="FFFFFF"/>
                </a:solidFill>
              </a:rPr>
              <a:t> $(":button")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/*Select all &lt;button&gt; elements and elements of type button*/</a:t>
            </a:r>
            <a:endParaRPr sz="2400">
              <a:solidFill>
                <a:srgbClr val="FFFFFF"/>
              </a:solidFill>
            </a:endParaRPr>
          </a:p>
        </p:txBody>
      </p:sp>
      <p:grpSp>
        <p:nvGrpSpPr>
          <p:cNvPr id="164" name="Google Shape;164;p21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65" name="Google Shape;165;p21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1"/>
          <p:cNvSpPr txBox="1"/>
          <p:nvPr>
            <p:ph type="title"/>
          </p:nvPr>
        </p:nvSpPr>
        <p:spPr>
          <a:xfrm>
            <a:off x="343556" y="-1266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</a:rPr>
              <a:t>jQuery Selectors -- $()</a:t>
            </a:r>
            <a:endParaRPr b="1" i="0" sz="4400" u="none" cap="none" strike="noStrike">
              <a:solidFill>
                <a:srgbClr val="FFFFFF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-1644350" y="920100"/>
            <a:ext cx="8437500" cy="2028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A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253688" y="5350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</a:rPr>
              <a:t>jQuery Traversing $(selector).method([param])</a:t>
            </a:r>
            <a:endParaRPr b="1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Ancestors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Descendants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-1377744" y="1379200"/>
            <a:ext cx="9893100" cy="305700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2"/>
          <p:cNvGrpSpPr/>
          <p:nvPr/>
        </p:nvGrpSpPr>
        <p:grpSpPr>
          <a:xfrm>
            <a:off x="0" y="6329225"/>
            <a:ext cx="9144000" cy="1325700"/>
            <a:chOff x="0" y="6176825"/>
            <a:chExt cx="12192000" cy="1325700"/>
          </a:xfrm>
        </p:grpSpPr>
        <p:sp>
          <p:nvSpPr>
            <p:cNvPr id="181" name="Google Shape;181;p22"/>
            <p:cNvSpPr/>
            <p:nvPr/>
          </p:nvSpPr>
          <p:spPr>
            <a:xfrm>
              <a:off x="0" y="6176825"/>
              <a:ext cx="15627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Selectors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562700" y="6176825"/>
              <a:ext cx="1805100" cy="1325700"/>
            </a:xfrm>
            <a:prstGeom prst="roundRect">
              <a:avLst>
                <a:gd fmla="val 16667" name="adj"/>
              </a:avLst>
            </a:prstGeom>
            <a:solidFill>
              <a:srgbClr val="3069AA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Traversing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3367767" y="6176825"/>
              <a:ext cx="35514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CSS/HTML Manipulation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919233" y="6176825"/>
              <a:ext cx="2877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Event &amp; Animation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797133" y="6176825"/>
              <a:ext cx="10359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AJAX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0833000" y="6176825"/>
              <a:ext cx="1359000" cy="132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800">
                  <a:solidFill>
                    <a:srgbClr val="3069AA"/>
                  </a:solidFill>
                  <a:latin typeface="Calibri"/>
                  <a:ea typeface="Calibri"/>
                  <a:cs typeface="Calibri"/>
                  <a:sym typeface="Calibri"/>
                </a:rPr>
                <a:t>Plugins</a:t>
              </a:r>
              <a:endParaRPr b="1" sz="1800">
                <a:solidFill>
                  <a:srgbClr val="3069A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