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569C-AB69-48FC-A78D-09359575B4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8BC0-2732-4C10-98F7-C4723F8CC4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458200" cy="1470025"/>
          </a:xfrm>
        </p:spPr>
        <p:txBody>
          <a:bodyPr/>
          <a:lstStyle/>
          <a:p>
            <a:pPr algn="just"/>
            <a:r>
              <a:rPr lang="en-US" b="1" dirty="0" smtClean="0"/>
              <a:t>ALGORITMA DAN 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43400"/>
            <a:ext cx="6400800" cy="1066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Endang</a:t>
            </a:r>
            <a:r>
              <a:rPr lang="en-US" b="1" dirty="0" smtClean="0">
                <a:solidFill>
                  <a:srgbClr val="002060"/>
                </a:solidFill>
              </a:rPr>
              <a:t> Sri </a:t>
            </a:r>
            <a:r>
              <a:rPr lang="en-US" b="1" dirty="0" err="1" smtClean="0">
                <a:solidFill>
                  <a:srgbClr val="002060"/>
                </a:solidFill>
              </a:rPr>
              <a:t>Sumanti</a:t>
            </a:r>
            <a:r>
              <a:rPr lang="en-US" b="1" dirty="0" smtClean="0">
                <a:solidFill>
                  <a:srgbClr val="002060"/>
                </a:solidFill>
              </a:rPr>
              <a:t>, ST., </a:t>
            </a:r>
            <a:r>
              <a:rPr lang="en-US" b="1" dirty="0" err="1" smtClean="0">
                <a:solidFill>
                  <a:srgbClr val="002060"/>
                </a:solidFill>
              </a:rPr>
              <a:t>M.Eng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25468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Pertemuan</a:t>
            </a:r>
            <a:r>
              <a:rPr lang="en-US" b="1" dirty="0" smtClean="0"/>
              <a:t> I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260"/>
            <a:ext cx="8388350" cy="6202045"/>
          </a:xfrm>
        </p:spPr>
        <p:txBody>
          <a:bodyPr>
            <a:normAutofit fontScale="70000"/>
          </a:bodyPr>
          <a:p>
            <a:pPr algn="just"/>
            <a:r>
              <a:rPr lang="en-US" sz="3285"/>
              <a:t>Bisa dikembangkan (expandable) Haruslah sesuatu yang dapat kita kembangkan lebih jauh berdasarkan perubahan requirement yang ada.  </a:t>
            </a:r>
            <a:endParaRPr lang="en-US" sz="3285"/>
          </a:p>
          <a:p>
            <a:pPr algn="just"/>
            <a:r>
              <a:rPr lang="en-US" sz="3285"/>
              <a:t>Mudah dimengerti, Siapapun yang melihat, dia akan bisa memahami</a:t>
            </a:r>
            <a:endParaRPr lang="en-US" sz="3285"/>
          </a:p>
          <a:p>
            <a:pPr algn="just"/>
            <a:r>
              <a:rPr lang="en-US" sz="3285"/>
              <a:t>algoritma Anda. Susah dimengertinya suatu program akan membuat susah di-maintenance (kelola).  </a:t>
            </a:r>
            <a:endParaRPr lang="en-US" sz="3285"/>
          </a:p>
          <a:p>
            <a:pPr algn="just"/>
            <a:r>
              <a:rPr lang="en-US" sz="3285"/>
              <a:t>Portabilitas yang tinggi (portability) Bisa dengan mudah diimplementasikan di berbagai platform komputer. </a:t>
            </a:r>
            <a:endParaRPr lang="en-US" sz="3285"/>
          </a:p>
          <a:p>
            <a:pPr algn="just"/>
            <a:r>
              <a:rPr lang="en-US" sz="3285"/>
              <a:t> Precise (tepat, betul, teliti)</a:t>
            </a:r>
            <a:endParaRPr lang="en-US" sz="3285"/>
          </a:p>
          <a:p>
            <a:pPr algn="just"/>
            <a:r>
              <a:rPr lang="en-US" sz="3285"/>
              <a:t> Efektif</a:t>
            </a:r>
            <a:endParaRPr lang="en-US" sz="3285"/>
          </a:p>
          <a:p>
            <a:pPr algn="just"/>
            <a:r>
              <a:rPr lang="en-US" sz="3285"/>
              <a:t>Tidak boleh ada instruksi yang tidak mungkin dikerjakan oleh pemroses yang akan menjalankannya.  </a:t>
            </a:r>
            <a:endParaRPr lang="en-US" sz="3285"/>
          </a:p>
          <a:p>
            <a:pPr algn="just"/>
            <a:r>
              <a:rPr lang="en-US" sz="3285"/>
              <a:t>Harus terminate Jalannya algoritma harus ada kriteria berhenti.</a:t>
            </a:r>
            <a:endParaRPr lang="en-US" sz="3285"/>
          </a:p>
          <a:p>
            <a:pPr algn="just"/>
            <a:r>
              <a:rPr lang="en-US" sz="3285"/>
              <a:t>Output yang dihasilkan tepat</a:t>
            </a:r>
            <a:endParaRPr lang="en-US" sz="328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Program dan Pemrograman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0940"/>
          </a:xfrm>
        </p:spPr>
        <p:txBody>
          <a:bodyPr>
            <a:normAutofit fontScale="70000"/>
          </a:bodyPr>
          <a:p>
            <a:pPr algn="just">
              <a:buFont typeface="Wingdings" panose="05000000000000000000" charset="0"/>
              <a:buChar char="v"/>
            </a:pPr>
            <a:r>
              <a:rPr lang="en-US" sz="3285"/>
              <a:t>Algoritma baru efektif jika dilaksanakan oleh sebuah pemroses (processor). Pemroses itu bisa manusia, komputer, robot, mesin, dsb. </a:t>
            </a:r>
            <a:endParaRPr lang="en-US" sz="3285"/>
          </a:p>
          <a:p>
            <a:pPr algn="just">
              <a:buFont typeface="Wingdings" panose="05000000000000000000" charset="0"/>
              <a:buChar char="v"/>
            </a:pPr>
            <a:r>
              <a:rPr lang="en-US" sz="3285"/>
              <a:t>Supaya komputer mengerti instruksi yang dibacanya, maka instruksi tersebut harus ditulis dalam bahasa yang dipahami oleh komputer.</a:t>
            </a:r>
            <a:endParaRPr lang="en-US" sz="3285"/>
          </a:p>
          <a:p>
            <a:pPr algn="just">
              <a:buFont typeface="Wingdings" panose="05000000000000000000" charset="0"/>
              <a:buChar char="v"/>
            </a:pPr>
            <a:r>
              <a:rPr lang="en-US" sz="3285"/>
              <a:t>Algoritma yang ditulis dalam bahasa komputer disebut program.</a:t>
            </a:r>
            <a:endParaRPr lang="en-US" sz="3285"/>
          </a:p>
          <a:p>
            <a:pPr algn="just">
              <a:buFont typeface="Wingdings" panose="05000000000000000000" charset="0"/>
              <a:buChar char="v"/>
            </a:pPr>
            <a:r>
              <a:rPr lang="en-US" sz="3285"/>
              <a:t>Bahasa komputer yang digunakan untuk menulis program disebut bahasa pemrograman, sedangkan orang yang menulis program computer dinamakan pemrogram (programmer). Kegiatan mulai dari mendesain hingga menulis program disebut pemrograman.</a:t>
            </a:r>
            <a:endParaRPr lang="en-US" sz="328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contoh eksekusi program pada algoritma dan pemrograman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5400000">
            <a:off x="2057400" y="939165"/>
            <a:ext cx="5336540" cy="6438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600200"/>
            <a:ext cx="8697595" cy="4904740"/>
          </a:xfrm>
        </p:spPr>
        <p:txBody>
          <a:bodyPr>
            <a:normAutofit lnSpcReduction="10000"/>
          </a:bodyPr>
          <a:p>
            <a:pPr algn="just"/>
            <a:r>
              <a:rPr lang="en-US"/>
              <a:t>Bagaimana Komputer menjalankan Program ?</a:t>
            </a:r>
            <a:endParaRPr lang="en-US"/>
          </a:p>
          <a:p>
            <a:pPr marL="0" indent="0" algn="just">
              <a:buNone/>
            </a:pPr>
            <a:r>
              <a:rPr lang="en-US"/>
              <a:t>piranti input/output           Unit PemrosesCPU          </a:t>
            </a:r>
            <a:endParaRPr lang="en-US"/>
          </a:p>
          <a:p>
            <a:pPr marL="0" indent="0" algn="just">
              <a:buNone/>
            </a:pPr>
            <a:r>
              <a:rPr lang="en-US"/>
              <a:t> </a:t>
            </a:r>
            <a:endParaRPr lang="en-US"/>
          </a:p>
          <a:p>
            <a:pPr marL="0" indent="0" algn="just">
              <a:buNone/>
            </a:pPr>
            <a:r>
              <a:rPr lang="en-US"/>
              <a:t>					       Memori</a:t>
            </a:r>
            <a:endParaRPr lang="en-US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Tahapan Pelaksanaan Program oleh Komputer</a:t>
            </a:r>
            <a:endParaRPr lang="en-US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/>
              <a:t>Algoritma                   Program  dalam Bahasa Tingkat Tinggi                 Program  dalam Bahasa Tingkat </a:t>
            </a:r>
            <a:endParaRPr lang="en-US" sz="16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/>
              <a:t>Rendah              Operasi (baca, tulis, hitung, dsb)</a:t>
            </a:r>
            <a:endParaRPr lang="en-US" sz="160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27145" y="2428240"/>
            <a:ext cx="66865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00800" y="2667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19200" y="4419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57800" y="4419600"/>
            <a:ext cx="51625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648200"/>
            <a:ext cx="51625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Notasi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885"/>
            <a:ext cx="8229600" cy="5379085"/>
          </a:xfrm>
        </p:spPr>
        <p:txBody>
          <a:bodyPr>
            <a:normAutofit fontScale="90000"/>
          </a:bodyPr>
          <a:p>
            <a:pPr marL="0" indent="0" algn="just">
              <a:buNone/>
            </a:pPr>
            <a:r>
              <a:rPr lang="en-US"/>
              <a:t>Notasi 1: Menggunakan langkah-langkah algoritma dalam kalimat</a:t>
            </a:r>
            <a:endParaRPr lang="en-US"/>
          </a:p>
          <a:p>
            <a:pPr marL="0" indent="0" algn="just">
              <a:buNone/>
            </a:pPr>
            <a:r>
              <a:rPr lang="en-US"/>
              <a:t>deskriptif</a:t>
            </a:r>
            <a:endParaRPr lang="en-US"/>
          </a:p>
          <a:p>
            <a:pPr marL="0" indent="0" algn="just">
              <a:buNone/>
            </a:pPr>
            <a:r>
              <a:rPr lang="en-US"/>
              <a:t>Contoh:</a:t>
            </a:r>
            <a:endParaRPr lang="en-US"/>
          </a:p>
          <a:p>
            <a:pPr marL="0" indent="0" algn="just">
              <a:buNone/>
            </a:pPr>
            <a:r>
              <a:rPr lang="en-US"/>
              <a:t>Menghitung rata-rata tiga buah data</a:t>
            </a:r>
            <a:endParaRPr lang="en-US"/>
          </a:p>
          <a:p>
            <a:pPr marL="0" indent="0" algn="just">
              <a:buNone/>
            </a:pPr>
            <a:r>
              <a:rPr lang="en-US"/>
              <a:t>Algoritma dengan struktur bahasa Indonesia:</a:t>
            </a:r>
            <a:endParaRPr lang="en-US"/>
          </a:p>
          <a:p>
            <a:pPr marL="0" indent="0" algn="just">
              <a:buNone/>
            </a:pPr>
            <a:r>
              <a:rPr lang="en-US"/>
              <a:t>1) Baca bilangan a, b, dan c</a:t>
            </a:r>
            <a:endParaRPr lang="en-US"/>
          </a:p>
          <a:p>
            <a:pPr marL="0" indent="0" algn="just">
              <a:buNone/>
            </a:pPr>
            <a:r>
              <a:rPr lang="en-US"/>
              <a:t>2) Jumlahkan ketiga bilangan tersebut</a:t>
            </a:r>
            <a:endParaRPr lang="en-US"/>
          </a:p>
          <a:p>
            <a:pPr marL="0" indent="0" algn="just">
              <a:buNone/>
            </a:pPr>
            <a:r>
              <a:rPr lang="en-US"/>
              <a:t>3) Bagi jumlah tersebut dengan 3</a:t>
            </a:r>
            <a:endParaRPr lang="en-US"/>
          </a:p>
          <a:p>
            <a:pPr marL="0" indent="0" algn="just">
              <a:buNone/>
            </a:pPr>
            <a:r>
              <a:rPr lang="en-US"/>
              <a:t>4) Tulis hasilnya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775"/>
            <a:ext cx="8378190" cy="6244590"/>
          </a:xfrm>
        </p:spPr>
        <p:txBody>
          <a:bodyPr/>
          <a:p>
            <a:pPr marL="0" indent="0">
              <a:buNone/>
            </a:pPr>
            <a:r>
              <a:rPr lang="en-US"/>
              <a:t>Notasi 2: Menggunakan bagan alir (flowchart)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81710" y="817245"/>
            <a:ext cx="7450455" cy="54584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6700" y="455295"/>
            <a:ext cx="8692515" cy="6278245"/>
          </a:xfrm>
        </p:spPr>
        <p:txBody>
          <a:bodyPr/>
          <a:p>
            <a:pPr marL="0" indent="0">
              <a:buNone/>
            </a:pPr>
            <a:r>
              <a:rPr lang="en-US"/>
              <a:t>Notasi 2: Menggunakan bagan alir (flowchart)</a:t>
            </a:r>
            <a:endParaRPr lang="en-US"/>
          </a:p>
          <a:p>
            <a:pPr marL="0" indent="0">
              <a:buNone/>
            </a:pPr>
            <a:r>
              <a:rPr lang="en-US"/>
              <a:t>Contoh:</a:t>
            </a:r>
            <a:endParaRPr lang="en-US"/>
          </a:p>
          <a:p>
            <a:pPr marL="0" indent="0">
              <a:buNone/>
            </a:pPr>
            <a:r>
              <a:rPr lang="en-US"/>
              <a:t>Menghitung Luas persegi panjang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96560" y="1600200"/>
            <a:ext cx="234061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07035"/>
            <a:ext cx="7767955" cy="6221095"/>
          </a:xfrm>
        </p:spPr>
        <p:txBody>
          <a:bodyPr/>
          <a:p>
            <a:pPr marL="0" indent="0">
              <a:buNone/>
            </a:pPr>
            <a:r>
              <a:rPr lang="en-US"/>
              <a:t>Notasi 3: Menggunakan pseudocode</a:t>
            </a:r>
            <a:endParaRPr lang="en-US"/>
          </a:p>
          <a:p>
            <a:pPr marL="0" indent="0">
              <a:buNone/>
            </a:pPr>
            <a:r>
              <a:rPr lang="en-US"/>
              <a:t>Contoh:</a:t>
            </a:r>
            <a:endParaRPr lang="en-US"/>
          </a:p>
          <a:p>
            <a:pPr marL="0" indent="0">
              <a:buNone/>
            </a:pPr>
            <a:r>
              <a:rPr lang="en-US"/>
              <a:t>Menghitung Luas persegi panjang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2204720"/>
            <a:ext cx="5701665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08355"/>
          </a:xfrm>
        </p:spPr>
        <p:txBody>
          <a:bodyPr/>
          <a:p>
            <a:r>
              <a:rPr lang="en-US"/>
              <a:t>Kesimpulan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7295"/>
            <a:ext cx="8341995" cy="5163820"/>
          </a:xfrm>
        </p:spPr>
        <p:txBody>
          <a:bodyPr>
            <a:noAutofit/>
          </a:bodyPr>
          <a:p>
            <a:pPr algn="just">
              <a:buFont typeface="+mj-lt"/>
              <a:buAutoNum type="arabicPeriod"/>
            </a:pPr>
            <a:r>
              <a:rPr lang="en-US" sz="2000"/>
              <a:t>Untuk memahami apa itu algoritma terlebih dahulu kita harus memahami persoalan. </a:t>
            </a:r>
            <a:endParaRPr lang="en-US" sz="2000"/>
          </a:p>
          <a:p>
            <a:pPr algn="just">
              <a:buFont typeface="+mj-lt"/>
              <a:buAutoNum type="arabicPeriod"/>
            </a:pPr>
            <a:r>
              <a:rPr lang="en-US" sz="2000"/>
              <a:t> Algoritma adalah urutan langkah-langkah untuk menyelesaikan suatu persoalan</a:t>
            </a:r>
            <a:endParaRPr lang="en-US" sz="2000"/>
          </a:p>
          <a:p>
            <a:pPr algn="just">
              <a:buFont typeface="+mj-lt"/>
              <a:buAutoNum type="arabicPeriod"/>
            </a:pPr>
            <a:r>
              <a:rPr lang="en-US" sz="2000"/>
              <a:t>Algoritma memiliki beberapa karakteristik supaya dapat disebut sebagai algoritma yang baik. </a:t>
            </a:r>
            <a:endParaRPr lang="en-US" sz="2000"/>
          </a:p>
          <a:p>
            <a:pPr algn="just">
              <a:buFont typeface="+mj-lt"/>
              <a:buAutoNum type="arabicPeriod"/>
            </a:pPr>
            <a:r>
              <a:rPr lang="en-US" sz="2000"/>
              <a:t>Algoritma yang ditulis dalam bahasa komputer dinamakan program dan kegiatan mulai dari mendesain hingga menulis program dinamakan pemrograman. </a:t>
            </a:r>
            <a:endParaRPr lang="en-US" sz="2000"/>
          </a:p>
          <a:p>
            <a:pPr algn="just">
              <a:buFont typeface="+mj-lt"/>
              <a:buAutoNum type="arabicPeriod"/>
            </a:pPr>
            <a:r>
              <a:rPr lang="en-US" sz="2000"/>
              <a:t>Bahasa pemrograman menurut tujuan aplikasinya dapat dibedakan menjadi bahasa pemrograman yang bertujuan khusus dan umum sedangkan menurut kedekatan dengan bahasa manusia dibagi menjadi bahasa tingkat rendah dan bahasa tingkat tinggi.</a:t>
            </a:r>
            <a:endParaRPr lang="en-US" sz="2000"/>
          </a:p>
          <a:p>
            <a:pPr algn="just">
              <a:buFont typeface="+mj-lt"/>
              <a:buAutoNum type="arabicPeriod"/>
            </a:pPr>
            <a:r>
              <a:rPr lang="en-US" sz="2000"/>
              <a:t>Notasi algoritma dapat dituliskan menggunakan kalimat deskriptif, pseudocode, dan flowchart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2133600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/>
              <a:t>Deskripsi</a:t>
            </a:r>
            <a:r>
              <a:rPr lang="en-US" sz="2400" dirty="0" smtClean="0"/>
              <a:t> Mata </a:t>
            </a:r>
            <a:r>
              <a:rPr lang="en-US" sz="2400" dirty="0" err="1" smtClean="0"/>
              <a:t>Kuliah</a:t>
            </a:r>
            <a:r>
              <a:rPr lang="en-US" sz="2400" dirty="0" smtClean="0"/>
              <a:t> </a:t>
            </a:r>
            <a:br>
              <a:rPr lang="en-US" sz="2400" dirty="0"/>
            </a:br>
            <a:r>
              <a:rPr lang="en-US" sz="2400" dirty="0" smtClean="0"/>
              <a:t>Mata </a:t>
            </a:r>
            <a:r>
              <a:rPr lang="en-US" sz="2400" dirty="0" err="1" smtClean="0"/>
              <a:t>kuliah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mata</a:t>
            </a:r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 </a:t>
            </a:r>
            <a:r>
              <a:rPr lang="en-US" sz="2400" dirty="0" err="1" smtClean="0"/>
              <a:t>wajib</a:t>
            </a:r>
            <a:r>
              <a:rPr lang="en-US" sz="2400" dirty="0"/>
              <a:t> </a:t>
            </a:r>
            <a:r>
              <a:rPr lang="en-US" sz="2400" dirty="0" smtClean="0"/>
              <a:t>Program </a:t>
            </a:r>
            <a:r>
              <a:rPr lang="en-US" sz="2400" dirty="0" err="1" smtClean="0"/>
              <a:t>Studi</a:t>
            </a:r>
            <a:r>
              <a:rPr lang="en-US" sz="2400" dirty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smtClean="0"/>
              <a:t> S-1 yang </a:t>
            </a:r>
            <a:r>
              <a:rPr lang="en-US" sz="2400" dirty="0" err="1" smtClean="0"/>
              <a:t>membahas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Pengantar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, </a:t>
            </a:r>
            <a:r>
              <a:rPr lang="en-US" sz="2400" dirty="0" err="1" smtClean="0"/>
              <a:t>Dasar</a:t>
            </a:r>
            <a:r>
              <a:rPr lang="en-US" sz="2400" dirty="0" smtClean="0"/>
              <a:t>-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,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Data,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Operator, Array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Pengambilan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fiskal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229600" cy="3962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300" dirty="0" smtClean="0"/>
              <a:t>CAPAIAN PEMBELAJARAN MATA KULIAH</a:t>
            </a:r>
            <a:endParaRPr lang="en-US" sz="2300" dirty="0" smtClean="0"/>
          </a:p>
          <a:p>
            <a:pPr marL="0" indent="0" algn="ctr">
              <a:buNone/>
            </a:pPr>
            <a:r>
              <a:rPr lang="en-US" sz="2300" dirty="0" err="1" smtClean="0"/>
              <a:t>Mahasiswa</a:t>
            </a:r>
            <a:r>
              <a:rPr lang="en-US" sz="2300" dirty="0" smtClean="0"/>
              <a:t> </a:t>
            </a:r>
            <a:r>
              <a:rPr lang="en-US" sz="2300" dirty="0"/>
              <a:t>S1 </a:t>
            </a:r>
            <a:r>
              <a:rPr lang="en-US" sz="2300" dirty="0" err="1" smtClean="0"/>
              <a:t>Ilmu</a:t>
            </a:r>
            <a:r>
              <a:rPr lang="en-US" sz="2300" dirty="0" smtClean="0"/>
              <a:t> </a:t>
            </a:r>
            <a:r>
              <a:rPr lang="en-US" sz="2300" dirty="0" err="1" smtClean="0"/>
              <a:t>Komputer</a:t>
            </a:r>
            <a:r>
              <a:rPr lang="en-US" sz="2300" dirty="0" smtClean="0"/>
              <a:t> </a:t>
            </a:r>
            <a:r>
              <a:rPr lang="en-US" sz="2300" dirty="0" err="1" smtClean="0"/>
              <a:t>Universitas</a:t>
            </a:r>
            <a:r>
              <a:rPr lang="en-US" sz="2300" dirty="0" smtClean="0"/>
              <a:t> </a:t>
            </a:r>
            <a:r>
              <a:rPr lang="en-US" sz="2300" dirty="0" err="1" smtClean="0"/>
              <a:t>Muhamadiyah</a:t>
            </a:r>
            <a:r>
              <a:rPr lang="en-US" sz="2300" dirty="0" smtClean="0"/>
              <a:t> </a:t>
            </a:r>
            <a:r>
              <a:rPr lang="en-US" sz="2300" dirty="0" err="1" smtClean="0"/>
              <a:t>Bima</a:t>
            </a:r>
            <a:r>
              <a:rPr lang="en-US" sz="2300" dirty="0" smtClean="0"/>
              <a:t> </a:t>
            </a:r>
            <a:r>
              <a:rPr lang="en-US" sz="2300" dirty="0" err="1" smtClean="0"/>
              <a:t>pada</a:t>
            </a:r>
            <a:r>
              <a:rPr lang="en-US" sz="2300" dirty="0" smtClean="0"/>
              <a:t> </a:t>
            </a:r>
            <a:r>
              <a:rPr lang="en-US" sz="2300" dirty="0" err="1" smtClean="0"/>
              <a:t>mata</a:t>
            </a:r>
            <a:r>
              <a:rPr lang="en-US" sz="2300" dirty="0" smtClean="0"/>
              <a:t> </a:t>
            </a:r>
            <a:r>
              <a:rPr lang="en-US" sz="2300" dirty="0" err="1" smtClean="0"/>
              <a:t>kuliah</a:t>
            </a:r>
            <a:r>
              <a:rPr lang="en-US" sz="2300" dirty="0" smtClean="0"/>
              <a:t> </a:t>
            </a:r>
            <a:r>
              <a:rPr lang="en-US" sz="2300" dirty="0" err="1" smtClean="0"/>
              <a:t>algoritma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Pemrograman</a:t>
            </a:r>
            <a:r>
              <a:rPr lang="en-US" sz="2300" dirty="0" smtClean="0"/>
              <a:t> :</a:t>
            </a:r>
            <a:endParaRPr lang="en-US" sz="2300" dirty="0" smtClean="0"/>
          </a:p>
          <a:p>
            <a:pPr marL="0" indent="0" algn="ctr">
              <a:buNone/>
            </a:pPr>
            <a:r>
              <a:rPr lang="en-US" sz="2300" dirty="0" smtClean="0"/>
              <a:t> “</a:t>
            </a:r>
            <a:r>
              <a:rPr lang="en-US" sz="2300" dirty="0" err="1" smtClean="0"/>
              <a:t>mampu</a:t>
            </a:r>
            <a:r>
              <a:rPr lang="en-US" sz="2300" dirty="0" smtClean="0"/>
              <a:t> </a:t>
            </a:r>
            <a:r>
              <a:rPr lang="en-US" sz="2300" dirty="0" err="1" smtClean="0"/>
              <a:t>membuat</a:t>
            </a:r>
            <a:r>
              <a:rPr lang="en-US" sz="2300" dirty="0" smtClean="0"/>
              <a:t> </a:t>
            </a:r>
            <a:r>
              <a:rPr lang="en-US" sz="2300" dirty="0" err="1"/>
              <a:t>algoritma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bentuk</a:t>
            </a:r>
            <a:r>
              <a:rPr lang="en-US" sz="2300" dirty="0"/>
              <a:t> </a:t>
            </a:r>
            <a:r>
              <a:rPr lang="en-US" sz="2300" i="1" dirty="0" err="1" smtClean="0"/>
              <a:t>pseudocode</a:t>
            </a:r>
            <a:r>
              <a:rPr lang="en-US" sz="2300" i="1" dirty="0" smtClean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i="1" dirty="0"/>
              <a:t>flowchart </a:t>
            </a:r>
            <a:r>
              <a:rPr lang="en-US" sz="2300" dirty="0" err="1"/>
              <a:t>serta</a:t>
            </a:r>
            <a:r>
              <a:rPr lang="en-US" sz="2300" dirty="0"/>
              <a:t> </a:t>
            </a:r>
            <a:r>
              <a:rPr lang="en-US" sz="2300" dirty="0" err="1"/>
              <a:t>membangun</a:t>
            </a:r>
            <a:r>
              <a:rPr lang="en-US" sz="2300" dirty="0"/>
              <a:t> </a:t>
            </a:r>
            <a:r>
              <a:rPr lang="en-US" sz="2300" dirty="0" smtClean="0"/>
              <a:t>program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menyelesaikan</a:t>
            </a:r>
            <a:r>
              <a:rPr lang="en-US" sz="2300" dirty="0"/>
              <a:t> </a:t>
            </a:r>
            <a:r>
              <a:rPr lang="en-US" sz="2300" dirty="0" err="1"/>
              <a:t>permasalahan</a:t>
            </a:r>
            <a:r>
              <a:rPr lang="en-US" sz="2300" dirty="0"/>
              <a:t> </a:t>
            </a:r>
            <a:r>
              <a:rPr lang="en-US" sz="2300" dirty="0" smtClean="0"/>
              <a:t>yang </a:t>
            </a:r>
            <a:r>
              <a:rPr lang="en-US" sz="2300" dirty="0" err="1" smtClean="0"/>
              <a:t>sederhana</a:t>
            </a:r>
            <a:r>
              <a:rPr lang="en-US" sz="2300" dirty="0" smtClean="0"/>
              <a:t>/</a:t>
            </a:r>
            <a:r>
              <a:rPr lang="en-US" sz="2300" dirty="0" err="1" smtClean="0"/>
              <a:t>mudah</a:t>
            </a:r>
            <a:r>
              <a:rPr lang="en-US" sz="2300" dirty="0" smtClean="0"/>
              <a:t>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</a:t>
            </a:r>
            <a:r>
              <a:rPr lang="en-US" sz="2300" dirty="0" err="1" smtClean="0"/>
              <a:t>menerapkan</a:t>
            </a:r>
            <a:r>
              <a:rPr lang="en-US" sz="2300" dirty="0" smtClean="0"/>
              <a:t> </a:t>
            </a:r>
            <a:r>
              <a:rPr lang="en-US" sz="2300" dirty="0" err="1" smtClean="0"/>
              <a:t>algoritma</a:t>
            </a:r>
            <a:r>
              <a:rPr lang="en-US" sz="2300" dirty="0" smtClean="0"/>
              <a:t> </a:t>
            </a:r>
            <a:r>
              <a:rPr lang="en-US" sz="2300" dirty="0" err="1" smtClean="0"/>
              <a:t>secara</a:t>
            </a:r>
            <a:r>
              <a:rPr lang="en-US" sz="2300" dirty="0" smtClean="0"/>
              <a:t> </a:t>
            </a:r>
            <a:r>
              <a:rPr lang="en-US" sz="2300" dirty="0" err="1" smtClean="0"/>
              <a:t>runtunan</a:t>
            </a:r>
            <a:r>
              <a:rPr lang="en-US" sz="2300" dirty="0" smtClean="0"/>
              <a:t>, </a:t>
            </a:r>
            <a:r>
              <a:rPr lang="en-US" sz="2300" dirty="0" err="1" smtClean="0"/>
              <a:t>pemilihan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pengulangan</a:t>
            </a:r>
            <a:r>
              <a:rPr lang="en-US" sz="2300" dirty="0" smtClean="0"/>
              <a:t>.”</a:t>
            </a:r>
            <a:endParaRPr lang="en-US" sz="2300" dirty="0" smtClean="0"/>
          </a:p>
          <a:p>
            <a:pPr marL="0" indent="0" algn="ctr">
              <a:buNone/>
            </a:pPr>
            <a:endParaRPr lang="en-US" sz="2300" dirty="0" smtClean="0"/>
          </a:p>
          <a:p>
            <a:pPr marL="0" indent="0" algn="ctr">
              <a:buNone/>
            </a:pPr>
            <a:r>
              <a:rPr lang="en-US" sz="2300" dirty="0"/>
              <a:t>“</a:t>
            </a:r>
            <a:r>
              <a:rPr lang="en-US" sz="2300" dirty="0" err="1"/>
              <a:t>Mahasiswa</a:t>
            </a:r>
            <a:r>
              <a:rPr lang="en-US" sz="2300" dirty="0"/>
              <a:t> </a:t>
            </a:r>
            <a:r>
              <a:rPr lang="en-US" sz="2300" dirty="0" err="1"/>
              <a:t>mampu</a:t>
            </a:r>
            <a:r>
              <a:rPr lang="en-US" sz="2300" dirty="0"/>
              <a:t> </a:t>
            </a:r>
            <a:r>
              <a:rPr lang="en-US" sz="2300" dirty="0" err="1"/>
              <a:t>menjelaskan</a:t>
            </a:r>
            <a:r>
              <a:rPr lang="en-US" sz="2300" dirty="0"/>
              <a:t> </a:t>
            </a:r>
            <a:r>
              <a:rPr lang="en-US" sz="2300" dirty="0" err="1"/>
              <a:t>dasar</a:t>
            </a:r>
            <a:r>
              <a:rPr lang="en-US" sz="2300" dirty="0"/>
              <a:t>- </a:t>
            </a:r>
            <a:endParaRPr lang="en-US" sz="2300" dirty="0" smtClean="0"/>
          </a:p>
          <a:p>
            <a:pPr marL="0" indent="0" algn="ctr">
              <a:buNone/>
            </a:pPr>
            <a:r>
              <a:rPr lang="en-US" sz="2300" dirty="0" err="1"/>
              <a:t>dasar</a:t>
            </a:r>
            <a:r>
              <a:rPr lang="en-US" sz="2300" dirty="0"/>
              <a:t> </a:t>
            </a:r>
            <a:r>
              <a:rPr lang="en-US" sz="2300" dirty="0" err="1"/>
              <a:t>algoritma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pemrograman</a:t>
            </a:r>
            <a:r>
              <a:rPr lang="en-US" sz="2300" dirty="0" smtClean="0"/>
              <a:t>.”</a:t>
            </a:r>
            <a:endParaRPr lang="en-US" sz="23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Pascal, C </a:t>
            </a:r>
            <a:r>
              <a:rPr lang="en-US" dirty="0" err="1" smtClean="0"/>
              <a:t>dan</a:t>
            </a:r>
            <a:r>
              <a:rPr lang="en-US" dirty="0" smtClean="0"/>
              <a:t> C++</a:t>
            </a:r>
            <a:endParaRPr lang="en-US" dirty="0" smtClean="0"/>
          </a:p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Pascal</a:t>
            </a:r>
            <a:endParaRPr lang="en-US" dirty="0" smtClean="0"/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/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endParaRPr lang="en-US" dirty="0" smtClean="0"/>
          </a:p>
          <a:p>
            <a:pPr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kata algorism yang </a:t>
            </a:r>
            <a:r>
              <a:rPr lang="en-US" dirty="0" err="1" smtClean="0"/>
              <a:t>artinya</a:t>
            </a:r>
            <a:r>
              <a:rPr lang="en-US" dirty="0" smtClean="0"/>
              <a:t> proses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arab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Perubahan</a:t>
            </a:r>
            <a:r>
              <a:rPr lang="en-US" dirty="0" smtClean="0"/>
              <a:t> kata algorism </a:t>
            </a:r>
            <a:r>
              <a:rPr lang="en-US" dirty="0" err="1" smtClean="0"/>
              <a:t>menjadi</a:t>
            </a:r>
            <a:r>
              <a:rPr lang="en-US" dirty="0" smtClean="0"/>
              <a:t> algorithm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kata algorism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dikelirukan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arithmetic,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akhiran</a:t>
            </a:r>
            <a:r>
              <a:rPr lang="en-US" dirty="0" smtClean="0"/>
              <a:t> –</a:t>
            </a:r>
            <a:r>
              <a:rPr lang="en-US" dirty="0" err="1" smtClean="0"/>
              <a:t>sm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– </a:t>
            </a:r>
            <a:r>
              <a:rPr lang="en-US" dirty="0" err="1" smtClean="0"/>
              <a:t>thm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Definisi</a:t>
            </a:r>
            <a:r>
              <a:rPr lang="en-US" sz="2800" dirty="0" smtClean="0"/>
              <a:t> : </a:t>
            </a:r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  <a:r>
              <a:rPr lang="en-US" sz="2800" dirty="0" err="1" smtClean="0"/>
              <a:t>Urutan</a:t>
            </a:r>
            <a:r>
              <a:rPr lang="en-US" sz="2800" dirty="0" smtClean="0"/>
              <a:t> </a:t>
            </a:r>
            <a:r>
              <a:rPr lang="en-US" sz="2800" dirty="0" err="1"/>
              <a:t>langkah-langkah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memecahkan</a:t>
            </a: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disusun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sistematis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Kamus</a:t>
            </a:r>
            <a:r>
              <a:rPr lang="en-US" sz="2800" dirty="0" smtClean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Indonesia: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urutan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pengambilan</a:t>
            </a:r>
            <a:r>
              <a:rPr lang="en-US" sz="2800" dirty="0"/>
              <a:t> </a:t>
            </a:r>
            <a:r>
              <a:rPr lang="en-US" sz="2800" dirty="0" err="1" smtClean="0"/>
              <a:t>putusan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pemecahan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memerintah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langkah-langkah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menyelesaikan</a:t>
            </a:r>
            <a:r>
              <a:rPr lang="en-US" sz="2800" dirty="0" smtClean="0"/>
              <a:t> </a:t>
            </a:r>
            <a:r>
              <a:rPr lang="en-US" sz="2800" dirty="0" err="1"/>
              <a:t>masalah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Gelas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465"/>
            <a:ext cx="8229600" cy="5017135"/>
          </a:xfrm>
        </p:spPr>
        <p:txBody>
          <a:bodyPr>
            <a:noAutofit/>
          </a:bodyPr>
          <a:lstStyle/>
          <a:p>
            <a:pPr algn="just"/>
            <a:r>
              <a:rPr lang="en-US" dirty="0" err="1"/>
              <a:t>Tinjau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 smtClean="0"/>
              <a:t>mempertukarkan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gelas</a:t>
            </a:r>
            <a:r>
              <a:rPr lang="en-US" dirty="0"/>
              <a:t>. </a:t>
            </a:r>
            <a:r>
              <a:rPr lang="en-US" dirty="0" err="1" smtClean="0"/>
              <a:t>Gelas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berisi</a:t>
            </a:r>
            <a:r>
              <a:rPr lang="en-US" dirty="0"/>
              <a:t> air kopi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gelas</a:t>
            </a:r>
            <a:r>
              <a:rPr lang="en-US" dirty="0"/>
              <a:t> B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/>
              <a:t>air </a:t>
            </a:r>
            <a:r>
              <a:rPr lang="en-US" dirty="0" err="1"/>
              <a:t>susu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Kita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mempertukarkan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gelas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gelas</a:t>
            </a:r>
            <a:r>
              <a:rPr lang="en-US" dirty="0"/>
              <a:t> 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air </a:t>
            </a:r>
            <a:r>
              <a:rPr lang="en-US" dirty="0" err="1"/>
              <a:t>susu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gelas</a:t>
            </a:r>
            <a:r>
              <a:rPr lang="en-US" dirty="0"/>
              <a:t> B </a:t>
            </a:r>
            <a:r>
              <a:rPr lang="en-US" dirty="0" err="1"/>
              <a:t>berisi</a:t>
            </a:r>
            <a:r>
              <a:rPr lang="en-US" dirty="0"/>
              <a:t> air </a:t>
            </a:r>
            <a:r>
              <a:rPr lang="en-US" dirty="0" smtClean="0"/>
              <a:t>kopi.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7905"/>
            <a:ext cx="8229600" cy="5627370"/>
          </a:xfrm>
        </p:spPr>
        <p:txBody>
          <a:bodyPr>
            <a:normAutofit fontScale="87500" lnSpcReduction="20000"/>
          </a:bodyPr>
          <a:lstStyle/>
          <a:p>
            <a:pPr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/>
              <a:t>terbatas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(ambiguous).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pernyataan</a:t>
            </a:r>
            <a:r>
              <a:rPr lang="en-US" dirty="0"/>
              <a:t> “</a:t>
            </a:r>
            <a:r>
              <a:rPr lang="en-US" i="1" dirty="0" err="1"/>
              <a:t>bagilah</a:t>
            </a:r>
            <a:r>
              <a:rPr lang="en-US" i="1" dirty="0"/>
              <a:t> p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sejumlah</a:t>
            </a:r>
            <a:r>
              <a:rPr lang="en-US" i="1" dirty="0"/>
              <a:t> </a:t>
            </a:r>
            <a:r>
              <a:rPr lang="en-US" i="1" dirty="0" err="1"/>
              <a:t>beberapa</a:t>
            </a:r>
            <a:r>
              <a:rPr lang="en-US" i="1" dirty="0"/>
              <a:t> </a:t>
            </a:r>
            <a:r>
              <a:rPr lang="en-US" i="1" dirty="0" err="1" smtClean="0"/>
              <a:t>buah</a:t>
            </a:r>
            <a:r>
              <a:rPr lang="en-US" i="1" dirty="0" smtClean="0"/>
              <a:t> </a:t>
            </a:r>
            <a:r>
              <a:rPr lang="en-US" i="1" dirty="0" err="1" smtClean="0"/>
              <a:t>bilangan</a:t>
            </a:r>
            <a:r>
              <a:rPr lang="en-US" i="1" dirty="0" smtClean="0"/>
              <a:t> </a:t>
            </a:r>
            <a:r>
              <a:rPr lang="en-US" i="1" dirty="0" err="1" smtClean="0"/>
              <a:t>bulat</a:t>
            </a:r>
            <a:r>
              <a:rPr lang="en-US" i="1" dirty="0" smtClean="0"/>
              <a:t> </a:t>
            </a:r>
            <a:r>
              <a:rPr lang="en-US" i="1" dirty="0" err="1" smtClean="0"/>
              <a:t>positif</a:t>
            </a:r>
            <a:r>
              <a:rPr lang="en-US" dirty="0" smtClean="0"/>
              <a:t>”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bermakna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. </a:t>
            </a: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beberapa</a:t>
            </a:r>
            <a:r>
              <a:rPr lang="en-US" dirty="0"/>
              <a:t>?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“</a:t>
            </a:r>
            <a:r>
              <a:rPr lang="en-US" dirty="0" err="1"/>
              <a:t>bagilah</a:t>
            </a:r>
            <a:r>
              <a:rPr lang="en-US" dirty="0"/>
              <a:t> p </a:t>
            </a:r>
            <a:r>
              <a:rPr lang="en-US" dirty="0" err="1"/>
              <a:t>dengan</a:t>
            </a:r>
            <a:r>
              <a:rPr lang="en-US" dirty="0"/>
              <a:t> 10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” </a:t>
            </a:r>
            <a:endParaRPr lang="en-US" dirty="0" smtClean="0"/>
          </a:p>
          <a:p>
            <a:pPr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(input). </a:t>
            </a:r>
            <a:endParaRPr lang="en-US" dirty="0" smtClean="0"/>
          </a:p>
          <a:p>
            <a:pPr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luaran</a:t>
            </a:r>
            <a:r>
              <a:rPr lang="en-US" dirty="0"/>
              <a:t> (output). </a:t>
            </a:r>
            <a:endParaRPr lang="en-US" dirty="0" smtClean="0"/>
          </a:p>
          <a:p>
            <a:pPr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sangkil</a:t>
            </a:r>
            <a:r>
              <a:rPr lang="en-US" dirty="0"/>
              <a:t> (effective).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 smtClean="0"/>
              <a:t>Algoritma</a:t>
            </a:r>
            <a:r>
              <a:rPr lang="en-US" sz="3400" dirty="0" smtClean="0"/>
              <a:t> </a:t>
            </a:r>
            <a:r>
              <a:rPr lang="en-US" sz="3400" dirty="0" err="1" smtClean="0"/>
              <a:t>memiliki</a:t>
            </a:r>
            <a:r>
              <a:rPr lang="en-US" sz="3400" dirty="0" smtClean="0"/>
              <a:t> </a:t>
            </a:r>
            <a:r>
              <a:rPr lang="en-US" sz="3400" dirty="0" err="1" smtClean="0"/>
              <a:t>sifat-sifat</a:t>
            </a:r>
            <a:r>
              <a:rPr lang="en-US" sz="3400" dirty="0" smtClean="0"/>
              <a:t> </a:t>
            </a:r>
            <a:r>
              <a:rPr lang="en-US" sz="3400" dirty="0" err="1" smtClean="0"/>
              <a:t>sebagai</a:t>
            </a:r>
            <a:r>
              <a:rPr lang="en-US" sz="3400" dirty="0" smtClean="0"/>
              <a:t> </a:t>
            </a:r>
            <a:r>
              <a:rPr lang="en-US" sz="3400" dirty="0" err="1" smtClean="0"/>
              <a:t>berikut</a:t>
            </a:r>
            <a:r>
              <a:rPr lang="en-US" sz="3400" dirty="0" smtClean="0"/>
              <a:t>:  </a:t>
            </a:r>
            <a:br>
              <a:rPr lang="en-US" sz="3400" dirty="0" smtClean="0"/>
            </a:b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283835"/>
          </a:xfrm>
        </p:spPr>
        <p:txBody>
          <a:bodyPr>
            <a:noAutofit/>
          </a:bodyPr>
          <a:lstStyle/>
          <a:p>
            <a:pPr marL="0" indent="0" algn="just">
              <a:buFont typeface="+mj-lt"/>
              <a:buNone/>
            </a:pPr>
            <a:r>
              <a:rPr lang="en-US" sz="2900" dirty="0" err="1" smtClean="0"/>
              <a:t>Algoritma</a:t>
            </a:r>
            <a:r>
              <a:rPr lang="en-US" sz="2900" dirty="0" smtClean="0"/>
              <a:t> </a:t>
            </a:r>
            <a:r>
              <a:rPr lang="en-US" sz="2900" dirty="0" err="1" smtClean="0"/>
              <a:t>memiliki</a:t>
            </a:r>
            <a:r>
              <a:rPr lang="en-US" sz="2900" dirty="0" smtClean="0"/>
              <a:t> </a:t>
            </a:r>
            <a:r>
              <a:rPr lang="en-US" sz="2900" dirty="0" err="1" smtClean="0"/>
              <a:t>sifat-sifat</a:t>
            </a:r>
            <a:r>
              <a:rPr lang="en-US" sz="2900" dirty="0" smtClean="0"/>
              <a:t> </a:t>
            </a:r>
            <a:r>
              <a:rPr lang="en-US" sz="2900" dirty="0" err="1" smtClean="0"/>
              <a:t>sebagai</a:t>
            </a:r>
            <a:r>
              <a:rPr lang="en-US" sz="2900" dirty="0" smtClean="0"/>
              <a:t> </a:t>
            </a:r>
            <a:r>
              <a:rPr lang="en-US" sz="2900" dirty="0" err="1" smtClean="0"/>
              <a:t>berikut</a:t>
            </a:r>
            <a:r>
              <a:rPr lang="en-US" sz="2900" dirty="0" smtClean="0"/>
              <a:t>:</a:t>
            </a:r>
            <a:endParaRPr lang="en-US" sz="2900" dirty="0" smtClean="0"/>
          </a:p>
          <a:p>
            <a:pPr marL="514350" indent="-514350" algn="just">
              <a:buFont typeface="+mj-lt"/>
              <a:buAutoNum type="alphaLcParenR"/>
            </a:pPr>
            <a:r>
              <a:rPr lang="en-US" sz="2900" dirty="0" smtClean="0"/>
              <a:t>Symbol </a:t>
            </a:r>
            <a:r>
              <a:rPr lang="en-US" sz="2900" dirty="0" err="1" smtClean="0"/>
              <a:t>dan</a:t>
            </a:r>
            <a:r>
              <a:rPr lang="en-US" sz="2900" dirty="0" smtClean="0"/>
              <a:t> </a:t>
            </a:r>
            <a:r>
              <a:rPr lang="en-US" sz="2900" dirty="0" err="1" smtClean="0"/>
              <a:t>sintaks</a:t>
            </a:r>
            <a:r>
              <a:rPr lang="en-US" sz="2900" dirty="0" smtClean="0"/>
              <a:t> </a:t>
            </a:r>
            <a:r>
              <a:rPr lang="en-US" sz="2900" dirty="0" err="1" smtClean="0"/>
              <a:t>tidak</a:t>
            </a:r>
            <a:r>
              <a:rPr lang="en-US" sz="2900" dirty="0" smtClean="0"/>
              <a:t> </a:t>
            </a:r>
            <a:r>
              <a:rPr lang="en-US" sz="2900" dirty="0" err="1" smtClean="0"/>
              <a:t>harus</a:t>
            </a:r>
            <a:r>
              <a:rPr lang="en-US" sz="2900" dirty="0" smtClean="0"/>
              <a:t> </a:t>
            </a:r>
            <a:r>
              <a:rPr lang="en-US" sz="2900" dirty="0" err="1" smtClean="0"/>
              <a:t>baku</a:t>
            </a:r>
            <a:r>
              <a:rPr lang="en-US" sz="2900" dirty="0" smtClean="0"/>
              <a:t> </a:t>
            </a:r>
            <a:r>
              <a:rPr lang="en-US" sz="2900" dirty="0" err="1" smtClean="0"/>
              <a:t>dan</a:t>
            </a:r>
            <a:r>
              <a:rPr lang="en-US" sz="2900" dirty="0" smtClean="0"/>
              <a:t> </a:t>
            </a:r>
            <a:r>
              <a:rPr lang="en-US" sz="2900" dirty="0" err="1" smtClean="0"/>
              <a:t>tidak</a:t>
            </a:r>
            <a:r>
              <a:rPr lang="en-US" sz="2900" dirty="0" smtClean="0"/>
              <a:t>  </a:t>
            </a:r>
            <a:r>
              <a:rPr lang="en-US" sz="2900" dirty="0" err="1" smtClean="0"/>
              <a:t>harus</a:t>
            </a:r>
            <a:r>
              <a:rPr lang="en-US" sz="2900" dirty="0" smtClean="0"/>
              <a:t> </a:t>
            </a:r>
            <a:r>
              <a:rPr lang="en-US" sz="2900" dirty="0" err="1" smtClean="0"/>
              <a:t>dari</a:t>
            </a:r>
            <a:r>
              <a:rPr lang="en-US" sz="2900" dirty="0" smtClean="0"/>
              <a:t> </a:t>
            </a:r>
            <a:r>
              <a:rPr lang="en-US" sz="2900" dirty="0" err="1" smtClean="0"/>
              <a:t>suatu</a:t>
            </a:r>
            <a:r>
              <a:rPr lang="en-US" sz="2900" dirty="0" smtClean="0"/>
              <a:t> </a:t>
            </a:r>
            <a:r>
              <a:rPr lang="en-US" sz="2900" dirty="0" err="1" smtClean="0"/>
              <a:t>bahasa</a:t>
            </a:r>
            <a:r>
              <a:rPr lang="en-US" sz="2900" dirty="0" smtClean="0"/>
              <a:t> </a:t>
            </a:r>
            <a:r>
              <a:rPr lang="en-US" sz="2900" dirty="0" err="1" smtClean="0"/>
              <a:t>pemrograman</a:t>
            </a:r>
            <a:r>
              <a:rPr lang="en-US" sz="2900" dirty="0" smtClean="0"/>
              <a:t> </a:t>
            </a:r>
            <a:r>
              <a:rPr lang="en-US" sz="2900" dirty="0" err="1" smtClean="0"/>
              <a:t>tertentu</a:t>
            </a:r>
            <a:r>
              <a:rPr lang="en-US" sz="2900" dirty="0" smtClean="0"/>
              <a:t>.</a:t>
            </a:r>
            <a:endParaRPr lang="en-US" sz="2900" dirty="0" smtClean="0"/>
          </a:p>
          <a:p>
            <a:pPr marL="514350" indent="-514350" algn="just">
              <a:buFont typeface="+mj-lt"/>
              <a:buAutoNum type="alphaLcParenR"/>
            </a:pPr>
            <a:r>
              <a:rPr lang="en-US" sz="2900" dirty="0" err="1" smtClean="0"/>
              <a:t>Tidak</a:t>
            </a:r>
            <a:r>
              <a:rPr lang="en-US" sz="2900" dirty="0" smtClean="0"/>
              <a:t> </a:t>
            </a:r>
            <a:r>
              <a:rPr lang="en-US" sz="2900" dirty="0" err="1" smtClean="0"/>
              <a:t>bergantung</a:t>
            </a:r>
            <a:r>
              <a:rPr lang="en-US" sz="2900" dirty="0" smtClean="0"/>
              <a:t> </a:t>
            </a:r>
            <a:r>
              <a:rPr lang="en-US" sz="2900" dirty="0" err="1" smtClean="0"/>
              <a:t>kepada</a:t>
            </a:r>
            <a:r>
              <a:rPr lang="en-US" sz="2900" dirty="0" smtClean="0"/>
              <a:t> </a:t>
            </a:r>
            <a:r>
              <a:rPr lang="en-US" sz="2900" dirty="0" err="1" smtClean="0"/>
              <a:t>suatu</a:t>
            </a:r>
            <a:r>
              <a:rPr lang="en-US" sz="2900" dirty="0" smtClean="0"/>
              <a:t> </a:t>
            </a:r>
            <a:r>
              <a:rPr lang="en-US" sz="2900" dirty="0" err="1" smtClean="0"/>
              <a:t>bahasa</a:t>
            </a:r>
            <a:r>
              <a:rPr lang="en-US" sz="2900" dirty="0" smtClean="0"/>
              <a:t> </a:t>
            </a:r>
            <a:r>
              <a:rPr lang="en-US" sz="2900" dirty="0" err="1" smtClean="0"/>
              <a:t>pemrograman</a:t>
            </a:r>
            <a:r>
              <a:rPr lang="en-US" sz="2900" dirty="0" smtClean="0"/>
              <a:t> </a:t>
            </a:r>
            <a:r>
              <a:rPr lang="en-US" sz="2900" dirty="0" err="1" smtClean="0"/>
              <a:t>tertentu</a:t>
            </a:r>
            <a:r>
              <a:rPr lang="en-US" sz="2900" dirty="0" smtClean="0"/>
              <a:t>. </a:t>
            </a:r>
            <a:endParaRPr lang="en-US" sz="29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2900" dirty="0" err="1" smtClean="0"/>
              <a:t>Urutan</a:t>
            </a:r>
            <a:r>
              <a:rPr lang="en-US" sz="2900" dirty="0" smtClean="0"/>
              <a:t> </a:t>
            </a:r>
            <a:r>
              <a:rPr lang="en-US" sz="2900" dirty="0" err="1" smtClean="0"/>
              <a:t>dan</a:t>
            </a:r>
            <a:r>
              <a:rPr lang="en-US" sz="2900" dirty="0" smtClean="0"/>
              <a:t> </a:t>
            </a:r>
            <a:r>
              <a:rPr lang="en-US" sz="2900" dirty="0" err="1" smtClean="0"/>
              <a:t>notasi-notasinya</a:t>
            </a:r>
            <a:r>
              <a:rPr lang="en-US" sz="2900" dirty="0" smtClean="0"/>
              <a:t> </a:t>
            </a:r>
            <a:r>
              <a:rPr lang="en-US" sz="2900" dirty="0" err="1" smtClean="0"/>
              <a:t>dapat</a:t>
            </a:r>
            <a:r>
              <a:rPr lang="en-US" sz="2900" dirty="0" smtClean="0"/>
              <a:t> </a:t>
            </a:r>
            <a:r>
              <a:rPr lang="en-US" sz="2900" dirty="0" err="1" smtClean="0"/>
              <a:t>digunakan</a:t>
            </a:r>
            <a:r>
              <a:rPr lang="en-US" sz="2900" dirty="0" smtClean="0"/>
              <a:t> </a:t>
            </a:r>
            <a:r>
              <a:rPr lang="en-US" sz="2900" dirty="0" err="1" smtClean="0"/>
              <a:t>untuk</a:t>
            </a:r>
            <a:r>
              <a:rPr lang="en-US" sz="2900" dirty="0" smtClean="0"/>
              <a:t> </a:t>
            </a:r>
            <a:r>
              <a:rPr lang="en-US" sz="2900" dirty="0" err="1" smtClean="0"/>
              <a:t>ditranslasikan</a:t>
            </a:r>
            <a:r>
              <a:rPr lang="en-US" sz="2900" dirty="0" smtClean="0"/>
              <a:t> </a:t>
            </a:r>
            <a:r>
              <a:rPr lang="en-US" sz="2900" dirty="0" err="1" smtClean="0"/>
              <a:t>pada</a:t>
            </a:r>
            <a:r>
              <a:rPr lang="en-US" sz="2900" dirty="0" smtClean="0"/>
              <a:t> </a:t>
            </a:r>
            <a:r>
              <a:rPr lang="en-US" sz="2900" dirty="0" err="1" smtClean="0"/>
              <a:t>bahasa</a:t>
            </a:r>
            <a:r>
              <a:rPr lang="en-US" sz="2900" dirty="0" smtClean="0"/>
              <a:t> </a:t>
            </a:r>
            <a:r>
              <a:rPr lang="en-US" sz="2900" dirty="0" err="1" smtClean="0"/>
              <a:t>pemrograman</a:t>
            </a:r>
            <a:r>
              <a:rPr lang="en-US" sz="2900" dirty="0" smtClean="0"/>
              <a:t> </a:t>
            </a:r>
            <a:r>
              <a:rPr lang="en-US" sz="2900" dirty="0" err="1" smtClean="0"/>
              <a:t>manapun</a:t>
            </a:r>
            <a:r>
              <a:rPr lang="en-US" sz="2900" dirty="0" smtClean="0"/>
              <a:t>.</a:t>
            </a:r>
            <a:endParaRPr lang="en-US" sz="2900" dirty="0" smtClean="0"/>
          </a:p>
          <a:p>
            <a:pPr marL="514350" indent="-514350" algn="just">
              <a:buFont typeface="+mj-lt"/>
              <a:buAutoNum type="alphaLcParenR"/>
            </a:pPr>
            <a:r>
              <a:rPr lang="en-US" sz="2900" dirty="0" err="1" smtClean="0"/>
              <a:t>Algoritma</a:t>
            </a:r>
            <a:r>
              <a:rPr lang="en-US" sz="2900" dirty="0" smtClean="0"/>
              <a:t> </a:t>
            </a:r>
            <a:r>
              <a:rPr lang="en-US" sz="2900" dirty="0" err="1" smtClean="0"/>
              <a:t>ini</a:t>
            </a:r>
            <a:r>
              <a:rPr lang="en-US" sz="2900" dirty="0" smtClean="0"/>
              <a:t> </a:t>
            </a:r>
            <a:r>
              <a:rPr lang="en-US" sz="2900" dirty="0" err="1" smtClean="0"/>
              <a:t>dapat</a:t>
            </a:r>
            <a:r>
              <a:rPr lang="en-US" sz="2900" dirty="0" smtClean="0"/>
              <a:t> </a:t>
            </a:r>
            <a:r>
              <a:rPr lang="en-US" sz="2900" dirty="0" err="1" smtClean="0"/>
              <a:t>diterapkan</a:t>
            </a:r>
            <a:r>
              <a:rPr lang="en-US" sz="2900" dirty="0" smtClean="0"/>
              <a:t> </a:t>
            </a:r>
            <a:r>
              <a:rPr lang="en-US" sz="2900" dirty="0" err="1" smtClean="0"/>
              <a:t>disemua</a:t>
            </a:r>
            <a:r>
              <a:rPr lang="en-US" sz="2900" dirty="0" smtClean="0"/>
              <a:t> </a:t>
            </a:r>
            <a:r>
              <a:rPr lang="en-US" sz="2900" dirty="0" err="1" smtClean="0"/>
              <a:t>kejadian</a:t>
            </a:r>
            <a:r>
              <a:rPr lang="en-US" sz="2900" dirty="0" smtClean="0"/>
              <a:t> </a:t>
            </a:r>
            <a:r>
              <a:rPr lang="en-US" sz="2900" dirty="0" err="1" smtClean="0"/>
              <a:t>sehari-hari</a:t>
            </a:r>
            <a:r>
              <a:rPr lang="en-US" sz="2900" dirty="0" smtClean="0"/>
              <a:t> </a:t>
            </a:r>
            <a:r>
              <a:rPr lang="en-US" sz="2900" dirty="0" err="1" smtClean="0"/>
              <a:t>dan</a:t>
            </a:r>
            <a:r>
              <a:rPr lang="en-US" sz="2900" dirty="0" smtClean="0"/>
              <a:t> </a:t>
            </a:r>
            <a:r>
              <a:rPr lang="en-US" sz="2900" dirty="0" err="1" smtClean="0"/>
              <a:t>dapat</a:t>
            </a:r>
            <a:r>
              <a:rPr lang="en-US" sz="2900" dirty="0" smtClean="0"/>
              <a:t> </a:t>
            </a:r>
            <a:r>
              <a:rPr lang="en-US" sz="2900" dirty="0" err="1" smtClean="0"/>
              <a:t>dipakai</a:t>
            </a:r>
            <a:r>
              <a:rPr lang="en-US" sz="2900" dirty="0" smtClean="0"/>
              <a:t> </a:t>
            </a:r>
            <a:r>
              <a:rPr lang="en-US" sz="2900" dirty="0" err="1" smtClean="0"/>
              <a:t>untuk</a:t>
            </a:r>
            <a:r>
              <a:rPr lang="en-US" sz="2900" dirty="0" smtClean="0"/>
              <a:t> </a:t>
            </a:r>
            <a:r>
              <a:rPr lang="en-US" sz="2900" dirty="0" err="1" smtClean="0"/>
              <a:t>mewakili</a:t>
            </a:r>
            <a:r>
              <a:rPr lang="en-US" sz="2900" dirty="0" smtClean="0"/>
              <a:t> </a:t>
            </a:r>
            <a:r>
              <a:rPr lang="en-US" sz="2900" dirty="0" err="1" smtClean="0"/>
              <a:t>suatu</a:t>
            </a:r>
            <a:r>
              <a:rPr lang="en-US" sz="2900" dirty="0" smtClean="0"/>
              <a:t> </a:t>
            </a:r>
            <a:r>
              <a:rPr lang="en-US" sz="2900" dirty="0" err="1" smtClean="0"/>
              <a:t>urutan</a:t>
            </a:r>
            <a:r>
              <a:rPr lang="en-US" sz="2900" dirty="0" smtClean="0"/>
              <a:t> </a:t>
            </a:r>
            <a:r>
              <a:rPr lang="en-US" sz="2900" dirty="0" err="1" smtClean="0"/>
              <a:t>kejadian</a:t>
            </a:r>
            <a:r>
              <a:rPr lang="en-US" sz="2900" dirty="0" smtClean="0"/>
              <a:t> </a:t>
            </a:r>
            <a:r>
              <a:rPr lang="en-US" sz="2900" dirty="0" err="1" smtClean="0"/>
              <a:t>secara</a:t>
            </a:r>
            <a:r>
              <a:rPr lang="en-US" sz="2900" dirty="0" smtClean="0"/>
              <a:t> </a:t>
            </a:r>
            <a:r>
              <a:rPr lang="en-US" sz="2900" dirty="0" err="1" smtClean="0"/>
              <a:t>logis</a:t>
            </a:r>
            <a:r>
              <a:rPr lang="en-US" sz="2900" dirty="0" smtClean="0"/>
              <a:t> </a:t>
            </a:r>
            <a:endParaRPr lang="en-US" sz="2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93750"/>
          </a:xfrm>
        </p:spPr>
        <p:txBody>
          <a:bodyPr/>
          <a:p>
            <a:r>
              <a:rPr lang="en-US"/>
              <a:t>Syarat algoritma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890"/>
            <a:ext cx="8229600" cy="5135245"/>
          </a:xfrm>
        </p:spPr>
        <p:txBody>
          <a:bodyPr>
            <a:normAutofit/>
          </a:bodyPr>
          <a:p>
            <a:pPr algn="just">
              <a:buFont typeface="Wingdings" panose="05000000000000000000" charset="0"/>
              <a:buChar char="v"/>
            </a:pPr>
            <a:r>
              <a:rPr lang="en-US"/>
              <a:t>Tingkat kepercayaannya tinggi (realibility) Hasil yang diperoleh dari proses harus berakurasi tinggi dan benar.</a:t>
            </a:r>
            <a:endParaRPr lang="en-US"/>
          </a:p>
          <a:p>
            <a:pPr algn="just">
              <a:buFont typeface="Wingdings" panose="05000000000000000000" charset="0"/>
              <a:buChar char="v"/>
            </a:pPr>
            <a:r>
              <a:rPr lang="en-US"/>
              <a:t>Pemrosesan yang efisien (cost rendah)Proses harus diselesaikan secepat mungkin dan frekuensi kalkulasi ang sependek mungkin.  </a:t>
            </a:r>
            <a:endParaRPr lang="en-US"/>
          </a:p>
          <a:p>
            <a:pPr algn="just">
              <a:buFont typeface="Wingdings" panose="05000000000000000000" charset="0"/>
              <a:buChar char="v"/>
            </a:pPr>
            <a:r>
              <a:rPr lang="en-US"/>
              <a:t>Sifatnya general Bukan sesuatu yang hanya untuk menyelesaikan satu kasus saja, tapi juga untuk kasus lain yang lebih general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6081</Words>
  <Application>WPS Presentation</Application>
  <PresentationFormat>On-screen Show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Microsoft YaHei</vt:lpstr>
      <vt:lpstr>Arial Unicode MS</vt:lpstr>
      <vt:lpstr>Wingdings</vt:lpstr>
      <vt:lpstr>Office Theme</vt:lpstr>
      <vt:lpstr>ALGORITMA DAN PEMROGRAMAN</vt:lpstr>
      <vt:lpstr>Deskripsi Mata Kuliah  Mata kuliah ini merupakan mata kuliah wajib Program Studi Ilmu Komputer  S-1 yang membahas tentang Pengantar Algoritma, Dasar- dasar Algoritma, Tipe Data, Ekspresi,  Operator, Array dan Pengambilan Keputusan dan fiskal. </vt:lpstr>
      <vt:lpstr>Referensi</vt:lpstr>
      <vt:lpstr>Sejarah Algoritma</vt:lpstr>
      <vt:lpstr>Algoritma</vt:lpstr>
      <vt:lpstr>Algoritma Pertukaran isi Gelas</vt:lpstr>
      <vt:lpstr>Karakteristik Algoritma</vt:lpstr>
      <vt:lpstr>Algoritma memiliki sifat-sifat sebagai berikut: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</dc:title>
  <dc:creator>ENDANG</dc:creator>
  <cp:lastModifiedBy>ENDANG</cp:lastModifiedBy>
  <cp:revision>12</cp:revision>
  <dcterms:created xsi:type="dcterms:W3CDTF">2022-09-23T11:45:00Z</dcterms:created>
  <dcterms:modified xsi:type="dcterms:W3CDTF">2022-09-25T04:37:02Z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ECCDA46823F74D4D9AA497BD99E2CB86</vt:lpwstr>
  </property>
  <property fmtid="{D5CDD505-2E9C-101B-9397-08002B2CF9AE}" pid="3" name="KSOProductBuildVer">
    <vt:lpwstr>1033-11.2.0.11306</vt:lpwstr>
  </property>
</Properties>
</file>