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307" r:id="rId4"/>
    <p:sldId id="306" r:id="rId5"/>
    <p:sldId id="309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4" r:id="rId34"/>
    <p:sldId id="295" r:id="rId35"/>
    <p:sldId id="296" r:id="rId36"/>
    <p:sldId id="311" r:id="rId37"/>
    <p:sldId id="312" r:id="rId38"/>
    <p:sldId id="313" r:id="rId39"/>
    <p:sldId id="314" r:id="rId40"/>
    <p:sldId id="297" r:id="rId41"/>
    <p:sldId id="300" r:id="rId42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85622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85622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385622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2792"/>
            <a:ext cx="9143999" cy="638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273050"/>
          </a:xfrm>
          <a:custGeom>
            <a:avLst/>
            <a:gdLst/>
            <a:ahLst/>
            <a:cxnLst/>
            <a:rect l="l" t="t" r="r" b="b"/>
            <a:pathLst>
              <a:path w="9144000" h="273050">
                <a:moveTo>
                  <a:pt x="0" y="272796"/>
                </a:moveTo>
                <a:lnTo>
                  <a:pt x="9144000" y="272796"/>
                </a:lnTo>
                <a:lnTo>
                  <a:pt x="9144000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solidFill>
            <a:srgbClr val="2DD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273050"/>
          </a:xfrm>
          <a:custGeom>
            <a:avLst/>
            <a:gdLst/>
            <a:ahLst/>
            <a:cxnLst/>
            <a:rect l="l" t="t" r="r" b="b"/>
            <a:pathLst>
              <a:path w="9144000" h="273050">
                <a:moveTo>
                  <a:pt x="0" y="272796"/>
                </a:moveTo>
                <a:lnTo>
                  <a:pt x="9144000" y="272796"/>
                </a:lnTo>
                <a:lnTo>
                  <a:pt x="9144000" y="0"/>
                </a:lnTo>
              </a:path>
              <a:path w="9144000" h="273050">
                <a:moveTo>
                  <a:pt x="0" y="0"/>
                </a:moveTo>
                <a:lnTo>
                  <a:pt x="0" y="272796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7116"/>
            <a:ext cx="9143999" cy="6388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49923"/>
            <a:ext cx="9143999" cy="2134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271272"/>
            <a:ext cx="9144000" cy="276225"/>
          </a:xfrm>
          <a:custGeom>
            <a:avLst/>
            <a:gdLst/>
            <a:ahLst/>
            <a:cxnLst/>
            <a:rect l="l" t="t" r="r" b="b"/>
            <a:pathLst>
              <a:path w="9144000" h="276225">
                <a:moveTo>
                  <a:pt x="9144000" y="0"/>
                </a:moveTo>
                <a:lnTo>
                  <a:pt x="0" y="0"/>
                </a:lnTo>
                <a:lnTo>
                  <a:pt x="0" y="275843"/>
                </a:lnTo>
                <a:lnTo>
                  <a:pt x="9144000" y="275843"/>
                </a:lnTo>
                <a:lnTo>
                  <a:pt x="9144000" y="0"/>
                </a:lnTo>
                <a:close/>
              </a:path>
            </a:pathLst>
          </a:custGeom>
          <a:solidFill>
            <a:srgbClr val="42A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271272"/>
            <a:ext cx="9144000" cy="276225"/>
          </a:xfrm>
          <a:custGeom>
            <a:avLst/>
            <a:gdLst/>
            <a:ahLst/>
            <a:cxnLst/>
            <a:rect l="l" t="t" r="r" b="b"/>
            <a:pathLst>
              <a:path w="9144000" h="276225">
                <a:moveTo>
                  <a:pt x="0" y="275843"/>
                </a:moveTo>
                <a:lnTo>
                  <a:pt x="9144000" y="275843"/>
                </a:lnTo>
                <a:lnTo>
                  <a:pt x="9144000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9111" y="6207252"/>
            <a:ext cx="3294888" cy="31802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5896355" y="6228588"/>
            <a:ext cx="3248025" cy="233679"/>
          </a:xfrm>
          <a:custGeom>
            <a:avLst/>
            <a:gdLst/>
            <a:ahLst/>
            <a:cxnLst/>
            <a:rect l="l" t="t" r="r" b="b"/>
            <a:pathLst>
              <a:path w="3248025" h="233679">
                <a:moveTo>
                  <a:pt x="3247644" y="0"/>
                </a:moveTo>
                <a:lnTo>
                  <a:pt x="0" y="0"/>
                </a:lnTo>
                <a:lnTo>
                  <a:pt x="0" y="233172"/>
                </a:lnTo>
                <a:lnTo>
                  <a:pt x="3247644" y="233172"/>
                </a:lnTo>
                <a:lnTo>
                  <a:pt x="3247644" y="0"/>
                </a:lnTo>
                <a:close/>
              </a:path>
            </a:pathLst>
          </a:custGeom>
          <a:solidFill>
            <a:srgbClr val="2DD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896355" y="6228588"/>
            <a:ext cx="3248025" cy="233679"/>
          </a:xfrm>
          <a:custGeom>
            <a:avLst/>
            <a:gdLst/>
            <a:ahLst/>
            <a:cxnLst/>
            <a:rect l="l" t="t" r="r" b="b"/>
            <a:pathLst>
              <a:path w="3248025" h="233679">
                <a:moveTo>
                  <a:pt x="0" y="233172"/>
                </a:moveTo>
                <a:lnTo>
                  <a:pt x="3247644" y="233172"/>
                </a:lnTo>
                <a:lnTo>
                  <a:pt x="3247644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1219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49111" y="6440422"/>
            <a:ext cx="3294888" cy="33782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5896355" y="6461760"/>
            <a:ext cx="3248025" cy="253365"/>
          </a:xfrm>
          <a:custGeom>
            <a:avLst/>
            <a:gdLst/>
            <a:ahLst/>
            <a:cxnLst/>
            <a:rect l="l" t="t" r="r" b="b"/>
            <a:pathLst>
              <a:path w="3248025" h="253365">
                <a:moveTo>
                  <a:pt x="3247644" y="0"/>
                </a:moveTo>
                <a:lnTo>
                  <a:pt x="0" y="0"/>
                </a:lnTo>
                <a:lnTo>
                  <a:pt x="0" y="252983"/>
                </a:lnTo>
                <a:lnTo>
                  <a:pt x="3247644" y="252983"/>
                </a:lnTo>
                <a:lnTo>
                  <a:pt x="3247644" y="0"/>
                </a:lnTo>
                <a:close/>
              </a:path>
            </a:pathLst>
          </a:custGeom>
          <a:solidFill>
            <a:srgbClr val="42A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896355" y="6461760"/>
            <a:ext cx="3248025" cy="253365"/>
          </a:xfrm>
          <a:custGeom>
            <a:avLst/>
            <a:gdLst/>
            <a:ahLst/>
            <a:cxnLst/>
            <a:rect l="l" t="t" r="r" b="b"/>
            <a:pathLst>
              <a:path w="3248025" h="253365">
                <a:moveTo>
                  <a:pt x="0" y="252983"/>
                </a:moveTo>
                <a:lnTo>
                  <a:pt x="3247644" y="252983"/>
                </a:lnTo>
                <a:lnTo>
                  <a:pt x="3247644" y="0"/>
                </a:lnTo>
                <a:lnTo>
                  <a:pt x="0" y="0"/>
                </a:lnTo>
                <a:lnTo>
                  <a:pt x="0" y="252983"/>
                </a:lnTo>
                <a:close/>
              </a:path>
            </a:pathLst>
          </a:custGeom>
          <a:ln w="1219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684" y="6124954"/>
            <a:ext cx="1280160" cy="623316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0" y="275843"/>
            <a:ext cx="9144000" cy="871855"/>
          </a:xfrm>
          <a:custGeom>
            <a:avLst/>
            <a:gdLst/>
            <a:ahLst/>
            <a:cxnLst/>
            <a:rect l="l" t="t" r="r" b="b"/>
            <a:pathLst>
              <a:path w="9144000" h="871855">
                <a:moveTo>
                  <a:pt x="9144000" y="0"/>
                </a:moveTo>
                <a:lnTo>
                  <a:pt x="0" y="0"/>
                </a:lnTo>
                <a:lnTo>
                  <a:pt x="0" y="871727"/>
                </a:lnTo>
                <a:lnTo>
                  <a:pt x="9144000" y="871727"/>
                </a:lnTo>
                <a:lnTo>
                  <a:pt x="9144000" y="0"/>
                </a:lnTo>
                <a:close/>
              </a:path>
            </a:pathLst>
          </a:custGeom>
          <a:solidFill>
            <a:srgbClr val="42A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72792"/>
            <a:ext cx="9143999" cy="638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273050"/>
          </a:xfrm>
          <a:custGeom>
            <a:avLst/>
            <a:gdLst/>
            <a:ahLst/>
            <a:cxnLst/>
            <a:rect l="l" t="t" r="r" b="b"/>
            <a:pathLst>
              <a:path w="9144000" h="273050">
                <a:moveTo>
                  <a:pt x="0" y="272796"/>
                </a:moveTo>
                <a:lnTo>
                  <a:pt x="9144000" y="272796"/>
                </a:lnTo>
                <a:lnTo>
                  <a:pt x="9144000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solidFill>
            <a:srgbClr val="2DD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273050"/>
          </a:xfrm>
          <a:custGeom>
            <a:avLst/>
            <a:gdLst/>
            <a:ahLst/>
            <a:cxnLst/>
            <a:rect l="l" t="t" r="r" b="b"/>
            <a:pathLst>
              <a:path w="9144000" h="273050">
                <a:moveTo>
                  <a:pt x="0" y="272796"/>
                </a:moveTo>
                <a:lnTo>
                  <a:pt x="9144000" y="272796"/>
                </a:lnTo>
                <a:lnTo>
                  <a:pt x="9144000" y="0"/>
                </a:lnTo>
              </a:path>
              <a:path w="9144000" h="273050">
                <a:moveTo>
                  <a:pt x="0" y="0"/>
                </a:moveTo>
                <a:lnTo>
                  <a:pt x="0" y="272796"/>
                </a:lnTo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47116"/>
            <a:ext cx="9143999" cy="6388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49923"/>
            <a:ext cx="9143999" cy="2134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271272"/>
            <a:ext cx="9144000" cy="276225"/>
          </a:xfrm>
          <a:custGeom>
            <a:avLst/>
            <a:gdLst/>
            <a:ahLst/>
            <a:cxnLst/>
            <a:rect l="l" t="t" r="r" b="b"/>
            <a:pathLst>
              <a:path w="9144000" h="276225">
                <a:moveTo>
                  <a:pt x="0" y="275843"/>
                </a:moveTo>
                <a:lnTo>
                  <a:pt x="9144000" y="275843"/>
                </a:lnTo>
                <a:lnTo>
                  <a:pt x="9144000" y="0"/>
                </a:lnTo>
                <a:lnTo>
                  <a:pt x="0" y="0"/>
                </a:lnTo>
                <a:lnTo>
                  <a:pt x="0" y="275843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49111" y="6207252"/>
            <a:ext cx="3294888" cy="31802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5896355" y="6228588"/>
            <a:ext cx="3248025" cy="233679"/>
          </a:xfrm>
          <a:custGeom>
            <a:avLst/>
            <a:gdLst/>
            <a:ahLst/>
            <a:cxnLst/>
            <a:rect l="l" t="t" r="r" b="b"/>
            <a:pathLst>
              <a:path w="3248025" h="233679">
                <a:moveTo>
                  <a:pt x="3247644" y="0"/>
                </a:moveTo>
                <a:lnTo>
                  <a:pt x="0" y="0"/>
                </a:lnTo>
                <a:lnTo>
                  <a:pt x="0" y="233172"/>
                </a:lnTo>
                <a:lnTo>
                  <a:pt x="3247644" y="233172"/>
                </a:lnTo>
                <a:lnTo>
                  <a:pt x="3247644" y="0"/>
                </a:lnTo>
                <a:close/>
              </a:path>
            </a:pathLst>
          </a:custGeom>
          <a:solidFill>
            <a:srgbClr val="2DD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96355" y="6228588"/>
            <a:ext cx="3248025" cy="233679"/>
          </a:xfrm>
          <a:custGeom>
            <a:avLst/>
            <a:gdLst/>
            <a:ahLst/>
            <a:cxnLst/>
            <a:rect l="l" t="t" r="r" b="b"/>
            <a:pathLst>
              <a:path w="3248025" h="233679">
                <a:moveTo>
                  <a:pt x="0" y="233172"/>
                </a:moveTo>
                <a:lnTo>
                  <a:pt x="3247644" y="233172"/>
                </a:lnTo>
                <a:lnTo>
                  <a:pt x="3247644" y="0"/>
                </a:lnTo>
                <a:lnTo>
                  <a:pt x="0" y="0"/>
                </a:lnTo>
                <a:lnTo>
                  <a:pt x="0" y="233172"/>
                </a:lnTo>
                <a:close/>
              </a:path>
            </a:pathLst>
          </a:custGeom>
          <a:ln w="1219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49111" y="6440422"/>
            <a:ext cx="3294888" cy="33782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896355" y="6461760"/>
            <a:ext cx="3248025" cy="253365"/>
          </a:xfrm>
          <a:custGeom>
            <a:avLst/>
            <a:gdLst/>
            <a:ahLst/>
            <a:cxnLst/>
            <a:rect l="l" t="t" r="r" b="b"/>
            <a:pathLst>
              <a:path w="3248025" h="253365">
                <a:moveTo>
                  <a:pt x="3247644" y="0"/>
                </a:moveTo>
                <a:lnTo>
                  <a:pt x="0" y="0"/>
                </a:lnTo>
                <a:lnTo>
                  <a:pt x="0" y="252983"/>
                </a:lnTo>
                <a:lnTo>
                  <a:pt x="3247644" y="252983"/>
                </a:lnTo>
                <a:lnTo>
                  <a:pt x="3247644" y="0"/>
                </a:lnTo>
                <a:close/>
              </a:path>
            </a:pathLst>
          </a:custGeom>
          <a:solidFill>
            <a:srgbClr val="42A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96355" y="6461760"/>
            <a:ext cx="3248025" cy="253365"/>
          </a:xfrm>
          <a:custGeom>
            <a:avLst/>
            <a:gdLst/>
            <a:ahLst/>
            <a:cxnLst/>
            <a:rect l="l" t="t" r="r" b="b"/>
            <a:pathLst>
              <a:path w="3248025" h="253365">
                <a:moveTo>
                  <a:pt x="0" y="252983"/>
                </a:moveTo>
                <a:lnTo>
                  <a:pt x="3247644" y="252983"/>
                </a:lnTo>
                <a:lnTo>
                  <a:pt x="3247644" y="0"/>
                </a:lnTo>
                <a:lnTo>
                  <a:pt x="0" y="0"/>
                </a:lnTo>
                <a:lnTo>
                  <a:pt x="0" y="252983"/>
                </a:lnTo>
                <a:close/>
              </a:path>
            </a:pathLst>
          </a:custGeom>
          <a:ln w="1219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8684" y="6124954"/>
            <a:ext cx="1280160" cy="6233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1030" y="1484452"/>
            <a:ext cx="790193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385622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542" y="1203477"/>
            <a:ext cx="7727315" cy="348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7116"/>
            <a:ext cx="9143999" cy="63881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81000" y="3124022"/>
            <a:ext cx="790193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Nama,</a:t>
            </a:r>
            <a:r>
              <a:rPr spc="20" dirty="0"/>
              <a:t> </a:t>
            </a:r>
            <a:r>
              <a:rPr spc="-5" dirty="0"/>
              <a:t>Tipe,</a:t>
            </a:r>
            <a:r>
              <a:rPr spc="-15" dirty="0"/>
              <a:t> Ekspresi,</a:t>
            </a:r>
            <a:r>
              <a:rPr spc="-20" dirty="0"/>
              <a:t> </a:t>
            </a:r>
            <a:r>
              <a:rPr dirty="0"/>
              <a:t>dan</a:t>
            </a:r>
            <a:r>
              <a:rPr spc="-15" dirty="0"/>
              <a:t> </a:t>
            </a:r>
            <a:r>
              <a:rPr spc="-5" dirty="0"/>
              <a:t>Nilai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27" y="887298"/>
            <a:ext cx="7620000" cy="1011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5" dirty="0">
                <a:solidFill>
                  <a:srgbClr val="1F3863"/>
                </a:solidFill>
                <a:latin typeface="Calibri Light" panose="020F0302020204030204"/>
                <a:cs typeface="Calibri Light" panose="020F0302020204030204"/>
              </a:rPr>
              <a:t>ALGORITMA</a:t>
            </a:r>
            <a:r>
              <a:rPr sz="3200" b="0" spc="-100" dirty="0">
                <a:solidFill>
                  <a:srgbClr val="1F3863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b="0" spc="-25" dirty="0">
                <a:solidFill>
                  <a:srgbClr val="1F3863"/>
                </a:solidFill>
                <a:latin typeface="Calibri Light" panose="020F0302020204030204"/>
                <a:cs typeface="Calibri Light" panose="020F0302020204030204"/>
              </a:rPr>
              <a:t>DAN</a:t>
            </a:r>
            <a:r>
              <a:rPr sz="3200" b="0" spc="-100" dirty="0">
                <a:solidFill>
                  <a:srgbClr val="1F3863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200" b="0" spc="-35" dirty="0">
                <a:solidFill>
                  <a:srgbClr val="1F3863"/>
                </a:solidFill>
                <a:latin typeface="Calibri Light" panose="020F0302020204030204"/>
                <a:cs typeface="Calibri Light" panose="020F0302020204030204"/>
              </a:rPr>
              <a:t>PEMROGRAMAN</a:t>
            </a:r>
            <a:r>
              <a:rPr lang="en-US" altLang="en-US" sz="3200" b="0" spc="-35" dirty="0">
                <a:solidFill>
                  <a:srgbClr val="1F3863"/>
                </a:solidFill>
                <a:latin typeface="Calibri Light" panose="020F0302020204030204"/>
                <a:cs typeface="Calibri Light" panose="020F0302020204030204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en-US" sz="3200" b="0" spc="-35" dirty="0">
                <a:solidFill>
                  <a:srgbClr val="1F3863"/>
                </a:solidFill>
                <a:latin typeface="Calibri Light" panose="020F0302020204030204"/>
                <a:cs typeface="Calibri Light" panose="020F0302020204030204"/>
              </a:rPr>
              <a:t>Pertemuan IV</a:t>
            </a:r>
            <a:endParaRPr sz="3200">
              <a:latin typeface="Calibri Light" panose="020F0302020204030204"/>
              <a:cs typeface="Calibri Light" panose="020F03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3300" b="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Dasar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97991"/>
            <a:ext cx="7730490" cy="21596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4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</a:t>
            </a:r>
            <a:r>
              <a:rPr sz="21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Tipe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dasar sudah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dikenal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dalam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kehidupan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sehari-hari.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84785" marR="5080" indent="-172720" algn="just">
              <a:lnSpc>
                <a:spcPts val="2270"/>
              </a:lnSpc>
              <a:spcBef>
                <a:spcPts val="82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Dalam dunia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pemrograman yang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termasuk 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ke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dalam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tipe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dasar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adalah: </a:t>
            </a:r>
            <a:r>
              <a:rPr sz="2100" b="1" i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bilangan bulat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, </a:t>
            </a:r>
            <a:r>
              <a:rPr sz="2100" b="1" i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bilangan </a:t>
            </a:r>
            <a:r>
              <a:rPr sz="2100" b="1" i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riil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, </a:t>
            </a:r>
            <a:r>
              <a:rPr sz="2100" b="1" i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bilangan </a:t>
            </a:r>
            <a:r>
              <a:rPr sz="2100" b="1" i="1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logika</a:t>
            </a:r>
            <a:r>
              <a:rPr sz="2100" b="1" spc="-15" dirty="0">
                <a:latin typeface="Calibri" panose="020F0502020204030204"/>
                <a:cs typeface="Calibri" panose="020F0502020204030204"/>
              </a:rPr>
              <a:t>, </a:t>
            </a:r>
            <a:r>
              <a:rPr sz="2100" b="1" i="1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karakter</a:t>
            </a:r>
            <a:r>
              <a:rPr sz="2100" b="1" spc="-15" dirty="0">
                <a:latin typeface="Calibri" panose="020F0502020204030204"/>
                <a:cs typeface="Calibri" panose="020F0502020204030204"/>
              </a:rPr>
              <a:t>,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dan 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i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string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</a:pPr>
            <a:r>
              <a:rPr sz="2100" b="1" spc="-5" dirty="0">
                <a:latin typeface="Calibri" panose="020F0502020204030204"/>
                <a:cs typeface="Calibri" panose="020F0502020204030204"/>
              </a:rPr>
              <a:t>A.</a:t>
            </a:r>
            <a:r>
              <a:rPr sz="2100" b="1" spc="79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Bilangan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Logika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9314" y="3403168"/>
            <a:ext cx="726820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4090" algn="l"/>
                <a:tab pos="1829435" algn="l"/>
                <a:tab pos="3044190" algn="l"/>
                <a:tab pos="3612515" algn="l"/>
                <a:tab pos="4725670" algn="l"/>
                <a:tab pos="5458460" algn="l"/>
                <a:tab pos="6385560" algn="l"/>
              </a:tabLst>
            </a:pPr>
            <a:r>
              <a:rPr sz="21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Nama	</a:t>
            </a: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Tip</a:t>
            </a:r>
            <a:r>
              <a:rPr sz="21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e:	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B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o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ole</a:t>
            </a:r>
            <a:r>
              <a:rPr sz="2100" b="1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n	</a:t>
            </a:r>
            <a:r>
              <a:rPr sz="21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1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dia</a:t>
            </a:r>
            <a:r>
              <a:rPr sz="2100" i="1" spc="-15" dirty="0">
                <a:latin typeface="Calibri" panose="020F0502020204030204"/>
                <a:cs typeface="Calibri" panose="020F0502020204030204"/>
              </a:rPr>
              <a:t>m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bi</a:t>
            </a:r>
            <a:r>
              <a:rPr sz="2100" i="1" dirty="0">
                <a:latin typeface="Calibri" panose="020F0502020204030204"/>
                <a:cs typeface="Calibri" panose="020F0502020204030204"/>
              </a:rPr>
              <a:t>l	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dar</a:t>
            </a:r>
            <a:r>
              <a:rPr sz="2100" i="1" dirty="0">
                <a:latin typeface="Calibri" panose="020F0502020204030204"/>
                <a:cs typeface="Calibri" panose="020F0502020204030204"/>
              </a:rPr>
              <a:t>i	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na</a:t>
            </a:r>
            <a:r>
              <a:rPr sz="2100" i="1" spc="-25" dirty="0">
                <a:latin typeface="Calibri" panose="020F0502020204030204"/>
                <a:cs typeface="Calibri" panose="020F0502020204030204"/>
              </a:rPr>
              <a:t>m</a:t>
            </a:r>
            <a:r>
              <a:rPr sz="2100" i="1" dirty="0">
                <a:latin typeface="Calibri" panose="020F0502020204030204"/>
                <a:cs typeface="Calibri" panose="020F0502020204030204"/>
              </a:rPr>
              <a:t>a	</a:t>
            </a:r>
            <a:r>
              <a:rPr sz="2100" i="1" spc="-20" dirty="0">
                <a:latin typeface="Calibri" panose="020F0502020204030204"/>
                <a:cs typeface="Calibri" panose="020F0502020204030204"/>
              </a:rPr>
              <a:t>s</a:t>
            </a:r>
            <a:r>
              <a:rPr sz="2100" i="1" dirty="0">
                <a:latin typeface="Calibri" panose="020F0502020204030204"/>
                <a:cs typeface="Calibri" panose="020F0502020204030204"/>
              </a:rPr>
              <a:t>eor</a:t>
            </a:r>
            <a:r>
              <a:rPr sz="2100" i="1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ng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9314" y="3618738"/>
            <a:ext cx="7267575" cy="21609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sz="2100" i="1" spc="-10" dirty="0">
                <a:latin typeface="Calibri" panose="020F0502020204030204"/>
                <a:cs typeface="Calibri" panose="020F0502020204030204"/>
              </a:rPr>
              <a:t>matematikawan</a:t>
            </a:r>
            <a:r>
              <a:rPr sz="2100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inggris,</a:t>
            </a:r>
            <a:r>
              <a:rPr sz="2100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dirty="0">
                <a:latin typeface="Calibri" panose="020F0502020204030204"/>
                <a:cs typeface="Calibri" panose="020F0502020204030204"/>
              </a:rPr>
              <a:t>George</a:t>
            </a:r>
            <a:r>
              <a:rPr sz="21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i="1" dirty="0">
                <a:latin typeface="Calibri" panose="020F0502020204030204"/>
                <a:cs typeface="Calibri" panose="020F0502020204030204"/>
              </a:rPr>
              <a:t>Boole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lnSpc>
                <a:spcPts val="2270"/>
              </a:lnSpc>
              <a:spcBef>
                <a:spcPts val="835"/>
              </a:spcBef>
            </a:pPr>
            <a:r>
              <a:rPr sz="21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Ranah </a:t>
            </a: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Nilai: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hanya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mengenal dua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buah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yaitu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benar (true) dan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salah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(false).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Istilah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bilangan dikarenakan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kita dapat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menyatakan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“benar”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angka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1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dan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“salah”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dalam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angka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0.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515"/>
              </a:spcBef>
            </a:pPr>
            <a:r>
              <a:rPr sz="2100" b="1" spc="-1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Konstanta:</a:t>
            </a:r>
            <a:r>
              <a:rPr sz="2100" b="1" spc="-3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true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false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540"/>
              </a:spcBef>
            </a:pPr>
            <a:r>
              <a:rPr sz="2100" b="1" spc="-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Operasi:</a:t>
            </a: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not,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and,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65" dirty="0">
                <a:latin typeface="Calibri" panose="020F0502020204030204"/>
                <a:cs typeface="Calibri" panose="020F0502020204030204"/>
              </a:rPr>
              <a:t>or,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xor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15"/>
              </a:spcBef>
            </a:pPr>
            <a:r>
              <a:rPr sz="3300" b="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Tabel </a:t>
            </a:r>
            <a:r>
              <a:rPr sz="3300" b="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Kebenaran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" y="1569719"/>
            <a:ext cx="8092440" cy="407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3300" b="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Dasar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97991"/>
            <a:ext cx="2613025" cy="119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4345" marR="5080" indent="-462280">
              <a:lnSpc>
                <a:spcPct val="122000"/>
              </a:lnSpc>
              <a:spcBef>
                <a:spcPts val="90"/>
              </a:spcBef>
              <a:tabLst>
                <a:tab pos="469265" algn="l"/>
              </a:tabLst>
            </a:pPr>
            <a:r>
              <a:rPr sz="2100" b="1" spc="-5" dirty="0">
                <a:latin typeface="Calibri" panose="020F0502020204030204"/>
                <a:cs typeface="Calibri" panose="020F0502020204030204"/>
              </a:rPr>
              <a:t>B.	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Bilangan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Bulat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Nama Tipe: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integer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Contoh</a:t>
            </a:r>
            <a:r>
              <a:rPr sz="21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penerapan: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9314" y="3214191"/>
            <a:ext cx="7268209" cy="19894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50"/>
              </a:spcBef>
            </a:pP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Ranah</a:t>
            </a:r>
            <a:r>
              <a:rPr sz="21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Nilai:</a:t>
            </a:r>
            <a:r>
              <a:rPr sz="21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secara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teoritis,</a:t>
            </a:r>
            <a:r>
              <a:rPr sz="2100" dirty="0">
                <a:latin typeface="Calibri" panose="020F0502020204030204"/>
                <a:cs typeface="Calibri" panose="020F0502020204030204"/>
              </a:rPr>
              <a:t> tipe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bilangan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bulat</a:t>
            </a:r>
            <a:r>
              <a:rPr sz="2100" spc="4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memiliki</a:t>
            </a:r>
            <a:r>
              <a:rPr sz="2100" spc="4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ranah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nilai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tidak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terbatas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dari</a:t>
            </a:r>
            <a:r>
              <a:rPr sz="2100" dirty="0">
                <a:latin typeface="Calibri" panose="020F0502020204030204"/>
                <a:cs typeface="Calibri" panose="020F0502020204030204"/>
              </a:rPr>
              <a:t> minus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tak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hingga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sampai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plus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tak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hingga.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 marR="5715" algn="just">
              <a:lnSpc>
                <a:spcPts val="2270"/>
              </a:lnSpc>
              <a:spcBef>
                <a:spcPts val="835"/>
              </a:spcBef>
              <a:tabLst>
                <a:tab pos="3479800" algn="l"/>
                <a:tab pos="4278630" algn="l"/>
              </a:tabLst>
            </a:pPr>
            <a:r>
              <a:rPr sz="2100" b="1" spc="-1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Konstanta: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harus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ditulis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tanpa mengandung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titik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desimal,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contoh: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78     </a:t>
            </a:r>
            <a:r>
              <a:rPr sz="2100" spc="4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-14      </a:t>
            </a:r>
            <a:r>
              <a:rPr sz="2100" spc="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7649       </a:t>
            </a:r>
            <a:r>
              <a:rPr sz="2100" spc="4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0	5	99999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  <a:spcBef>
                <a:spcPts val="505"/>
              </a:spcBef>
            </a:pPr>
            <a:r>
              <a:rPr sz="2100" b="1" spc="-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Operasi:</a:t>
            </a:r>
            <a:r>
              <a:rPr sz="21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aritmetika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perbandingan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5679" y="2094006"/>
            <a:ext cx="2666640" cy="762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rgbClr val="42A1DA"/>
          </a:solidFill>
        </p:spPr>
        <p:txBody>
          <a:bodyPr vert="horz" wrap="square" lIns="0" tIns="1289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3300" b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3300" b="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Dasar</a:t>
            </a:r>
            <a:r>
              <a:rPr sz="3300" b="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(2)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964" y="1287272"/>
            <a:ext cx="7118984" cy="42125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Operasi</a:t>
            </a:r>
            <a:r>
              <a:rPr sz="2100" b="1" u="sng" spc="-3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10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aritmetika</a:t>
            </a:r>
            <a:endParaRPr sz="21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Operand </a:t>
            </a:r>
            <a:r>
              <a:rPr sz="21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Objek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dioperasikan</a:t>
            </a:r>
            <a:endParaRPr sz="21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390"/>
              </a:lnSpc>
              <a:spcBef>
                <a:spcPts val="540"/>
              </a:spcBef>
            </a:pPr>
            <a:r>
              <a:rPr sz="2100" b="1" spc="-20" dirty="0">
                <a:latin typeface="Calibri" panose="020F0502020204030204"/>
                <a:cs typeface="Calibri" panose="020F0502020204030204"/>
              </a:rPr>
              <a:t>Operator</a:t>
            </a:r>
            <a:r>
              <a:rPr sz="21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simbol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digunakan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untuk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memanipulasi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operand</a:t>
            </a:r>
            <a:endParaRPr sz="2100" dirty="0">
              <a:latin typeface="Calibri" panose="020F0502020204030204"/>
              <a:cs typeface="Calibri" panose="020F0502020204030204"/>
            </a:endParaRPr>
          </a:p>
          <a:p>
            <a:pPr marL="1384300">
              <a:lnSpc>
                <a:spcPts val="2390"/>
              </a:lnSpc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(+,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-,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*,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0" dirty="0">
                <a:latin typeface="Calibri" panose="020F0502020204030204"/>
                <a:cs typeface="Calibri" panose="020F0502020204030204"/>
              </a:rPr>
              <a:t>div,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mod)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100" spc="-15" dirty="0">
                <a:latin typeface="Calibri" panose="020F0502020204030204"/>
                <a:cs typeface="Calibri" panose="020F0502020204030204"/>
              </a:rPr>
              <a:t>Contoh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Operasi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aritmetika:</a:t>
            </a:r>
            <a:endParaRPr sz="21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latin typeface="Calibri" panose="020F0502020204030204"/>
                <a:cs typeface="Calibri" panose="020F0502020204030204"/>
              </a:rPr>
              <a:t>6+4</a:t>
            </a: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latin typeface="Calibri" panose="020F0502020204030204"/>
                <a:cs typeface="Calibri" panose="020F0502020204030204"/>
              </a:rPr>
              <a:t>87-10</a:t>
            </a: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100" dirty="0">
                <a:latin typeface="Calibri" panose="020F0502020204030204"/>
                <a:cs typeface="Calibri" panose="020F0502020204030204"/>
              </a:rPr>
              <a:t>5*10</a:t>
            </a: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00" dirty="0">
                <a:latin typeface="Calibri" panose="020F0502020204030204"/>
                <a:cs typeface="Calibri" panose="020F0502020204030204"/>
              </a:rPr>
              <a:t>10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div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latin typeface="Calibri" panose="020F0502020204030204"/>
                <a:cs typeface="Calibri" panose="020F0502020204030204"/>
              </a:rPr>
              <a:t>12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mod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3300" b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3300" b="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Dasar</a:t>
            </a:r>
            <a:r>
              <a:rPr sz="3300" b="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(3)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03477"/>
            <a:ext cx="5284470" cy="33591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9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Operasi</a:t>
            </a:r>
            <a:r>
              <a:rPr sz="1900" b="1" u="sng" spc="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9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perbandingan</a:t>
            </a:r>
            <a:r>
              <a:rPr sz="1900" b="1" u="sng" spc="6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19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Menghasilkan</a:t>
            </a:r>
            <a:r>
              <a:rPr sz="1900" spc="5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nilai</a:t>
            </a:r>
            <a:r>
              <a:rPr sz="1900" spc="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i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boolean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900" b="1" spc="-15" dirty="0">
                <a:latin typeface="Calibri" panose="020F0502020204030204"/>
                <a:cs typeface="Calibri" panose="020F0502020204030204"/>
              </a:rPr>
              <a:t>Operator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: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(lebih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kecil)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≤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(lebih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kecil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sama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dengan)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&gt;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(lebih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besar)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≥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(lebih besar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sama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dengan)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9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(sama</a:t>
            </a:r>
            <a:r>
              <a:rPr sz="19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dengan)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≠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(tidak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sama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dengan)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900" spc="-15" dirty="0">
                <a:latin typeface="Calibri" panose="020F0502020204030204"/>
                <a:cs typeface="Calibri" panose="020F0502020204030204"/>
              </a:rPr>
              <a:t>Contoh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Operasi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perbandingan: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538370"/>
            <a:ext cx="1289050" cy="13582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3&lt;8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75&gt;101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17=17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900" spc="-10" dirty="0">
                <a:latin typeface="Calibri" panose="020F0502020204030204"/>
                <a:cs typeface="Calibri" panose="020F0502020204030204"/>
              </a:rPr>
              <a:t>(24</a:t>
            </a:r>
            <a:r>
              <a:rPr sz="19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div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3)</a:t>
            </a:r>
            <a:r>
              <a:rPr sz="19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≠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8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7205" y="4512055"/>
            <a:ext cx="61404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(true) </a:t>
            </a:r>
            <a:r>
              <a:rPr sz="1800" b="1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als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(true)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alse)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3300" b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3300" b="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Dasar</a:t>
            </a:r>
            <a:r>
              <a:rPr sz="3300" b="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(4)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97991"/>
            <a:ext cx="7729855" cy="4107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509260" indent="-462280">
              <a:lnSpc>
                <a:spcPct val="1210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2100" b="1" dirty="0">
                <a:latin typeface="Calibri" panose="020F0502020204030204"/>
                <a:cs typeface="Calibri" panose="020F0502020204030204"/>
              </a:rPr>
              <a:t>C.	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Bilangan 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Riil </a:t>
            </a:r>
            <a:r>
              <a:rPr sz="21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Nama</a:t>
            </a:r>
            <a:r>
              <a:rPr sz="2100" b="1" spc="-1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Tipe:</a:t>
            </a:r>
            <a:r>
              <a:rPr sz="2100" b="1" spc="-4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real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74345">
              <a:lnSpc>
                <a:spcPct val="100000"/>
              </a:lnSpc>
              <a:spcBef>
                <a:spcPts val="555"/>
              </a:spcBef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</a:t>
            </a:r>
            <a:r>
              <a:rPr sz="21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penerapan: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100">
              <a:latin typeface="Calibri" panose="020F0502020204030204"/>
              <a:cs typeface="Calibri" panose="020F0502020204030204"/>
            </a:endParaRPr>
          </a:p>
          <a:p>
            <a:pPr marL="474345" marR="5080" algn="just">
              <a:lnSpc>
                <a:spcPts val="2270"/>
              </a:lnSpc>
              <a:spcBef>
                <a:spcPts val="1330"/>
              </a:spcBef>
            </a:pPr>
            <a:r>
              <a:rPr sz="21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Ranah</a:t>
            </a:r>
            <a:r>
              <a:rPr sz="2100" b="1" spc="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Nilai:</a:t>
            </a:r>
            <a:r>
              <a:rPr sz="21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secara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teoritis,</a:t>
            </a:r>
            <a:r>
              <a:rPr sz="2100" dirty="0">
                <a:latin typeface="Calibri" panose="020F0502020204030204"/>
                <a:cs typeface="Calibri" panose="020F0502020204030204"/>
              </a:rPr>
              <a:t> tipe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bilangan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bulat</a:t>
            </a:r>
            <a:r>
              <a:rPr sz="2100" spc="4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memiliki</a:t>
            </a:r>
            <a:r>
              <a:rPr sz="2100" spc="4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ranah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nilai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tidak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terbatas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dari</a:t>
            </a:r>
            <a:r>
              <a:rPr sz="2100" dirty="0">
                <a:latin typeface="Calibri" panose="020F0502020204030204"/>
                <a:cs typeface="Calibri" panose="020F0502020204030204"/>
              </a:rPr>
              <a:t> minus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tak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hingga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sampai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plus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tak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hingga.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74345">
              <a:lnSpc>
                <a:spcPct val="100000"/>
              </a:lnSpc>
              <a:spcBef>
                <a:spcPts val="520"/>
              </a:spcBef>
            </a:pPr>
            <a:r>
              <a:rPr sz="2100" b="1" spc="-1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Konstanta:</a:t>
            </a:r>
            <a:r>
              <a:rPr sz="2100" b="1" spc="-2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harus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ditulis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tanda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titik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desimal,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contoh: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74345">
              <a:lnSpc>
                <a:spcPct val="100000"/>
              </a:lnSpc>
              <a:spcBef>
                <a:spcPts val="550"/>
              </a:spcBef>
              <a:tabLst>
                <a:tab pos="1367790" algn="l"/>
                <a:tab pos="2673350" algn="l"/>
                <a:tab pos="4155440" algn="l"/>
                <a:tab pos="5485765" algn="l"/>
                <a:tab pos="6619875" algn="l"/>
              </a:tabLst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0.78	</a:t>
            </a:r>
            <a:r>
              <a:rPr sz="2100" dirty="0">
                <a:latin typeface="Calibri" panose="020F0502020204030204"/>
                <a:cs typeface="Calibri" panose="020F0502020204030204"/>
              </a:rPr>
              <a:t>-14.234	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7649+E8	0.001	5.33	99999.0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74345">
              <a:lnSpc>
                <a:spcPct val="100000"/>
              </a:lnSpc>
              <a:spcBef>
                <a:spcPts val="540"/>
              </a:spcBef>
            </a:pPr>
            <a:r>
              <a:rPr sz="2100" b="1" spc="-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Operasi:</a:t>
            </a: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aritmetika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perbandingan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74345">
              <a:lnSpc>
                <a:spcPct val="100000"/>
              </a:lnSpc>
              <a:spcBef>
                <a:spcPts val="555"/>
              </a:spcBef>
              <a:tabLst>
                <a:tab pos="2755900" algn="l"/>
                <a:tab pos="4127500" algn="l"/>
                <a:tab pos="6185535" algn="l"/>
              </a:tabLst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</a:t>
            </a:r>
            <a:r>
              <a:rPr sz="21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: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6.4+5.7	10.0/2.5	0.0003&lt;-0.3	3.0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≠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3.5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4925" y="2130551"/>
            <a:ext cx="2896277" cy="600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3300" b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3300" b="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Dasar</a:t>
            </a:r>
            <a:r>
              <a:rPr sz="3300" b="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(5)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469265" algn="l"/>
              </a:tabLst>
            </a:pPr>
            <a:r>
              <a:rPr spc="-5" dirty="0"/>
              <a:t>C.	</a:t>
            </a:r>
            <a:r>
              <a:rPr spc="-20" dirty="0"/>
              <a:t>Karakter</a:t>
            </a:r>
          </a:p>
          <a:p>
            <a:pPr marL="474345">
              <a:lnSpc>
                <a:spcPct val="100000"/>
              </a:lnSpc>
              <a:spcBef>
                <a:spcPts val="350"/>
              </a:spcBef>
            </a:pPr>
            <a:r>
              <a:rPr spc="-5" dirty="0">
                <a:solidFill>
                  <a:srgbClr val="385622"/>
                </a:solidFill>
              </a:rPr>
              <a:t>Nama</a:t>
            </a:r>
            <a:r>
              <a:rPr spc="-20" dirty="0">
                <a:solidFill>
                  <a:srgbClr val="385622"/>
                </a:solidFill>
              </a:rPr>
              <a:t> </a:t>
            </a:r>
            <a:r>
              <a:rPr spc="-5" dirty="0">
                <a:solidFill>
                  <a:srgbClr val="385622"/>
                </a:solidFill>
              </a:rPr>
              <a:t>Tipe:</a:t>
            </a:r>
            <a:r>
              <a:rPr spc="-25" dirty="0">
                <a:solidFill>
                  <a:srgbClr val="385622"/>
                </a:solidFill>
              </a:rPr>
              <a:t> 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char</a:t>
            </a:r>
          </a:p>
          <a:p>
            <a:pPr marL="474345">
              <a:lnSpc>
                <a:spcPct val="100000"/>
              </a:lnSpc>
              <a:spcBef>
                <a:spcPts val="335"/>
              </a:spcBef>
            </a:pPr>
            <a:r>
              <a:rPr spc="-10" dirty="0"/>
              <a:t>Contoh</a:t>
            </a:r>
            <a:r>
              <a:rPr dirty="0"/>
              <a:t> </a:t>
            </a:r>
            <a:r>
              <a:rPr spc="-10" dirty="0"/>
              <a:t>penerapan: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/>
          </a:p>
          <a:p>
            <a:pPr marL="474345" marR="5080" algn="just">
              <a:lnSpc>
                <a:spcPts val="1820"/>
              </a:lnSpc>
            </a:pPr>
            <a:r>
              <a:rPr spc="-5" dirty="0">
                <a:solidFill>
                  <a:srgbClr val="385622"/>
                </a:solidFill>
              </a:rPr>
              <a:t>Ranah</a:t>
            </a:r>
            <a:r>
              <a:rPr dirty="0">
                <a:solidFill>
                  <a:srgbClr val="385622"/>
                </a:solidFill>
              </a:rPr>
              <a:t> </a:t>
            </a:r>
            <a:r>
              <a:rPr spc="-5" dirty="0">
                <a:solidFill>
                  <a:srgbClr val="385622"/>
                </a:solidFill>
              </a:rPr>
              <a:t>Nilai:</a:t>
            </a:r>
            <a:r>
              <a:rPr dirty="0">
                <a:solidFill>
                  <a:srgbClr val="385622"/>
                </a:solidFill>
              </a:rPr>
              <a:t> 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semua</a:t>
            </a:r>
            <a:r>
              <a:rPr b="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huruf</a:t>
            </a:r>
            <a:r>
              <a:rPr b="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di</a:t>
            </a:r>
            <a:r>
              <a:rPr b="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0" dirty="0">
                <a:latin typeface="Calibri" panose="020F0502020204030204"/>
                <a:cs typeface="Calibri" panose="020F0502020204030204"/>
              </a:rPr>
              <a:t>dalam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 alphabet</a:t>
            </a:r>
            <a:r>
              <a:rPr b="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30" dirty="0">
                <a:latin typeface="Calibri" panose="020F0502020204030204"/>
                <a:cs typeface="Calibri" panose="020F0502020204030204"/>
              </a:rPr>
              <a:t>(‘a’…’z’,</a:t>
            </a:r>
            <a:r>
              <a:rPr b="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35" dirty="0">
                <a:latin typeface="Calibri" panose="020F0502020204030204"/>
                <a:cs typeface="Calibri" panose="020F0502020204030204"/>
              </a:rPr>
              <a:t>’A’…’Z’),</a:t>
            </a:r>
            <a:r>
              <a:rPr b="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angka </a:t>
            </a:r>
            <a:r>
              <a:rPr b="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decimal</a:t>
            </a:r>
            <a:r>
              <a:rPr b="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(0…9),</a:t>
            </a:r>
            <a:r>
              <a:rPr b="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0" dirty="0">
                <a:latin typeface="Calibri" panose="020F0502020204030204"/>
                <a:cs typeface="Calibri" panose="020F0502020204030204"/>
              </a:rPr>
              <a:t>tanda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0" dirty="0">
                <a:latin typeface="Calibri" panose="020F0502020204030204"/>
                <a:cs typeface="Calibri" panose="020F0502020204030204"/>
              </a:rPr>
              <a:t>baca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 (.,!?),</a:t>
            </a:r>
            <a:r>
              <a:rPr b="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5" dirty="0">
                <a:latin typeface="Calibri" panose="020F0502020204030204"/>
                <a:cs typeface="Calibri" panose="020F0502020204030204"/>
              </a:rPr>
              <a:t>operator</a:t>
            </a:r>
            <a:r>
              <a:rPr b="0" spc="-10" dirty="0">
                <a:latin typeface="Calibri" panose="020F0502020204030204"/>
                <a:cs typeface="Calibri" panose="020F0502020204030204"/>
              </a:rPr>
              <a:t> aritmetika</a:t>
            </a:r>
            <a:r>
              <a:rPr b="0" spc="409" dirty="0">
                <a:latin typeface="Calibri" panose="020F0502020204030204"/>
                <a:cs typeface="Calibri" panose="020F0502020204030204"/>
              </a:rPr>
              <a:t> </a:t>
            </a:r>
            <a:r>
              <a:rPr b="0" dirty="0">
                <a:latin typeface="Calibri" panose="020F0502020204030204"/>
                <a:cs typeface="Calibri" panose="020F0502020204030204"/>
              </a:rPr>
              <a:t>(+,-,*,/),</a:t>
            </a:r>
            <a:r>
              <a:rPr b="0" spc="43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0" dirty="0">
                <a:latin typeface="Calibri" panose="020F0502020204030204"/>
                <a:cs typeface="Calibri" panose="020F0502020204030204"/>
              </a:rPr>
              <a:t>dan </a:t>
            </a:r>
            <a:r>
              <a:rPr b="0" spc="-415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5" dirty="0">
                <a:latin typeface="Calibri" panose="020F0502020204030204"/>
                <a:cs typeface="Calibri" panose="020F0502020204030204"/>
              </a:rPr>
              <a:t>karakter</a:t>
            </a:r>
            <a:r>
              <a:rPr b="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khusus</a:t>
            </a:r>
            <a:r>
              <a:rPr b="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0" dirty="0">
                <a:latin typeface="Calibri" panose="020F0502020204030204"/>
                <a:cs typeface="Calibri" panose="020F0502020204030204"/>
              </a:rPr>
              <a:t>seperti</a:t>
            </a:r>
            <a:r>
              <a:rPr b="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0" dirty="0">
                <a:latin typeface="Calibri" panose="020F0502020204030204"/>
                <a:cs typeface="Calibri" panose="020F0502020204030204"/>
              </a:rPr>
              <a:t>(!#$%@)</a:t>
            </a:r>
          </a:p>
          <a:p>
            <a:pPr marL="474345">
              <a:lnSpc>
                <a:spcPct val="100000"/>
              </a:lnSpc>
              <a:spcBef>
                <a:spcPts val="360"/>
              </a:spcBef>
            </a:pPr>
            <a:r>
              <a:rPr spc="-15" dirty="0">
                <a:solidFill>
                  <a:srgbClr val="385622"/>
                </a:solidFill>
              </a:rPr>
              <a:t>Konstanta:</a:t>
            </a:r>
            <a:r>
              <a:rPr spc="45" dirty="0">
                <a:solidFill>
                  <a:srgbClr val="385622"/>
                </a:solidFill>
              </a:rPr>
              <a:t> 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semua</a:t>
            </a:r>
            <a:r>
              <a:rPr b="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20" dirty="0">
                <a:latin typeface="Calibri" panose="020F0502020204030204"/>
                <a:cs typeface="Calibri" panose="020F0502020204030204"/>
              </a:rPr>
              <a:t>karakter</a:t>
            </a:r>
            <a:r>
              <a:rPr b="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harus</a:t>
            </a:r>
            <a:r>
              <a:rPr b="0" spc="5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0" dirty="0">
                <a:latin typeface="Calibri" panose="020F0502020204030204"/>
                <a:cs typeface="Calibri" panose="020F0502020204030204"/>
              </a:rPr>
              <a:t>diapit</a:t>
            </a:r>
            <a:r>
              <a:rPr b="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0" dirty="0">
                <a:latin typeface="Calibri" panose="020F0502020204030204"/>
                <a:cs typeface="Calibri" panose="020F0502020204030204"/>
              </a:rPr>
              <a:t>tanda</a:t>
            </a:r>
            <a:r>
              <a:rPr b="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petik</a:t>
            </a:r>
            <a:r>
              <a:rPr b="0" spc="5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0" dirty="0">
                <a:latin typeface="Calibri" panose="020F0502020204030204"/>
                <a:cs typeface="Calibri" panose="020F0502020204030204"/>
              </a:rPr>
              <a:t>tunggal,</a:t>
            </a:r>
            <a:r>
              <a:rPr b="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5" dirty="0">
                <a:latin typeface="Calibri" panose="020F0502020204030204"/>
                <a:cs typeface="Calibri" panose="020F0502020204030204"/>
              </a:rPr>
              <a:t>contoh:</a:t>
            </a:r>
          </a:p>
          <a:p>
            <a:pPr marL="474345">
              <a:lnSpc>
                <a:spcPct val="100000"/>
              </a:lnSpc>
              <a:spcBef>
                <a:spcPts val="350"/>
              </a:spcBef>
              <a:tabLst>
                <a:tab pos="937260" algn="l"/>
                <a:tab pos="1492250" algn="l"/>
                <a:tab pos="2070100" algn="l"/>
                <a:tab pos="2755900" algn="l"/>
                <a:tab pos="3441700" algn="l"/>
                <a:tab pos="4127500" algn="l"/>
              </a:tabLst>
            </a:pPr>
            <a:r>
              <a:rPr b="0" spc="-5" dirty="0">
                <a:latin typeface="Calibri" panose="020F0502020204030204"/>
                <a:cs typeface="Calibri" panose="020F0502020204030204"/>
              </a:rPr>
              <a:t>‘h’	</a:t>
            </a:r>
            <a:r>
              <a:rPr b="0" spc="10" dirty="0">
                <a:latin typeface="Calibri" panose="020F0502020204030204"/>
                <a:cs typeface="Calibri" panose="020F0502020204030204"/>
              </a:rPr>
              <a:t>‘Y’	</a:t>
            </a:r>
            <a:r>
              <a:rPr b="0" spc="-114" dirty="0">
                <a:latin typeface="Calibri" panose="020F0502020204030204"/>
                <a:cs typeface="Calibri" panose="020F0502020204030204"/>
              </a:rPr>
              <a:t>‘.’	</a:t>
            </a:r>
            <a:r>
              <a:rPr b="0" spc="-5" dirty="0">
                <a:latin typeface="Calibri" panose="020F0502020204030204"/>
                <a:cs typeface="Calibri" panose="020F0502020204030204"/>
              </a:rPr>
              <a:t>‘p’	‘+’	</a:t>
            </a:r>
            <a:r>
              <a:rPr b="0" spc="-10" dirty="0">
                <a:latin typeface="Calibri" panose="020F0502020204030204"/>
                <a:cs typeface="Calibri" panose="020F0502020204030204"/>
              </a:rPr>
              <a:t>‘9’	</a:t>
            </a:r>
            <a:r>
              <a:rPr b="0" spc="-30" dirty="0">
                <a:latin typeface="Calibri" panose="020F0502020204030204"/>
                <a:cs typeface="Calibri" panose="020F0502020204030204"/>
              </a:rPr>
              <a:t>‘o’</a:t>
            </a:r>
          </a:p>
          <a:p>
            <a:pPr marL="474345" marR="4996180">
              <a:lnSpc>
                <a:spcPct val="115000"/>
              </a:lnSpc>
              <a:spcBef>
                <a:spcPts val="15"/>
              </a:spcBef>
            </a:pPr>
            <a:r>
              <a:rPr spc="-10" dirty="0">
                <a:solidFill>
                  <a:srgbClr val="385622"/>
                </a:solidFill>
              </a:rPr>
              <a:t>Operasi: </a:t>
            </a:r>
            <a:r>
              <a:rPr b="0" spc="-10" dirty="0">
                <a:latin typeface="Calibri" panose="020F0502020204030204"/>
                <a:cs typeface="Calibri" panose="020F0502020204030204"/>
              </a:rPr>
              <a:t>perbandingan </a:t>
            </a:r>
            <a:r>
              <a:rPr b="0" spc="-415" dirty="0">
                <a:latin typeface="Calibri" panose="020F0502020204030204"/>
                <a:cs typeface="Calibri" panose="020F0502020204030204"/>
              </a:rPr>
              <a:t> </a:t>
            </a:r>
            <a:r>
              <a:rPr b="0" spc="-15" dirty="0">
                <a:latin typeface="Calibri" panose="020F0502020204030204"/>
                <a:cs typeface="Calibri" panose="020F0502020204030204"/>
              </a:rPr>
              <a:t>Contoh: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9314" y="4666085"/>
            <a:ext cx="838835" cy="10261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00" spc="-20" dirty="0">
                <a:latin typeface="Calibri" panose="020F0502020204030204"/>
                <a:cs typeface="Calibri" panose="020F0502020204030204"/>
              </a:rPr>
              <a:t>‘a’</a:t>
            </a:r>
            <a:r>
              <a:rPr sz="19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9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‘a’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900" spc="35" dirty="0">
                <a:latin typeface="Calibri" panose="020F0502020204030204"/>
                <a:cs typeface="Calibri" panose="020F0502020204030204"/>
              </a:rPr>
              <a:t>‘T’</a:t>
            </a:r>
            <a:r>
              <a:rPr sz="19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=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‘t’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66040">
              <a:lnSpc>
                <a:spcPct val="100000"/>
              </a:lnSpc>
              <a:spcBef>
                <a:spcPts val="340"/>
              </a:spcBef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‘m’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&lt;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‘z’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6708" y="2051200"/>
            <a:ext cx="1766422" cy="5004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11932" y="4662534"/>
            <a:ext cx="613410" cy="10153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(true)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alse)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(true)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3300" b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3300" b="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Dasar</a:t>
            </a:r>
            <a:r>
              <a:rPr sz="3300" b="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(6)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790" y="1198245"/>
            <a:ext cx="8569960" cy="34404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469265" algn="l"/>
              </a:tabLst>
            </a:pPr>
            <a:r>
              <a:rPr sz="2100" b="1" spc="-5" dirty="0">
                <a:latin typeface="Calibri" panose="020F0502020204030204"/>
                <a:cs typeface="Calibri" panose="020F0502020204030204"/>
              </a:rPr>
              <a:t>D.	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String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74345">
              <a:lnSpc>
                <a:spcPct val="100000"/>
              </a:lnSpc>
              <a:spcBef>
                <a:spcPts val="540"/>
              </a:spcBef>
            </a:pP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Nama Tipe:</a:t>
            </a:r>
            <a:r>
              <a:rPr sz="2100" b="1" spc="-4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string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74345">
              <a:lnSpc>
                <a:spcPct val="100000"/>
              </a:lnSpc>
              <a:spcBef>
                <a:spcPts val="550"/>
              </a:spcBef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</a:t>
            </a:r>
            <a:r>
              <a:rPr sz="21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penerapan: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Calibri" panose="020F0502020204030204"/>
              <a:cs typeface="Calibri" panose="020F0502020204030204"/>
            </a:endParaRPr>
          </a:p>
          <a:p>
            <a:pPr marL="474345">
              <a:lnSpc>
                <a:spcPct val="100000"/>
              </a:lnSpc>
              <a:spcBef>
                <a:spcPts val="5"/>
              </a:spcBef>
            </a:pPr>
            <a:r>
              <a:rPr sz="21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Ranah </a:t>
            </a: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Nilai: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deretan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karakter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telah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didefinisikan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74345">
              <a:lnSpc>
                <a:spcPts val="2395"/>
              </a:lnSpc>
              <a:spcBef>
                <a:spcPts val="550"/>
              </a:spcBef>
            </a:pPr>
            <a:r>
              <a:rPr sz="2100" b="1" spc="-1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Konstanta:</a:t>
            </a:r>
            <a:r>
              <a:rPr sz="2100" b="1" spc="30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semua</a:t>
            </a:r>
            <a:r>
              <a:rPr sz="2100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konstanta</a:t>
            </a:r>
            <a:r>
              <a:rPr sz="2100" spc="3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100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harus</a:t>
            </a:r>
            <a:r>
              <a:rPr sz="2100" spc="3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diapit</a:t>
            </a:r>
            <a:r>
              <a:rPr sz="2100" spc="3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oleh</a:t>
            </a:r>
            <a:r>
              <a:rPr sz="2100" spc="3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tanda</a:t>
            </a:r>
            <a:r>
              <a:rPr sz="2100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petik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74345">
              <a:lnSpc>
                <a:spcPts val="2395"/>
              </a:lnSpc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tunggal,</a:t>
            </a:r>
            <a:r>
              <a:rPr sz="2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contoh: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74345">
              <a:lnSpc>
                <a:spcPct val="100000"/>
              </a:lnSpc>
              <a:spcBef>
                <a:spcPts val="550"/>
              </a:spcBef>
              <a:tabLst>
                <a:tab pos="2816860" algn="l"/>
                <a:tab pos="4813935" algn="l"/>
              </a:tabLst>
            </a:pPr>
            <a:r>
              <a:rPr sz="2100" spc="5" dirty="0">
                <a:latin typeface="Calibri" panose="020F0502020204030204"/>
                <a:cs typeface="Calibri" panose="020F0502020204030204"/>
              </a:rPr>
              <a:t>‘</a:t>
            </a:r>
            <a:r>
              <a:rPr lang="en-US" altLang="en-US" sz="2100" spc="5" dirty="0">
                <a:latin typeface="Calibri" panose="020F0502020204030204"/>
                <a:cs typeface="Calibri" panose="020F0502020204030204"/>
              </a:rPr>
              <a:t>Bima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’	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‘</a:t>
            </a:r>
            <a:r>
              <a:rPr lang="en-US" altLang="en-US" sz="2100" spc="-15" dirty="0">
                <a:latin typeface="Calibri" panose="020F0502020204030204"/>
                <a:cs typeface="Calibri" panose="020F0502020204030204"/>
              </a:rPr>
              <a:t>Rabadompu Barat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’	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‘Jl.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en-US" sz="2100" spc="-15" dirty="0">
                <a:latin typeface="Calibri" panose="020F0502020204030204"/>
                <a:cs typeface="Calibri" panose="020F0502020204030204"/>
              </a:rPr>
              <a:t>Gajah Mada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No.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76’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74345">
              <a:lnSpc>
                <a:spcPct val="100000"/>
              </a:lnSpc>
              <a:spcBef>
                <a:spcPts val="540"/>
              </a:spcBef>
            </a:pPr>
            <a:r>
              <a:rPr sz="2100" b="1" spc="-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Operasi:</a:t>
            </a:r>
            <a:r>
              <a:rPr sz="2100" b="1" spc="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penyambungan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2100" b="1" i="1" spc="-10" dirty="0">
                <a:latin typeface="Calibri" panose="020F0502020204030204"/>
                <a:cs typeface="Calibri" panose="020F0502020204030204"/>
              </a:rPr>
              <a:t>concatenation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)</a:t>
            </a:r>
            <a:r>
              <a:rPr sz="21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perbandingan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0420" y="2197607"/>
            <a:ext cx="5562222" cy="6126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3300" b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3300" b="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Dasar</a:t>
            </a:r>
            <a:r>
              <a:rPr sz="3300" b="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(7)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94943"/>
            <a:ext cx="445452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Operasi penyambungan (</a:t>
            </a:r>
            <a:r>
              <a:rPr sz="2100" b="1" i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concatenation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) </a:t>
            </a:r>
            <a:r>
              <a:rPr sz="2100" b="1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20" dirty="0">
                <a:latin typeface="Calibri" panose="020F0502020204030204"/>
                <a:cs typeface="Calibri" panose="020F0502020204030204"/>
              </a:rPr>
              <a:t>Operator</a:t>
            </a:r>
            <a:r>
              <a:rPr sz="21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Wingdings" panose="05000000000000000000"/>
                <a:cs typeface="Wingdings" panose="05000000000000000000"/>
              </a:rPr>
              <a:t></a:t>
            </a:r>
            <a:r>
              <a:rPr sz="2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+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100" spc="-10" dirty="0">
                <a:latin typeface="Calibri" panose="020F0502020204030204"/>
                <a:cs typeface="Calibri" panose="020F0502020204030204"/>
              </a:rPr>
              <a:t>Contoh: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2435733"/>
            <a:ext cx="29540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 dirty="0">
                <a:latin typeface="Calibri" panose="020F0502020204030204"/>
                <a:cs typeface="Calibri" panose="020F0502020204030204"/>
              </a:rPr>
              <a:t>‘Teknik’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+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‘INFORMATIKA’ </a:t>
            </a:r>
            <a:r>
              <a:rPr sz="2100" dirty="0">
                <a:latin typeface="Calibri" panose="020F0502020204030204"/>
                <a:cs typeface="Calibri" panose="020F0502020204030204"/>
              </a:rPr>
              <a:t>=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2754633"/>
            <a:ext cx="2962910" cy="80581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816860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‘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s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t</a:t>
            </a:r>
            <a:r>
              <a:rPr sz="2100" dirty="0">
                <a:latin typeface="Calibri" panose="020F0502020204030204"/>
                <a:cs typeface="Calibri" panose="020F0502020204030204"/>
              </a:rPr>
              <a:t>em’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+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‘  IN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ORMASI</a:t>
            </a:r>
            <a:r>
              <a:rPr sz="2100" dirty="0">
                <a:latin typeface="Calibri" panose="020F0502020204030204"/>
                <a:cs typeface="Calibri" panose="020F0502020204030204"/>
              </a:rPr>
              <a:t>’	=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2816860" algn="l"/>
              </a:tabLst>
            </a:pPr>
            <a:r>
              <a:rPr sz="2100" spc="-45" dirty="0">
                <a:latin typeface="Calibri" panose="020F0502020204030204"/>
                <a:cs typeface="Calibri" panose="020F0502020204030204"/>
              </a:rPr>
              <a:t>‘</a:t>
            </a:r>
            <a:r>
              <a:rPr sz="2100" dirty="0">
                <a:latin typeface="Calibri" panose="020F0502020204030204"/>
                <a:cs typeface="Calibri" panose="020F0502020204030204"/>
              </a:rPr>
              <a:t>aaa’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+ ‘  bb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</a:t>
            </a:r>
            <a:r>
              <a:rPr sz="2100" dirty="0">
                <a:latin typeface="Calibri" panose="020F0502020204030204"/>
                <a:cs typeface="Calibri" panose="020F0502020204030204"/>
              </a:rPr>
              <a:t>’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+ </a:t>
            </a:r>
            <a:r>
              <a:rPr sz="2100" spc="-155" dirty="0">
                <a:latin typeface="Calibri" panose="020F0502020204030204"/>
                <a:cs typeface="Calibri" panose="020F0502020204030204"/>
              </a:rPr>
              <a:t>’</a:t>
            </a:r>
            <a:r>
              <a:rPr sz="2100" dirty="0">
                <a:latin typeface="Calibri" panose="020F0502020204030204"/>
                <a:cs typeface="Calibri" panose="020F0502020204030204"/>
              </a:rPr>
              <a:t>cc’	=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542" y="3923538"/>
            <a:ext cx="2475865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Operasi</a:t>
            </a:r>
            <a:r>
              <a:rPr sz="2100" b="1" u="sng" spc="-7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10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perbandingan </a:t>
            </a:r>
            <a:r>
              <a:rPr sz="2100" b="1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Contoh: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542" y="4773625"/>
            <a:ext cx="14204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65" dirty="0">
                <a:latin typeface="Calibri" panose="020F0502020204030204"/>
                <a:cs typeface="Calibri" panose="020F0502020204030204"/>
              </a:rPr>
              <a:t>‘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bc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’</a:t>
            </a:r>
            <a:r>
              <a:rPr sz="2100" b="1" spc="-2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= </a:t>
            </a:r>
            <a:r>
              <a:rPr sz="2100" b="1" spc="-65" dirty="0">
                <a:latin typeface="Calibri" panose="020F0502020204030204"/>
                <a:cs typeface="Calibri" panose="020F0502020204030204"/>
              </a:rPr>
              <a:t>‘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ab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’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3941" y="2291842"/>
            <a:ext cx="2040255" cy="117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000"/>
              </a:lnSpc>
              <a:spcBef>
                <a:spcPts val="100"/>
              </a:spcBef>
            </a:pPr>
            <a:r>
              <a:rPr sz="1800" spc="75" dirty="0">
                <a:latin typeface="Calibri" panose="020F0502020204030204"/>
                <a:cs typeface="Calibri" panose="020F0502020204030204"/>
              </a:rPr>
              <a:t>‘</a:t>
            </a:r>
            <a:r>
              <a:rPr sz="1800" spc="-160" dirty="0">
                <a:latin typeface="Calibri" panose="020F0502020204030204"/>
                <a:cs typeface="Calibri" panose="020F0502020204030204"/>
              </a:rPr>
              <a:t>T</a:t>
            </a:r>
            <a:r>
              <a:rPr sz="1800" dirty="0">
                <a:latin typeface="Calibri" panose="020F0502020204030204"/>
                <a:cs typeface="Calibri" panose="020F0502020204030204"/>
              </a:rPr>
              <a:t>eknikIN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spc="-145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TIK</a:t>
            </a:r>
            <a:r>
              <a:rPr sz="1800" spc="-7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dirty="0">
                <a:latin typeface="Calibri" panose="020F0502020204030204"/>
                <a:cs typeface="Calibri" panose="020F0502020204030204"/>
              </a:rPr>
              <a:t>’ 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‘Sistem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INFORMASI’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‘aaa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bbbcc’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7789" y="4800727"/>
            <a:ext cx="614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als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 </a:t>
            </a:r>
            <a:r>
              <a:rPr sz="3300" b="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3300" b="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Bentukan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7666990" cy="63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</a:t>
            </a:r>
            <a:r>
              <a:rPr sz="21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Tipe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bentukan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adalah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didefinisikan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sendiri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oleh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pemrogram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(user-defined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type).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5581" y="3201733"/>
            <a:ext cx="1835785" cy="870585"/>
            <a:chOff x="1985581" y="3201733"/>
            <a:chExt cx="1835785" cy="870585"/>
          </a:xfrm>
        </p:grpSpPr>
        <p:sp>
          <p:nvSpPr>
            <p:cNvPr id="5" name="object 5"/>
            <p:cNvSpPr/>
            <p:nvPr/>
          </p:nvSpPr>
          <p:spPr>
            <a:xfrm>
              <a:off x="2005584" y="3221735"/>
              <a:ext cx="1795780" cy="830580"/>
            </a:xfrm>
            <a:custGeom>
              <a:avLst/>
              <a:gdLst/>
              <a:ahLst/>
              <a:cxnLst/>
              <a:rect l="l" t="t" r="r" b="b"/>
              <a:pathLst>
                <a:path w="1795779" h="830579">
                  <a:moveTo>
                    <a:pt x="1795271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1795271" y="830580"/>
                  </a:lnTo>
                  <a:lnTo>
                    <a:pt x="179527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05584" y="3221735"/>
              <a:ext cx="1795780" cy="830580"/>
            </a:xfrm>
            <a:custGeom>
              <a:avLst/>
              <a:gdLst/>
              <a:ahLst/>
              <a:cxnLst/>
              <a:rect l="l" t="t" r="r" b="b"/>
              <a:pathLst>
                <a:path w="1795779" h="830579">
                  <a:moveTo>
                    <a:pt x="0" y="830580"/>
                  </a:moveTo>
                  <a:lnTo>
                    <a:pt x="1795271" y="830580"/>
                  </a:lnTo>
                  <a:lnTo>
                    <a:pt x="1795271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39624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1738" y="3472433"/>
            <a:ext cx="1360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18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Bentukan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4628" y="2391155"/>
            <a:ext cx="2333625" cy="830580"/>
          </a:xfrm>
          <a:custGeom>
            <a:avLst/>
            <a:gdLst/>
            <a:ahLst/>
            <a:cxnLst/>
            <a:rect l="l" t="t" r="r" b="b"/>
            <a:pathLst>
              <a:path w="2333625" h="830580">
                <a:moveTo>
                  <a:pt x="2333244" y="0"/>
                </a:moveTo>
                <a:lnTo>
                  <a:pt x="0" y="0"/>
                </a:lnTo>
                <a:lnTo>
                  <a:pt x="0" y="830580"/>
                </a:lnTo>
                <a:lnTo>
                  <a:pt x="2333244" y="830580"/>
                </a:lnTo>
                <a:lnTo>
                  <a:pt x="233324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24628" y="2391155"/>
            <a:ext cx="2333625" cy="830580"/>
          </a:xfrm>
          <a:prstGeom prst="rect">
            <a:avLst/>
          </a:prstGeom>
          <a:ln w="39623">
            <a:solidFill>
              <a:srgbClr val="385622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dasar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yang</a:t>
            </a: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diberi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nama</a:t>
            </a: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 baru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24628" y="4248911"/>
            <a:ext cx="2333625" cy="829310"/>
          </a:xfrm>
          <a:custGeom>
            <a:avLst/>
            <a:gdLst/>
            <a:ahLst/>
            <a:cxnLst/>
            <a:rect l="l" t="t" r="r" b="b"/>
            <a:pathLst>
              <a:path w="2333625" h="829310">
                <a:moveTo>
                  <a:pt x="2333244" y="0"/>
                </a:moveTo>
                <a:lnTo>
                  <a:pt x="0" y="0"/>
                </a:lnTo>
                <a:lnTo>
                  <a:pt x="0" y="829056"/>
                </a:lnTo>
                <a:lnTo>
                  <a:pt x="2333244" y="829056"/>
                </a:lnTo>
                <a:lnTo>
                  <a:pt x="233324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24628" y="4248911"/>
            <a:ext cx="2333625" cy="829310"/>
          </a:xfrm>
          <a:prstGeom prst="rect">
            <a:avLst/>
          </a:prstGeom>
          <a:ln w="39623">
            <a:solidFill>
              <a:srgbClr val="38562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29895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Terstruktur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5323" y="2657906"/>
            <a:ext cx="1453515" cy="2194560"/>
            <a:chOff x="3735323" y="2657906"/>
            <a:chExt cx="1453515" cy="219456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6847" y="2657906"/>
              <a:ext cx="1451990" cy="10633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89679" y="2805683"/>
              <a:ext cx="1236345" cy="847090"/>
            </a:xfrm>
            <a:custGeom>
              <a:avLst/>
              <a:gdLst/>
              <a:ahLst/>
              <a:cxnLst/>
              <a:rect l="l" t="t" r="r" b="b"/>
              <a:pathLst>
                <a:path w="1236345" h="847089">
                  <a:moveTo>
                    <a:pt x="1126497" y="50345"/>
                  </a:moveTo>
                  <a:lnTo>
                    <a:pt x="0" y="814069"/>
                  </a:lnTo>
                  <a:lnTo>
                    <a:pt x="22352" y="846963"/>
                  </a:lnTo>
                  <a:lnTo>
                    <a:pt x="1148704" y="83126"/>
                  </a:lnTo>
                  <a:lnTo>
                    <a:pt x="1126497" y="50345"/>
                  </a:lnTo>
                  <a:close/>
                </a:path>
                <a:path w="1236345" h="847089">
                  <a:moveTo>
                    <a:pt x="1213956" y="39242"/>
                  </a:moveTo>
                  <a:lnTo>
                    <a:pt x="1142873" y="39242"/>
                  </a:lnTo>
                  <a:lnTo>
                    <a:pt x="1165098" y="72008"/>
                  </a:lnTo>
                  <a:lnTo>
                    <a:pt x="1148704" y="83126"/>
                  </a:lnTo>
                  <a:lnTo>
                    <a:pt x="1170940" y="115950"/>
                  </a:lnTo>
                  <a:lnTo>
                    <a:pt x="1213956" y="39242"/>
                  </a:lnTo>
                  <a:close/>
                </a:path>
                <a:path w="1236345" h="847089">
                  <a:moveTo>
                    <a:pt x="1142873" y="39242"/>
                  </a:moveTo>
                  <a:lnTo>
                    <a:pt x="1126497" y="50345"/>
                  </a:lnTo>
                  <a:lnTo>
                    <a:pt x="1148704" y="83126"/>
                  </a:lnTo>
                  <a:lnTo>
                    <a:pt x="1165098" y="72008"/>
                  </a:lnTo>
                  <a:lnTo>
                    <a:pt x="1142873" y="39242"/>
                  </a:lnTo>
                  <a:close/>
                </a:path>
                <a:path w="1236345" h="847089">
                  <a:moveTo>
                    <a:pt x="1235964" y="0"/>
                  </a:moveTo>
                  <a:lnTo>
                    <a:pt x="1104265" y="17525"/>
                  </a:lnTo>
                  <a:lnTo>
                    <a:pt x="1126497" y="50345"/>
                  </a:lnTo>
                  <a:lnTo>
                    <a:pt x="1142873" y="39242"/>
                  </a:lnTo>
                  <a:lnTo>
                    <a:pt x="1213956" y="39242"/>
                  </a:lnTo>
                  <a:lnTo>
                    <a:pt x="1235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5323" y="3592017"/>
              <a:ext cx="1453514" cy="126001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788155" y="3621023"/>
              <a:ext cx="1237615" cy="1042035"/>
            </a:xfrm>
            <a:custGeom>
              <a:avLst/>
              <a:gdLst/>
              <a:ahLst/>
              <a:cxnLst/>
              <a:rect l="l" t="t" r="r" b="b"/>
              <a:pathLst>
                <a:path w="1237614" h="1042035">
                  <a:moveTo>
                    <a:pt x="1133643" y="980906"/>
                  </a:moveTo>
                  <a:lnTo>
                    <a:pt x="1108202" y="1011301"/>
                  </a:lnTo>
                  <a:lnTo>
                    <a:pt x="1237488" y="1042034"/>
                  </a:lnTo>
                  <a:lnTo>
                    <a:pt x="1216469" y="993648"/>
                  </a:lnTo>
                  <a:lnTo>
                    <a:pt x="1148842" y="993648"/>
                  </a:lnTo>
                  <a:lnTo>
                    <a:pt x="1133643" y="980906"/>
                  </a:lnTo>
                  <a:close/>
                </a:path>
                <a:path w="1237614" h="1042035">
                  <a:moveTo>
                    <a:pt x="1159100" y="950493"/>
                  </a:moveTo>
                  <a:lnTo>
                    <a:pt x="1133643" y="980906"/>
                  </a:lnTo>
                  <a:lnTo>
                    <a:pt x="1148842" y="993648"/>
                  </a:lnTo>
                  <a:lnTo>
                    <a:pt x="1174369" y="963294"/>
                  </a:lnTo>
                  <a:lnTo>
                    <a:pt x="1159100" y="950493"/>
                  </a:lnTo>
                  <a:close/>
                </a:path>
                <a:path w="1237614" h="1042035">
                  <a:moveTo>
                    <a:pt x="1184529" y="920114"/>
                  </a:moveTo>
                  <a:lnTo>
                    <a:pt x="1159100" y="950493"/>
                  </a:lnTo>
                  <a:lnTo>
                    <a:pt x="1174369" y="963294"/>
                  </a:lnTo>
                  <a:lnTo>
                    <a:pt x="1148842" y="993648"/>
                  </a:lnTo>
                  <a:lnTo>
                    <a:pt x="1216469" y="993648"/>
                  </a:lnTo>
                  <a:lnTo>
                    <a:pt x="1184529" y="920114"/>
                  </a:lnTo>
                  <a:close/>
                </a:path>
                <a:path w="1237614" h="1042035">
                  <a:moveTo>
                    <a:pt x="25400" y="0"/>
                  </a:moveTo>
                  <a:lnTo>
                    <a:pt x="0" y="30480"/>
                  </a:lnTo>
                  <a:lnTo>
                    <a:pt x="1133643" y="980906"/>
                  </a:lnTo>
                  <a:lnTo>
                    <a:pt x="1159100" y="950493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636270"/>
          </a:xfrm>
          <a:prstGeom prst="rect">
            <a:avLst/>
          </a:prstGeom>
          <a:solidFill>
            <a:srgbClr val="42A1DA"/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Capaian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Pembelajaran</a:t>
            </a:r>
            <a:r>
              <a:rPr sz="3300" b="0" spc="-8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6002655" y="62699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76555" y="2003425"/>
            <a:ext cx="8386445" cy="24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" marR="5080" algn="ctr">
              <a:lnSpc>
                <a:spcPct val="90000"/>
              </a:lnSpc>
              <a:spcBef>
                <a:spcPts val="490"/>
              </a:spcBef>
            </a:pPr>
            <a:r>
              <a:rPr spc="-5" dirty="0">
                <a:sym typeface="+mn-ea"/>
              </a:rPr>
              <a:t>“Mahasiswa</a:t>
            </a:r>
            <a:r>
              <a:rPr spc="-30" dirty="0">
                <a:sym typeface="+mn-ea"/>
              </a:rPr>
              <a:t> </a:t>
            </a:r>
            <a:r>
              <a:rPr spc="-5" dirty="0">
                <a:sym typeface="+mn-ea"/>
              </a:rPr>
              <a:t>mampu</a:t>
            </a:r>
            <a:r>
              <a:rPr spc="-65" dirty="0">
                <a:sym typeface="+mn-ea"/>
              </a:rPr>
              <a:t> </a:t>
            </a:r>
            <a:r>
              <a:rPr spc="-15" dirty="0">
                <a:sym typeface="+mn-ea"/>
              </a:rPr>
              <a:t>menerapkan</a:t>
            </a:r>
            <a:r>
              <a:rPr spc="-40" dirty="0">
                <a:sym typeface="+mn-ea"/>
              </a:rPr>
              <a:t> </a:t>
            </a:r>
            <a:r>
              <a:rPr spc="-15" dirty="0">
                <a:sym typeface="+mn-ea"/>
              </a:rPr>
              <a:t>konsep </a:t>
            </a:r>
            <a:r>
              <a:rPr spc="-710" dirty="0">
                <a:sym typeface="+mn-ea"/>
              </a:rPr>
              <a:t> </a:t>
            </a:r>
            <a:r>
              <a:rPr dirty="0">
                <a:sym typeface="+mn-ea"/>
              </a:rPr>
              <a:t>nama, tipe, </a:t>
            </a:r>
            <a:r>
              <a:rPr spc="-10" dirty="0">
                <a:sym typeface="+mn-ea"/>
              </a:rPr>
              <a:t>ekspresi, </a:t>
            </a:r>
            <a:r>
              <a:rPr dirty="0">
                <a:sym typeface="+mn-ea"/>
              </a:rPr>
              <a:t>nilai </a:t>
            </a:r>
            <a:r>
              <a:rPr spc="-45" dirty="0">
                <a:sym typeface="+mn-ea"/>
              </a:rPr>
              <a:t>ke </a:t>
            </a:r>
            <a:r>
              <a:rPr dirty="0">
                <a:sym typeface="+mn-ea"/>
              </a:rPr>
              <a:t>dalam </a:t>
            </a:r>
            <a:r>
              <a:rPr spc="5" dirty="0">
                <a:sym typeface="+mn-ea"/>
              </a:rPr>
              <a:t> </a:t>
            </a:r>
            <a:r>
              <a:rPr spc="-5" dirty="0">
                <a:sym typeface="+mn-ea"/>
              </a:rPr>
              <a:t>pseudocode</a:t>
            </a:r>
            <a:r>
              <a:rPr spc="-30" dirty="0">
                <a:sym typeface="+mn-ea"/>
              </a:rPr>
              <a:t> </a:t>
            </a:r>
            <a:r>
              <a:rPr dirty="0">
                <a:sym typeface="+mn-ea"/>
              </a:rPr>
              <a:t>dan</a:t>
            </a:r>
            <a:r>
              <a:rPr spc="-25" dirty="0">
                <a:sym typeface="+mn-ea"/>
              </a:rPr>
              <a:t> </a:t>
            </a:r>
            <a:r>
              <a:rPr spc="-15" dirty="0">
                <a:sym typeface="+mn-ea"/>
              </a:rPr>
              <a:t>program</a:t>
            </a:r>
            <a:r>
              <a:rPr spc="-40" dirty="0">
                <a:sym typeface="+mn-ea"/>
              </a:rPr>
              <a:t> </a:t>
            </a:r>
            <a:r>
              <a:rPr spc="-20" dirty="0">
                <a:sym typeface="+mn-ea"/>
              </a:rPr>
              <a:t>input-output.”</a:t>
            </a:r>
            <a:endParaRPr spc="-20" dirty="0"/>
          </a:p>
          <a:p>
            <a:pPr marL="16510" marR="5080" algn="ctr">
              <a:lnSpc>
                <a:spcPct val="90000"/>
              </a:lnSpc>
              <a:spcBef>
                <a:spcPts val="490"/>
              </a:spcBef>
            </a:pPr>
            <a:r>
              <a:rPr>
                <a:sym typeface="+mn-ea"/>
              </a:rPr>
              <a:t>Setelah mempelajari materi pada pertemuan ini, mahasiswa mampu:</a:t>
            </a:r>
          </a:p>
          <a:p>
            <a:pPr marL="16510" marR="5080" algn="ctr">
              <a:lnSpc>
                <a:spcPct val="90000"/>
              </a:lnSpc>
              <a:spcBef>
                <a:spcPts val="490"/>
              </a:spcBef>
            </a:pPr>
            <a:r>
              <a:rPr>
                <a:sym typeface="+mn-ea"/>
              </a:rPr>
              <a:t>1.</a:t>
            </a:r>
            <a:r>
              <a:rPr lang="en-US" altLang="en-US">
                <a:sym typeface="+mn-ea"/>
              </a:rPr>
              <a:t> </a:t>
            </a:r>
            <a:r>
              <a:rPr>
                <a:sym typeface="+mn-ea"/>
              </a:rPr>
              <a:t>Membedakan jenis-jenis tipe data dasar dalam pemrograman</a:t>
            </a:r>
          </a:p>
          <a:p>
            <a:pPr marL="16510" marR="5080" algn="ctr">
              <a:lnSpc>
                <a:spcPct val="90000"/>
              </a:lnSpc>
              <a:spcBef>
                <a:spcPts val="490"/>
              </a:spcBef>
            </a:pPr>
            <a:r>
              <a:rPr lang="en-US" altLang="en-US">
                <a:sym typeface="+mn-ea"/>
              </a:rPr>
              <a:t> </a:t>
            </a:r>
            <a:r>
              <a:rPr>
                <a:sym typeface="+mn-ea"/>
              </a:rPr>
              <a:t>2.</a:t>
            </a:r>
            <a:r>
              <a:rPr lang="en-US" altLang="en-US">
                <a:sym typeface="+mn-ea"/>
              </a:rPr>
              <a:t> </a:t>
            </a:r>
            <a:r>
              <a:rPr>
                <a:sym typeface="+mn-ea"/>
              </a:rPr>
              <a:t>Menggunakan jenis-jenis tipe data dasar dalam pemrograman</a:t>
            </a:r>
          </a:p>
          <a:p>
            <a:pPr marL="16510" marR="5080" algn="ctr">
              <a:lnSpc>
                <a:spcPct val="90000"/>
              </a:lnSpc>
              <a:spcBef>
                <a:spcPts val="490"/>
              </a:spcBef>
            </a:pPr>
            <a:r>
              <a:rPr lang="en-US" altLang="en-US">
                <a:sym typeface="+mn-ea"/>
              </a:rPr>
              <a:t>          </a:t>
            </a:r>
            <a:r>
              <a:rPr>
                <a:sym typeface="+mn-ea"/>
              </a:rPr>
              <a:t>3.</a:t>
            </a:r>
            <a:r>
              <a:rPr lang="en-US" altLang="en-US">
                <a:sym typeface="+mn-ea"/>
              </a:rPr>
              <a:t> </a:t>
            </a:r>
            <a:r>
              <a:rPr>
                <a:sym typeface="+mn-ea"/>
              </a:rPr>
              <a:t>Memahami penggunaan varibel dan konstanta dalam pemrograman</a:t>
            </a:r>
          </a:p>
          <a:p>
            <a:pPr marL="16510" marR="5080" algn="ctr">
              <a:lnSpc>
                <a:spcPct val="90000"/>
              </a:lnSpc>
              <a:spcBef>
                <a:spcPts val="490"/>
              </a:spcBef>
            </a:pPr>
            <a:r>
              <a:rPr lang="en-US" altLang="en-US">
                <a:sym typeface="+mn-ea"/>
              </a:rPr>
              <a:t>         </a:t>
            </a:r>
            <a:r>
              <a:rPr>
                <a:sym typeface="+mn-ea"/>
              </a:rPr>
              <a:t>4.</a:t>
            </a:r>
            <a:r>
              <a:rPr lang="en-US" altLang="en-US">
                <a:sym typeface="+mn-ea"/>
              </a:rPr>
              <a:t> </a:t>
            </a:r>
            <a:r>
              <a:rPr>
                <a:sym typeface="+mn-ea"/>
              </a:rPr>
              <a:t>Mendeklarasikan variabel menggunakan jenis-jenis tipe data dasar.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3300" b="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Dasar</a:t>
            </a:r>
            <a:r>
              <a:rPr sz="3300" b="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yang</a:t>
            </a:r>
            <a:r>
              <a:rPr sz="3300" b="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Diberi </a:t>
            </a:r>
            <a:r>
              <a:rPr sz="3300" b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Nama</a:t>
            </a:r>
            <a:r>
              <a:rPr sz="3300" b="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3300" b="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Baru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7730490" cy="28886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 algn="just">
              <a:lnSpc>
                <a:spcPts val="2270"/>
              </a:lnSpc>
              <a:spcBef>
                <a:spcPts val="38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Kadang-kadang pemrogram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ingin </a:t>
            </a:r>
            <a:r>
              <a:rPr sz="2100" dirty="0">
                <a:latin typeface="Calibri" panose="020F0502020204030204"/>
                <a:cs typeface="Calibri" panose="020F0502020204030204"/>
              </a:rPr>
              <a:t>memberi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nama baru terhadap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dasar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sudah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dikenal.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Tujuannya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supaya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nama</a:t>
            </a:r>
            <a:r>
              <a:rPr sz="2100" spc="4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baru</a:t>
            </a:r>
            <a:r>
              <a:rPr sz="2100" spc="4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tersebut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lebih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mudah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diinterpretasi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oleh</a:t>
            </a:r>
            <a:r>
              <a:rPr sz="21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orang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membaca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teks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algoritma.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80340" algn="just">
              <a:lnSpc>
                <a:spcPct val="100000"/>
              </a:lnSpc>
              <a:spcBef>
                <a:spcPts val="505"/>
              </a:spcBef>
            </a:pPr>
            <a:r>
              <a:rPr sz="21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Nama Tipe:</a:t>
            </a:r>
            <a:r>
              <a:rPr sz="2100" b="1" spc="-4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type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80340" algn="just">
              <a:lnSpc>
                <a:spcPct val="100000"/>
              </a:lnSpc>
              <a:spcBef>
                <a:spcPts val="555"/>
              </a:spcBef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</a:t>
            </a:r>
            <a:r>
              <a:rPr sz="21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penerapan: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Calibri" panose="020F0502020204030204"/>
              <a:cs typeface="Calibri" panose="020F0502020204030204"/>
            </a:endParaRPr>
          </a:p>
          <a:p>
            <a:pPr marL="180340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DEKLARASI: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0340">
              <a:lnSpc>
                <a:spcPct val="100000"/>
              </a:lnSpc>
              <a:spcBef>
                <a:spcPts val="18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type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BilanganBulat</a:t>
            </a:r>
            <a:r>
              <a:rPr sz="1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integer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80340">
              <a:lnSpc>
                <a:spcPct val="100000"/>
              </a:lnSpc>
              <a:spcBef>
                <a:spcPts val="18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P:</a:t>
            </a:r>
            <a:r>
              <a:rPr sz="1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BilanganBulat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 </a:t>
            </a:r>
            <a:r>
              <a:rPr sz="3300" b="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Terstruktur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7730490" cy="12103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785" marR="5080" indent="-172720" algn="just">
              <a:lnSpc>
                <a:spcPct val="90000"/>
              </a:lnSpc>
              <a:spcBef>
                <a:spcPts val="35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Tipe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terstruktur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adalah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berupa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rekaman (</a:t>
            </a:r>
            <a:r>
              <a:rPr sz="2100" b="1" i="1" spc="-10" dirty="0">
                <a:latin typeface="Calibri" panose="020F0502020204030204"/>
                <a:cs typeface="Calibri" panose="020F0502020204030204"/>
              </a:rPr>
              <a:t>record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).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Rekaman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disusun oleh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satu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atau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lebih field dimana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tiap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field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menyimpan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</a:t>
            </a:r>
            <a:r>
              <a:rPr sz="2100" dirty="0">
                <a:latin typeface="Calibri" panose="020F0502020204030204"/>
                <a:cs typeface="Calibri" panose="020F0502020204030204"/>
              </a:rPr>
              <a:t> tipe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dasar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tertentu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atau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bentukan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lain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sudah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didefinisikan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sebelumnya.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8035" y="2795968"/>
          <a:ext cx="8305799" cy="715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0525"/>
                <a:gridCol w="1661795"/>
                <a:gridCol w="1660525"/>
                <a:gridCol w="1662429"/>
                <a:gridCol w="1660525"/>
              </a:tblGrid>
              <a:tr h="715645"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i="1" dirty="0">
                          <a:latin typeface="Arial" panose="020B0604020202020204"/>
                          <a:cs typeface="Arial" panose="020B0604020202020204"/>
                        </a:rPr>
                        <a:t>Field</a:t>
                      </a:r>
                      <a:r>
                        <a:rPr sz="2800" i="1" spc="-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800" i="1" spc="-5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2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8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i="1" dirty="0">
                          <a:latin typeface="Arial" panose="020B0604020202020204"/>
                          <a:cs typeface="Arial" panose="020B0604020202020204"/>
                        </a:rPr>
                        <a:t>Field</a:t>
                      </a:r>
                      <a:r>
                        <a:rPr sz="2800" i="1" spc="-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800" i="1" spc="-5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2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i="1" spc="-5" dirty="0">
                          <a:latin typeface="Arial" panose="020B0604020202020204"/>
                          <a:cs typeface="Arial" panose="020B0604020202020204"/>
                        </a:rPr>
                        <a:t>Field</a:t>
                      </a:r>
                      <a:r>
                        <a:rPr sz="2800" i="1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800" i="1" spc="-5" dirty="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sz="2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i="1" dirty="0">
                          <a:latin typeface="Arial" panose="020B0604020202020204"/>
                          <a:cs typeface="Arial" panose="020B0604020202020204"/>
                        </a:rPr>
                        <a:t>…</a:t>
                      </a:r>
                      <a:endParaRPr sz="2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i="1" spc="-5" dirty="0">
                          <a:latin typeface="Arial" panose="020B0604020202020204"/>
                          <a:cs typeface="Arial" panose="020B0604020202020204"/>
                        </a:rPr>
                        <a:t>Field</a:t>
                      </a:r>
                      <a:r>
                        <a:rPr sz="2800" i="1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800" i="1" spc="-5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endParaRPr sz="2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15"/>
              </a:spcBef>
            </a:pPr>
            <a:r>
              <a:rPr sz="3300" b="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Contoh</a:t>
            </a:r>
            <a:r>
              <a:rPr sz="3300" b="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3300" b="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Terstruktur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98813" y="2634488"/>
            <a:ext cx="3001010" cy="791210"/>
            <a:chOff x="2698813" y="2634488"/>
            <a:chExt cx="3001010" cy="791210"/>
          </a:xfrm>
        </p:grpSpPr>
        <p:sp>
          <p:nvSpPr>
            <p:cNvPr id="4" name="object 4"/>
            <p:cNvSpPr/>
            <p:nvPr/>
          </p:nvSpPr>
          <p:spPr>
            <a:xfrm>
              <a:off x="4199001" y="2634488"/>
              <a:ext cx="0" cy="790575"/>
            </a:xfrm>
            <a:custGeom>
              <a:avLst/>
              <a:gdLst/>
              <a:ahLst/>
              <a:cxnLst/>
              <a:rect l="l" t="t" r="r" b="b"/>
              <a:pathLst>
                <a:path h="790575">
                  <a:moveTo>
                    <a:pt x="0" y="0"/>
                  </a:moveTo>
                  <a:lnTo>
                    <a:pt x="0" y="7905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8877" y="2634488"/>
              <a:ext cx="3000375" cy="790575"/>
            </a:xfrm>
            <a:custGeom>
              <a:avLst/>
              <a:gdLst/>
              <a:ahLst/>
              <a:cxnLst/>
              <a:rect l="l" t="t" r="r" b="b"/>
              <a:pathLst>
                <a:path w="3000375" h="790575">
                  <a:moveTo>
                    <a:pt x="14224" y="0"/>
                  </a:moveTo>
                  <a:lnTo>
                    <a:pt x="14224" y="790575"/>
                  </a:lnTo>
                </a:path>
                <a:path w="3000375" h="790575">
                  <a:moveTo>
                    <a:pt x="2986024" y="0"/>
                  </a:moveTo>
                  <a:lnTo>
                    <a:pt x="2986024" y="790575"/>
                  </a:lnTo>
                </a:path>
                <a:path w="3000375" h="790575">
                  <a:moveTo>
                    <a:pt x="0" y="14350"/>
                  </a:moveTo>
                  <a:lnTo>
                    <a:pt x="3000375" y="14350"/>
                  </a:lnTo>
                </a:path>
                <a:path w="3000375" h="790575">
                  <a:moveTo>
                    <a:pt x="0" y="776351"/>
                  </a:moveTo>
                  <a:lnTo>
                    <a:pt x="3000375" y="77635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7542" y="1266571"/>
            <a:ext cx="7730490" cy="5026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ts val="2270"/>
              </a:lnSpc>
              <a:spcBef>
                <a:spcPts val="380"/>
              </a:spcBef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Titik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dalam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koordinat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kartesian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dinyatakan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sebagai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(x,y),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x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adalah nilai absis dalam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arah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sumbu-x dan </a:t>
            </a:r>
            <a:r>
              <a:rPr sz="2100" dirty="0">
                <a:latin typeface="Calibri" panose="020F0502020204030204"/>
                <a:cs typeface="Calibri" panose="020F0502020204030204"/>
              </a:rPr>
              <a:t>y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adalah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ordinat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dalam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arah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sumbu-y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100">
              <a:latin typeface="Calibri" panose="020F0502020204030204"/>
              <a:cs typeface="Calibri" panose="020F0502020204030204"/>
            </a:endParaRPr>
          </a:p>
          <a:p>
            <a:pPr marR="740410" algn="ctr">
              <a:lnSpc>
                <a:spcPct val="100000"/>
              </a:lnSpc>
              <a:spcBef>
                <a:spcPts val="1420"/>
              </a:spcBef>
              <a:tabLst>
                <a:tab pos="1485900" algn="l"/>
              </a:tabLst>
            </a:pPr>
            <a:r>
              <a:rPr sz="2800" i="1" spc="-5" dirty="0">
                <a:latin typeface="Arial" panose="020B0604020202020204"/>
                <a:cs typeface="Arial" panose="020B0604020202020204"/>
              </a:rPr>
              <a:t>x	y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Arial" panose="020B0604020202020204"/>
              <a:cs typeface="Arial" panose="020B0604020202020204"/>
            </a:endParaRPr>
          </a:p>
          <a:p>
            <a:pPr marL="108521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DEKLARASI: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8521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type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Titik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record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&lt; x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real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, y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real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8521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type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Titik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record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x,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y :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real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85215">
              <a:lnSpc>
                <a:spcPct val="100000"/>
              </a:lnSpc>
              <a:spcBef>
                <a:spcPts val="840"/>
              </a:spcBef>
            </a:pPr>
            <a:r>
              <a:rPr sz="2000" b="1" spc="-2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Cara</a:t>
            </a:r>
            <a:r>
              <a:rPr sz="2000" b="1" spc="-1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Penggunaan</a:t>
            </a:r>
            <a:r>
              <a:rPr sz="2000" b="1" spc="-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85215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P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: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Titik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085215">
              <a:lnSpc>
                <a:spcPct val="100000"/>
              </a:lnSpc>
            </a:pPr>
            <a:r>
              <a:rPr sz="2000" b="1" spc="-2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Cara</a:t>
            </a:r>
            <a:r>
              <a:rPr sz="20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Mengacu tiap</a:t>
            </a:r>
            <a:r>
              <a:rPr sz="2000" b="1" spc="-2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field</a:t>
            </a:r>
            <a:r>
              <a:rPr sz="2000" b="1" spc="-1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85215">
              <a:lnSpc>
                <a:spcPct val="100000"/>
              </a:lnSpc>
              <a:spcBef>
                <a:spcPts val="5"/>
              </a:spcBef>
            </a:pPr>
            <a:r>
              <a:rPr sz="2000" spc="-90" dirty="0">
                <a:latin typeface="Calibri" panose="020F0502020204030204"/>
                <a:cs typeface="Calibri" panose="020F0502020204030204"/>
              </a:rPr>
              <a:t>P.x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85215">
              <a:lnSpc>
                <a:spcPct val="100000"/>
              </a:lnSpc>
            </a:pPr>
            <a:r>
              <a:rPr sz="2000" spc="-110" dirty="0">
                <a:latin typeface="Calibri" panose="020F0502020204030204"/>
                <a:cs typeface="Calibri" panose="020F0502020204030204"/>
              </a:rPr>
              <a:t>P.y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Contoh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Tipe</a:t>
            </a:r>
            <a:r>
              <a:rPr sz="3300" b="0" spc="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Terstruktur</a:t>
            </a:r>
            <a:r>
              <a:rPr sz="3300" b="0" spc="-3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(2)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7732395" cy="92201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just">
              <a:lnSpc>
                <a:spcPts val="2270"/>
              </a:lnSpc>
              <a:spcBef>
                <a:spcPts val="380"/>
              </a:spcBef>
            </a:pPr>
            <a:r>
              <a:rPr sz="2100" spc="-10" dirty="0">
                <a:latin typeface="Calibri" panose="020F0502020204030204"/>
                <a:cs typeface="Calibri" panose="020F0502020204030204"/>
              </a:rPr>
              <a:t>Didefinisikan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terstruktur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mewakili</a:t>
            </a:r>
            <a:r>
              <a:rPr sz="2100" dirty="0">
                <a:latin typeface="Calibri" panose="020F0502020204030204"/>
                <a:cs typeface="Calibri" panose="020F0502020204030204"/>
              </a:rPr>
              <a:t> jam.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Jam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dinyatakan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sebagai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jam (hh), </a:t>
            </a:r>
            <a:r>
              <a:rPr sz="2100" dirty="0">
                <a:latin typeface="Calibri" panose="020F0502020204030204"/>
                <a:cs typeface="Calibri" panose="020F0502020204030204"/>
              </a:rPr>
              <a:t>menit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(mm), dan detik (ss),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contohnya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12:45:10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(jam 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12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lewat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45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menit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lewat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10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detik).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98813" y="2634551"/>
          <a:ext cx="29718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  <a:gridCol w="990600"/>
              </a:tblGrid>
              <a:tr h="762000"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i="1" dirty="0">
                          <a:latin typeface="Arial" panose="020B0604020202020204"/>
                          <a:cs typeface="Arial" panose="020B0604020202020204"/>
                        </a:rPr>
                        <a:t>hh</a:t>
                      </a:r>
                      <a:endParaRPr sz="2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i="1" spc="-10" dirty="0">
                          <a:latin typeface="Arial" panose="020B0604020202020204"/>
                          <a:cs typeface="Arial" panose="020B0604020202020204"/>
                        </a:rPr>
                        <a:t>mm</a:t>
                      </a:r>
                      <a:endParaRPr sz="2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i="1" dirty="0">
                          <a:latin typeface="Arial" panose="020B0604020202020204"/>
                          <a:cs typeface="Arial" panose="020B0604020202020204"/>
                        </a:rPr>
                        <a:t>ss</a:t>
                      </a:r>
                      <a:endParaRPr sz="2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41908" y="3533394"/>
            <a:ext cx="7233284" cy="305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DEKLARASI: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type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Jam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record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hh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: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integer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mm: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integer,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ss: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integer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type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Jam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 :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record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hh,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mm,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ss: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integer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&gt;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597660">
              <a:lnSpc>
                <a:spcPct val="100000"/>
              </a:lnSpc>
              <a:spcBef>
                <a:spcPts val="1305"/>
              </a:spcBef>
            </a:pPr>
            <a:r>
              <a:rPr sz="2000" b="1" spc="-2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Cara</a:t>
            </a:r>
            <a:r>
              <a:rPr sz="2000" b="1" spc="-1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Penggunaan</a:t>
            </a:r>
            <a:r>
              <a:rPr sz="2000" b="1" spc="-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597660">
              <a:lnSpc>
                <a:spcPct val="100000"/>
              </a:lnSpc>
            </a:pPr>
            <a:r>
              <a:rPr sz="2000" dirty="0">
                <a:latin typeface="Calibri" panose="020F0502020204030204"/>
                <a:cs typeface="Calibri" panose="020F0502020204030204"/>
              </a:rPr>
              <a:t>J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: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Jam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 panose="020F0502020204030204"/>
              <a:cs typeface="Calibri" panose="020F0502020204030204"/>
            </a:endParaRPr>
          </a:p>
          <a:p>
            <a:pPr marL="1597660">
              <a:lnSpc>
                <a:spcPct val="100000"/>
              </a:lnSpc>
            </a:pPr>
            <a:r>
              <a:rPr sz="2000" b="1" spc="-2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Cara</a:t>
            </a:r>
            <a:r>
              <a:rPr sz="20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Mengacu</a:t>
            </a:r>
            <a:r>
              <a:rPr sz="2000" b="1" spc="-10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tiap</a:t>
            </a:r>
            <a:r>
              <a:rPr sz="2000" b="1" spc="-2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field</a:t>
            </a:r>
            <a:r>
              <a:rPr sz="2000" b="1" spc="-15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dirty="0">
                <a:solidFill>
                  <a:srgbClr val="385622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597660" marR="5077460">
              <a:lnSpc>
                <a:spcPct val="100000"/>
              </a:lnSpc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J.hh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J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dirty="0">
                <a:latin typeface="Calibri" panose="020F0502020204030204"/>
                <a:cs typeface="Calibri" panose="020F0502020204030204"/>
              </a:rPr>
              <a:t>m 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J.ss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Peubah/Variabel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7728584" cy="17005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 algn="just">
              <a:lnSpc>
                <a:spcPts val="2270"/>
              </a:lnSpc>
              <a:spcBef>
                <a:spcPts val="38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Peubah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2100" i="1" spc="-5" dirty="0">
                <a:latin typeface="Calibri" panose="020F0502020204030204"/>
                <a:cs typeface="Calibri" panose="020F0502020204030204"/>
              </a:rPr>
              <a:t>variable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) adalah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objek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yang nilainya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dapat diubah-ubah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oleh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instruksi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dalam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algoritma.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Nama</a:t>
            </a:r>
            <a:r>
              <a:rPr sz="21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1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peubah</a:t>
            </a:r>
            <a:r>
              <a:rPr sz="21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1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harus</a:t>
            </a:r>
            <a:r>
              <a:rPr sz="2100" u="sng" spc="4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1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didefinisikan </a:t>
            </a:r>
            <a:r>
              <a:rPr sz="21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tipenya</a:t>
            </a:r>
            <a:r>
              <a:rPr sz="21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1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dalam</a:t>
            </a:r>
            <a:r>
              <a:rPr sz="21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1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bagian </a:t>
            </a:r>
            <a:r>
              <a:rPr sz="21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DEKLARASI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Contoh: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401644"/>
            <a:ext cx="1393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DEKLARASI: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3316" y="3676650"/>
            <a:ext cx="3575685" cy="10712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x,nilai_ujian,jumlah:</a:t>
            </a:r>
            <a:r>
              <a:rPr sz="18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real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k:</a:t>
            </a:r>
            <a:r>
              <a:rPr sz="18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integer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c:</a:t>
            </a:r>
            <a:r>
              <a:rPr sz="18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char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80160" y="3412235"/>
            <a:ext cx="3110865" cy="734695"/>
            <a:chOff x="1280160" y="3412235"/>
            <a:chExt cx="3110865" cy="734695"/>
          </a:xfrm>
        </p:grpSpPr>
        <p:sp>
          <p:nvSpPr>
            <p:cNvPr id="7" name="object 7"/>
            <p:cNvSpPr/>
            <p:nvPr/>
          </p:nvSpPr>
          <p:spPr>
            <a:xfrm>
              <a:off x="1299972" y="3700271"/>
              <a:ext cx="3070860" cy="426720"/>
            </a:xfrm>
            <a:custGeom>
              <a:avLst/>
              <a:gdLst/>
              <a:ahLst/>
              <a:cxnLst/>
              <a:rect l="l" t="t" r="r" b="b"/>
              <a:pathLst>
                <a:path w="3070860" h="426720">
                  <a:moveTo>
                    <a:pt x="0" y="213359"/>
                  </a:moveTo>
                  <a:lnTo>
                    <a:pt x="29362" y="171618"/>
                  </a:lnTo>
                  <a:lnTo>
                    <a:pt x="65009" y="151731"/>
                  </a:lnTo>
                  <a:lnTo>
                    <a:pt x="113696" y="132629"/>
                  </a:lnTo>
                  <a:lnTo>
                    <a:pt x="174718" y="114411"/>
                  </a:lnTo>
                  <a:lnTo>
                    <a:pt x="247371" y="97174"/>
                  </a:lnTo>
                  <a:lnTo>
                    <a:pt x="287839" y="88954"/>
                  </a:lnTo>
                  <a:lnTo>
                    <a:pt x="330952" y="81015"/>
                  </a:lnTo>
                  <a:lnTo>
                    <a:pt x="376620" y="73371"/>
                  </a:lnTo>
                  <a:lnTo>
                    <a:pt x="424756" y="66034"/>
                  </a:lnTo>
                  <a:lnTo>
                    <a:pt x="475273" y="59015"/>
                  </a:lnTo>
                  <a:lnTo>
                    <a:pt x="528081" y="52326"/>
                  </a:lnTo>
                  <a:lnTo>
                    <a:pt x="583093" y="45981"/>
                  </a:lnTo>
                  <a:lnTo>
                    <a:pt x="640222" y="39991"/>
                  </a:lnTo>
                  <a:lnTo>
                    <a:pt x="699379" y="34368"/>
                  </a:lnTo>
                  <a:lnTo>
                    <a:pt x="760476" y="29125"/>
                  </a:lnTo>
                  <a:lnTo>
                    <a:pt x="823424" y="24274"/>
                  </a:lnTo>
                  <a:lnTo>
                    <a:pt x="888138" y="19826"/>
                  </a:lnTo>
                  <a:lnTo>
                    <a:pt x="954527" y="15795"/>
                  </a:lnTo>
                  <a:lnTo>
                    <a:pt x="1022505" y="12193"/>
                  </a:lnTo>
                  <a:lnTo>
                    <a:pt x="1091983" y="9031"/>
                  </a:lnTo>
                  <a:lnTo>
                    <a:pt x="1162873" y="6322"/>
                  </a:lnTo>
                  <a:lnTo>
                    <a:pt x="1235088" y="4079"/>
                  </a:lnTo>
                  <a:lnTo>
                    <a:pt x="1308538" y="2312"/>
                  </a:lnTo>
                  <a:lnTo>
                    <a:pt x="1383138" y="1036"/>
                  </a:lnTo>
                  <a:lnTo>
                    <a:pt x="1458797" y="261"/>
                  </a:lnTo>
                  <a:lnTo>
                    <a:pt x="1535430" y="0"/>
                  </a:lnTo>
                  <a:lnTo>
                    <a:pt x="1612062" y="261"/>
                  </a:lnTo>
                  <a:lnTo>
                    <a:pt x="1687721" y="1036"/>
                  </a:lnTo>
                  <a:lnTo>
                    <a:pt x="1762321" y="2312"/>
                  </a:lnTo>
                  <a:lnTo>
                    <a:pt x="1835771" y="4079"/>
                  </a:lnTo>
                  <a:lnTo>
                    <a:pt x="1907986" y="6322"/>
                  </a:lnTo>
                  <a:lnTo>
                    <a:pt x="1978876" y="9031"/>
                  </a:lnTo>
                  <a:lnTo>
                    <a:pt x="2048354" y="12193"/>
                  </a:lnTo>
                  <a:lnTo>
                    <a:pt x="2116332" y="15795"/>
                  </a:lnTo>
                  <a:lnTo>
                    <a:pt x="2182721" y="19826"/>
                  </a:lnTo>
                  <a:lnTo>
                    <a:pt x="2247435" y="24274"/>
                  </a:lnTo>
                  <a:lnTo>
                    <a:pt x="2310383" y="29125"/>
                  </a:lnTo>
                  <a:lnTo>
                    <a:pt x="2371480" y="34368"/>
                  </a:lnTo>
                  <a:lnTo>
                    <a:pt x="2430637" y="39991"/>
                  </a:lnTo>
                  <a:lnTo>
                    <a:pt x="2487766" y="45981"/>
                  </a:lnTo>
                  <a:lnTo>
                    <a:pt x="2542778" y="52326"/>
                  </a:lnTo>
                  <a:lnTo>
                    <a:pt x="2595586" y="59015"/>
                  </a:lnTo>
                  <a:lnTo>
                    <a:pt x="2646103" y="66034"/>
                  </a:lnTo>
                  <a:lnTo>
                    <a:pt x="2694239" y="73371"/>
                  </a:lnTo>
                  <a:lnTo>
                    <a:pt x="2739907" y="81015"/>
                  </a:lnTo>
                  <a:lnTo>
                    <a:pt x="2783020" y="88954"/>
                  </a:lnTo>
                  <a:lnTo>
                    <a:pt x="2823488" y="97174"/>
                  </a:lnTo>
                  <a:lnTo>
                    <a:pt x="2861225" y="105663"/>
                  </a:lnTo>
                  <a:lnTo>
                    <a:pt x="2928150" y="123403"/>
                  </a:lnTo>
                  <a:lnTo>
                    <a:pt x="2983092" y="142076"/>
                  </a:lnTo>
                  <a:lnTo>
                    <a:pt x="3025347" y="161582"/>
                  </a:lnTo>
                  <a:lnTo>
                    <a:pt x="3063402" y="192194"/>
                  </a:lnTo>
                  <a:lnTo>
                    <a:pt x="3070860" y="213359"/>
                  </a:lnTo>
                  <a:lnTo>
                    <a:pt x="3068980" y="224010"/>
                  </a:lnTo>
                  <a:lnTo>
                    <a:pt x="3041497" y="255101"/>
                  </a:lnTo>
                  <a:lnTo>
                    <a:pt x="3005850" y="274988"/>
                  </a:lnTo>
                  <a:lnTo>
                    <a:pt x="2957163" y="294090"/>
                  </a:lnTo>
                  <a:lnTo>
                    <a:pt x="2896141" y="312308"/>
                  </a:lnTo>
                  <a:lnTo>
                    <a:pt x="2823488" y="329545"/>
                  </a:lnTo>
                  <a:lnTo>
                    <a:pt x="2783020" y="337765"/>
                  </a:lnTo>
                  <a:lnTo>
                    <a:pt x="2739907" y="345704"/>
                  </a:lnTo>
                  <a:lnTo>
                    <a:pt x="2694239" y="353348"/>
                  </a:lnTo>
                  <a:lnTo>
                    <a:pt x="2646103" y="360685"/>
                  </a:lnTo>
                  <a:lnTo>
                    <a:pt x="2595586" y="367704"/>
                  </a:lnTo>
                  <a:lnTo>
                    <a:pt x="2542778" y="374393"/>
                  </a:lnTo>
                  <a:lnTo>
                    <a:pt x="2487766" y="380738"/>
                  </a:lnTo>
                  <a:lnTo>
                    <a:pt x="2430637" y="386728"/>
                  </a:lnTo>
                  <a:lnTo>
                    <a:pt x="2371480" y="392351"/>
                  </a:lnTo>
                  <a:lnTo>
                    <a:pt x="2310384" y="397594"/>
                  </a:lnTo>
                  <a:lnTo>
                    <a:pt x="2247435" y="402445"/>
                  </a:lnTo>
                  <a:lnTo>
                    <a:pt x="2182721" y="406893"/>
                  </a:lnTo>
                  <a:lnTo>
                    <a:pt x="2116332" y="410924"/>
                  </a:lnTo>
                  <a:lnTo>
                    <a:pt x="2048354" y="414526"/>
                  </a:lnTo>
                  <a:lnTo>
                    <a:pt x="1978876" y="417688"/>
                  </a:lnTo>
                  <a:lnTo>
                    <a:pt x="1907986" y="420397"/>
                  </a:lnTo>
                  <a:lnTo>
                    <a:pt x="1835771" y="422640"/>
                  </a:lnTo>
                  <a:lnTo>
                    <a:pt x="1762321" y="424407"/>
                  </a:lnTo>
                  <a:lnTo>
                    <a:pt x="1687721" y="425683"/>
                  </a:lnTo>
                  <a:lnTo>
                    <a:pt x="1612062" y="426458"/>
                  </a:lnTo>
                  <a:lnTo>
                    <a:pt x="1535430" y="426719"/>
                  </a:lnTo>
                  <a:lnTo>
                    <a:pt x="1458797" y="426458"/>
                  </a:lnTo>
                  <a:lnTo>
                    <a:pt x="1383138" y="425683"/>
                  </a:lnTo>
                  <a:lnTo>
                    <a:pt x="1308538" y="424407"/>
                  </a:lnTo>
                  <a:lnTo>
                    <a:pt x="1235088" y="422640"/>
                  </a:lnTo>
                  <a:lnTo>
                    <a:pt x="1162873" y="420397"/>
                  </a:lnTo>
                  <a:lnTo>
                    <a:pt x="1091983" y="417688"/>
                  </a:lnTo>
                  <a:lnTo>
                    <a:pt x="1022505" y="414526"/>
                  </a:lnTo>
                  <a:lnTo>
                    <a:pt x="954527" y="410924"/>
                  </a:lnTo>
                  <a:lnTo>
                    <a:pt x="888138" y="406893"/>
                  </a:lnTo>
                  <a:lnTo>
                    <a:pt x="823424" y="402445"/>
                  </a:lnTo>
                  <a:lnTo>
                    <a:pt x="760475" y="397594"/>
                  </a:lnTo>
                  <a:lnTo>
                    <a:pt x="699379" y="392351"/>
                  </a:lnTo>
                  <a:lnTo>
                    <a:pt x="640222" y="386728"/>
                  </a:lnTo>
                  <a:lnTo>
                    <a:pt x="583093" y="380738"/>
                  </a:lnTo>
                  <a:lnTo>
                    <a:pt x="528081" y="374393"/>
                  </a:lnTo>
                  <a:lnTo>
                    <a:pt x="475273" y="367704"/>
                  </a:lnTo>
                  <a:lnTo>
                    <a:pt x="424756" y="360685"/>
                  </a:lnTo>
                  <a:lnTo>
                    <a:pt x="376620" y="353348"/>
                  </a:lnTo>
                  <a:lnTo>
                    <a:pt x="330952" y="345704"/>
                  </a:lnTo>
                  <a:lnTo>
                    <a:pt x="287839" y="337765"/>
                  </a:lnTo>
                  <a:lnTo>
                    <a:pt x="247371" y="329545"/>
                  </a:lnTo>
                  <a:lnTo>
                    <a:pt x="209634" y="321055"/>
                  </a:lnTo>
                  <a:lnTo>
                    <a:pt x="142709" y="303316"/>
                  </a:lnTo>
                  <a:lnTo>
                    <a:pt x="87767" y="284643"/>
                  </a:lnTo>
                  <a:lnTo>
                    <a:pt x="45512" y="265137"/>
                  </a:lnTo>
                  <a:lnTo>
                    <a:pt x="7457" y="234525"/>
                  </a:lnTo>
                  <a:lnTo>
                    <a:pt x="0" y="213359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4080" y="3412235"/>
              <a:ext cx="1379220" cy="304800"/>
            </a:xfrm>
            <a:custGeom>
              <a:avLst/>
              <a:gdLst/>
              <a:ahLst/>
              <a:cxnLst/>
              <a:rect l="l" t="t" r="r" b="b"/>
              <a:pathLst>
                <a:path w="1379220" h="304800">
                  <a:moveTo>
                    <a:pt x="1263363" y="37564"/>
                  </a:moveTo>
                  <a:lnTo>
                    <a:pt x="0" y="267334"/>
                  </a:lnTo>
                  <a:lnTo>
                    <a:pt x="6857" y="304800"/>
                  </a:lnTo>
                  <a:lnTo>
                    <a:pt x="1270173" y="75037"/>
                  </a:lnTo>
                  <a:lnTo>
                    <a:pt x="1263363" y="37564"/>
                  </a:lnTo>
                  <a:close/>
                </a:path>
                <a:path w="1379220" h="304800">
                  <a:moveTo>
                    <a:pt x="1373564" y="34162"/>
                  </a:moveTo>
                  <a:lnTo>
                    <a:pt x="1282065" y="34162"/>
                  </a:lnTo>
                  <a:lnTo>
                    <a:pt x="1288922" y="71627"/>
                  </a:lnTo>
                  <a:lnTo>
                    <a:pt x="1270173" y="75037"/>
                  </a:lnTo>
                  <a:lnTo>
                    <a:pt x="1276984" y="112522"/>
                  </a:lnTo>
                  <a:lnTo>
                    <a:pt x="1379220" y="35813"/>
                  </a:lnTo>
                  <a:lnTo>
                    <a:pt x="1373564" y="34162"/>
                  </a:lnTo>
                  <a:close/>
                </a:path>
                <a:path w="1379220" h="304800">
                  <a:moveTo>
                    <a:pt x="1282065" y="34162"/>
                  </a:moveTo>
                  <a:lnTo>
                    <a:pt x="1263363" y="37564"/>
                  </a:lnTo>
                  <a:lnTo>
                    <a:pt x="1270173" y="75037"/>
                  </a:lnTo>
                  <a:lnTo>
                    <a:pt x="1288922" y="71627"/>
                  </a:lnTo>
                  <a:lnTo>
                    <a:pt x="1282065" y="34162"/>
                  </a:lnTo>
                  <a:close/>
                </a:path>
                <a:path w="1379220" h="304800">
                  <a:moveTo>
                    <a:pt x="1256538" y="0"/>
                  </a:moveTo>
                  <a:lnTo>
                    <a:pt x="1263363" y="37564"/>
                  </a:lnTo>
                  <a:lnTo>
                    <a:pt x="1282065" y="34162"/>
                  </a:lnTo>
                  <a:lnTo>
                    <a:pt x="1373564" y="34162"/>
                  </a:lnTo>
                  <a:lnTo>
                    <a:pt x="12565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91405" y="3281553"/>
            <a:ext cx="156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u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ba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h</a:t>
            </a:r>
            <a:r>
              <a:rPr sz="1800" dirty="0">
                <a:latin typeface="Calibri" panose="020F0502020204030204"/>
                <a:cs typeface="Calibri" panose="020F0502020204030204"/>
              </a:rPr>
              <a:t>/</a:t>
            </a:r>
            <a:r>
              <a:rPr sz="1800" spc="-10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dirty="0">
                <a:latin typeface="Calibri" panose="020F0502020204030204"/>
                <a:cs typeface="Calibri" panose="020F0502020204030204"/>
              </a:rPr>
              <a:t>ar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dirty="0">
                <a:latin typeface="Calibri" panose="020F0502020204030204"/>
                <a:cs typeface="Calibri" panose="020F0502020204030204"/>
              </a:rPr>
              <a:t>ab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dirty="0">
                <a:latin typeface="Calibri" panose="020F0502020204030204"/>
                <a:cs typeface="Calibri" panose="020F0502020204030204"/>
              </a:rPr>
              <a:t>l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rgbClr val="42A1DA"/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Konstanta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7731125" cy="29432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 algn="just">
              <a:lnSpc>
                <a:spcPts val="2270"/>
              </a:lnSpc>
              <a:spcBef>
                <a:spcPts val="38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Konstanta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adalah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objek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nilainya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tetap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selama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pelaksanaan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tidak</a:t>
            </a:r>
            <a:r>
              <a:rPr sz="2100" dirty="0">
                <a:latin typeface="Calibri" panose="020F0502020204030204"/>
                <a:cs typeface="Calibri" panose="020F0502020204030204"/>
              </a:rPr>
              <a:t> boleh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diubah.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Notasi/Nama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</a:t>
            </a:r>
            <a:r>
              <a:rPr sz="2100" spc="4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untuk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menyatakan</a:t>
            </a:r>
            <a:r>
              <a:rPr sz="21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konstanta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adalah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const.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DEKLARASI: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697865">
              <a:lnSpc>
                <a:spcPct val="100000"/>
              </a:lnSpc>
              <a:spcBef>
                <a:spcPts val="515"/>
              </a:spcBef>
            </a:pPr>
            <a:r>
              <a:rPr sz="2400" b="1" spc="-5" dirty="0"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phi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3.14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74266" y="4311898"/>
          <a:ext cx="3713480" cy="77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590"/>
                <a:gridCol w="1094105"/>
                <a:gridCol w="365125"/>
                <a:gridCol w="1216660"/>
              </a:tblGrid>
              <a:tr h="387985">
                <a:tc>
                  <a:txBody>
                    <a:bodyPr/>
                    <a:lstStyle/>
                    <a:p>
                      <a:pPr marR="52070"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 panose="02070309020205020404"/>
                          <a:cs typeface="Courier New" panose="02070309020205020404"/>
                        </a:rPr>
                        <a:t>const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spc="-10" dirty="0">
                          <a:latin typeface="Courier New" panose="02070309020205020404"/>
                          <a:cs typeface="Courier New" panose="02070309020205020404"/>
                        </a:rPr>
                        <a:t>Nmaks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spc="-15" dirty="0">
                          <a:latin typeface="Courier New" panose="02070309020205020404"/>
                          <a:cs typeface="Courier New" panose="02070309020205020404"/>
                        </a:rPr>
                        <a:t>100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387985">
                <a:tc>
                  <a:txBody>
                    <a:bodyPr/>
                    <a:lstStyle/>
                    <a:p>
                      <a:pPr marR="52070" algn="ctr">
                        <a:lnSpc>
                          <a:spcPts val="2820"/>
                        </a:lnSpc>
                      </a:pPr>
                      <a:r>
                        <a:rPr sz="2400" b="1" spc="-5" dirty="0">
                          <a:latin typeface="Courier New" panose="02070309020205020404"/>
                          <a:cs typeface="Courier New" panose="02070309020205020404"/>
                        </a:rPr>
                        <a:t>const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spc="-10" dirty="0">
                          <a:latin typeface="Courier New" panose="02070309020205020404"/>
                          <a:cs typeface="Courier New" panose="02070309020205020404"/>
                        </a:rPr>
                        <a:t>sandi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20"/>
                        </a:lnSpc>
                      </a:pPr>
                      <a:r>
                        <a:rPr sz="2400" spc="-10" dirty="0">
                          <a:latin typeface="Courier New" panose="02070309020205020404"/>
                          <a:cs typeface="Courier New" panose="02070309020205020404"/>
                        </a:rPr>
                        <a:t>xyz123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Ekspresi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7731759" cy="92201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 algn="just">
              <a:lnSpc>
                <a:spcPts val="2270"/>
              </a:lnSpc>
              <a:spcBef>
                <a:spcPts val="38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Transformasi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menjadi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keluaran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dilakukan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melalui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suatu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perhitungan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(komputasi).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Cara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perhitungan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tersebut</a:t>
            </a:r>
            <a:r>
              <a:rPr sz="2100" spc="4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dinyatakan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dalam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ekspresi.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341" y="3616261"/>
            <a:ext cx="1835785" cy="870585"/>
            <a:chOff x="827341" y="3616261"/>
            <a:chExt cx="1835785" cy="870585"/>
          </a:xfrm>
        </p:grpSpPr>
        <p:sp>
          <p:nvSpPr>
            <p:cNvPr id="5" name="object 5"/>
            <p:cNvSpPr/>
            <p:nvPr/>
          </p:nvSpPr>
          <p:spPr>
            <a:xfrm>
              <a:off x="847343" y="3636263"/>
              <a:ext cx="1795780" cy="830580"/>
            </a:xfrm>
            <a:custGeom>
              <a:avLst/>
              <a:gdLst/>
              <a:ahLst/>
              <a:cxnLst/>
              <a:rect l="l" t="t" r="r" b="b"/>
              <a:pathLst>
                <a:path w="1795780" h="830579">
                  <a:moveTo>
                    <a:pt x="1795272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1795272" y="830580"/>
                  </a:lnTo>
                  <a:lnTo>
                    <a:pt x="179527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7343" y="3636263"/>
              <a:ext cx="1795780" cy="830580"/>
            </a:xfrm>
            <a:custGeom>
              <a:avLst/>
              <a:gdLst/>
              <a:ahLst/>
              <a:cxnLst/>
              <a:rect l="l" t="t" r="r" b="b"/>
              <a:pathLst>
                <a:path w="1795780" h="830579">
                  <a:moveTo>
                    <a:pt x="0" y="830580"/>
                  </a:moveTo>
                  <a:lnTo>
                    <a:pt x="1795272" y="830580"/>
                  </a:lnTo>
                  <a:lnTo>
                    <a:pt x="1795272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39624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3058" y="3887165"/>
            <a:ext cx="782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Ekspresi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4628" y="2391155"/>
            <a:ext cx="2333625" cy="830580"/>
          </a:xfrm>
          <a:custGeom>
            <a:avLst/>
            <a:gdLst/>
            <a:ahLst/>
            <a:cxnLst/>
            <a:rect l="l" t="t" r="r" b="b"/>
            <a:pathLst>
              <a:path w="2333625" h="830580">
                <a:moveTo>
                  <a:pt x="2333244" y="0"/>
                </a:moveTo>
                <a:lnTo>
                  <a:pt x="0" y="0"/>
                </a:lnTo>
                <a:lnTo>
                  <a:pt x="0" y="830580"/>
                </a:lnTo>
                <a:lnTo>
                  <a:pt x="2333244" y="830580"/>
                </a:lnTo>
                <a:lnTo>
                  <a:pt x="233324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24628" y="2391155"/>
            <a:ext cx="2333625" cy="830580"/>
          </a:xfrm>
          <a:prstGeom prst="rect">
            <a:avLst/>
          </a:prstGeom>
          <a:ln w="39623">
            <a:solidFill>
              <a:srgbClr val="38562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289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Ekspresi</a:t>
            </a:r>
            <a:r>
              <a:rPr sz="1800" spc="-6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Aritmetik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04625" y="3514153"/>
            <a:ext cx="2373630" cy="870585"/>
            <a:chOff x="5004625" y="3514153"/>
            <a:chExt cx="2373630" cy="870585"/>
          </a:xfrm>
        </p:grpSpPr>
        <p:sp>
          <p:nvSpPr>
            <p:cNvPr id="11" name="object 11"/>
            <p:cNvSpPr/>
            <p:nvPr/>
          </p:nvSpPr>
          <p:spPr>
            <a:xfrm>
              <a:off x="5024628" y="3534155"/>
              <a:ext cx="2333625" cy="830580"/>
            </a:xfrm>
            <a:custGeom>
              <a:avLst/>
              <a:gdLst/>
              <a:ahLst/>
              <a:cxnLst/>
              <a:rect l="l" t="t" r="r" b="b"/>
              <a:pathLst>
                <a:path w="2333625" h="830579">
                  <a:moveTo>
                    <a:pt x="2333244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2333244" y="830580"/>
                  </a:lnTo>
                  <a:lnTo>
                    <a:pt x="233324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4628" y="3534155"/>
              <a:ext cx="2333625" cy="830580"/>
            </a:xfrm>
            <a:custGeom>
              <a:avLst/>
              <a:gdLst/>
              <a:ahLst/>
              <a:cxnLst/>
              <a:rect l="l" t="t" r="r" b="b"/>
              <a:pathLst>
                <a:path w="2333625" h="830579">
                  <a:moveTo>
                    <a:pt x="0" y="830580"/>
                  </a:moveTo>
                  <a:lnTo>
                    <a:pt x="2333244" y="830580"/>
                  </a:lnTo>
                  <a:lnTo>
                    <a:pt x="2333244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39624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06314" y="3784803"/>
            <a:ext cx="1771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Ekspresi</a:t>
            </a:r>
            <a:r>
              <a:rPr sz="1800" spc="-5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Relasional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80132" y="2657855"/>
            <a:ext cx="4777740" cy="2849880"/>
            <a:chOff x="2580132" y="2657855"/>
            <a:chExt cx="4777740" cy="28498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0132" y="2657855"/>
              <a:ext cx="2608707" cy="147942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33472" y="2805683"/>
              <a:ext cx="2392680" cy="1263650"/>
            </a:xfrm>
            <a:custGeom>
              <a:avLst/>
              <a:gdLst/>
              <a:ahLst/>
              <a:cxnLst/>
              <a:rect l="l" t="t" r="r" b="b"/>
              <a:pathLst>
                <a:path w="2392679" h="1263650">
                  <a:moveTo>
                    <a:pt x="2277574" y="37506"/>
                  </a:moveTo>
                  <a:lnTo>
                    <a:pt x="0" y="1228216"/>
                  </a:lnTo>
                  <a:lnTo>
                    <a:pt x="18287" y="1263268"/>
                  </a:lnTo>
                  <a:lnTo>
                    <a:pt x="2295990" y="72683"/>
                  </a:lnTo>
                  <a:lnTo>
                    <a:pt x="2277574" y="37506"/>
                  </a:lnTo>
                  <a:close/>
                </a:path>
                <a:path w="2392679" h="1263650">
                  <a:moveTo>
                    <a:pt x="2371699" y="28320"/>
                  </a:moveTo>
                  <a:lnTo>
                    <a:pt x="2295143" y="28320"/>
                  </a:lnTo>
                  <a:lnTo>
                    <a:pt x="2313558" y="63500"/>
                  </a:lnTo>
                  <a:lnTo>
                    <a:pt x="2295990" y="72683"/>
                  </a:lnTo>
                  <a:lnTo>
                    <a:pt x="2314320" y="107695"/>
                  </a:lnTo>
                  <a:lnTo>
                    <a:pt x="2371699" y="28320"/>
                  </a:lnTo>
                  <a:close/>
                </a:path>
                <a:path w="2392679" h="1263650">
                  <a:moveTo>
                    <a:pt x="2295143" y="28320"/>
                  </a:moveTo>
                  <a:lnTo>
                    <a:pt x="2277574" y="37506"/>
                  </a:lnTo>
                  <a:lnTo>
                    <a:pt x="2295990" y="72683"/>
                  </a:lnTo>
                  <a:lnTo>
                    <a:pt x="2313558" y="63500"/>
                  </a:lnTo>
                  <a:lnTo>
                    <a:pt x="2295143" y="28320"/>
                  </a:lnTo>
                  <a:close/>
                </a:path>
                <a:path w="2392679" h="1263650">
                  <a:moveTo>
                    <a:pt x="2392172" y="0"/>
                  </a:moveTo>
                  <a:lnTo>
                    <a:pt x="2259203" y="2412"/>
                  </a:lnTo>
                  <a:lnTo>
                    <a:pt x="2277574" y="37506"/>
                  </a:lnTo>
                  <a:lnTo>
                    <a:pt x="2295143" y="28320"/>
                  </a:lnTo>
                  <a:lnTo>
                    <a:pt x="2371699" y="28320"/>
                  </a:lnTo>
                  <a:lnTo>
                    <a:pt x="2392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9276" y="3887685"/>
              <a:ext cx="2599563" cy="33633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42489" y="3976877"/>
              <a:ext cx="2383155" cy="119380"/>
            </a:xfrm>
            <a:custGeom>
              <a:avLst/>
              <a:gdLst/>
              <a:ahLst/>
              <a:cxnLst/>
              <a:rect l="l" t="t" r="r" b="b"/>
              <a:pathLst>
                <a:path w="2383154" h="119379">
                  <a:moveTo>
                    <a:pt x="2344178" y="39497"/>
                  </a:moveTo>
                  <a:lnTo>
                    <a:pt x="2283968" y="39497"/>
                  </a:lnTo>
                  <a:lnTo>
                    <a:pt x="2284222" y="79121"/>
                  </a:lnTo>
                  <a:lnTo>
                    <a:pt x="2264410" y="79254"/>
                  </a:lnTo>
                  <a:lnTo>
                    <a:pt x="2264664" y="118872"/>
                  </a:lnTo>
                  <a:lnTo>
                    <a:pt x="2383155" y="58674"/>
                  </a:lnTo>
                  <a:lnTo>
                    <a:pt x="2344178" y="39497"/>
                  </a:lnTo>
                  <a:close/>
                </a:path>
                <a:path w="2383154" h="119379">
                  <a:moveTo>
                    <a:pt x="2264156" y="39630"/>
                  </a:moveTo>
                  <a:lnTo>
                    <a:pt x="0" y="54864"/>
                  </a:lnTo>
                  <a:lnTo>
                    <a:pt x="254" y="94488"/>
                  </a:lnTo>
                  <a:lnTo>
                    <a:pt x="2264410" y="79254"/>
                  </a:lnTo>
                  <a:lnTo>
                    <a:pt x="2264156" y="39630"/>
                  </a:lnTo>
                  <a:close/>
                </a:path>
                <a:path w="2383154" h="119379">
                  <a:moveTo>
                    <a:pt x="2283968" y="39497"/>
                  </a:moveTo>
                  <a:lnTo>
                    <a:pt x="2264156" y="39630"/>
                  </a:lnTo>
                  <a:lnTo>
                    <a:pt x="2264410" y="79254"/>
                  </a:lnTo>
                  <a:lnTo>
                    <a:pt x="2284222" y="79121"/>
                  </a:lnTo>
                  <a:lnTo>
                    <a:pt x="2283968" y="39497"/>
                  </a:lnTo>
                  <a:close/>
                </a:path>
                <a:path w="2383154" h="119379">
                  <a:moveTo>
                    <a:pt x="2263902" y="0"/>
                  </a:moveTo>
                  <a:lnTo>
                    <a:pt x="2264156" y="39630"/>
                  </a:lnTo>
                  <a:lnTo>
                    <a:pt x="2344178" y="39497"/>
                  </a:lnTo>
                  <a:lnTo>
                    <a:pt x="2263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4627" y="4677155"/>
              <a:ext cx="2333625" cy="830580"/>
            </a:xfrm>
            <a:custGeom>
              <a:avLst/>
              <a:gdLst/>
              <a:ahLst/>
              <a:cxnLst/>
              <a:rect l="l" t="t" r="r" b="b"/>
              <a:pathLst>
                <a:path w="2333625" h="830579">
                  <a:moveTo>
                    <a:pt x="2333244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2333244" y="830580"/>
                  </a:lnTo>
                  <a:lnTo>
                    <a:pt x="233324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24628" y="4677155"/>
            <a:ext cx="2333625" cy="830580"/>
          </a:xfrm>
          <a:prstGeom prst="rect">
            <a:avLst/>
          </a:prstGeom>
          <a:ln w="39623">
            <a:solidFill>
              <a:srgbClr val="385622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9276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Ekspresi</a:t>
            </a:r>
            <a:r>
              <a:rPr sz="180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String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81655" y="4005071"/>
            <a:ext cx="2607310" cy="1276985"/>
            <a:chOff x="2581655" y="4005071"/>
            <a:chExt cx="2607310" cy="127698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1655" y="4005071"/>
              <a:ext cx="2607183" cy="127685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634741" y="4034154"/>
              <a:ext cx="2391410" cy="1066165"/>
            </a:xfrm>
            <a:custGeom>
              <a:avLst/>
              <a:gdLst/>
              <a:ahLst/>
              <a:cxnLst/>
              <a:rect l="l" t="t" r="r" b="b"/>
              <a:pathLst>
                <a:path w="2391410" h="1066164">
                  <a:moveTo>
                    <a:pt x="2274048" y="1029650"/>
                  </a:moveTo>
                  <a:lnTo>
                    <a:pt x="2258186" y="1066038"/>
                  </a:lnTo>
                  <a:lnTo>
                    <a:pt x="2390902" y="1059180"/>
                  </a:lnTo>
                  <a:lnTo>
                    <a:pt x="2372883" y="1037590"/>
                  </a:lnTo>
                  <a:lnTo>
                    <a:pt x="2292222" y="1037590"/>
                  </a:lnTo>
                  <a:lnTo>
                    <a:pt x="2274048" y="1029650"/>
                  </a:lnTo>
                  <a:close/>
                </a:path>
                <a:path w="2391410" h="1066164">
                  <a:moveTo>
                    <a:pt x="2289867" y="993360"/>
                  </a:moveTo>
                  <a:lnTo>
                    <a:pt x="2274048" y="1029650"/>
                  </a:lnTo>
                  <a:lnTo>
                    <a:pt x="2292222" y="1037590"/>
                  </a:lnTo>
                  <a:lnTo>
                    <a:pt x="2307971" y="1001268"/>
                  </a:lnTo>
                  <a:lnTo>
                    <a:pt x="2289867" y="993360"/>
                  </a:lnTo>
                  <a:close/>
                </a:path>
                <a:path w="2391410" h="1066164">
                  <a:moveTo>
                    <a:pt x="2305685" y="957072"/>
                  </a:moveTo>
                  <a:lnTo>
                    <a:pt x="2289867" y="993360"/>
                  </a:lnTo>
                  <a:lnTo>
                    <a:pt x="2307971" y="1001268"/>
                  </a:lnTo>
                  <a:lnTo>
                    <a:pt x="2292222" y="1037590"/>
                  </a:lnTo>
                  <a:lnTo>
                    <a:pt x="2372883" y="1037590"/>
                  </a:lnTo>
                  <a:lnTo>
                    <a:pt x="2305685" y="957072"/>
                  </a:lnTo>
                  <a:close/>
                </a:path>
                <a:path w="2391410" h="1066164">
                  <a:moveTo>
                    <a:pt x="15747" y="0"/>
                  </a:moveTo>
                  <a:lnTo>
                    <a:pt x="0" y="36322"/>
                  </a:lnTo>
                  <a:lnTo>
                    <a:pt x="2274048" y="1029650"/>
                  </a:lnTo>
                  <a:lnTo>
                    <a:pt x="2289867" y="993360"/>
                  </a:lnTo>
                  <a:lnTo>
                    <a:pt x="15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15"/>
              </a:spcBef>
            </a:pPr>
            <a:r>
              <a:rPr sz="3300" b="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Ekspresi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Aritmetik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7726680" cy="24580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735330" indent="-172720">
              <a:lnSpc>
                <a:spcPts val="2270"/>
              </a:lnSpc>
              <a:spcBef>
                <a:spcPts val="38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</a:t>
            </a:r>
            <a:r>
              <a:rPr sz="21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Ekspresi</a:t>
            </a:r>
            <a:r>
              <a:rPr sz="21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aritmetik</a:t>
            </a:r>
            <a:r>
              <a:rPr sz="2100" dirty="0">
                <a:latin typeface="Calibri" panose="020F0502020204030204"/>
                <a:cs typeface="Calibri" panose="020F0502020204030204"/>
              </a:rPr>
              <a:t> adalah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ekspresi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operand-nya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bertipe </a:t>
            </a:r>
            <a:r>
              <a:rPr sz="2100" spc="-4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numeric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hasilnya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juga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bertipe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numeric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490"/>
              </a:lnSpc>
              <a:spcBef>
                <a:spcPts val="505"/>
              </a:spcBef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255270" algn="ctr">
              <a:lnSpc>
                <a:spcPts val="5730"/>
              </a:lnSpc>
            </a:pPr>
            <a:r>
              <a:rPr sz="4800" b="1" spc="-5" dirty="0">
                <a:latin typeface="Courier New" panose="02070309020205020404"/>
                <a:cs typeface="Courier New" panose="02070309020205020404"/>
              </a:rPr>
              <a:t>a*c</a:t>
            </a:r>
            <a:endParaRPr sz="4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380"/>
              </a:lnSpc>
              <a:spcBef>
                <a:spcPts val="840"/>
              </a:spcBef>
              <a:tabLst>
                <a:tab pos="708660" algn="l"/>
                <a:tab pos="1762125" algn="l"/>
                <a:tab pos="2914650" algn="l"/>
                <a:tab pos="4450715" algn="l"/>
                <a:tab pos="5342890" algn="l"/>
                <a:tab pos="5638165" algn="l"/>
                <a:tab pos="6212840" algn="l"/>
                <a:tab pos="6562090" algn="l"/>
              </a:tabLst>
            </a:pPr>
            <a:r>
              <a:rPr sz="2100" spc="-15" dirty="0">
                <a:latin typeface="Calibri" panose="020F0502020204030204"/>
                <a:cs typeface="Calibri" panose="020F0502020204030204"/>
              </a:rPr>
              <a:t>Pada	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ekspresi	tersebut,	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operand-nya	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adalah	</a:t>
            </a:r>
            <a:r>
              <a:rPr sz="2100" dirty="0">
                <a:latin typeface="Calibri" panose="020F0502020204030204"/>
                <a:cs typeface="Calibri" panose="020F0502020204030204"/>
              </a:rPr>
              <a:t>a	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dan	</a:t>
            </a:r>
            <a:r>
              <a:rPr sz="2100" dirty="0">
                <a:latin typeface="Calibri" panose="020F0502020204030204"/>
                <a:cs typeface="Calibri" panose="020F0502020204030204"/>
              </a:rPr>
              <a:t>c,	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sedangkan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380"/>
              </a:lnSpc>
            </a:pPr>
            <a:r>
              <a:rPr sz="2100" spc="-20" dirty="0">
                <a:latin typeface="Calibri" panose="020F0502020204030204"/>
                <a:cs typeface="Calibri" panose="020F0502020204030204"/>
              </a:rPr>
              <a:t>operatornya</a:t>
            </a:r>
            <a:r>
              <a:rPr sz="2100" dirty="0">
                <a:latin typeface="Calibri" panose="020F0502020204030204"/>
                <a:cs typeface="Calibri" panose="020F0502020204030204"/>
              </a:rPr>
              <a:t> adalah</a:t>
            </a:r>
            <a:r>
              <a:rPr sz="2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“*”.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rgbClr val="42A1DA"/>
          </a:solidFill>
        </p:spPr>
        <p:txBody>
          <a:bodyPr vert="horz" wrap="square" lIns="0" tIns="1289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15"/>
              </a:spcBef>
            </a:pPr>
            <a:r>
              <a:rPr sz="3300" b="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Ekspresi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Relasional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7348220" cy="29692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>
              <a:lnSpc>
                <a:spcPts val="2270"/>
              </a:lnSpc>
              <a:spcBef>
                <a:spcPts val="38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</a:t>
            </a:r>
            <a:r>
              <a:rPr sz="21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Ekspresi</a:t>
            </a:r>
            <a:r>
              <a:rPr sz="21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relasional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adalah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ekspresi</a:t>
            </a:r>
            <a:r>
              <a:rPr sz="21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operator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&lt;, ≤,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&gt;,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≥,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≠,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=,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not,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and,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65" dirty="0">
                <a:latin typeface="Calibri" panose="020F0502020204030204"/>
                <a:cs typeface="Calibri" panose="020F0502020204030204"/>
              </a:rPr>
              <a:t>or,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75" dirty="0">
                <a:latin typeface="Calibri" panose="020F0502020204030204"/>
                <a:cs typeface="Calibri" panose="020F0502020204030204"/>
              </a:rPr>
              <a:t>xor.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latin typeface="Courier New" panose="02070309020205020404"/>
                <a:cs typeface="Courier New" panose="02070309020205020404"/>
              </a:rPr>
              <a:t>DEKLARASI: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697865">
              <a:lnSpc>
                <a:spcPct val="100000"/>
              </a:lnSpc>
              <a:spcBef>
                <a:spcPts val="555"/>
              </a:spcBef>
            </a:pPr>
            <a:r>
              <a:rPr sz="2100" spc="-5" dirty="0">
                <a:latin typeface="Courier New" panose="02070309020205020404"/>
                <a:cs typeface="Courier New" panose="02070309020205020404"/>
              </a:rPr>
              <a:t>ada,</a:t>
            </a:r>
            <a:r>
              <a:rPr sz="21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latin typeface="Courier New" panose="02070309020205020404"/>
                <a:cs typeface="Courier New" panose="02070309020205020404"/>
              </a:rPr>
              <a:t>ketemu,</a:t>
            </a:r>
            <a:r>
              <a:rPr sz="21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100" dirty="0">
                <a:latin typeface="Courier New" panose="02070309020205020404"/>
                <a:cs typeface="Courier New" panose="02070309020205020404"/>
              </a:rPr>
              <a:t>besar:</a:t>
            </a:r>
            <a:r>
              <a:rPr sz="21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100" b="1" spc="-5" dirty="0">
                <a:latin typeface="Courier New" panose="02070309020205020404"/>
                <a:cs typeface="Courier New" panose="02070309020205020404"/>
              </a:rPr>
              <a:t>boolean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697865">
              <a:lnSpc>
                <a:spcPct val="100000"/>
              </a:lnSpc>
              <a:spcBef>
                <a:spcPts val="540"/>
              </a:spcBef>
            </a:pPr>
            <a:r>
              <a:rPr sz="2100" spc="-5" dirty="0">
                <a:latin typeface="Courier New" panose="02070309020205020404"/>
                <a:cs typeface="Courier New" panose="02070309020205020404"/>
              </a:rPr>
              <a:t>x,y:</a:t>
            </a:r>
            <a:r>
              <a:rPr sz="21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100" b="1" spc="-5" dirty="0">
                <a:latin typeface="Courier New" panose="02070309020205020404"/>
                <a:cs typeface="Courier New" panose="02070309020205020404"/>
              </a:rPr>
              <a:t>integer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Misalkan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ketemu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bernilai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false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ada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bernilai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true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x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bernilai</a:t>
            </a:r>
            <a:r>
              <a:rPr sz="21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8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maka: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211958"/>
            <a:ext cx="1621790" cy="158432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100" b="1" dirty="0">
                <a:latin typeface="Calibri" panose="020F0502020204030204"/>
                <a:cs typeface="Calibri" panose="020F0502020204030204"/>
              </a:rPr>
              <a:t>not</a:t>
            </a:r>
            <a:r>
              <a:rPr sz="21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ada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latin typeface="Calibri" panose="020F0502020204030204"/>
                <a:cs typeface="Calibri" panose="020F0502020204030204"/>
              </a:rPr>
              <a:t>Ada</a:t>
            </a:r>
            <a:r>
              <a:rPr sz="21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or</a:t>
            </a:r>
            <a:r>
              <a:rPr sz="21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ketemu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 marR="186055">
              <a:lnSpc>
                <a:spcPct val="121000"/>
              </a:lnSpc>
              <a:spcBef>
                <a:spcPts val="15"/>
              </a:spcBef>
            </a:pPr>
            <a:r>
              <a:rPr sz="2100" dirty="0">
                <a:latin typeface="Calibri" panose="020F0502020204030204"/>
                <a:cs typeface="Calibri" panose="020F0502020204030204"/>
              </a:rPr>
              <a:t>Ada</a:t>
            </a:r>
            <a:r>
              <a:rPr sz="21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true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x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&lt;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5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1610" y="4209034"/>
            <a:ext cx="614045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als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)  (true)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35000"/>
              </a:lnSpc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(true) </a:t>
            </a:r>
            <a:r>
              <a:rPr sz="1800" b="1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als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15"/>
              </a:spcBef>
            </a:pPr>
            <a:r>
              <a:rPr sz="3300" b="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Ekspresi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String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266825"/>
            <a:ext cx="6855460" cy="189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</a:t>
            </a:r>
            <a:r>
              <a:rPr sz="21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Ekspresi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string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adalah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ekspresi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dengan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operator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“+”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384300">
              <a:lnSpc>
                <a:spcPct val="100000"/>
              </a:lnSpc>
              <a:spcBef>
                <a:spcPts val="505"/>
              </a:spcBef>
            </a:pPr>
            <a:r>
              <a:rPr sz="2100" b="1" spc="-5" dirty="0">
                <a:latin typeface="Courier New" panose="02070309020205020404"/>
                <a:cs typeface="Courier New" panose="02070309020205020404"/>
              </a:rPr>
              <a:t>‘Jl</a:t>
            </a:r>
            <a:r>
              <a:rPr sz="21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en-US" sz="2100" b="1" spc="-20" dirty="0">
                <a:latin typeface="Courier New" panose="02070309020205020404"/>
                <a:cs typeface="Courier New" panose="02070309020205020404"/>
              </a:rPr>
              <a:t>sukarno hatta</a:t>
            </a:r>
            <a:r>
              <a:rPr sz="2100" b="1" spc="-5" dirty="0">
                <a:latin typeface="Courier New" panose="02070309020205020404"/>
                <a:cs typeface="Courier New" panose="02070309020205020404"/>
              </a:rPr>
              <a:t>’</a:t>
            </a:r>
            <a:r>
              <a:rPr sz="21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100" b="1" dirty="0">
                <a:latin typeface="Courier New" panose="02070309020205020404"/>
                <a:cs typeface="Courier New" panose="02070309020205020404"/>
              </a:rPr>
              <a:t>+ ‘No</a:t>
            </a:r>
            <a:r>
              <a:rPr sz="21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100" b="1" spc="-5" dirty="0">
                <a:latin typeface="Courier New" panose="02070309020205020404"/>
                <a:cs typeface="Courier New" panose="02070309020205020404"/>
              </a:rPr>
              <a:t>128’</a:t>
            </a: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540"/>
              </a:spcBef>
            </a:pPr>
            <a:r>
              <a:rPr sz="2100" b="1" spc="-5" dirty="0">
                <a:latin typeface="Courier New" panose="02070309020205020404"/>
                <a:cs typeface="Courier New" panose="02070309020205020404"/>
              </a:rPr>
              <a:t>{Hasil:</a:t>
            </a:r>
            <a:r>
              <a:rPr sz="21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en-US" sz="2100" b="1" spc="5" dirty="0">
                <a:latin typeface="Courier New" panose="02070309020205020404"/>
                <a:cs typeface="Courier New" panose="02070309020205020404"/>
              </a:rPr>
              <a:t>Jl Sukarno Hatta</a:t>
            </a:r>
            <a:r>
              <a:rPr sz="21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100" b="1" spc="-5" dirty="0">
                <a:latin typeface="Courier New" panose="02070309020205020404"/>
                <a:cs typeface="Courier New" panose="02070309020205020404"/>
              </a:rPr>
              <a:t>No</a:t>
            </a:r>
            <a:r>
              <a:rPr sz="21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100" b="1" dirty="0">
                <a:latin typeface="Courier New" panose="02070309020205020404"/>
                <a:cs typeface="Courier New" panose="02070309020205020404"/>
              </a:rPr>
              <a:t>128}</a:t>
            </a:r>
            <a:endParaRPr sz="21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3895" cy="1384935"/>
          </a:xfrm>
        </p:spPr>
        <p:txBody>
          <a:bodyPr wrap="square"/>
          <a:lstStyle/>
          <a:p>
            <a:pPr algn="l"/>
            <a:r>
              <a:rPr lang="en-US" sz="1800">
                <a:sym typeface="+mn-ea"/>
              </a:rPr>
              <a:t>Tipe Data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>
                <a:sym typeface="+mn-ea"/>
              </a:rPr>
              <a:t>Tipe data merupakan jenis-jenis data yang dikategorikan berdasarkan sifat dan  Jenisnya, gambar berikut memperlihatkan kategori tipe data dasar :</a:t>
            </a:r>
            <a:r>
              <a:rPr lang="en-US" sz="1800"/>
              <a:t/>
            </a:r>
            <a:br>
              <a:rPr lang="en-US" sz="1800"/>
            </a:br>
            <a:endParaRPr lang="en-US" sz="180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367155"/>
            <a:ext cx="8065770" cy="4707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15"/>
              </a:spcBef>
            </a:pPr>
            <a:r>
              <a:rPr sz="3300" b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Nilai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7730490" cy="43287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785" marR="5080" indent="-172720" algn="just">
              <a:lnSpc>
                <a:spcPct val="90000"/>
              </a:lnSpc>
              <a:spcBef>
                <a:spcPts val="35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adalah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besaran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 tipe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 terdefinisi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(tipe dasar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atau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bentukan).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Nilai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dapat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berupa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disimpan</a:t>
            </a:r>
            <a:r>
              <a:rPr sz="2100" dirty="0">
                <a:latin typeface="Calibri" panose="020F0502020204030204"/>
                <a:cs typeface="Calibri" panose="020F0502020204030204"/>
              </a:rPr>
              <a:t> di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dalam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peubah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atau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konstanta,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dari hasil perhitungan,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atau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dikirim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oleh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fungsi.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100" b="1" spc="-5" dirty="0">
                <a:latin typeface="Calibri" panose="020F0502020204030204"/>
                <a:cs typeface="Calibri" panose="020F0502020204030204"/>
              </a:rPr>
              <a:t>a.	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Mengisi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30" dirty="0">
                <a:latin typeface="Calibri" panose="020F0502020204030204"/>
                <a:cs typeface="Calibri" panose="020F0502020204030204"/>
              </a:rPr>
              <a:t>ke</a:t>
            </a:r>
            <a:r>
              <a:rPr sz="21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dalam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5" dirty="0">
                <a:latin typeface="Calibri" panose="020F0502020204030204"/>
                <a:cs typeface="Calibri" panose="020F0502020204030204"/>
              </a:rPr>
              <a:t>Peubah/Variabel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</a:t>
            </a:r>
            <a:r>
              <a:rPr sz="21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diisi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ke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dalam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peubah/variable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dapat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berupa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konstanta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2731770">
              <a:lnSpc>
                <a:spcPct val="100000"/>
              </a:lnSpc>
              <a:spcBef>
                <a:spcPts val="565"/>
              </a:spcBef>
            </a:pPr>
            <a:r>
              <a:rPr sz="21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peubah</a:t>
            </a:r>
            <a:r>
              <a:rPr sz="2100" spc="-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</a:t>
            </a:r>
            <a:r>
              <a:rPr sz="2100" spc="-6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konstanta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:</a:t>
            </a:r>
            <a:r>
              <a:rPr sz="2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21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10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</a:t>
            </a:r>
            <a:r>
              <a:rPr sz="21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Peubah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diisi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 peubah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lain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2716530">
              <a:lnSpc>
                <a:spcPct val="100000"/>
              </a:lnSpc>
              <a:spcBef>
                <a:spcPts val="565"/>
              </a:spcBef>
            </a:pPr>
            <a:r>
              <a:rPr sz="21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peubah1</a:t>
            </a:r>
            <a:r>
              <a:rPr sz="2100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</a:t>
            </a:r>
            <a:r>
              <a:rPr sz="2100" spc="-7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peubah2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:</a:t>
            </a:r>
            <a:r>
              <a:rPr sz="2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M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21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N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Nilai</a:t>
            </a:r>
            <a:r>
              <a:rPr sz="3300" b="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(2)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142" y="1194943"/>
            <a:ext cx="7777480" cy="45008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</a:t>
            </a:r>
            <a:r>
              <a:rPr sz="21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Peubah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diisi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dengan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hasil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evaluasi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sebuah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ekspresi: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2846705">
              <a:lnSpc>
                <a:spcPct val="100000"/>
              </a:lnSpc>
              <a:spcBef>
                <a:spcPts val="565"/>
              </a:spcBef>
            </a:pPr>
            <a:r>
              <a:rPr sz="2100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peubah</a:t>
            </a:r>
            <a:r>
              <a:rPr sz="2100" spc="-4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solidFill>
                  <a:srgbClr val="C00000"/>
                </a:solidFill>
                <a:latin typeface="Wingdings" panose="05000000000000000000"/>
                <a:cs typeface="Wingdings" panose="05000000000000000000"/>
              </a:rPr>
              <a:t></a:t>
            </a:r>
            <a:r>
              <a:rPr sz="21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ekspresi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Contoh:</a:t>
            </a:r>
            <a:r>
              <a:rPr sz="2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C</a:t>
            </a:r>
            <a:r>
              <a:rPr sz="21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2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(A+B)/2</a:t>
            </a:r>
            <a:r>
              <a:rPr sz="21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{C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berisi</a:t>
            </a:r>
            <a:r>
              <a:rPr sz="21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hasil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evaluasi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(A+B)/2}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Calibri" panose="020F0502020204030204"/>
              <a:cs typeface="Calibri" panose="020F0502020204030204"/>
            </a:endParaRPr>
          </a:p>
          <a:p>
            <a:pPr marL="38100">
              <a:lnSpc>
                <a:spcPct val="100000"/>
              </a:lnSpc>
              <a:tabLst>
                <a:tab pos="494665" algn="l"/>
              </a:tabLst>
            </a:pPr>
            <a:r>
              <a:rPr sz="2100" b="1" dirty="0">
                <a:latin typeface="Calibri" panose="020F0502020204030204"/>
                <a:cs typeface="Calibri" panose="020F0502020204030204"/>
              </a:rPr>
              <a:t>b.	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Membaca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Nilai dari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5" dirty="0">
                <a:latin typeface="Calibri" panose="020F0502020204030204"/>
                <a:cs typeface="Calibri" panose="020F0502020204030204"/>
              </a:rPr>
              <a:t>Piranti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Masukan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8100">
              <a:lnSpc>
                <a:spcPts val="2395"/>
              </a:lnSpc>
              <a:spcBef>
                <a:spcPts val="550"/>
              </a:spcBef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Selain</a:t>
            </a:r>
            <a:r>
              <a:rPr sz="21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21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pengisian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secara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langsung,</a:t>
            </a:r>
            <a:r>
              <a:rPr sz="21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peubah</a:t>
            </a:r>
            <a:r>
              <a:rPr sz="21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juga</a:t>
            </a:r>
            <a:r>
              <a:rPr sz="21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dapat</a:t>
            </a:r>
            <a:r>
              <a:rPr sz="21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diisi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8100">
              <a:lnSpc>
                <a:spcPts val="2395"/>
              </a:lnSpc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dari</a:t>
            </a:r>
            <a:r>
              <a:rPr sz="2100" dirty="0">
                <a:latin typeface="Calibri" panose="020F0502020204030204"/>
                <a:cs typeface="Calibri" panose="020F0502020204030204"/>
              </a:rPr>
              <a:t> luar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piranti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masukan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(misalkan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papan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ketik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atau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keyboard).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Calibri" panose="020F0502020204030204"/>
              <a:cs typeface="Calibri" panose="020F0502020204030204"/>
            </a:endParaRPr>
          </a:p>
          <a:p>
            <a:pPr marL="2098675">
              <a:lnSpc>
                <a:spcPct val="100000"/>
              </a:lnSpc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read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(nama</a:t>
            </a:r>
            <a:r>
              <a:rPr sz="2100" spc="-7" baseline="-20000" dirty="0">
                <a:latin typeface="Calibri" panose="020F0502020204030204"/>
                <a:cs typeface="Calibri" panose="020F0502020204030204"/>
              </a:rPr>
              <a:t>1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nama</a:t>
            </a:r>
            <a:r>
              <a:rPr sz="2100" spc="-7" baseline="-20000" dirty="0">
                <a:latin typeface="Calibri" panose="020F0502020204030204"/>
                <a:cs typeface="Calibri" panose="020F0502020204030204"/>
              </a:rPr>
              <a:t>2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…..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,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nama</a:t>
            </a:r>
            <a:r>
              <a:rPr sz="2100" spc="-7" baseline="-20000" dirty="0">
                <a:latin typeface="Calibri" panose="020F0502020204030204"/>
                <a:cs typeface="Calibri" panose="020F0502020204030204"/>
              </a:rPr>
              <a:t>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)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2100" spc="-15" dirty="0">
                <a:latin typeface="Calibri" panose="020F0502020204030204"/>
                <a:cs typeface="Calibri" panose="020F0502020204030204"/>
              </a:rPr>
              <a:t>Contoh: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5" dirty="0">
                <a:latin typeface="Calibri" panose="020F0502020204030204"/>
                <a:cs typeface="Calibri" panose="020F0502020204030204"/>
              </a:rPr>
              <a:t>read</a:t>
            </a:r>
            <a:r>
              <a:rPr sz="21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(N)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8100" marR="26670">
              <a:lnSpc>
                <a:spcPts val="2270"/>
              </a:lnSpc>
              <a:spcBef>
                <a:spcPts val="835"/>
              </a:spcBef>
            </a:pPr>
            <a:r>
              <a:rPr sz="2100" spc="-10" dirty="0">
                <a:latin typeface="Calibri" panose="020F0502020204030204"/>
                <a:cs typeface="Calibri" panose="020F0502020204030204"/>
              </a:rPr>
              <a:t>Instruksi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</a:t>
            </a:r>
            <a:r>
              <a:rPr sz="21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atas</a:t>
            </a:r>
            <a:r>
              <a:rPr sz="21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artinya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meminta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pengguna</a:t>
            </a:r>
            <a:r>
              <a:rPr sz="21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(user)</a:t>
            </a:r>
            <a:r>
              <a:rPr sz="21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untuk</a:t>
            </a:r>
            <a:r>
              <a:rPr sz="21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memasukkan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untuk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peubah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N.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rgbClr val="42A1DA"/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Nilai</a:t>
            </a:r>
            <a:r>
              <a:rPr sz="3300" b="0" spc="-4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(3)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4842" y="1202562"/>
            <a:ext cx="7719059" cy="26841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  <a:tabLst>
                <a:tab pos="481965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c.	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Mencetak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ke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Piranti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Keluaran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25400" marR="17780">
              <a:lnSpc>
                <a:spcPct val="80000"/>
              </a:lnSpc>
              <a:spcBef>
                <a:spcPts val="805"/>
              </a:spcBef>
            </a:pP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konstanta,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peubah,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hasil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ekspresi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dapat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ditampilkan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ke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piranti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luaran (monitor),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Notasi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pencetakan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dilakukan</a:t>
            </a:r>
            <a:r>
              <a:rPr sz="21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notasi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write.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300">
              <a:latin typeface="Calibri" panose="020F0502020204030204"/>
              <a:cs typeface="Calibri" panose="020F0502020204030204"/>
            </a:endParaRPr>
          </a:p>
          <a:p>
            <a:pPr marL="2974340" marR="2066925" indent="-864870">
              <a:lnSpc>
                <a:spcPct val="112000"/>
              </a:lnSpc>
              <a:spcBef>
                <a:spcPts val="5"/>
              </a:spcBef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write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(nama</a:t>
            </a:r>
            <a:r>
              <a:rPr sz="2100" spc="-15" baseline="-20000" dirty="0">
                <a:latin typeface="Calibri" panose="020F0502020204030204"/>
                <a:cs typeface="Calibri" panose="020F0502020204030204"/>
              </a:rPr>
              <a:t>1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,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nama</a:t>
            </a:r>
            <a:r>
              <a:rPr sz="2100" spc="-7" baseline="-20000" dirty="0">
                <a:latin typeface="Calibri" panose="020F0502020204030204"/>
                <a:cs typeface="Calibri" panose="020F0502020204030204"/>
              </a:rPr>
              <a:t>2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, …. </a:t>
            </a:r>
            <a:r>
              <a:rPr sz="2100" dirty="0">
                <a:latin typeface="Calibri" panose="020F0502020204030204"/>
                <a:cs typeface="Calibri" panose="020F0502020204030204"/>
              </a:rPr>
              <a:t>,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nama</a:t>
            </a:r>
            <a:r>
              <a:rPr sz="2100" spc="-7" baseline="-20000" dirty="0">
                <a:latin typeface="Calibri" panose="020F0502020204030204"/>
                <a:cs typeface="Calibri" panose="020F0502020204030204"/>
              </a:rPr>
              <a:t>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)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5" dirty="0">
                <a:latin typeface="Calibri" panose="020F0502020204030204"/>
                <a:cs typeface="Calibri" panose="020F0502020204030204"/>
              </a:rPr>
              <a:t>write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(konstanta)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write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(ekspresi)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861054"/>
            <a:ext cx="1723389" cy="181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2100" spc="-10" dirty="0">
                <a:latin typeface="Calibri" panose="020F0502020204030204"/>
                <a:cs typeface="Calibri" panose="020F0502020204030204"/>
              </a:rPr>
              <a:t>Contoh: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35" dirty="0">
                <a:latin typeface="Calibri" panose="020F0502020204030204"/>
                <a:cs typeface="Calibri" panose="020F0502020204030204"/>
              </a:rPr>
              <a:t>write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(‘A’) 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write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(A)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write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(A </a:t>
            </a:r>
            <a:r>
              <a:rPr sz="2100" dirty="0">
                <a:latin typeface="Calibri" panose="020F0502020204030204"/>
                <a:cs typeface="Calibri" panose="020F0502020204030204"/>
              </a:rPr>
              <a:t>+ 2)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25" dirty="0">
                <a:latin typeface="Calibri" panose="020F0502020204030204"/>
                <a:cs typeface="Calibri" panose="020F0502020204030204"/>
              </a:rPr>
              <a:t>write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(‘Hello’,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A)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1610" y="4142663"/>
            <a:ext cx="4245610" cy="15024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{Mencetak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karakter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{mencetak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nilai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disimpan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peubah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A}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{mencetak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ekspresi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yaitu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nilai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ditambah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2}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{mencetak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‘Hello’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dan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peubah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A}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vert="horz" wrap="square" lIns="0" tIns="1289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TUGAS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342" y="1256342"/>
            <a:ext cx="7731125" cy="21551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45"/>
              </a:spcBef>
            </a:pP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Petunjuk</a:t>
            </a:r>
            <a:r>
              <a:rPr sz="2100" b="1" u="sng" spc="-3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Pengerjaan: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lnSpc>
                <a:spcPts val="2270"/>
              </a:lnSpc>
              <a:spcBef>
                <a:spcPts val="825"/>
              </a:spcBef>
            </a:pPr>
            <a:r>
              <a:rPr sz="2100" spc="-10" dirty="0">
                <a:latin typeface="Calibri" panose="020F0502020204030204"/>
                <a:cs typeface="Calibri" panose="020F0502020204030204"/>
              </a:rPr>
              <a:t>Kerjakan beberapa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latihan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soal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bawah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ini,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5" dirty="0">
                <a:latin typeface="Calibri" panose="020F0502020204030204"/>
                <a:cs typeface="Calibri" panose="020F0502020204030204"/>
              </a:rPr>
              <a:t>Format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file 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 subjek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email:</a:t>
            </a:r>
            <a:r>
              <a:rPr sz="21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[Kelas_NIM_Nama_Tugas1Alpro]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ts val="2380"/>
              </a:lnSpc>
              <a:tabLst>
                <a:tab pos="1753870" algn="l"/>
                <a:tab pos="5543550" algn="l"/>
              </a:tabLst>
            </a:pPr>
            <a:r>
              <a:rPr sz="2100" dirty="0">
                <a:latin typeface="Calibri" panose="020F0502020204030204"/>
                <a:cs typeface="Calibri" panose="020F0502020204030204"/>
              </a:rPr>
              <a:t>1.</a:t>
            </a:r>
            <a:r>
              <a:rPr sz="2100" spc="50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Misalkan</a:t>
            </a:r>
            <a:r>
              <a:rPr sz="2100" spc="50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X,	</a:t>
            </a:r>
            <a:r>
              <a:rPr sz="2100" spc="-135" dirty="0">
                <a:latin typeface="Calibri" panose="020F0502020204030204"/>
                <a:cs typeface="Calibri" panose="020F0502020204030204"/>
              </a:rPr>
              <a:t>Y,</a:t>
            </a:r>
            <a:r>
              <a:rPr sz="2100" spc="5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5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Z</a:t>
            </a:r>
            <a:r>
              <a:rPr sz="2100" spc="5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adalah</a:t>
            </a:r>
            <a:r>
              <a:rPr sz="2100" spc="5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peubah</a:t>
            </a:r>
            <a:r>
              <a:rPr sz="2100" spc="5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bertipe	boolean,</a:t>
            </a:r>
            <a:r>
              <a:rPr sz="2100" spc="50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X</a:t>
            </a:r>
            <a:r>
              <a:rPr sz="2100" spc="5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bernilai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46355" algn="ctr">
              <a:lnSpc>
                <a:spcPts val="2380"/>
              </a:lnSpc>
            </a:pPr>
            <a:r>
              <a:rPr sz="2100" u="sng" spc="-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true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2100" dirty="0">
                <a:latin typeface="Calibri" panose="020F0502020204030204"/>
                <a:cs typeface="Calibri" panose="020F0502020204030204"/>
              </a:rPr>
              <a:t> Y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bernilai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u="sng" spc="-5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false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Z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bernilai</a:t>
            </a:r>
            <a:r>
              <a:rPr sz="21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u="sng" spc="-10" dirty="0">
                <a:uFill>
                  <a:solidFill>
                    <a:srgbClr val="000000"/>
                  </a:solidFill>
                </a:uFill>
                <a:latin typeface="Courier New" panose="02070309020205020404"/>
                <a:cs typeface="Courier New" panose="02070309020205020404"/>
              </a:rPr>
              <a:t>true</a:t>
            </a:r>
            <a:r>
              <a:rPr sz="2100" spc="-10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tentukan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hasil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dari: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6570" y="4199382"/>
          <a:ext cx="5029200" cy="177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  <a:gridCol w="2514600"/>
              </a:tblGrid>
              <a:tr h="297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Operasi</a:t>
                      </a:r>
                      <a:r>
                        <a:rPr sz="1350" b="1" spc="-7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35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logika</a:t>
                      </a:r>
                      <a:endParaRPr sz="13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Hasil</a:t>
                      </a:r>
                      <a:endParaRPr sz="13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350" dirty="0">
                          <a:latin typeface="Courier New" panose="02070309020205020404"/>
                          <a:cs typeface="Courier New" panose="02070309020205020404"/>
                        </a:rPr>
                        <a:t>(X</a:t>
                      </a:r>
                      <a:r>
                        <a:rPr sz="1350" spc="-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 panose="02070309020205020404"/>
                          <a:cs typeface="Courier New" panose="02070309020205020404"/>
                        </a:rPr>
                        <a:t>and</a:t>
                      </a:r>
                      <a:r>
                        <a:rPr sz="1350" spc="-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spc="-5" dirty="0">
                          <a:latin typeface="Courier New" panose="02070309020205020404"/>
                          <a:cs typeface="Courier New" panose="02070309020205020404"/>
                        </a:rPr>
                        <a:t>Y) 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 panose="02070309020205020404"/>
                          <a:cs typeface="Courier New" panose="02070309020205020404"/>
                        </a:rPr>
                        <a:t>or</a:t>
                      </a:r>
                      <a:r>
                        <a:rPr sz="1350" dirty="0">
                          <a:latin typeface="Courier New" panose="02070309020205020404"/>
                          <a:cs typeface="Courier New" panose="02070309020205020404"/>
                        </a:rPr>
                        <a:t> Z</a:t>
                      </a:r>
                      <a:endParaRPr sz="135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dirty="0">
                          <a:latin typeface="Calibri" panose="020F0502020204030204"/>
                          <a:cs typeface="Calibri" panose="020F0502020204030204"/>
                        </a:rPr>
                        <a:t>?</a:t>
                      </a:r>
                      <a:endParaRPr sz="13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350" dirty="0"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r>
                        <a:rPr sz="1350" spc="-1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 panose="02070309020205020404"/>
                          <a:cs typeface="Courier New" panose="02070309020205020404"/>
                        </a:rPr>
                        <a:t>and</a:t>
                      </a:r>
                      <a:r>
                        <a:rPr sz="135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dirty="0">
                          <a:latin typeface="Courier New" panose="02070309020205020404"/>
                          <a:cs typeface="Courier New" panose="02070309020205020404"/>
                        </a:rPr>
                        <a:t>(Y</a:t>
                      </a:r>
                      <a:r>
                        <a:rPr sz="1350" spc="-2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 panose="02070309020205020404"/>
                          <a:cs typeface="Courier New" panose="02070309020205020404"/>
                        </a:rPr>
                        <a:t>or</a:t>
                      </a:r>
                      <a:r>
                        <a:rPr sz="1350" spc="-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dirty="0">
                          <a:latin typeface="Courier New" panose="02070309020205020404"/>
                          <a:cs typeface="Courier New" panose="02070309020205020404"/>
                        </a:rPr>
                        <a:t>Z)</a:t>
                      </a:r>
                      <a:endParaRPr sz="135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dirty="0">
                          <a:latin typeface="Calibri" panose="020F0502020204030204"/>
                          <a:cs typeface="Calibri" panose="020F0502020204030204"/>
                        </a:rPr>
                        <a:t>?</a:t>
                      </a:r>
                      <a:endParaRPr sz="13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 panose="02070309020205020404"/>
                          <a:cs typeface="Courier New" panose="02070309020205020404"/>
                        </a:rPr>
                        <a:t>Not</a:t>
                      </a:r>
                      <a:r>
                        <a:rPr sz="1350" spc="-1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spc="-5" dirty="0">
                          <a:latin typeface="Courier New" panose="02070309020205020404"/>
                          <a:cs typeface="Courier New" panose="02070309020205020404"/>
                        </a:rPr>
                        <a:t>(X</a:t>
                      </a:r>
                      <a:r>
                        <a:rPr sz="1350" spc="-1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 panose="02070309020205020404"/>
                          <a:cs typeface="Courier New" panose="02070309020205020404"/>
                        </a:rPr>
                        <a:t>and</a:t>
                      </a:r>
                      <a:r>
                        <a:rPr sz="1350" spc="-2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dirty="0">
                          <a:latin typeface="Courier New" panose="02070309020205020404"/>
                          <a:cs typeface="Courier New" panose="02070309020205020404"/>
                        </a:rPr>
                        <a:t>Z)</a:t>
                      </a:r>
                      <a:endParaRPr sz="135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50" dirty="0">
                          <a:latin typeface="Calibri" panose="020F0502020204030204"/>
                          <a:cs typeface="Calibri" panose="020F0502020204030204"/>
                        </a:rPr>
                        <a:t>?</a:t>
                      </a:r>
                      <a:endParaRPr sz="13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1350" spc="5" dirty="0">
                          <a:latin typeface="Courier New" panose="02070309020205020404"/>
                          <a:cs typeface="Courier New" panose="02070309020205020404"/>
                        </a:rPr>
                        <a:t>(Y</a:t>
                      </a:r>
                      <a:r>
                        <a:rPr sz="1350" spc="-1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 panose="02070309020205020404"/>
                          <a:cs typeface="Courier New" panose="02070309020205020404"/>
                        </a:rPr>
                        <a:t>Xor</a:t>
                      </a:r>
                      <a:r>
                        <a:rPr sz="1350" spc="-1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dirty="0">
                          <a:latin typeface="Courier New" panose="02070309020205020404"/>
                          <a:cs typeface="Courier New" panose="02070309020205020404"/>
                        </a:rPr>
                        <a:t>Z)</a:t>
                      </a:r>
                      <a:r>
                        <a:rPr sz="1350" spc="-1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 panose="02070309020205020404"/>
                          <a:cs typeface="Courier New" panose="02070309020205020404"/>
                        </a:rPr>
                        <a:t>and</a:t>
                      </a:r>
                      <a:r>
                        <a:rPr sz="1350" spc="-1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350" spc="5" dirty="0"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135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50" dirty="0">
                          <a:latin typeface="Calibri" panose="020F0502020204030204"/>
                          <a:cs typeface="Calibri" panose="020F0502020204030204"/>
                        </a:rPr>
                        <a:t>?</a:t>
                      </a:r>
                      <a:endParaRPr sz="13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Tugas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7731759" cy="472283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69900" marR="6350" indent="-457200" algn="just">
              <a:lnSpc>
                <a:spcPts val="2270"/>
              </a:lnSpc>
              <a:spcBef>
                <a:spcPts val="380"/>
              </a:spcBef>
            </a:pPr>
            <a:r>
              <a:rPr lang="en-US" sz="2100" dirty="0">
                <a:latin typeface="Calibri" panose="020F0502020204030204"/>
                <a:cs typeface="Calibri" panose="020F0502020204030204"/>
              </a:rPr>
              <a:t>1</a:t>
            </a:r>
            <a:r>
              <a:rPr sz="2100" dirty="0" smtClean="0">
                <a:latin typeface="Calibri" panose="020F0502020204030204"/>
                <a:cs typeface="Calibri" panose="020F0502020204030204"/>
              </a:rPr>
              <a:t>.</a:t>
            </a:r>
            <a:r>
              <a:rPr sz="2100" spc="5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Buatlah pseudocode untuk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mengkonversi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waktu 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ke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detik!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Gunakan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bentukan!</a:t>
            </a:r>
            <a:endParaRPr sz="2100" dirty="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ts val="2395"/>
              </a:lnSpc>
              <a:spcBef>
                <a:spcPts val="505"/>
              </a:spcBef>
            </a:pPr>
            <a:r>
              <a:rPr lang="en-US" sz="2100" dirty="0">
                <a:latin typeface="Calibri" panose="020F0502020204030204"/>
                <a:cs typeface="Calibri" panose="020F0502020204030204"/>
              </a:rPr>
              <a:t>2</a:t>
            </a:r>
            <a:r>
              <a:rPr sz="2100" dirty="0" smtClean="0">
                <a:latin typeface="Calibri" panose="020F0502020204030204"/>
                <a:cs typeface="Calibri" panose="020F0502020204030204"/>
              </a:rPr>
              <a:t>.   </a:t>
            </a:r>
            <a:r>
              <a:rPr sz="2100" spc="105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Buatlah</a:t>
            </a:r>
            <a:r>
              <a:rPr sz="2100" spc="6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pseudocode</a:t>
            </a:r>
            <a:r>
              <a:rPr sz="2100" spc="6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untuk</a:t>
            </a:r>
            <a:r>
              <a:rPr sz="2100" spc="6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menampilkan,</a:t>
            </a:r>
            <a:r>
              <a:rPr sz="2100" spc="6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nama,</a:t>
            </a:r>
            <a:r>
              <a:rPr sz="2100" spc="6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nim</a:t>
            </a:r>
            <a:r>
              <a:rPr sz="2100" spc="6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6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endParaRPr sz="2100" dirty="0">
              <a:latin typeface="Calibri" panose="020F0502020204030204"/>
              <a:cs typeface="Calibri" panose="020F0502020204030204"/>
            </a:endParaRPr>
          </a:p>
          <a:p>
            <a:pPr marL="469900" algn="just">
              <a:lnSpc>
                <a:spcPts val="2395"/>
              </a:lnSpc>
            </a:pPr>
            <a:r>
              <a:rPr sz="2100" spc="-10" dirty="0">
                <a:latin typeface="Calibri" panose="020F0502020204030204"/>
                <a:cs typeface="Calibri" panose="020F0502020204030204"/>
              </a:rPr>
              <a:t>mahasiswa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sesuai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inputan!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Gunakan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bentukan!</a:t>
            </a:r>
            <a:endParaRPr sz="2100" dirty="0">
              <a:latin typeface="Calibri" panose="020F0502020204030204"/>
              <a:cs typeface="Calibri" panose="020F0502020204030204"/>
            </a:endParaRPr>
          </a:p>
          <a:p>
            <a:pPr marL="469900" marR="5715" indent="-457200" algn="just">
              <a:lnSpc>
                <a:spcPct val="90000"/>
              </a:lnSpc>
              <a:spcBef>
                <a:spcPts val="805"/>
              </a:spcBef>
            </a:pPr>
            <a:r>
              <a:rPr lang="en-US" sz="2100" dirty="0">
                <a:latin typeface="Calibri" panose="020F0502020204030204"/>
                <a:cs typeface="Calibri" panose="020F0502020204030204"/>
              </a:rPr>
              <a:t>3</a:t>
            </a:r>
            <a:r>
              <a:rPr sz="2100" dirty="0" smtClean="0">
                <a:latin typeface="Calibri" panose="020F0502020204030204"/>
                <a:cs typeface="Calibri" panose="020F0502020204030204"/>
              </a:rPr>
              <a:t>.</a:t>
            </a:r>
            <a:r>
              <a:rPr sz="2100" spc="5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Definisikan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sebuah</a:t>
            </a:r>
            <a:r>
              <a:rPr sz="2100" dirty="0">
                <a:latin typeface="Calibri" panose="020F0502020204030204"/>
                <a:cs typeface="Calibri" panose="020F0502020204030204"/>
              </a:rPr>
              <a:t> tipe</a:t>
            </a:r>
            <a:r>
              <a:rPr sz="2100" spc="4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terstruktur</a:t>
            </a:r>
            <a:r>
              <a:rPr sz="2100" spc="4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untuk</a:t>
            </a:r>
            <a:r>
              <a:rPr sz="2100" spc="4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menyatakan</a:t>
            </a:r>
            <a:r>
              <a:rPr sz="2100" spc="4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nasabah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 sebuah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bank.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nasabah terdiri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 </a:t>
            </a:r>
            <a:r>
              <a:rPr sz="2100" dirty="0">
                <a:latin typeface="Calibri" panose="020F0502020204030204"/>
                <a:cs typeface="Calibri" panose="020F0502020204030204"/>
              </a:rPr>
              <a:t>field: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nomor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account,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nama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nasabah,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alamat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nasabah,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kota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nasabah,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nomor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telepon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nasabah.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Untuk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setiap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field,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definisikan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tipe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cocok!</a:t>
            </a:r>
            <a:endParaRPr sz="2100" dirty="0">
              <a:latin typeface="Calibri" panose="020F0502020204030204"/>
              <a:cs typeface="Calibri" panose="020F0502020204030204"/>
            </a:endParaRPr>
          </a:p>
          <a:p>
            <a:pPr marL="469900" marR="5080" indent="-457200" algn="just">
              <a:lnSpc>
                <a:spcPct val="90000"/>
              </a:lnSpc>
              <a:spcBef>
                <a:spcPts val="805"/>
              </a:spcBef>
            </a:pPr>
            <a:r>
              <a:rPr lang="en-US" sz="2100" dirty="0">
                <a:latin typeface="Calibri" panose="020F0502020204030204"/>
                <a:cs typeface="Calibri" panose="020F0502020204030204"/>
              </a:rPr>
              <a:t>4</a:t>
            </a:r>
            <a:r>
              <a:rPr sz="2100" dirty="0" smtClean="0">
                <a:latin typeface="Calibri" panose="020F0502020204030204"/>
                <a:cs typeface="Calibri" panose="020F0502020204030204"/>
              </a:rPr>
              <a:t>.</a:t>
            </a:r>
            <a:r>
              <a:rPr sz="2100" spc="5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Definisikan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sebuah</a:t>
            </a:r>
            <a:r>
              <a:rPr sz="2100" dirty="0">
                <a:latin typeface="Calibri" panose="020F0502020204030204"/>
                <a:cs typeface="Calibri" panose="020F0502020204030204"/>
              </a:rPr>
              <a:t> tipe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terstruktur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untuk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menyatakan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penerbangan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sebuah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bandara.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penerbangan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terdiri atas: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nomor-penerbangan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(missal: GA101),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bandara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(kota)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asal,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bandara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tujuan,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tanggal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keberangkatan,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jam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keberangkatan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(departure </a:t>
            </a:r>
            <a:r>
              <a:rPr sz="2100" spc="-459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time),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jam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datang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(arrival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time).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Untuk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setiap field,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definisikan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cocok!</a:t>
            </a:r>
            <a:endParaRPr sz="21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rgbClr val="42A1DA"/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spc="-6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Tugas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5735320" cy="201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Calibri" panose="020F0502020204030204"/>
                <a:cs typeface="Calibri" panose="020F0502020204030204"/>
              </a:rPr>
              <a:t>6.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Tentukan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nilai</a:t>
            </a:r>
            <a:r>
              <a:rPr sz="21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dan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B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setelah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instruksi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berikut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ini!</a:t>
            </a:r>
            <a:endParaRPr sz="21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 dirty="0">
              <a:latin typeface="Calibri" panose="020F0502020204030204"/>
              <a:cs typeface="Calibri" panose="020F0502020204030204"/>
            </a:endParaRPr>
          </a:p>
          <a:p>
            <a:pPr marL="697865">
              <a:lnSpc>
                <a:spcPct val="100000"/>
              </a:lnSpc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DEKLARASI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R="583565" algn="ctr">
              <a:lnSpc>
                <a:spcPct val="100000"/>
              </a:lnSpc>
              <a:spcBef>
                <a:spcPts val="50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A,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B: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10" dirty="0">
                <a:latin typeface="Courier New" panose="02070309020205020404"/>
                <a:cs typeface="Courier New" panose="02070309020205020404"/>
              </a:rPr>
              <a:t>integer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697865">
              <a:lnSpc>
                <a:spcPct val="100000"/>
              </a:lnSpc>
              <a:spcBef>
                <a:spcPts val="515"/>
              </a:spcBef>
            </a:pPr>
            <a:r>
              <a:rPr sz="2400" spc="-10" dirty="0">
                <a:latin typeface="Courier New" panose="02070309020205020404"/>
                <a:cs typeface="Courier New" panose="02070309020205020404"/>
              </a:rPr>
              <a:t>ALGORITMA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60448" y="3372030"/>
          <a:ext cx="2188210" cy="208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6765"/>
                <a:gridCol w="730250"/>
                <a:gridCol w="671195"/>
              </a:tblGrid>
              <a:tr h="1260475">
                <a:tc>
                  <a:txBody>
                    <a:bodyPr/>
                    <a:lstStyle/>
                    <a:p>
                      <a:pPr marL="31750">
                        <a:lnSpc>
                          <a:spcPts val="2640"/>
                        </a:lnSpc>
                      </a:pP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sz="2400" spc="-10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sz="2400" spc="-10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sz="2400" spc="-10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640"/>
                        </a:lnSpc>
                      </a:pPr>
                      <a:r>
                        <a:rPr sz="2400" spc="-5" dirty="0">
                          <a:latin typeface="Courier New" panose="02070309020205020404"/>
                          <a:cs typeface="Courier New" panose="02070309020205020404"/>
                        </a:rPr>
                        <a:t>10</a:t>
                      </a:r>
                      <a:endParaRPr sz="24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90170" marR="83185">
                        <a:lnSpc>
                          <a:spcPct val="118000"/>
                        </a:lnSpc>
                      </a:pPr>
                      <a:r>
                        <a:rPr sz="2400" spc="-5" dirty="0">
                          <a:latin typeface="Courier New" panose="02070309020205020404"/>
                          <a:cs typeface="Courier New" panose="02070309020205020404"/>
                        </a:rPr>
                        <a:t>2*A  </a:t>
                      </a: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70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–</a:t>
                      </a:r>
                      <a:r>
                        <a:rPr sz="2400" spc="-9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</a:p>
                  </a:txBody>
                  <a:tcPr marL="0" marR="0" marT="6350" marB="0"/>
                </a:tc>
              </a:tr>
              <a:tr h="4305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sz="2400" spc="-7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sz="2400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</a:p>
                  </a:txBody>
                  <a:tcPr marL="0" marR="0" marT="1270" marB="0"/>
                </a:tc>
              </a:tr>
              <a:tr h="3981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sz="2400" spc="-7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endParaRPr sz="240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sz="2400" spc="-7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</a:p>
                  </a:txBody>
                  <a:tcPr marL="0" marR="0" marT="1905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31163" y="1912620"/>
            <a:ext cx="7038340" cy="3717290"/>
          </a:xfrm>
          <a:custGeom>
            <a:avLst/>
            <a:gdLst/>
            <a:ahLst/>
            <a:cxnLst/>
            <a:rect l="l" t="t" r="r" b="b"/>
            <a:pathLst>
              <a:path w="7038340" h="3717290">
                <a:moveTo>
                  <a:pt x="0" y="3717035"/>
                </a:moveTo>
                <a:lnTo>
                  <a:pt x="7037832" y="3717035"/>
                </a:lnTo>
                <a:lnTo>
                  <a:pt x="7037832" y="0"/>
                </a:lnTo>
                <a:lnTo>
                  <a:pt x="0" y="0"/>
                </a:lnTo>
                <a:lnTo>
                  <a:pt x="0" y="3717035"/>
                </a:lnTo>
                <a:close/>
              </a:path>
            </a:pathLst>
          </a:custGeom>
          <a:ln w="39624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04622"/>
            <a:ext cx="7901939" cy="738505"/>
          </a:xfrm>
        </p:spPr>
        <p:txBody>
          <a:bodyPr/>
          <a:lstStyle/>
          <a:p>
            <a:r>
              <a:rPr lang="en-US"/>
              <a:t>Contoh Latihan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216275"/>
          </a:xfrm>
        </p:spPr>
        <p:txBody>
          <a:bodyPr/>
          <a:lstStyle/>
          <a:p>
            <a:r>
              <a:rPr lang="en-US"/>
              <a:t>#include&lt;iostream&gt; using namespace std; main()</a:t>
            </a:r>
          </a:p>
          <a:p>
            <a:r>
              <a:rPr lang="en-US"/>
              <a:t>{</a:t>
            </a:r>
          </a:p>
          <a:p>
            <a:r>
              <a:rPr lang="en-US"/>
              <a:t>int nilai_uts, nilai_uas, rata_rata; //deklarasi variabel</a:t>
            </a:r>
          </a:p>
          <a:p>
            <a:r>
              <a:rPr lang="en-US"/>
              <a:t>nilai_uts = 80; //mengisi nilai variabel nilai_uts = 70; //mengisi nilai variabel rata_rata = (nilai_uts+nilai_uas)/2; cout&lt;&lt;rata_rata; //mencetak isi variabel x</a:t>
            </a:r>
          </a:p>
          <a:p>
            <a:r>
              <a:rPr lang="en-US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4198620" cy="3801110"/>
          </a:xfrm>
        </p:spPr>
        <p:txBody>
          <a:bodyPr wrap="square"/>
          <a:lstStyle/>
          <a:p>
            <a:r>
              <a:rPr lang="en-US"/>
              <a:t>#include&lt;iostream&gt; using namespace std; main()</a:t>
            </a:r>
          </a:p>
          <a:p>
            <a:r>
              <a:rPr lang="en-US"/>
              <a:t>{</a:t>
            </a:r>
          </a:p>
          <a:p>
            <a:r>
              <a:rPr lang="en-US"/>
              <a:t>float f; //deklarasi variabel f dengan tipe data float f = 1.5; //mengisi nilai variabel f dengan nilai 1.5 cout&lt;&lt;f; //mencetak isi variabel f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046605"/>
          </a:xfrm>
        </p:spPr>
        <p:txBody>
          <a:bodyPr wrap="square"/>
          <a:lstStyle/>
          <a:p>
            <a:r>
              <a:rPr lang="en-US"/>
              <a:t>#include&lt;iostream&gt; main(){</a:t>
            </a:r>
          </a:p>
          <a:p>
            <a:r>
              <a:rPr lang="en-US"/>
              <a:t>int Z=6, X=3, Y=5;</a:t>
            </a:r>
          </a:p>
          <a:p>
            <a:r>
              <a:rPr lang="en-US"/>
              <a:t>Z = X + Y;</a:t>
            </a:r>
          </a:p>
          <a:p>
            <a:r>
              <a:rPr lang="en-US"/>
              <a:t>}</a:t>
            </a:r>
          </a:p>
          <a:p>
            <a:r>
              <a:rPr lang="en-US"/>
              <a:t>Tecetak: 8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3"/>
          </p:nvPr>
        </p:nvPicPr>
        <p:blipFill>
          <a:blip r:embed="rId2"/>
          <a:stretch>
            <a:fillRect/>
          </a:stretch>
        </p:blipFill>
        <p:spPr>
          <a:xfrm>
            <a:off x="4786630" y="1577340"/>
            <a:ext cx="3429635" cy="31419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6139815"/>
          </a:xfrm>
        </p:spPr>
        <p:txBody>
          <a:bodyPr/>
          <a:lstStyle/>
          <a:p>
            <a:r>
              <a:rPr lang="en-US"/>
              <a:t>#include&lt;iostream&gt; using namespace std; main()</a:t>
            </a:r>
          </a:p>
          <a:p>
            <a:r>
              <a:rPr lang="en-US"/>
              <a:t>{ int X = 7; cout&lt;&lt;int(X = X+2);</a:t>
            </a:r>
          </a:p>
          <a:p>
            <a:r>
              <a:rPr lang="en-US"/>
              <a:t>cout&lt;&lt;X;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#include &lt;iostream&gt; using namespace std; int main()</a:t>
            </a:r>
          </a:p>
          <a:p>
            <a:r>
              <a:rPr lang="en-US"/>
              <a:t>{</a:t>
            </a:r>
          </a:p>
          <a:p>
            <a:r>
              <a:rPr lang="en-US"/>
              <a:t>int A, B, T; A= 5;</a:t>
            </a:r>
          </a:p>
          <a:p>
            <a:r>
              <a:rPr lang="en-US"/>
              <a:t>B= 2;</a:t>
            </a:r>
          </a:p>
          <a:p>
            <a:r>
              <a:rPr lang="en-US"/>
              <a:t>T = A + B;</a:t>
            </a:r>
          </a:p>
          <a:p>
            <a:r>
              <a:rPr lang="en-US"/>
              <a:t>cout&lt;&lt;T;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6724650"/>
          </a:xfrm>
        </p:spPr>
        <p:txBody>
          <a:bodyPr/>
          <a:lstStyle/>
          <a:p>
            <a:r>
              <a:rPr lang="en-US"/>
              <a:t>#include&lt;iostream&gt; using namespace std; main()</a:t>
            </a:r>
          </a:p>
          <a:p>
            <a:r>
              <a:rPr lang="en-US"/>
              <a:t>{ int X = 7, Y = 5; X = Y;</a:t>
            </a:r>
          </a:p>
          <a:p>
            <a:r>
              <a:rPr lang="en-US"/>
              <a:t>Y = X;</a:t>
            </a:r>
          </a:p>
          <a:p>
            <a:r>
              <a:rPr lang="en-US"/>
              <a:t>cout&lt;&lt;X; cout&lt;&lt;”\n”&lt;&lt;Y;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#include &lt;iostream&gt; using namespace std; int main()</a:t>
            </a:r>
          </a:p>
          <a:p>
            <a:r>
              <a:rPr lang="en-US"/>
              <a:t>{</a:t>
            </a:r>
          </a:p>
          <a:p>
            <a:r>
              <a:rPr lang="en-US"/>
              <a:t>int A, B, T; A= 5;</a:t>
            </a:r>
          </a:p>
          <a:p>
            <a:r>
              <a:rPr lang="en-US"/>
              <a:t>B= 2;</a:t>
            </a:r>
          </a:p>
          <a:p>
            <a:r>
              <a:rPr lang="en-US"/>
              <a:t>T = A + B;</a:t>
            </a:r>
          </a:p>
          <a:p>
            <a:r>
              <a:rPr lang="en-US"/>
              <a:t>cout&lt;&lt;”\n\n Total :”&lt;&lt;T&lt;&lt;” Rupiah”;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61925" y="205740"/>
            <a:ext cx="8689340" cy="8771890"/>
          </a:xfrm>
        </p:spPr>
        <p:txBody>
          <a:bodyPr wrap="square"/>
          <a:lstStyle/>
          <a:p>
            <a:r>
              <a:rPr lang="en-US"/>
              <a:t>a.</a:t>
            </a:r>
          </a:p>
          <a:p>
            <a:r>
              <a:rPr lang="en-US"/>
              <a:t>#include &lt;iostream&gt; using namespace std; main()</a:t>
            </a:r>
          </a:p>
          <a:p>
            <a:r>
              <a:rPr lang="en-US"/>
              <a:t>{ int A = 5;</a:t>
            </a:r>
          </a:p>
          <a:p>
            <a:r>
              <a:rPr lang="en-US"/>
              <a:t>cout&lt;&lt;A+2&lt;&lt;endl; cout&lt;&lt;A;</a:t>
            </a:r>
          </a:p>
          <a:p>
            <a:r>
              <a:rPr lang="en-US"/>
              <a:t>}</a:t>
            </a:r>
          </a:p>
          <a:p>
            <a:r>
              <a:rPr lang="en-US"/>
              <a:t> </a:t>
            </a:r>
          </a:p>
          <a:p>
            <a:r>
              <a:rPr lang="en-US"/>
              <a:t>b.</a:t>
            </a:r>
          </a:p>
          <a:p>
            <a:r>
              <a:rPr lang="en-US"/>
              <a:t>#include &lt;iostream&gt; using namespace std; main()</a:t>
            </a:r>
          </a:p>
          <a:p>
            <a:r>
              <a:rPr lang="en-US"/>
              <a:t>{	int A, B;</a:t>
            </a:r>
          </a:p>
          <a:p>
            <a:r>
              <a:rPr lang="en-US"/>
              <a:t>A = 5; B = 2; A = B;</a:t>
            </a:r>
          </a:p>
          <a:p>
            <a:r>
              <a:rPr lang="en-US"/>
              <a:t>cout&lt;&lt;A &lt;&lt;endl; cout&lt;&lt;B;</a:t>
            </a:r>
          </a:p>
          <a:p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c.</a:t>
            </a:r>
          </a:p>
          <a:p>
            <a:r>
              <a:rPr lang="en-US"/>
              <a:t>#include &lt;iostream&gt; using namespace std; main()</a:t>
            </a:r>
          </a:p>
          <a:p>
            <a:r>
              <a:rPr lang="en-US"/>
              <a:t>{ int A, B, C;</a:t>
            </a:r>
          </a:p>
          <a:p>
            <a:r>
              <a:rPr lang="en-US"/>
              <a:t>A = 7;</a:t>
            </a:r>
          </a:p>
          <a:p>
            <a:r>
              <a:rPr lang="en-US"/>
              <a:t>B = (A / 2) * 2; C = A – B;</a:t>
            </a:r>
          </a:p>
          <a:p>
            <a:r>
              <a:rPr lang="en-US"/>
              <a:t>cout&lt;&lt;C;</a:t>
            </a:r>
          </a:p>
          <a:p>
            <a:r>
              <a:rPr lang="en-US"/>
              <a:t>}</a:t>
            </a:r>
          </a:p>
          <a:p>
            <a:r>
              <a:rPr lang="en-US"/>
              <a:t> </a:t>
            </a:r>
          </a:p>
          <a:p>
            <a:r>
              <a:rPr lang="en-US"/>
              <a:t>}</a:t>
            </a:r>
          </a:p>
          <a:p>
            <a:r>
              <a:rPr lang="en-US"/>
              <a:t>d.</a:t>
            </a:r>
          </a:p>
          <a:p>
            <a:r>
              <a:rPr lang="en-US"/>
              <a:t>#include &lt;iostream&gt; using namespace std; main()</a:t>
            </a:r>
          </a:p>
          <a:p>
            <a:r>
              <a:rPr lang="en-US"/>
              <a:t>{ int A = 5, B = 2, X; X = A;</a:t>
            </a:r>
          </a:p>
          <a:p>
            <a:r>
              <a:rPr lang="en-US"/>
              <a:t>A = B; B = X;</a:t>
            </a:r>
          </a:p>
          <a:p>
            <a:r>
              <a:rPr lang="en-US"/>
              <a:t>cout&lt;&lt;A &lt;&lt;endl; cout&lt;&lt;B;</a:t>
            </a:r>
          </a:p>
          <a:p>
            <a:r>
              <a:rPr lang="en-US"/>
              <a:t>}</a:t>
            </a:r>
          </a:p>
          <a:p>
            <a:r>
              <a:rPr lang="en-US"/>
              <a:t>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9555" y="1066800"/>
            <a:ext cx="8665845" cy="4924425"/>
          </a:xfrm>
        </p:spPr>
        <p:txBody>
          <a:bodyPr wrap="square"/>
          <a:lstStyle/>
          <a:p>
            <a:r>
              <a:rPr lang="en-US" sz="2000" dirty="0" err="1"/>
              <a:t>Contoh-Contoh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C++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i="1" dirty="0">
                <a:solidFill>
                  <a:schemeClr val="accent2"/>
                </a:solidFill>
              </a:rPr>
              <a:t>#include&lt;</a:t>
            </a:r>
            <a:r>
              <a:rPr lang="en-US" sz="2000" i="1" dirty="0" err="1">
                <a:solidFill>
                  <a:schemeClr val="accent2"/>
                </a:solidFill>
              </a:rPr>
              <a:t>iostream</a:t>
            </a:r>
            <a:r>
              <a:rPr lang="en-US" sz="2000" i="1" dirty="0">
                <a:solidFill>
                  <a:schemeClr val="accent2"/>
                </a:solidFill>
              </a:rPr>
              <a:t>&gt; using namespace </a:t>
            </a:r>
            <a:r>
              <a:rPr lang="en-US" sz="2000" i="1" dirty="0" err="1">
                <a:solidFill>
                  <a:schemeClr val="accent2"/>
                </a:solidFill>
              </a:rPr>
              <a:t>std</a:t>
            </a:r>
            <a:r>
              <a:rPr lang="en-US" sz="2000" i="1" dirty="0">
                <a:solidFill>
                  <a:schemeClr val="accent2"/>
                </a:solidFill>
              </a:rPr>
              <a:t>; main()</a:t>
            </a:r>
            <a:br>
              <a:rPr lang="en-US" sz="2000" i="1" dirty="0">
                <a:solidFill>
                  <a:schemeClr val="accent2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{</a:t>
            </a:r>
            <a:br>
              <a:rPr lang="en-US" sz="2000" i="1" dirty="0">
                <a:solidFill>
                  <a:schemeClr val="accent2"/>
                </a:solidFill>
              </a:rPr>
            </a:br>
            <a:r>
              <a:rPr lang="en-US" sz="2000" i="1" dirty="0" err="1">
                <a:solidFill>
                  <a:schemeClr val="accent2"/>
                </a:solidFill>
              </a:rPr>
              <a:t>int</a:t>
            </a:r>
            <a:r>
              <a:rPr lang="en-US" sz="2000" i="1" dirty="0">
                <a:solidFill>
                  <a:schemeClr val="accent2"/>
                </a:solidFill>
              </a:rPr>
              <a:t> x; //</a:t>
            </a:r>
            <a:r>
              <a:rPr lang="en-US" sz="2000" i="1" dirty="0" err="1">
                <a:solidFill>
                  <a:schemeClr val="accent2"/>
                </a:solidFill>
              </a:rPr>
              <a:t>deklarasi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variabel</a:t>
            </a:r>
            <a:r>
              <a:rPr lang="en-US" sz="2000" i="1" dirty="0">
                <a:solidFill>
                  <a:schemeClr val="accent2"/>
                </a:solidFill>
              </a:rPr>
              <a:t> x </a:t>
            </a:r>
            <a:r>
              <a:rPr lang="en-US" sz="2000" i="1" dirty="0" err="1">
                <a:solidFill>
                  <a:schemeClr val="accent2"/>
                </a:solidFill>
              </a:rPr>
              <a:t>dengan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tipe</a:t>
            </a:r>
            <a:r>
              <a:rPr lang="en-US" sz="2000" i="1" dirty="0">
                <a:solidFill>
                  <a:schemeClr val="accent2"/>
                </a:solidFill>
              </a:rPr>
              <a:t> data </a:t>
            </a:r>
            <a:r>
              <a:rPr lang="en-US" sz="2000" i="1" dirty="0" err="1">
                <a:solidFill>
                  <a:schemeClr val="accent2"/>
                </a:solidFill>
              </a:rPr>
              <a:t>int</a:t>
            </a:r>
            <a:r>
              <a:rPr lang="en-US" sz="2000" i="1" dirty="0">
                <a:solidFill>
                  <a:schemeClr val="accent2"/>
                </a:solidFill>
              </a:rPr>
              <a:t> x = 15; //</a:t>
            </a:r>
            <a:r>
              <a:rPr lang="en-US" sz="2000" i="1" dirty="0" err="1">
                <a:solidFill>
                  <a:schemeClr val="accent2"/>
                </a:solidFill>
              </a:rPr>
              <a:t>mengisi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nilai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variabel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/>
            </a:r>
            <a:br>
              <a:rPr lang="en-US" sz="2000" i="1" dirty="0">
                <a:solidFill>
                  <a:schemeClr val="accent2"/>
                </a:solidFill>
              </a:rPr>
            </a:br>
            <a:r>
              <a:rPr lang="en-US" sz="2000" i="1" dirty="0" smtClean="0">
                <a:solidFill>
                  <a:schemeClr val="accent2"/>
                </a:solidFill>
              </a:rPr>
              <a:t>x </a:t>
            </a:r>
            <a:r>
              <a:rPr lang="en-US" sz="2000" i="1" dirty="0" err="1">
                <a:solidFill>
                  <a:schemeClr val="accent2"/>
                </a:solidFill>
              </a:rPr>
              <a:t>dengan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nilai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smtClean="0">
                <a:solidFill>
                  <a:schemeClr val="accent2"/>
                </a:solidFill>
              </a:rPr>
              <a:t>5</a:t>
            </a:r>
            <a:br>
              <a:rPr lang="en-US" sz="2000" i="1" dirty="0" smtClean="0">
                <a:solidFill>
                  <a:schemeClr val="accent2"/>
                </a:solidFill>
              </a:rPr>
            </a:br>
            <a:r>
              <a:rPr lang="en-US" sz="2000" i="1" dirty="0" smtClean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cout</a:t>
            </a:r>
            <a:r>
              <a:rPr lang="en-US" sz="2000" i="1" dirty="0">
                <a:solidFill>
                  <a:schemeClr val="accent2"/>
                </a:solidFill>
              </a:rPr>
              <a:t>&lt;&lt;x; //</a:t>
            </a:r>
            <a:r>
              <a:rPr lang="en-US" sz="2000" i="1" dirty="0" err="1">
                <a:solidFill>
                  <a:schemeClr val="accent2"/>
                </a:solidFill>
              </a:rPr>
              <a:t>mencetak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isi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 err="1">
                <a:solidFill>
                  <a:schemeClr val="accent2"/>
                </a:solidFill>
              </a:rPr>
              <a:t>variabel</a:t>
            </a:r>
            <a:r>
              <a:rPr lang="en-US" sz="2000" i="1" dirty="0">
                <a:solidFill>
                  <a:schemeClr val="accent2"/>
                </a:solidFill>
              </a:rPr>
              <a:t> x</a:t>
            </a:r>
            <a:br>
              <a:rPr lang="en-US" sz="2000" i="1" dirty="0">
                <a:solidFill>
                  <a:schemeClr val="accent2"/>
                </a:solidFill>
              </a:rPr>
            </a:br>
            <a:r>
              <a:rPr lang="en-US" sz="2000" i="1" dirty="0">
                <a:solidFill>
                  <a:schemeClr val="accent2"/>
                </a:solidFill>
              </a:rPr>
              <a:t>}</a:t>
            </a:r>
            <a:br>
              <a:rPr lang="en-US" sz="2000" i="1" dirty="0">
                <a:solidFill>
                  <a:schemeClr val="accent2"/>
                </a:solidFill>
              </a:rPr>
            </a:br>
            <a:r>
              <a:rPr lang="en-US" sz="2000" dirty="0"/>
              <a:t>Output : 15</a:t>
            </a:r>
            <a:br>
              <a:rPr lang="en-US" sz="2000" dirty="0"/>
            </a:br>
            <a:r>
              <a:rPr lang="en-US" sz="2000" dirty="0" err="1"/>
              <a:t>int</a:t>
            </a:r>
            <a:r>
              <a:rPr lang="en-US" sz="2000" dirty="0"/>
              <a:t> x; 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mendeklarasikan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menyiapkan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x </a:t>
            </a:r>
            <a:r>
              <a:rPr lang="en-US" sz="2000" dirty="0" err="1"/>
              <a:t>bertipe</a:t>
            </a:r>
            <a:r>
              <a:rPr lang="en-US" sz="2000" dirty="0"/>
              <a:t> data integer(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).</a:t>
            </a:r>
            <a:br>
              <a:rPr lang="en-US" sz="2000" dirty="0"/>
            </a:br>
            <a:r>
              <a:rPr lang="en-US" sz="2000" dirty="0"/>
              <a:t>x = 15; 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dideklarasikan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disiapkan</a:t>
            </a:r>
            <a:r>
              <a:rPr lang="en-US" sz="2000" dirty="0"/>
              <a:t> di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15.</a:t>
            </a:r>
            <a:br>
              <a:rPr lang="en-US" sz="2000" dirty="0"/>
            </a:br>
            <a:r>
              <a:rPr lang="en-US" sz="2000" dirty="0" err="1"/>
              <a:t>cout</a:t>
            </a:r>
            <a:r>
              <a:rPr lang="en-US" sz="2000" dirty="0"/>
              <a:t>  </a:t>
            </a:r>
            <a:r>
              <a:rPr lang="en-US" sz="2000" dirty="0" err="1"/>
              <a:t>dibaca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-out keyword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mencetak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 err="1"/>
              <a:t>cout</a:t>
            </a:r>
            <a:r>
              <a:rPr lang="en-US" sz="2000" dirty="0"/>
              <a:t>&lt;&lt;x; 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mencetak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tersimpan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x </a:t>
            </a:r>
            <a:r>
              <a:rPr lang="en-US" sz="2000" dirty="0" err="1"/>
              <a:t>yaitu</a:t>
            </a:r>
            <a:r>
              <a:rPr lang="en-US" sz="2000" dirty="0"/>
              <a:t> 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15"/>
              </a:spcBef>
            </a:pP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Kesimpulan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1064" y="1217802"/>
            <a:ext cx="7730490" cy="512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 algn="just">
              <a:lnSpc>
                <a:spcPct val="120000"/>
              </a:lnSpc>
              <a:spcBef>
                <a:spcPts val="100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•</a:t>
            </a:r>
            <a:r>
              <a:rPr sz="1500" spc="415" dirty="0"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dapat dikelompokkan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menjadi </a:t>
            </a:r>
            <a:r>
              <a:rPr sz="1500" dirty="0">
                <a:latin typeface="Calibri" panose="020F0502020204030204"/>
                <a:cs typeface="Calibri" panose="020F0502020204030204"/>
              </a:rPr>
              <a:t>dua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macam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yaitu </a:t>
            </a:r>
            <a:r>
              <a:rPr sz="1500" dirty="0">
                <a:latin typeface="Calibri" panose="020F0502020204030204"/>
                <a:cs typeface="Calibri" panose="020F0502020204030204"/>
              </a:rPr>
              <a:t>tipe dasar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dan tipe bentukan. Tipe </a:t>
            </a:r>
            <a:r>
              <a:rPr sz="1500" dirty="0">
                <a:latin typeface="Calibri" panose="020F0502020204030204"/>
                <a:cs typeface="Calibri" panose="020F0502020204030204"/>
              </a:rPr>
              <a:t> dasar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adalah </a:t>
            </a:r>
            <a:r>
              <a:rPr sz="15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yang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dapat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langsung dipakai,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sedangkan </a:t>
            </a:r>
            <a:r>
              <a:rPr sz="15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bentukan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diturunkan dari </a:t>
            </a:r>
            <a:r>
              <a:rPr sz="15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15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dasar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atau </a:t>
            </a:r>
            <a:r>
              <a:rPr sz="1500" dirty="0">
                <a:latin typeface="Calibri" panose="020F0502020204030204"/>
                <a:cs typeface="Calibri" panose="020F0502020204030204"/>
              </a:rPr>
              <a:t>tipe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 bentukan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lain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yang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sudah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didefinisikan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sebelumnya.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84785" marR="5715" indent="-172720" algn="just">
              <a:lnSpc>
                <a:spcPct val="120000"/>
              </a:lnSpc>
              <a:spcBef>
                <a:spcPts val="800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•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Penamaan</a:t>
            </a:r>
            <a:r>
              <a:rPr sz="150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adalah</a:t>
            </a:r>
            <a:r>
              <a:rPr sz="150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konsep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yang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penting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 dalam</a:t>
            </a:r>
            <a:r>
              <a:rPr sz="150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pemrograman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karena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 pada</a:t>
            </a:r>
            <a:r>
              <a:rPr sz="150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dasarnya</a:t>
            </a:r>
            <a:r>
              <a:rPr sz="1500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program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adalah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proses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memanipulasi objek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ada </a:t>
            </a:r>
            <a:r>
              <a:rPr sz="1500" dirty="0">
                <a:latin typeface="Calibri" panose="020F0502020204030204"/>
                <a:cs typeface="Calibri" panose="020F0502020204030204"/>
              </a:rPr>
              <a:t>di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dalam </a:t>
            </a:r>
            <a:r>
              <a:rPr sz="1500" dirty="0">
                <a:latin typeface="Calibri" panose="020F0502020204030204"/>
                <a:cs typeface="Calibri" panose="020F0502020204030204"/>
              </a:rPr>
              <a:t>memori,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maka objek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tersebut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haruslah </a:t>
            </a:r>
            <a:r>
              <a:rPr sz="1500" dirty="0">
                <a:latin typeface="Calibri" panose="020F0502020204030204"/>
                <a:cs typeface="Calibri" panose="020F0502020204030204"/>
              </a:rPr>
              <a:t> diberi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nama.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84785" marR="5715" indent="-172720" algn="just">
              <a:lnSpc>
                <a:spcPct val="120000"/>
              </a:lnSpc>
              <a:spcBef>
                <a:spcPts val="795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•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dasar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diantaranya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adalah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bilangan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logika,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bilangan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bulat, bilangan </a:t>
            </a:r>
            <a:r>
              <a:rPr sz="1500" dirty="0">
                <a:latin typeface="Calibri" panose="020F0502020204030204"/>
                <a:cs typeface="Calibri" panose="020F0502020204030204"/>
              </a:rPr>
              <a:t>riil, 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karakter, </a:t>
            </a:r>
            <a:r>
              <a:rPr sz="1500" dirty="0">
                <a:latin typeface="Calibri" panose="020F0502020204030204"/>
                <a:cs typeface="Calibri" panose="020F0502020204030204"/>
              </a:rPr>
              <a:t>dan </a:t>
            </a:r>
            <a:r>
              <a:rPr sz="15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string.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•</a:t>
            </a:r>
            <a:r>
              <a:rPr sz="1500" spc="415" dirty="0"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Ada</a:t>
            </a:r>
            <a:r>
              <a:rPr sz="15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dua</a:t>
            </a:r>
            <a:r>
              <a:rPr sz="150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amacam</a:t>
            </a:r>
            <a:r>
              <a:rPr sz="15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tipe</a:t>
            </a:r>
            <a:r>
              <a:rPr sz="15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bentukan</a:t>
            </a:r>
            <a:r>
              <a:rPr sz="1500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yaitu</a:t>
            </a:r>
            <a:r>
              <a:rPr sz="15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tipe</a:t>
            </a:r>
            <a:r>
              <a:rPr sz="15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dasar</a:t>
            </a:r>
            <a:r>
              <a:rPr sz="15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yang</a:t>
            </a:r>
            <a:r>
              <a:rPr sz="15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diberi</a:t>
            </a:r>
            <a:r>
              <a:rPr sz="15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nama</a:t>
            </a:r>
            <a:r>
              <a:rPr sz="15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15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nama</a:t>
            </a:r>
            <a:r>
              <a:rPr sz="15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tipe</a:t>
            </a:r>
            <a:r>
              <a:rPr sz="15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baru</a:t>
            </a:r>
            <a:r>
              <a:rPr sz="15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dan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84785">
              <a:lnSpc>
                <a:spcPct val="100000"/>
              </a:lnSpc>
              <a:spcBef>
                <a:spcPts val="365"/>
              </a:spcBef>
            </a:pPr>
            <a:r>
              <a:rPr sz="1500" dirty="0">
                <a:latin typeface="Calibri" panose="020F0502020204030204"/>
                <a:cs typeface="Calibri" panose="020F0502020204030204"/>
              </a:rPr>
              <a:t>tipe</a:t>
            </a:r>
            <a:r>
              <a:rPr sz="15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terstruktur.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•</a:t>
            </a:r>
            <a:r>
              <a:rPr sz="1500" spc="409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Peubah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adalah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objek</a:t>
            </a:r>
            <a:r>
              <a:rPr sz="150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yang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nilainya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dapat</a:t>
            </a:r>
            <a:r>
              <a:rPr sz="15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diubah-uibah</a:t>
            </a:r>
            <a:r>
              <a:rPr sz="15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oleh</a:t>
            </a:r>
            <a:r>
              <a:rPr sz="150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instruksi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dalam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 algoritma.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•</a:t>
            </a:r>
            <a:r>
              <a:rPr sz="1500" spc="420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Konstanta</a:t>
            </a:r>
            <a:r>
              <a:rPr sz="15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adalah</a:t>
            </a:r>
            <a:r>
              <a:rPr sz="15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objek</a:t>
            </a:r>
            <a:r>
              <a:rPr sz="15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yang</a:t>
            </a:r>
            <a:r>
              <a:rPr sz="15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nilainya</a:t>
            </a:r>
            <a:r>
              <a:rPr sz="15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tetap</a:t>
            </a:r>
            <a:r>
              <a:rPr sz="15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selama</a:t>
            </a:r>
            <a:r>
              <a:rPr sz="15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pelaksanaan</a:t>
            </a:r>
            <a:r>
              <a:rPr sz="15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15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dan</a:t>
            </a:r>
            <a:r>
              <a:rPr sz="15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nilainya</a:t>
            </a:r>
            <a:r>
              <a:rPr sz="15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tidak</a:t>
            </a:r>
            <a:r>
              <a:rPr sz="15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boleh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84785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latin typeface="Calibri" panose="020F0502020204030204"/>
                <a:cs typeface="Calibri" panose="020F0502020204030204"/>
              </a:rPr>
              <a:t>diubah.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•</a:t>
            </a:r>
            <a:r>
              <a:rPr sz="1500" spc="415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Ekspresi</a:t>
            </a:r>
            <a:r>
              <a:rPr sz="15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dibedakan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menjadi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ekspresi</a:t>
            </a:r>
            <a:r>
              <a:rPr sz="15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aritmetik, relasional,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dan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string.</a:t>
            </a:r>
            <a:endParaRPr sz="1500">
              <a:latin typeface="Calibri" panose="020F0502020204030204"/>
              <a:cs typeface="Calibri" panose="020F0502020204030204"/>
            </a:endParaRPr>
          </a:p>
          <a:p>
            <a:pPr marL="184785" marR="5080" indent="-172720" algn="just">
              <a:lnSpc>
                <a:spcPct val="120000"/>
              </a:lnSpc>
              <a:spcBef>
                <a:spcPts val="805"/>
              </a:spcBef>
            </a:pPr>
            <a:r>
              <a:rPr sz="1500" dirty="0">
                <a:latin typeface="Arial" panose="020B0604020202020204"/>
                <a:cs typeface="Arial" panose="020B0604020202020204"/>
              </a:rPr>
              <a:t>•</a:t>
            </a:r>
            <a:r>
              <a:rPr sz="15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Nilai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adalah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besaran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dari </a:t>
            </a:r>
            <a:r>
              <a:rPr sz="15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data yang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terdefinisi. Pengisian </a:t>
            </a:r>
            <a:r>
              <a:rPr sz="1500" dirty="0">
                <a:latin typeface="Calibri" panose="020F0502020204030204"/>
                <a:cs typeface="Calibri" panose="020F0502020204030204"/>
              </a:rPr>
              <a:t>nilai 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dapat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melalui </a:t>
            </a:r>
            <a:r>
              <a:rPr sz="1500" dirty="0">
                <a:latin typeface="Calibri" panose="020F0502020204030204"/>
                <a:cs typeface="Calibri" panose="020F0502020204030204"/>
              </a:rPr>
              <a:t>peubah, </a:t>
            </a:r>
            <a:r>
              <a:rPr sz="1500" spc="-20" dirty="0">
                <a:latin typeface="Calibri" panose="020F0502020204030204"/>
                <a:cs typeface="Calibri" panose="020F0502020204030204"/>
              </a:rPr>
              <a:t>atau </a:t>
            </a:r>
            <a:r>
              <a:rPr sz="15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dapat</a:t>
            </a:r>
            <a:r>
              <a:rPr sz="15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dibaca</a:t>
            </a:r>
            <a:r>
              <a:rPr sz="15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500" dirty="0">
                <a:latin typeface="Calibri" panose="020F0502020204030204"/>
                <a:cs typeface="Calibri" panose="020F0502020204030204"/>
              </a:rPr>
              <a:t>dari</a:t>
            </a:r>
            <a:r>
              <a:rPr sz="1500" spc="-10" dirty="0">
                <a:latin typeface="Calibri" panose="020F0502020204030204"/>
                <a:cs typeface="Calibri" panose="020F0502020204030204"/>
              </a:rPr>
              <a:t> piranti </a:t>
            </a:r>
            <a:r>
              <a:rPr sz="1500" spc="-5" dirty="0">
                <a:latin typeface="Calibri" panose="020F0502020204030204"/>
                <a:cs typeface="Calibri" panose="020F0502020204030204"/>
              </a:rPr>
              <a:t>masukan</a:t>
            </a:r>
            <a:endParaRPr sz="15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738505"/>
          </a:xfrm>
        </p:spPr>
        <p:txBody>
          <a:bodyPr/>
          <a:lstStyle/>
          <a:p>
            <a:pPr algn="ctr"/>
            <a:r>
              <a:rPr lang="en-US"/>
              <a:t>terima kasih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1143000"/>
            <a:ext cx="8431530" cy="4385945"/>
          </a:xfrm>
        </p:spPr>
        <p:txBody>
          <a:bodyPr wrap="square"/>
          <a:lstStyle/>
          <a:p>
            <a:pPr algn="just"/>
            <a:r>
              <a:rPr lang="en-US" i="1" dirty="0">
                <a:solidFill>
                  <a:srgbClr val="FF0000"/>
                </a:solidFill>
              </a:rPr>
              <a:t>#include&lt;</a:t>
            </a:r>
            <a:r>
              <a:rPr lang="en-US" i="1" dirty="0" err="1">
                <a:solidFill>
                  <a:srgbClr val="FF0000"/>
                </a:solidFill>
              </a:rPr>
              <a:t>iostream</a:t>
            </a:r>
            <a:r>
              <a:rPr lang="en-US" i="1" dirty="0">
                <a:solidFill>
                  <a:srgbClr val="FF0000"/>
                </a:solidFill>
              </a:rPr>
              <a:t>&gt; using namespace </a:t>
            </a:r>
            <a:r>
              <a:rPr lang="en-US" i="1" dirty="0" err="1">
                <a:solidFill>
                  <a:srgbClr val="FF0000"/>
                </a:solidFill>
              </a:rPr>
              <a:t>std</a:t>
            </a:r>
            <a:r>
              <a:rPr lang="en-US" i="1" dirty="0">
                <a:solidFill>
                  <a:srgbClr val="FF0000"/>
                </a:solidFill>
              </a:rPr>
              <a:t>; main()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{</a:t>
            </a:r>
          </a:p>
          <a:p>
            <a:pPr algn="just"/>
            <a:r>
              <a:rPr lang="en-US" i="1" dirty="0" err="1">
                <a:solidFill>
                  <a:srgbClr val="FF0000"/>
                </a:solidFill>
              </a:rPr>
              <a:t>int</a:t>
            </a:r>
            <a:r>
              <a:rPr lang="en-US" i="1" dirty="0">
                <a:solidFill>
                  <a:srgbClr val="FF0000"/>
                </a:solidFill>
              </a:rPr>
              <a:t> x, y; //</a:t>
            </a:r>
            <a:r>
              <a:rPr lang="en-US" i="1" dirty="0" err="1">
                <a:solidFill>
                  <a:srgbClr val="FF0000"/>
                </a:solidFill>
              </a:rPr>
              <a:t>deklarasi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variabel</a:t>
            </a:r>
            <a:r>
              <a:rPr lang="en-US" i="1" dirty="0">
                <a:solidFill>
                  <a:srgbClr val="FF0000"/>
                </a:solidFill>
              </a:rPr>
              <a:t> x </a:t>
            </a:r>
            <a:r>
              <a:rPr lang="en-US" i="1" dirty="0" err="1">
                <a:solidFill>
                  <a:srgbClr val="FF0000"/>
                </a:solidFill>
              </a:rPr>
              <a:t>dan</a:t>
            </a:r>
            <a:r>
              <a:rPr lang="en-US" i="1" dirty="0">
                <a:solidFill>
                  <a:srgbClr val="FF0000"/>
                </a:solidFill>
              </a:rPr>
              <a:t> y </a:t>
            </a:r>
            <a:r>
              <a:rPr lang="en-US" i="1" dirty="0" err="1">
                <a:solidFill>
                  <a:srgbClr val="FF0000"/>
                </a:solidFill>
              </a:rPr>
              <a:t>dengan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tipe</a:t>
            </a:r>
            <a:r>
              <a:rPr lang="en-US" i="1" dirty="0">
                <a:solidFill>
                  <a:srgbClr val="FF0000"/>
                </a:solidFill>
              </a:rPr>
              <a:t> data </a:t>
            </a:r>
            <a:r>
              <a:rPr lang="en-US" i="1" dirty="0" err="1">
                <a:solidFill>
                  <a:srgbClr val="FF0000"/>
                </a:solidFill>
              </a:rPr>
              <a:t>int</a:t>
            </a:r>
            <a:endParaRPr lang="en-US" i="1" dirty="0">
              <a:solidFill>
                <a:srgbClr val="FF0000"/>
              </a:solidFill>
            </a:endParaRP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x = 15; //</a:t>
            </a:r>
            <a:r>
              <a:rPr lang="en-US" i="1" dirty="0" err="1">
                <a:solidFill>
                  <a:srgbClr val="FF0000"/>
                </a:solidFill>
              </a:rPr>
              <a:t>mengisi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nilai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variabel</a:t>
            </a:r>
            <a:r>
              <a:rPr lang="en-US" i="1" dirty="0">
                <a:solidFill>
                  <a:srgbClr val="FF0000"/>
                </a:solidFill>
              </a:rPr>
              <a:t> x </a:t>
            </a:r>
            <a:r>
              <a:rPr lang="en-US" i="1" dirty="0" err="1">
                <a:solidFill>
                  <a:srgbClr val="FF0000"/>
                </a:solidFill>
              </a:rPr>
              <a:t>dengan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nilai</a:t>
            </a:r>
            <a:r>
              <a:rPr lang="en-US" i="1" dirty="0">
                <a:solidFill>
                  <a:srgbClr val="FF0000"/>
                </a:solidFill>
              </a:rPr>
              <a:t> 15 y = 50; //</a:t>
            </a:r>
            <a:r>
              <a:rPr lang="en-US" i="1" dirty="0" err="1">
                <a:solidFill>
                  <a:srgbClr val="FF0000"/>
                </a:solidFill>
              </a:rPr>
              <a:t>mengisi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nilai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variabel</a:t>
            </a:r>
            <a:r>
              <a:rPr lang="en-US" i="1" dirty="0">
                <a:solidFill>
                  <a:srgbClr val="FF0000"/>
                </a:solidFill>
              </a:rPr>
              <a:t> y </a:t>
            </a:r>
            <a:r>
              <a:rPr lang="en-US" i="1" dirty="0" err="1">
                <a:solidFill>
                  <a:srgbClr val="FF0000"/>
                </a:solidFill>
              </a:rPr>
              <a:t>dengan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nilai</a:t>
            </a:r>
            <a:r>
              <a:rPr lang="en-US" i="1" dirty="0">
                <a:solidFill>
                  <a:srgbClr val="FF0000"/>
                </a:solidFill>
              </a:rPr>
              <a:t> 50 </a:t>
            </a:r>
            <a:r>
              <a:rPr lang="en-US" i="1" dirty="0" err="1">
                <a:solidFill>
                  <a:srgbClr val="FF0000"/>
                </a:solidFill>
              </a:rPr>
              <a:t>cout</a:t>
            </a:r>
            <a:r>
              <a:rPr lang="en-US" i="1" dirty="0">
                <a:solidFill>
                  <a:srgbClr val="FF0000"/>
                </a:solidFill>
              </a:rPr>
              <a:t>&lt;&lt;x; //</a:t>
            </a:r>
            <a:r>
              <a:rPr lang="en-US" i="1" dirty="0" err="1">
                <a:solidFill>
                  <a:srgbClr val="FF0000"/>
                </a:solidFill>
              </a:rPr>
              <a:t>mencetak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isi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variabel</a:t>
            </a:r>
            <a:r>
              <a:rPr lang="en-US" i="1" dirty="0">
                <a:solidFill>
                  <a:srgbClr val="FF0000"/>
                </a:solidFill>
              </a:rPr>
              <a:t> x</a:t>
            </a:r>
          </a:p>
          <a:p>
            <a:pPr algn="just"/>
            <a:r>
              <a:rPr lang="en-US" i="1" dirty="0" err="1">
                <a:solidFill>
                  <a:srgbClr val="FF0000"/>
                </a:solidFill>
              </a:rPr>
              <a:t>cout</a:t>
            </a:r>
            <a:r>
              <a:rPr lang="en-US" i="1" dirty="0">
                <a:solidFill>
                  <a:srgbClr val="FF0000"/>
                </a:solidFill>
              </a:rPr>
              <a:t>&lt;&lt;y; //</a:t>
            </a:r>
            <a:r>
              <a:rPr lang="en-US" i="1" dirty="0" err="1">
                <a:solidFill>
                  <a:srgbClr val="FF0000"/>
                </a:solidFill>
              </a:rPr>
              <a:t>mencetak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isi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variabel</a:t>
            </a:r>
            <a:r>
              <a:rPr lang="en-US" i="1" dirty="0">
                <a:solidFill>
                  <a:srgbClr val="FF0000"/>
                </a:solidFill>
              </a:rPr>
              <a:t> y</a:t>
            </a:r>
          </a:p>
          <a:p>
            <a:pPr algn="just"/>
            <a:r>
              <a:rPr lang="en-US" i="1" dirty="0">
                <a:solidFill>
                  <a:srgbClr val="FF0000"/>
                </a:solidFill>
              </a:rPr>
              <a:t>}</a:t>
            </a:r>
          </a:p>
          <a:p>
            <a:pPr algn="just"/>
            <a:r>
              <a:rPr lang="en-US" dirty="0" err="1"/>
              <a:t>int</a:t>
            </a:r>
            <a:r>
              <a:rPr lang="en-US" dirty="0"/>
              <a:t> x, y; 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 </a:t>
            </a:r>
            <a:r>
              <a:rPr lang="en-US" dirty="0" err="1"/>
              <a:t>bertipe</a:t>
            </a:r>
            <a:r>
              <a:rPr lang="en-US" dirty="0"/>
              <a:t> data integer(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).</a:t>
            </a:r>
          </a:p>
          <a:p>
            <a:pPr algn="just"/>
            <a:r>
              <a:rPr lang="en-US" dirty="0"/>
              <a:t>x = 15; 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disiapkan</a:t>
            </a:r>
            <a:r>
              <a:rPr lang="en-US" dirty="0"/>
              <a:t> di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15</a:t>
            </a:r>
          </a:p>
          <a:p>
            <a:pPr algn="just"/>
            <a:r>
              <a:rPr lang="en-US" dirty="0"/>
              <a:t>y = 50; 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disiapkan</a:t>
            </a:r>
            <a:r>
              <a:rPr lang="en-US" dirty="0"/>
              <a:t> di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50</a:t>
            </a:r>
          </a:p>
          <a:p>
            <a:pPr algn="just"/>
            <a:r>
              <a:rPr lang="en-US" dirty="0" err="1"/>
              <a:t>cout</a:t>
            </a:r>
            <a:r>
              <a:rPr lang="en-US" dirty="0"/>
              <a:t>&lt;&lt;x; 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x </a:t>
            </a:r>
            <a:r>
              <a:rPr lang="en-US" dirty="0" err="1"/>
              <a:t>yaitu</a:t>
            </a:r>
            <a:r>
              <a:rPr lang="en-US" dirty="0"/>
              <a:t> 15.</a:t>
            </a:r>
          </a:p>
          <a:p>
            <a:pPr algn="just"/>
            <a:r>
              <a:rPr lang="en-US" dirty="0" err="1"/>
              <a:t>cout</a:t>
            </a:r>
            <a:r>
              <a:rPr lang="en-US" dirty="0"/>
              <a:t>&lt;&lt;y; 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 </a:t>
            </a:r>
            <a:r>
              <a:rPr lang="en-US" dirty="0" err="1"/>
              <a:t>yaitu</a:t>
            </a:r>
            <a:r>
              <a:rPr lang="en-US" dirty="0"/>
              <a:t>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61581" y="1667065"/>
            <a:ext cx="8221345" cy="4022725"/>
            <a:chOff x="461581" y="1667065"/>
            <a:chExt cx="8221345" cy="4022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669" y="1719564"/>
              <a:ext cx="8094244" cy="38740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6344" y="1671827"/>
              <a:ext cx="8211820" cy="4013200"/>
            </a:xfrm>
            <a:custGeom>
              <a:avLst/>
              <a:gdLst/>
              <a:ahLst/>
              <a:cxnLst/>
              <a:rect l="l" t="t" r="r" b="b"/>
              <a:pathLst>
                <a:path w="8211820" h="4013200">
                  <a:moveTo>
                    <a:pt x="0" y="4012692"/>
                  </a:moveTo>
                  <a:lnTo>
                    <a:pt x="8211311" y="4012692"/>
                  </a:lnTo>
                  <a:lnTo>
                    <a:pt x="8211311" y="0"/>
                  </a:lnTo>
                  <a:lnTo>
                    <a:pt x="0" y="0"/>
                  </a:lnTo>
                  <a:lnTo>
                    <a:pt x="0" y="4012692"/>
                  </a:lnTo>
                  <a:close/>
                </a:path>
              </a:pathLst>
            </a:custGeom>
            <a:ln w="9144">
              <a:solidFill>
                <a:srgbClr val="181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9623" y="1244549"/>
            <a:ext cx="3369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Tinjau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kembali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Algoritma</a:t>
            </a:r>
            <a:r>
              <a:rPr sz="18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Euclidean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04188" y="1263357"/>
            <a:ext cx="3810000" cy="3321050"/>
            <a:chOff x="1504188" y="1263357"/>
            <a:chExt cx="3810000" cy="33210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0924" y="1263357"/>
              <a:ext cx="2492882" cy="5862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74263" y="1370583"/>
              <a:ext cx="2276475" cy="410845"/>
            </a:xfrm>
            <a:custGeom>
              <a:avLst/>
              <a:gdLst/>
              <a:ahLst/>
              <a:cxnLst/>
              <a:rect l="l" t="t" r="r" b="b"/>
              <a:pathLst>
                <a:path w="2276475" h="410844">
                  <a:moveTo>
                    <a:pt x="2156000" y="39198"/>
                  </a:moveTo>
                  <a:lnTo>
                    <a:pt x="0" y="371093"/>
                  </a:lnTo>
                  <a:lnTo>
                    <a:pt x="6096" y="410337"/>
                  </a:lnTo>
                  <a:lnTo>
                    <a:pt x="2162007" y="78329"/>
                  </a:lnTo>
                  <a:lnTo>
                    <a:pt x="2156000" y="39198"/>
                  </a:lnTo>
                  <a:close/>
                </a:path>
                <a:path w="2276475" h="410844">
                  <a:moveTo>
                    <a:pt x="2262639" y="36194"/>
                  </a:moveTo>
                  <a:lnTo>
                    <a:pt x="2175510" y="36194"/>
                  </a:lnTo>
                  <a:lnTo>
                    <a:pt x="2181606" y="75311"/>
                  </a:lnTo>
                  <a:lnTo>
                    <a:pt x="2162007" y="78329"/>
                  </a:lnTo>
                  <a:lnTo>
                    <a:pt x="2168016" y="117475"/>
                  </a:lnTo>
                  <a:lnTo>
                    <a:pt x="2276475" y="40639"/>
                  </a:lnTo>
                  <a:lnTo>
                    <a:pt x="2262639" y="36194"/>
                  </a:lnTo>
                  <a:close/>
                </a:path>
                <a:path w="2276475" h="410844">
                  <a:moveTo>
                    <a:pt x="2175510" y="36194"/>
                  </a:moveTo>
                  <a:lnTo>
                    <a:pt x="2156000" y="39198"/>
                  </a:lnTo>
                  <a:lnTo>
                    <a:pt x="2162007" y="78329"/>
                  </a:lnTo>
                  <a:lnTo>
                    <a:pt x="2181606" y="75311"/>
                  </a:lnTo>
                  <a:lnTo>
                    <a:pt x="2175510" y="36194"/>
                  </a:lnTo>
                  <a:close/>
                </a:path>
                <a:path w="2276475" h="410844">
                  <a:moveTo>
                    <a:pt x="2149983" y="0"/>
                  </a:moveTo>
                  <a:lnTo>
                    <a:pt x="2156000" y="39198"/>
                  </a:lnTo>
                  <a:lnTo>
                    <a:pt x="2175510" y="36194"/>
                  </a:lnTo>
                  <a:lnTo>
                    <a:pt x="2262639" y="36194"/>
                  </a:lnTo>
                  <a:lnTo>
                    <a:pt x="21499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7376" y="2609049"/>
              <a:ext cx="2492882" cy="58627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80716" y="2716275"/>
              <a:ext cx="2276475" cy="410845"/>
            </a:xfrm>
            <a:custGeom>
              <a:avLst/>
              <a:gdLst/>
              <a:ahLst/>
              <a:cxnLst/>
              <a:rect l="l" t="t" r="r" b="b"/>
              <a:pathLst>
                <a:path w="2276475" h="410844">
                  <a:moveTo>
                    <a:pt x="2156000" y="39198"/>
                  </a:moveTo>
                  <a:lnTo>
                    <a:pt x="0" y="371094"/>
                  </a:lnTo>
                  <a:lnTo>
                    <a:pt x="6095" y="410337"/>
                  </a:lnTo>
                  <a:lnTo>
                    <a:pt x="2162007" y="78329"/>
                  </a:lnTo>
                  <a:lnTo>
                    <a:pt x="2156000" y="39198"/>
                  </a:lnTo>
                  <a:close/>
                </a:path>
                <a:path w="2276475" h="410844">
                  <a:moveTo>
                    <a:pt x="2262639" y="36195"/>
                  </a:moveTo>
                  <a:lnTo>
                    <a:pt x="2175510" y="36195"/>
                  </a:lnTo>
                  <a:lnTo>
                    <a:pt x="2181606" y="75311"/>
                  </a:lnTo>
                  <a:lnTo>
                    <a:pt x="2162007" y="78329"/>
                  </a:lnTo>
                  <a:lnTo>
                    <a:pt x="2168017" y="117475"/>
                  </a:lnTo>
                  <a:lnTo>
                    <a:pt x="2276474" y="40639"/>
                  </a:lnTo>
                  <a:lnTo>
                    <a:pt x="2262639" y="36195"/>
                  </a:lnTo>
                  <a:close/>
                </a:path>
                <a:path w="2276475" h="410844">
                  <a:moveTo>
                    <a:pt x="2175510" y="36195"/>
                  </a:moveTo>
                  <a:lnTo>
                    <a:pt x="2156000" y="39198"/>
                  </a:lnTo>
                  <a:lnTo>
                    <a:pt x="2162007" y="78329"/>
                  </a:lnTo>
                  <a:lnTo>
                    <a:pt x="2181606" y="75311"/>
                  </a:lnTo>
                  <a:lnTo>
                    <a:pt x="2175510" y="36195"/>
                  </a:lnTo>
                  <a:close/>
                </a:path>
                <a:path w="2276475" h="410844">
                  <a:moveTo>
                    <a:pt x="2149983" y="0"/>
                  </a:moveTo>
                  <a:lnTo>
                    <a:pt x="2156000" y="39198"/>
                  </a:lnTo>
                  <a:lnTo>
                    <a:pt x="2175510" y="36195"/>
                  </a:lnTo>
                  <a:lnTo>
                    <a:pt x="2262639" y="36195"/>
                  </a:lnTo>
                  <a:lnTo>
                    <a:pt x="21499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7984" y="3777957"/>
              <a:ext cx="2492883" cy="58627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11324" y="3885183"/>
              <a:ext cx="2276475" cy="410845"/>
            </a:xfrm>
            <a:custGeom>
              <a:avLst/>
              <a:gdLst/>
              <a:ahLst/>
              <a:cxnLst/>
              <a:rect l="l" t="t" r="r" b="b"/>
              <a:pathLst>
                <a:path w="2276475" h="410845">
                  <a:moveTo>
                    <a:pt x="2156000" y="39198"/>
                  </a:moveTo>
                  <a:lnTo>
                    <a:pt x="0" y="371094"/>
                  </a:lnTo>
                  <a:lnTo>
                    <a:pt x="6095" y="410337"/>
                  </a:lnTo>
                  <a:lnTo>
                    <a:pt x="2162007" y="78329"/>
                  </a:lnTo>
                  <a:lnTo>
                    <a:pt x="2156000" y="39198"/>
                  </a:lnTo>
                  <a:close/>
                </a:path>
                <a:path w="2276475" h="410845">
                  <a:moveTo>
                    <a:pt x="2262639" y="36195"/>
                  </a:moveTo>
                  <a:lnTo>
                    <a:pt x="2175510" y="36195"/>
                  </a:lnTo>
                  <a:lnTo>
                    <a:pt x="2181605" y="75311"/>
                  </a:lnTo>
                  <a:lnTo>
                    <a:pt x="2162007" y="78329"/>
                  </a:lnTo>
                  <a:lnTo>
                    <a:pt x="2168016" y="117475"/>
                  </a:lnTo>
                  <a:lnTo>
                    <a:pt x="2276475" y="40640"/>
                  </a:lnTo>
                  <a:lnTo>
                    <a:pt x="2262639" y="36195"/>
                  </a:lnTo>
                  <a:close/>
                </a:path>
                <a:path w="2276475" h="410845">
                  <a:moveTo>
                    <a:pt x="2175510" y="36195"/>
                  </a:moveTo>
                  <a:lnTo>
                    <a:pt x="2156000" y="39198"/>
                  </a:lnTo>
                  <a:lnTo>
                    <a:pt x="2162007" y="78329"/>
                  </a:lnTo>
                  <a:lnTo>
                    <a:pt x="2181605" y="75311"/>
                  </a:lnTo>
                  <a:lnTo>
                    <a:pt x="2175510" y="36195"/>
                  </a:lnTo>
                  <a:close/>
                </a:path>
                <a:path w="2276475" h="410845">
                  <a:moveTo>
                    <a:pt x="2149983" y="0"/>
                  </a:moveTo>
                  <a:lnTo>
                    <a:pt x="2156000" y="39198"/>
                  </a:lnTo>
                  <a:lnTo>
                    <a:pt x="2175510" y="36195"/>
                  </a:lnTo>
                  <a:lnTo>
                    <a:pt x="2262639" y="36195"/>
                  </a:lnTo>
                  <a:lnTo>
                    <a:pt x="21499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36776" y="4302252"/>
              <a:ext cx="1004569" cy="262255"/>
            </a:xfrm>
            <a:custGeom>
              <a:avLst/>
              <a:gdLst/>
              <a:ahLst/>
              <a:cxnLst/>
              <a:rect l="l" t="t" r="r" b="b"/>
              <a:pathLst>
                <a:path w="1004569" h="262254">
                  <a:moveTo>
                    <a:pt x="0" y="131064"/>
                  </a:moveTo>
                  <a:lnTo>
                    <a:pt x="21258" y="93209"/>
                  </a:lnTo>
                  <a:lnTo>
                    <a:pt x="80892" y="59695"/>
                  </a:lnTo>
                  <a:lnTo>
                    <a:pt x="123159" y="45074"/>
                  </a:lnTo>
                  <a:lnTo>
                    <a:pt x="172691" y="32145"/>
                  </a:lnTo>
                  <a:lnTo>
                    <a:pt x="228712" y="21113"/>
                  </a:lnTo>
                  <a:lnTo>
                    <a:pt x="290446" y="12180"/>
                  </a:lnTo>
                  <a:lnTo>
                    <a:pt x="357115" y="5548"/>
                  </a:lnTo>
                  <a:lnTo>
                    <a:pt x="427945" y="1420"/>
                  </a:lnTo>
                  <a:lnTo>
                    <a:pt x="502157" y="0"/>
                  </a:lnTo>
                  <a:lnTo>
                    <a:pt x="576370" y="1420"/>
                  </a:lnTo>
                  <a:lnTo>
                    <a:pt x="647200" y="5548"/>
                  </a:lnTo>
                  <a:lnTo>
                    <a:pt x="713869" y="12180"/>
                  </a:lnTo>
                  <a:lnTo>
                    <a:pt x="775603" y="21113"/>
                  </a:lnTo>
                  <a:lnTo>
                    <a:pt x="831624" y="32145"/>
                  </a:lnTo>
                  <a:lnTo>
                    <a:pt x="881156" y="45074"/>
                  </a:lnTo>
                  <a:lnTo>
                    <a:pt x="923423" y="59695"/>
                  </a:lnTo>
                  <a:lnTo>
                    <a:pt x="983057" y="93209"/>
                  </a:lnTo>
                  <a:lnTo>
                    <a:pt x="1004316" y="131064"/>
                  </a:lnTo>
                  <a:lnTo>
                    <a:pt x="998872" y="150432"/>
                  </a:lnTo>
                  <a:lnTo>
                    <a:pt x="957649" y="186319"/>
                  </a:lnTo>
                  <a:lnTo>
                    <a:pt x="881156" y="217053"/>
                  </a:lnTo>
                  <a:lnTo>
                    <a:pt x="831624" y="229982"/>
                  </a:lnTo>
                  <a:lnTo>
                    <a:pt x="775603" y="241014"/>
                  </a:lnTo>
                  <a:lnTo>
                    <a:pt x="713869" y="249947"/>
                  </a:lnTo>
                  <a:lnTo>
                    <a:pt x="647200" y="256579"/>
                  </a:lnTo>
                  <a:lnTo>
                    <a:pt x="576370" y="260707"/>
                  </a:lnTo>
                  <a:lnTo>
                    <a:pt x="502157" y="262128"/>
                  </a:lnTo>
                  <a:lnTo>
                    <a:pt x="427945" y="260707"/>
                  </a:lnTo>
                  <a:lnTo>
                    <a:pt x="357115" y="256579"/>
                  </a:lnTo>
                  <a:lnTo>
                    <a:pt x="290446" y="249947"/>
                  </a:lnTo>
                  <a:lnTo>
                    <a:pt x="228712" y="241014"/>
                  </a:lnTo>
                  <a:lnTo>
                    <a:pt x="172691" y="229982"/>
                  </a:lnTo>
                  <a:lnTo>
                    <a:pt x="123159" y="217053"/>
                  </a:lnTo>
                  <a:lnTo>
                    <a:pt x="80892" y="202432"/>
                  </a:lnTo>
                  <a:lnTo>
                    <a:pt x="21258" y="168918"/>
                  </a:lnTo>
                  <a:lnTo>
                    <a:pt x="0" y="131064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4188" y="3646893"/>
              <a:ext cx="2492883" cy="58627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57528" y="3754119"/>
              <a:ext cx="2276475" cy="410845"/>
            </a:xfrm>
            <a:custGeom>
              <a:avLst/>
              <a:gdLst/>
              <a:ahLst/>
              <a:cxnLst/>
              <a:rect l="l" t="t" r="r" b="b"/>
              <a:pathLst>
                <a:path w="2276475" h="410845">
                  <a:moveTo>
                    <a:pt x="2156000" y="39198"/>
                  </a:moveTo>
                  <a:lnTo>
                    <a:pt x="0" y="371093"/>
                  </a:lnTo>
                  <a:lnTo>
                    <a:pt x="6096" y="410336"/>
                  </a:lnTo>
                  <a:lnTo>
                    <a:pt x="2162007" y="78329"/>
                  </a:lnTo>
                  <a:lnTo>
                    <a:pt x="2156000" y="39198"/>
                  </a:lnTo>
                  <a:close/>
                </a:path>
                <a:path w="2276475" h="410845">
                  <a:moveTo>
                    <a:pt x="2262639" y="36194"/>
                  </a:moveTo>
                  <a:lnTo>
                    <a:pt x="2175510" y="36194"/>
                  </a:lnTo>
                  <a:lnTo>
                    <a:pt x="2181606" y="75310"/>
                  </a:lnTo>
                  <a:lnTo>
                    <a:pt x="2162007" y="78329"/>
                  </a:lnTo>
                  <a:lnTo>
                    <a:pt x="2168017" y="117474"/>
                  </a:lnTo>
                  <a:lnTo>
                    <a:pt x="2276475" y="40639"/>
                  </a:lnTo>
                  <a:lnTo>
                    <a:pt x="2262639" y="36194"/>
                  </a:lnTo>
                  <a:close/>
                </a:path>
                <a:path w="2276475" h="410845">
                  <a:moveTo>
                    <a:pt x="2175510" y="36194"/>
                  </a:moveTo>
                  <a:lnTo>
                    <a:pt x="2156000" y="39198"/>
                  </a:lnTo>
                  <a:lnTo>
                    <a:pt x="2162007" y="78329"/>
                  </a:lnTo>
                  <a:lnTo>
                    <a:pt x="2181606" y="75310"/>
                  </a:lnTo>
                  <a:lnTo>
                    <a:pt x="2175510" y="36194"/>
                  </a:lnTo>
                  <a:close/>
                </a:path>
                <a:path w="2276475" h="410845">
                  <a:moveTo>
                    <a:pt x="2149983" y="0"/>
                  </a:moveTo>
                  <a:lnTo>
                    <a:pt x="2156000" y="39198"/>
                  </a:lnTo>
                  <a:lnTo>
                    <a:pt x="2175510" y="36194"/>
                  </a:lnTo>
                  <a:lnTo>
                    <a:pt x="2262639" y="36194"/>
                  </a:lnTo>
                  <a:lnTo>
                    <a:pt x="21499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89346" y="1226641"/>
            <a:ext cx="589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Nama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4647" y="2675890"/>
            <a:ext cx="155575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Tipe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Ekspresi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37844" y="4721352"/>
            <a:ext cx="3546475" cy="339725"/>
            <a:chOff x="1037844" y="4721352"/>
            <a:chExt cx="3546475" cy="33972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632" y="4724362"/>
              <a:ext cx="2575179" cy="3363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061844" y="4813681"/>
              <a:ext cx="2359025" cy="119380"/>
            </a:xfrm>
            <a:custGeom>
              <a:avLst/>
              <a:gdLst/>
              <a:ahLst/>
              <a:cxnLst/>
              <a:rect l="l" t="t" r="r" b="b"/>
              <a:pathLst>
                <a:path w="2359025" h="119379">
                  <a:moveTo>
                    <a:pt x="2319841" y="39497"/>
                  </a:moveTo>
                  <a:lnTo>
                    <a:pt x="2259457" y="39497"/>
                  </a:lnTo>
                  <a:lnTo>
                    <a:pt x="2259710" y="79121"/>
                  </a:lnTo>
                  <a:lnTo>
                    <a:pt x="2239983" y="79267"/>
                  </a:lnTo>
                  <a:lnTo>
                    <a:pt x="2240280" y="118872"/>
                  </a:lnTo>
                  <a:lnTo>
                    <a:pt x="2358644" y="58547"/>
                  </a:lnTo>
                  <a:lnTo>
                    <a:pt x="2319841" y="39497"/>
                  </a:lnTo>
                  <a:close/>
                </a:path>
                <a:path w="2359025" h="119379">
                  <a:moveTo>
                    <a:pt x="2239687" y="39643"/>
                  </a:moveTo>
                  <a:lnTo>
                    <a:pt x="0" y="56261"/>
                  </a:lnTo>
                  <a:lnTo>
                    <a:pt x="254" y="95885"/>
                  </a:lnTo>
                  <a:lnTo>
                    <a:pt x="2239983" y="79267"/>
                  </a:lnTo>
                  <a:lnTo>
                    <a:pt x="2239687" y="39643"/>
                  </a:lnTo>
                  <a:close/>
                </a:path>
                <a:path w="2359025" h="119379">
                  <a:moveTo>
                    <a:pt x="2259457" y="39497"/>
                  </a:moveTo>
                  <a:lnTo>
                    <a:pt x="2239687" y="39643"/>
                  </a:lnTo>
                  <a:lnTo>
                    <a:pt x="2239983" y="79267"/>
                  </a:lnTo>
                  <a:lnTo>
                    <a:pt x="2259710" y="79121"/>
                  </a:lnTo>
                  <a:lnTo>
                    <a:pt x="2259457" y="39497"/>
                  </a:lnTo>
                  <a:close/>
                </a:path>
                <a:path w="2359025" h="119379">
                  <a:moveTo>
                    <a:pt x="2239391" y="0"/>
                  </a:moveTo>
                  <a:lnTo>
                    <a:pt x="2239687" y="39643"/>
                  </a:lnTo>
                  <a:lnTo>
                    <a:pt x="2319841" y="39497"/>
                  </a:lnTo>
                  <a:lnTo>
                    <a:pt x="22393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7656" y="4741164"/>
              <a:ext cx="1004569" cy="264160"/>
            </a:xfrm>
            <a:custGeom>
              <a:avLst/>
              <a:gdLst/>
              <a:ahLst/>
              <a:cxnLst/>
              <a:rect l="l" t="t" r="r" b="b"/>
              <a:pathLst>
                <a:path w="1004569" h="264160">
                  <a:moveTo>
                    <a:pt x="0" y="131825"/>
                  </a:moveTo>
                  <a:lnTo>
                    <a:pt x="21258" y="93765"/>
                  </a:lnTo>
                  <a:lnTo>
                    <a:pt x="80892" y="60060"/>
                  </a:lnTo>
                  <a:lnTo>
                    <a:pt x="123159" y="45352"/>
                  </a:lnTo>
                  <a:lnTo>
                    <a:pt x="172691" y="32346"/>
                  </a:lnTo>
                  <a:lnTo>
                    <a:pt x="228712" y="21246"/>
                  </a:lnTo>
                  <a:lnTo>
                    <a:pt x="290446" y="12257"/>
                  </a:lnTo>
                  <a:lnTo>
                    <a:pt x="357115" y="5584"/>
                  </a:lnTo>
                  <a:lnTo>
                    <a:pt x="427945" y="1430"/>
                  </a:lnTo>
                  <a:lnTo>
                    <a:pt x="502157" y="0"/>
                  </a:lnTo>
                  <a:lnTo>
                    <a:pt x="576370" y="1430"/>
                  </a:lnTo>
                  <a:lnTo>
                    <a:pt x="647200" y="5584"/>
                  </a:lnTo>
                  <a:lnTo>
                    <a:pt x="713869" y="12257"/>
                  </a:lnTo>
                  <a:lnTo>
                    <a:pt x="775603" y="21246"/>
                  </a:lnTo>
                  <a:lnTo>
                    <a:pt x="831624" y="32346"/>
                  </a:lnTo>
                  <a:lnTo>
                    <a:pt x="881156" y="45352"/>
                  </a:lnTo>
                  <a:lnTo>
                    <a:pt x="923423" y="60060"/>
                  </a:lnTo>
                  <a:lnTo>
                    <a:pt x="983057" y="93765"/>
                  </a:lnTo>
                  <a:lnTo>
                    <a:pt x="1004316" y="131825"/>
                  </a:lnTo>
                  <a:lnTo>
                    <a:pt x="998872" y="151298"/>
                  </a:lnTo>
                  <a:lnTo>
                    <a:pt x="957649" y="187385"/>
                  </a:lnTo>
                  <a:lnTo>
                    <a:pt x="881156" y="218299"/>
                  </a:lnTo>
                  <a:lnTo>
                    <a:pt x="831624" y="231305"/>
                  </a:lnTo>
                  <a:lnTo>
                    <a:pt x="775603" y="242405"/>
                  </a:lnTo>
                  <a:lnTo>
                    <a:pt x="713869" y="251394"/>
                  </a:lnTo>
                  <a:lnTo>
                    <a:pt x="647200" y="258067"/>
                  </a:lnTo>
                  <a:lnTo>
                    <a:pt x="576370" y="262221"/>
                  </a:lnTo>
                  <a:lnTo>
                    <a:pt x="502157" y="263652"/>
                  </a:lnTo>
                  <a:lnTo>
                    <a:pt x="427945" y="262221"/>
                  </a:lnTo>
                  <a:lnTo>
                    <a:pt x="357115" y="258067"/>
                  </a:lnTo>
                  <a:lnTo>
                    <a:pt x="290446" y="251394"/>
                  </a:lnTo>
                  <a:lnTo>
                    <a:pt x="228712" y="242405"/>
                  </a:lnTo>
                  <a:lnTo>
                    <a:pt x="172691" y="231305"/>
                  </a:lnTo>
                  <a:lnTo>
                    <a:pt x="123159" y="218299"/>
                  </a:lnTo>
                  <a:lnTo>
                    <a:pt x="80892" y="203591"/>
                  </a:lnTo>
                  <a:lnTo>
                    <a:pt x="21258" y="169886"/>
                  </a:lnTo>
                  <a:lnTo>
                    <a:pt x="0" y="131825"/>
                  </a:lnTo>
                  <a:close/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01134" y="4715636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Nilai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Nama/Penamaan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48283"/>
            <a:ext cx="7729855" cy="47047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84785" marR="5080" indent="-172720">
              <a:lnSpc>
                <a:spcPct val="80000"/>
              </a:lnSpc>
              <a:spcBef>
                <a:spcPts val="550"/>
              </a:spcBef>
            </a:pPr>
            <a:r>
              <a:rPr sz="1900" spc="-5" dirty="0">
                <a:latin typeface="Arial" panose="020B0604020202020204"/>
                <a:cs typeface="Arial" panose="020B0604020202020204"/>
              </a:rPr>
              <a:t>•</a:t>
            </a:r>
            <a:r>
              <a:rPr sz="1900" spc="160" dirty="0">
                <a:latin typeface="Arial" panose="020B0604020202020204"/>
                <a:cs typeface="Arial" panose="020B060402020202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Pada</a:t>
            </a:r>
            <a:r>
              <a:rPr sz="1900" spc="29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dasarnya</a:t>
            </a:r>
            <a:r>
              <a:rPr sz="1900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1900" spc="28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adalah</a:t>
            </a:r>
            <a:r>
              <a:rPr sz="1900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proses</a:t>
            </a:r>
            <a:r>
              <a:rPr sz="1900" spc="29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memanipulasi</a:t>
            </a:r>
            <a:r>
              <a:rPr sz="1900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objek-objek</a:t>
            </a:r>
            <a:r>
              <a:rPr sz="1900" spc="29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di</a:t>
            </a:r>
            <a:r>
              <a:rPr sz="1900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dalam </a:t>
            </a:r>
            <a:r>
              <a:rPr sz="1900" spc="-4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memori,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maka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objek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tersebut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harus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diberi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nama.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55"/>
              </a:lnSpc>
              <a:spcBef>
                <a:spcPts val="350"/>
              </a:spcBef>
            </a:pPr>
            <a:r>
              <a:rPr sz="1900" spc="-5" dirty="0">
                <a:latin typeface="Arial" panose="020B0604020202020204"/>
                <a:cs typeface="Arial" panose="020B0604020202020204"/>
              </a:rPr>
              <a:t>•</a:t>
            </a:r>
            <a:r>
              <a:rPr sz="1900" spc="160" dirty="0">
                <a:latin typeface="Arial" panose="020B0604020202020204"/>
                <a:cs typeface="Arial" panose="020B060402020202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Objek</a:t>
            </a:r>
            <a:r>
              <a:rPr sz="1900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diberi</a:t>
            </a:r>
            <a:r>
              <a:rPr sz="1900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nama</a:t>
            </a:r>
            <a:r>
              <a:rPr sz="1900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supaya</a:t>
            </a:r>
            <a:r>
              <a:rPr sz="1900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mudah</a:t>
            </a:r>
            <a:r>
              <a:rPr sz="1900" spc="27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diidentifikasi,</a:t>
            </a:r>
            <a:r>
              <a:rPr sz="1900" spc="27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diacu,</a:t>
            </a:r>
            <a:r>
              <a:rPr sz="1900" spc="27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dan</a:t>
            </a:r>
            <a:r>
              <a:rPr sz="1900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dibedakan</a:t>
            </a:r>
            <a:r>
              <a:rPr sz="1900" spc="28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dari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84785">
              <a:lnSpc>
                <a:spcPts val="2055"/>
              </a:lnSpc>
            </a:pPr>
            <a:r>
              <a:rPr sz="1900" spc="-10" dirty="0">
                <a:latin typeface="Calibri" panose="020F0502020204030204"/>
                <a:cs typeface="Calibri" panose="020F0502020204030204"/>
              </a:rPr>
              <a:t>objek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lainnya.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b="1" spc="-20" dirty="0">
                <a:latin typeface="Calibri" panose="020F0502020204030204"/>
                <a:cs typeface="Calibri" panose="020F0502020204030204"/>
              </a:rPr>
              <a:t>Aturan</a:t>
            </a:r>
            <a:r>
              <a:rPr sz="19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10" dirty="0">
                <a:latin typeface="Calibri" panose="020F0502020204030204"/>
                <a:cs typeface="Calibri" panose="020F0502020204030204"/>
              </a:rPr>
              <a:t>Penamaan</a:t>
            </a:r>
            <a:r>
              <a:rPr sz="19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latin typeface="Calibri" panose="020F0502020204030204"/>
                <a:cs typeface="Calibri" panose="020F0502020204030204"/>
              </a:rPr>
              <a:t>dalam</a:t>
            </a:r>
            <a:r>
              <a:rPr sz="19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Pseudocode</a:t>
            </a:r>
            <a:r>
              <a:rPr sz="1900" b="1" u="sng" spc="-10" dirty="0">
                <a:uFill>
                  <a:solidFill>
                    <a:srgbClr val="FF0000"/>
                  </a:solidFill>
                </a:uFill>
                <a:latin typeface="Calibri" panose="020F0502020204030204"/>
                <a:cs typeface="Calibri" panose="020F0502020204030204"/>
              </a:rPr>
              <a:t>: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50"/>
              </a:lnSpc>
              <a:spcBef>
                <a:spcPts val="345"/>
              </a:spcBef>
              <a:tabLst>
                <a:tab pos="469265" algn="l"/>
              </a:tabLst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1.	Nama</a:t>
            </a:r>
            <a:r>
              <a:rPr sz="19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harus</a:t>
            </a:r>
            <a:r>
              <a:rPr sz="1900" spc="2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dimulai</a:t>
            </a:r>
            <a:r>
              <a:rPr sz="19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19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huruf</a:t>
            </a:r>
            <a:r>
              <a:rPr sz="19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alphabet,</a:t>
            </a:r>
            <a:r>
              <a:rPr sz="19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tidak</a:t>
            </a:r>
            <a:r>
              <a:rPr sz="19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boleh</a:t>
            </a:r>
            <a:r>
              <a:rPr sz="19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dimulai</a:t>
            </a:r>
            <a:r>
              <a:rPr sz="19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dengan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ts val="2050"/>
              </a:lnSpc>
            </a:pPr>
            <a:r>
              <a:rPr sz="1900" spc="-10" dirty="0">
                <a:latin typeface="Calibri" panose="020F0502020204030204"/>
                <a:cs typeface="Calibri" panose="020F0502020204030204"/>
              </a:rPr>
              <a:t>angka,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spasi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atau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karakter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khusus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lainnya.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469900" marR="6350" indent="-457200">
              <a:lnSpc>
                <a:spcPts val="1820"/>
              </a:lnSpc>
              <a:spcBef>
                <a:spcPts val="785"/>
              </a:spcBef>
              <a:tabLst>
                <a:tab pos="469265" algn="l"/>
              </a:tabLst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2.	Huruf</a:t>
            </a:r>
            <a:r>
              <a:rPr sz="19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besar</a:t>
            </a:r>
            <a:r>
              <a:rPr sz="19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atau</a:t>
            </a:r>
            <a:r>
              <a:rPr sz="19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huruf</a:t>
            </a:r>
            <a:r>
              <a:rPr sz="19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kecil</a:t>
            </a:r>
            <a:r>
              <a:rPr sz="19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tidak</a:t>
            </a:r>
            <a:r>
              <a:rPr sz="19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dibedakan.</a:t>
            </a:r>
            <a:r>
              <a:rPr sz="19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Jadi</a:t>
            </a:r>
            <a:r>
              <a:rPr sz="19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suatu</a:t>
            </a:r>
            <a:r>
              <a:rPr sz="19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nama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19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ditulis </a:t>
            </a:r>
            <a:r>
              <a:rPr sz="1900" spc="-4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dalam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huruf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besar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atau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huruf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kecil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dianggap</a:t>
            </a:r>
            <a:r>
              <a:rPr sz="19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sama.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469900" marR="5715" indent="-457200">
              <a:lnSpc>
                <a:spcPts val="1820"/>
              </a:lnSpc>
              <a:spcBef>
                <a:spcPts val="810"/>
              </a:spcBef>
              <a:tabLst>
                <a:tab pos="469265" algn="l"/>
              </a:tabLst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3.	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Karakter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penyusun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nama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hanya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boleh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huruf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alphabet,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angka,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dan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0" dirty="0">
                <a:latin typeface="Calibri" panose="020F0502020204030204"/>
                <a:cs typeface="Calibri" panose="020F0502020204030204"/>
              </a:rPr>
              <a:t>“_”. </a:t>
            </a:r>
            <a:r>
              <a:rPr sz="1900" spc="-4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Karakter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garis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bawah/underscore</a:t>
            </a:r>
            <a:r>
              <a:rPr sz="19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dihitung</a:t>
            </a:r>
            <a:r>
              <a:rPr sz="19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sebagai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sebuah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5" dirty="0">
                <a:latin typeface="Calibri" panose="020F0502020204030204"/>
                <a:cs typeface="Calibri" panose="020F0502020204030204"/>
              </a:rPr>
              <a:t>huruf.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55"/>
              </a:lnSpc>
              <a:spcBef>
                <a:spcPts val="370"/>
              </a:spcBef>
              <a:tabLst>
                <a:tab pos="469265" algn="l"/>
              </a:tabLst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4.	Nama</a:t>
            </a:r>
            <a:r>
              <a:rPr sz="19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tidak</a:t>
            </a:r>
            <a:r>
              <a:rPr sz="190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boleh</a:t>
            </a:r>
            <a:r>
              <a:rPr sz="19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mengandung</a:t>
            </a:r>
            <a:r>
              <a:rPr sz="190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operator</a:t>
            </a:r>
            <a:r>
              <a:rPr sz="190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aritmetika,</a:t>
            </a:r>
            <a:r>
              <a:rPr sz="19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operator</a:t>
            </a:r>
            <a:r>
              <a:rPr sz="19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relasional,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ts val="2055"/>
              </a:lnSpc>
            </a:pPr>
            <a:r>
              <a:rPr sz="1900" spc="-10" dirty="0">
                <a:latin typeface="Calibri" panose="020F0502020204030204"/>
                <a:cs typeface="Calibri" panose="020F0502020204030204"/>
              </a:rPr>
              <a:t>tanda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baca,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dan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karakter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khusus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lainnya.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69265" algn="l"/>
              </a:tabLst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5.	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Karakter-karakter</a:t>
            </a:r>
            <a:r>
              <a:rPr sz="19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di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dalam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nama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tidak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boleh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dipisah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dengan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spasi.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469265" algn="l"/>
              </a:tabLst>
            </a:pPr>
            <a:r>
              <a:rPr sz="1900" spc="-5" dirty="0">
                <a:latin typeface="Calibri" panose="020F0502020204030204"/>
                <a:cs typeface="Calibri" panose="020F0502020204030204"/>
              </a:rPr>
              <a:t>6.	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Panjang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nama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tidak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dibatasi.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sz="3300" b="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Contoh</a:t>
            </a:r>
            <a:r>
              <a:rPr sz="3300" b="0" spc="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Penamaan</a:t>
            </a:r>
            <a:r>
              <a:rPr sz="3300" b="0" spc="-4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dalam </a:t>
            </a:r>
            <a:r>
              <a:rPr sz="3300" b="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Pseudocode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184783"/>
            <a:ext cx="2806065" cy="21666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100" b="1" spc="-10" dirty="0">
                <a:latin typeface="Calibri" panose="020F0502020204030204"/>
                <a:cs typeface="Calibri" panose="020F0502020204030204"/>
              </a:rPr>
              <a:t>Contoh</a:t>
            </a:r>
            <a:r>
              <a:rPr sz="21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dirty="0">
                <a:latin typeface="Calibri" panose="020F0502020204030204"/>
                <a:cs typeface="Calibri" panose="020F0502020204030204"/>
              </a:rPr>
              <a:t>nama</a:t>
            </a:r>
            <a:r>
              <a:rPr sz="21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b="1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salah</a:t>
            </a:r>
            <a:r>
              <a:rPr sz="2100" b="1" spc="-5" dirty="0">
                <a:latin typeface="Calibri" panose="020F0502020204030204"/>
                <a:cs typeface="Calibri" panose="020F0502020204030204"/>
              </a:rPr>
              <a:t>: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800" i="1" spc="-10" dirty="0">
                <a:latin typeface="Courier New" panose="02070309020205020404"/>
                <a:cs typeface="Courier New" panose="02070309020205020404"/>
              </a:rPr>
              <a:t>6titik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i="1" spc="-10" dirty="0">
                <a:latin typeface="Courier New" panose="02070309020205020404"/>
                <a:cs typeface="Courier New" panose="02070309020205020404"/>
              </a:rPr>
              <a:t>nilai</a:t>
            </a:r>
            <a:r>
              <a:rPr sz="1800" i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-10" dirty="0">
                <a:latin typeface="Courier New" panose="02070309020205020404"/>
                <a:cs typeface="Courier New" panose="02070309020205020404"/>
              </a:rPr>
              <a:t>ujian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i="1" spc="-10" dirty="0">
                <a:latin typeface="Courier New" panose="02070309020205020404"/>
                <a:cs typeface="Courier New" panose="02070309020205020404"/>
              </a:rPr>
              <a:t>PT-1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 marR="2101215">
              <a:lnSpc>
                <a:spcPts val="2750"/>
              </a:lnSpc>
              <a:spcBef>
                <a:spcPts val="85"/>
              </a:spcBef>
            </a:pPr>
            <a:r>
              <a:rPr sz="1800" i="1" spc="-5" dirty="0">
                <a:latin typeface="Courier New" panose="02070309020205020404"/>
                <a:cs typeface="Courier New" panose="02070309020205020404"/>
              </a:rPr>
              <a:t>ha</a:t>
            </a:r>
            <a:r>
              <a:rPr sz="1800" i="1" spc="-1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800" i="1" dirty="0">
                <a:latin typeface="Courier New" panose="02070309020205020404"/>
                <a:cs typeface="Courier New" panose="02070309020205020404"/>
              </a:rPr>
              <a:t>i!  A</a:t>
            </a:r>
            <a:r>
              <a:rPr sz="1800" i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dirty="0">
                <a:latin typeface="Courier New" panose="02070309020205020404"/>
                <a:cs typeface="Courier New" panose="02070309020205020404"/>
              </a:rPr>
              <a:t>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685794"/>
            <a:ext cx="3712210" cy="21062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Contoh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nama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benar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2750"/>
              </a:lnSpc>
              <a:spcBef>
                <a:spcPts val="140"/>
              </a:spcBef>
            </a:pPr>
            <a:r>
              <a:rPr sz="1800" i="1" spc="-10" dirty="0">
                <a:latin typeface="Courier New" panose="02070309020205020404"/>
                <a:cs typeface="Courier New" panose="02070309020205020404"/>
              </a:rPr>
              <a:t>Titik6 atau titik_6 </a:t>
            </a:r>
            <a:r>
              <a:rPr sz="1800" i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-10" dirty="0">
                <a:latin typeface="Courier New" panose="02070309020205020404"/>
                <a:cs typeface="Courier New" panose="02070309020205020404"/>
              </a:rPr>
              <a:t>nilai_ujian</a:t>
            </a:r>
            <a:r>
              <a:rPr sz="1800" i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-10" dirty="0">
                <a:latin typeface="Courier New" panose="02070309020205020404"/>
                <a:cs typeface="Courier New" panose="02070309020205020404"/>
              </a:rPr>
              <a:t>atau</a:t>
            </a:r>
            <a:r>
              <a:rPr sz="1800" i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-10" dirty="0">
                <a:latin typeface="Courier New" panose="02070309020205020404"/>
                <a:cs typeface="Courier New" panose="02070309020205020404"/>
              </a:rPr>
              <a:t>nilaiujian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i="1" spc="-10" dirty="0">
                <a:latin typeface="Courier New" panose="02070309020205020404"/>
                <a:cs typeface="Courier New" panose="02070309020205020404"/>
              </a:rPr>
              <a:t>PT_1</a:t>
            </a:r>
            <a:r>
              <a:rPr sz="1800" i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-10" dirty="0">
                <a:latin typeface="Courier New" panose="02070309020205020404"/>
                <a:cs typeface="Courier New" panose="02070309020205020404"/>
              </a:rPr>
              <a:t>atau</a:t>
            </a:r>
            <a:r>
              <a:rPr sz="1800" i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-10" dirty="0">
                <a:latin typeface="Courier New" panose="02070309020205020404"/>
                <a:cs typeface="Courier New" panose="02070309020205020404"/>
              </a:rPr>
              <a:t>PT1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i="1" spc="-10" dirty="0">
                <a:latin typeface="Courier New" panose="02070309020205020404"/>
                <a:cs typeface="Courier New" panose="02070309020205020404"/>
              </a:rPr>
              <a:t>hari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800" i="1" spc="-5" dirty="0">
                <a:latin typeface="Courier New" panose="02070309020205020404"/>
                <a:cs typeface="Courier New" panose="02070309020205020404"/>
              </a:rPr>
              <a:t>A1</a:t>
            </a:r>
            <a:r>
              <a:rPr sz="1800" i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-10" dirty="0">
                <a:latin typeface="Courier New" panose="02070309020205020404"/>
                <a:cs typeface="Courier New" panose="02070309020205020404"/>
              </a:rPr>
              <a:t>atau</a:t>
            </a:r>
            <a:r>
              <a:rPr sz="1800" i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-10" dirty="0">
                <a:latin typeface="Courier New" panose="02070309020205020404"/>
                <a:cs typeface="Courier New" panose="02070309020205020404"/>
              </a:rPr>
              <a:t>A_1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3446" y="1574418"/>
            <a:ext cx="4520565" cy="174180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{karena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dimulai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angka}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{karena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dipisahkan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dengan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spasi}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{karena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mengandung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operator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aritmetik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kurang}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{karena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mengandung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karakter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khusus}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{karena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mengandung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spasi}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78891"/>
            <a:ext cx="9131935" cy="868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wrap="square" lIns="0" tIns="1289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15"/>
              </a:spcBef>
            </a:pPr>
            <a:r>
              <a:rPr sz="3300" b="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Tipe</a:t>
            </a:r>
            <a:r>
              <a:rPr sz="3300" b="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300" b="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Data</a:t>
            </a:r>
            <a:endParaRPr sz="33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266571"/>
            <a:ext cx="7731125" cy="342963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84785" marR="5715" indent="-172720" algn="just">
              <a:lnSpc>
                <a:spcPct val="90000"/>
              </a:lnSpc>
              <a:spcBef>
                <a:spcPts val="35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Pada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umumnya,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program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komputer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bekerja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dengan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memanipulasi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objek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(data)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dalam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memori.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Objek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akan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diprogram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bermacam-macam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tipenya,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misalnya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numerik,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40" dirty="0">
                <a:latin typeface="Calibri" panose="020F0502020204030204"/>
                <a:cs typeface="Calibri" panose="020F0502020204030204"/>
              </a:rPr>
              <a:t>karakter,</a:t>
            </a:r>
            <a:r>
              <a:rPr sz="21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string 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dsb.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Pada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algoritma Euclidean,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sebagai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contoh, </a:t>
            </a:r>
            <a:r>
              <a:rPr sz="2100" dirty="0">
                <a:latin typeface="Calibri" panose="020F0502020204030204"/>
                <a:cs typeface="Calibri" panose="020F0502020204030204"/>
              </a:rPr>
              <a:t>m dan 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adalah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objek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dimanipulasi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bertipe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integer</a:t>
            </a:r>
            <a:r>
              <a:rPr sz="21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(bilangan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bulat).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100">
              <a:latin typeface="Calibri" panose="020F0502020204030204"/>
              <a:cs typeface="Calibri" panose="020F0502020204030204"/>
            </a:endParaRPr>
          </a:p>
          <a:p>
            <a:pPr marL="184785" marR="5080" indent="-172720" algn="just">
              <a:lnSpc>
                <a:spcPct val="90000"/>
              </a:lnSpc>
              <a:spcBef>
                <a:spcPts val="1300"/>
              </a:spcBef>
            </a:pPr>
            <a:r>
              <a:rPr sz="2100" dirty="0">
                <a:latin typeface="Arial" panose="020B0604020202020204"/>
                <a:cs typeface="Arial" panose="020B0604020202020204"/>
              </a:rPr>
              <a:t>•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Tipe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dapat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dikelompokkan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menjadi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atas </a:t>
            </a:r>
            <a:r>
              <a:rPr sz="2100" b="1" u="sng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dua </a:t>
            </a:r>
            <a:r>
              <a:rPr sz="2100" b="1" u="sng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macam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: </a:t>
            </a:r>
            <a:r>
              <a:rPr sz="2100" b="1" i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tipe </a:t>
            </a:r>
            <a:r>
              <a:rPr sz="2100" b="1" i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data </a:t>
            </a:r>
            <a:r>
              <a:rPr sz="2100" b="1" i="1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dasar </a:t>
            </a:r>
            <a:r>
              <a:rPr sz="2100" b="1" i="1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dan tipe </a:t>
            </a:r>
            <a:r>
              <a:rPr sz="2100" b="1" i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data bentukan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.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dasar adalah tipe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dapat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langsung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dipakai, sedangkan </a:t>
            </a:r>
            <a:r>
              <a:rPr sz="2100" dirty="0">
                <a:latin typeface="Calibri" panose="020F0502020204030204"/>
                <a:cs typeface="Calibri" panose="020F0502020204030204"/>
              </a:rPr>
              <a:t>tipe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bentukan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dibentuk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 </a:t>
            </a:r>
            <a:r>
              <a:rPr sz="2100" dirty="0">
                <a:latin typeface="Calibri" panose="020F0502020204030204"/>
                <a:cs typeface="Calibri" panose="020F0502020204030204"/>
              </a:rPr>
              <a:t> tipe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dasar</a:t>
            </a:r>
            <a:r>
              <a:rPr sz="2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atau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dari</a:t>
            </a:r>
            <a:r>
              <a:rPr sz="2100" dirty="0">
                <a:latin typeface="Calibri" panose="020F0502020204030204"/>
                <a:cs typeface="Calibri" panose="020F0502020204030204"/>
              </a:rPr>
              <a:t> tipe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 bentukan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lain</a:t>
            </a:r>
            <a:r>
              <a:rPr sz="2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yang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sudah </a:t>
            </a:r>
            <a:r>
              <a:rPr sz="2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didefinisikan.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2200</Words>
  <Application>Microsoft Office PowerPoint</Application>
  <PresentationFormat>On-screen Show (4:3)</PresentationFormat>
  <Paragraphs>429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Nama, Tipe, Ekspresi, dan Nilai</vt:lpstr>
      <vt:lpstr>Capaian Pembelajaran </vt:lpstr>
      <vt:lpstr>Tipe Data  Tipe data merupakan jenis-jenis data yang dikategorikan berdasarkan sifat dan  Jenisnya, gambar berikut memperlihatkan kategori tipe data dasar : </vt:lpstr>
      <vt:lpstr>Contoh-Contoh penggunaan Variabel dan Tipe data dengan bahasa pemrograman C++  #include&lt;iostream&gt; using namespace std; main() { int x; //deklarasi variabel x dengan tipe data int x = 15; //mengisi nilai variabel  x dengan nilai 5  cout&lt;&lt;x; //mencetak isi variabel x } Output : 15 int x;  artinya mendeklarasikan atau menyiapkan sebuah variabel dengan nama x bertipe data integer(bilangan bulat). x = 15;  artinya variabel yang telah dideklarasikan atau disiapkan di isi dengan nilai 15. cout  dibaca si-out keyword yang berfungsi untuk mencetak. cout&lt;&lt;x;  artinya mencetak nilai yang tersimpan dalam variabel x yaitu 15.</vt:lpstr>
      <vt:lpstr>PowerPoint Presentation</vt:lpstr>
      <vt:lpstr>PowerPoint Presentation</vt:lpstr>
      <vt:lpstr>Nama/Penamaan</vt:lpstr>
      <vt:lpstr>Contoh Penamaan dalam Pseudocode</vt:lpstr>
      <vt:lpstr>Tipe Data</vt:lpstr>
      <vt:lpstr>Tipe Data Dasar</vt:lpstr>
      <vt:lpstr>Tabel Kebenaran</vt:lpstr>
      <vt:lpstr>Tipe Data Dasar</vt:lpstr>
      <vt:lpstr>Tipe Data Dasar (2)</vt:lpstr>
      <vt:lpstr>Tipe Data Dasar (3)</vt:lpstr>
      <vt:lpstr>Tipe Data Dasar (4)</vt:lpstr>
      <vt:lpstr>Tipe Data Dasar (5)</vt:lpstr>
      <vt:lpstr>Tipe Data Dasar (6)</vt:lpstr>
      <vt:lpstr>Tipe Data Dasar (7)</vt:lpstr>
      <vt:lpstr>Tipe Data Bentukan</vt:lpstr>
      <vt:lpstr>Tipe Dasar yang Diberi Nama Tipe Baru</vt:lpstr>
      <vt:lpstr>Tipe Terstruktur</vt:lpstr>
      <vt:lpstr>Contoh Tipe Terstruktur</vt:lpstr>
      <vt:lpstr>Contoh Tipe Terstruktur (2)</vt:lpstr>
      <vt:lpstr>Peubah/Variabel</vt:lpstr>
      <vt:lpstr>Konstanta</vt:lpstr>
      <vt:lpstr>Ekspresi</vt:lpstr>
      <vt:lpstr>Ekspresi Aritmetik</vt:lpstr>
      <vt:lpstr>Ekspresi Relasional</vt:lpstr>
      <vt:lpstr>Ekspresi String</vt:lpstr>
      <vt:lpstr>Nilai</vt:lpstr>
      <vt:lpstr>Nilai (2)</vt:lpstr>
      <vt:lpstr>Nilai (3)</vt:lpstr>
      <vt:lpstr>TUGAS</vt:lpstr>
      <vt:lpstr>Tugas</vt:lpstr>
      <vt:lpstr>Tugas</vt:lpstr>
      <vt:lpstr>Contoh Latihan</vt:lpstr>
      <vt:lpstr>PowerPoint Presentation</vt:lpstr>
      <vt:lpstr>PowerPoint Presentation</vt:lpstr>
      <vt:lpstr>PowerPoint Presentation</vt:lpstr>
      <vt:lpstr>Kesimpulan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Nama, Tipe, Ekspresi, dan Nilai</dc:title>
  <dc:creator>YUDHA</dc:creator>
  <cp:lastModifiedBy>win</cp:lastModifiedBy>
  <cp:revision>10</cp:revision>
  <dcterms:created xsi:type="dcterms:W3CDTF">2022-10-15T11:32:00Z</dcterms:created>
  <dcterms:modified xsi:type="dcterms:W3CDTF">2022-10-16T07:26:17Z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2018-10-06T20:00:00Z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2022-10-13T20:00:00Z</vt:filetime>
  </property>
  <property fmtid="{D5CDD505-2E9C-101B-9397-08002B2CF9AE}" pid="5" name="ICV">
    <vt:lpwstr>41DECF685B4E44BEB1FEC05308C5FA6F</vt:lpwstr>
  </property>
  <property fmtid="{D5CDD505-2E9C-101B-9397-08002B2CF9AE}" pid="6" name="KSOProductBuildVer">
    <vt:lpwstr>1033-11.2.0.11341</vt:lpwstr>
  </property>
</Properties>
</file>