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3" r:id="rId45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6"/>
        <p:guide pos="21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4605" y="236296"/>
            <a:ext cx="757478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0000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R="5080" algn="r">
              <a:lnSpc>
                <a:spcPts val="1885"/>
              </a:lnSpc>
            </a:pPr>
            <a:r>
              <a:rPr dirty="0"/>
              <a:t>S1</a:t>
            </a:r>
            <a:r>
              <a:rPr spc="-35" dirty="0"/>
              <a:t> </a:t>
            </a:r>
            <a:r>
              <a:rPr spc="-10" dirty="0"/>
              <a:t>Sistem</a:t>
            </a:r>
            <a:r>
              <a:rPr spc="-45" dirty="0"/>
              <a:t> </a:t>
            </a:r>
            <a:r>
              <a:rPr spc="-5" dirty="0"/>
              <a:t>Informasi</a:t>
            </a:r>
            <a:endParaRPr spc="-5" dirty="0"/>
          </a:p>
          <a:p>
            <a:pPr marR="6350" algn="r">
              <a:lnSpc>
                <a:spcPts val="2280"/>
              </a:lnSpc>
            </a:pPr>
            <a:r>
              <a:rPr dirty="0"/>
              <a:t>IT</a:t>
            </a:r>
            <a:r>
              <a:rPr spc="-50" dirty="0"/>
              <a:t> </a:t>
            </a:r>
            <a:r>
              <a:rPr spc="-40" dirty="0"/>
              <a:t>Telkom</a:t>
            </a:r>
            <a:r>
              <a:rPr spc="-65" dirty="0"/>
              <a:t> </a:t>
            </a:r>
            <a:r>
              <a:rPr spc="-10" dirty="0"/>
              <a:t>Purwokerto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0000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R="5080" algn="r">
              <a:lnSpc>
                <a:spcPts val="1885"/>
              </a:lnSpc>
            </a:pPr>
            <a:r>
              <a:rPr dirty="0"/>
              <a:t>S1</a:t>
            </a:r>
            <a:r>
              <a:rPr spc="-35" dirty="0"/>
              <a:t> </a:t>
            </a:r>
            <a:r>
              <a:rPr spc="-10" dirty="0"/>
              <a:t>Sistem</a:t>
            </a:r>
            <a:r>
              <a:rPr spc="-45" dirty="0"/>
              <a:t> </a:t>
            </a:r>
            <a:r>
              <a:rPr spc="-5" dirty="0"/>
              <a:t>Informasi</a:t>
            </a:r>
            <a:endParaRPr spc="-5" dirty="0"/>
          </a:p>
          <a:p>
            <a:pPr marR="6350" algn="r">
              <a:lnSpc>
                <a:spcPts val="2280"/>
              </a:lnSpc>
            </a:pPr>
            <a:r>
              <a:rPr dirty="0"/>
              <a:t>IT</a:t>
            </a:r>
            <a:r>
              <a:rPr spc="-50" dirty="0"/>
              <a:t> </a:t>
            </a:r>
            <a:r>
              <a:rPr spc="-40" dirty="0"/>
              <a:t>Telkom</a:t>
            </a:r>
            <a:r>
              <a:rPr spc="-65" dirty="0"/>
              <a:t> </a:t>
            </a:r>
            <a:r>
              <a:rPr spc="-10" dirty="0"/>
              <a:t>Purwokerto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0000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R="5080" algn="r">
              <a:lnSpc>
                <a:spcPts val="1885"/>
              </a:lnSpc>
            </a:pPr>
            <a:r>
              <a:rPr dirty="0"/>
              <a:t>S1</a:t>
            </a:r>
            <a:r>
              <a:rPr spc="-35" dirty="0"/>
              <a:t> </a:t>
            </a:r>
            <a:r>
              <a:rPr spc="-10" dirty="0"/>
              <a:t>Sistem</a:t>
            </a:r>
            <a:r>
              <a:rPr spc="-45" dirty="0"/>
              <a:t> </a:t>
            </a:r>
            <a:r>
              <a:rPr spc="-5" dirty="0"/>
              <a:t>Informasi</a:t>
            </a:r>
            <a:endParaRPr spc="-5" dirty="0"/>
          </a:p>
          <a:p>
            <a:pPr marR="6350" algn="r">
              <a:lnSpc>
                <a:spcPts val="2280"/>
              </a:lnSpc>
            </a:pPr>
            <a:r>
              <a:rPr dirty="0"/>
              <a:t>IT</a:t>
            </a:r>
            <a:r>
              <a:rPr spc="-50" dirty="0"/>
              <a:t> </a:t>
            </a:r>
            <a:r>
              <a:rPr spc="-40" dirty="0"/>
              <a:t>Telkom</a:t>
            </a:r>
            <a:r>
              <a:rPr spc="-65" dirty="0"/>
              <a:t> </a:t>
            </a:r>
            <a:r>
              <a:rPr spc="-10" dirty="0"/>
              <a:t>Purwokerto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0000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R="5080" algn="r">
              <a:lnSpc>
                <a:spcPts val="1885"/>
              </a:lnSpc>
            </a:pPr>
            <a:r>
              <a:rPr dirty="0"/>
              <a:t>S1</a:t>
            </a:r>
            <a:r>
              <a:rPr spc="-35" dirty="0"/>
              <a:t> </a:t>
            </a:r>
            <a:r>
              <a:rPr spc="-10" dirty="0"/>
              <a:t>Sistem</a:t>
            </a:r>
            <a:r>
              <a:rPr spc="-45" dirty="0"/>
              <a:t> </a:t>
            </a:r>
            <a:r>
              <a:rPr spc="-5" dirty="0"/>
              <a:t>Informasi</a:t>
            </a:r>
            <a:endParaRPr spc="-5" dirty="0"/>
          </a:p>
          <a:p>
            <a:pPr marR="6350" algn="r">
              <a:lnSpc>
                <a:spcPts val="2280"/>
              </a:lnSpc>
            </a:pPr>
            <a:r>
              <a:rPr dirty="0"/>
              <a:t>IT</a:t>
            </a:r>
            <a:r>
              <a:rPr spc="-50" dirty="0"/>
              <a:t> </a:t>
            </a:r>
            <a:r>
              <a:rPr spc="-40" dirty="0"/>
              <a:t>Telkom</a:t>
            </a:r>
            <a:r>
              <a:rPr spc="-65" dirty="0"/>
              <a:t> </a:t>
            </a:r>
            <a:r>
              <a:rPr spc="-10" dirty="0"/>
              <a:t>Purwokerto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0000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R="5080" algn="r">
              <a:lnSpc>
                <a:spcPts val="1885"/>
              </a:lnSpc>
            </a:pPr>
            <a:r>
              <a:rPr dirty="0"/>
              <a:t>S1</a:t>
            </a:r>
            <a:r>
              <a:rPr spc="-35" dirty="0"/>
              <a:t> </a:t>
            </a:r>
            <a:r>
              <a:rPr spc="-10" dirty="0"/>
              <a:t>Sistem</a:t>
            </a:r>
            <a:r>
              <a:rPr spc="-45" dirty="0"/>
              <a:t> </a:t>
            </a:r>
            <a:r>
              <a:rPr spc="-5" dirty="0"/>
              <a:t>Informasi</a:t>
            </a:r>
            <a:endParaRPr spc="-5" dirty="0"/>
          </a:p>
          <a:p>
            <a:pPr marR="6350" algn="r">
              <a:lnSpc>
                <a:spcPts val="2280"/>
              </a:lnSpc>
            </a:pPr>
            <a:r>
              <a:rPr dirty="0"/>
              <a:t>IT</a:t>
            </a:r>
            <a:r>
              <a:rPr spc="-50" dirty="0"/>
              <a:t> </a:t>
            </a:r>
            <a:r>
              <a:rPr spc="-40" dirty="0"/>
              <a:t>Telkom</a:t>
            </a:r>
            <a:r>
              <a:rPr spc="-65" dirty="0"/>
              <a:t> </a:t>
            </a:r>
            <a:r>
              <a:rPr spc="-10" dirty="0"/>
              <a:t>Purwokerto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1" y="144780"/>
            <a:ext cx="9139555" cy="946785"/>
          </a:xfrm>
          <a:custGeom>
            <a:avLst/>
            <a:gdLst/>
            <a:ahLst/>
            <a:cxnLst/>
            <a:rect l="l" t="t" r="r" b="b"/>
            <a:pathLst>
              <a:path w="9139555" h="946785">
                <a:moveTo>
                  <a:pt x="0" y="946404"/>
                </a:moveTo>
                <a:lnTo>
                  <a:pt x="9139428" y="946404"/>
                </a:lnTo>
                <a:lnTo>
                  <a:pt x="9139428" y="0"/>
                </a:lnTo>
                <a:lnTo>
                  <a:pt x="0" y="0"/>
                </a:lnTo>
                <a:lnTo>
                  <a:pt x="0" y="94640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71" y="1085087"/>
            <a:ext cx="9139555" cy="12700"/>
          </a:xfrm>
          <a:custGeom>
            <a:avLst/>
            <a:gdLst/>
            <a:ahLst/>
            <a:cxnLst/>
            <a:rect l="l" t="t" r="r" b="b"/>
            <a:pathLst>
              <a:path w="9139555" h="12700">
                <a:moveTo>
                  <a:pt x="0" y="12192"/>
                </a:moveTo>
                <a:lnTo>
                  <a:pt x="9139428" y="12192"/>
                </a:lnTo>
                <a:lnTo>
                  <a:pt x="913942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1" y="144780"/>
            <a:ext cx="9139555" cy="946785"/>
          </a:xfrm>
          <a:custGeom>
            <a:avLst/>
            <a:gdLst/>
            <a:ahLst/>
            <a:cxnLst/>
            <a:rect l="l" t="t" r="r" b="b"/>
            <a:pathLst>
              <a:path w="9139555" h="946785">
                <a:moveTo>
                  <a:pt x="9139428" y="0"/>
                </a:moveTo>
                <a:lnTo>
                  <a:pt x="0" y="0"/>
                </a:lnTo>
                <a:lnTo>
                  <a:pt x="0" y="946404"/>
                </a:lnTo>
              </a:path>
            </a:pathLst>
          </a:custGeom>
          <a:ln w="12192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518" y="236296"/>
            <a:ext cx="314096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3730" y="1205229"/>
            <a:ext cx="8476538" cy="478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85584" y="6209410"/>
            <a:ext cx="2329815" cy="554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C0000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R="5080" algn="r">
              <a:lnSpc>
                <a:spcPts val="1885"/>
              </a:lnSpc>
            </a:pPr>
            <a:r>
              <a:rPr dirty="0"/>
              <a:t>S1</a:t>
            </a:r>
            <a:r>
              <a:rPr spc="-35" dirty="0"/>
              <a:t> </a:t>
            </a:r>
            <a:r>
              <a:rPr spc="-10" dirty="0"/>
              <a:t>Sistem</a:t>
            </a:r>
            <a:r>
              <a:rPr spc="-45" dirty="0"/>
              <a:t> </a:t>
            </a:r>
            <a:r>
              <a:rPr spc="-5" dirty="0"/>
              <a:t>Informasi</a:t>
            </a:r>
            <a:endParaRPr spc="-5" dirty="0"/>
          </a:p>
          <a:p>
            <a:pPr marR="6350" algn="r">
              <a:lnSpc>
                <a:spcPts val="2280"/>
              </a:lnSpc>
            </a:pPr>
            <a:r>
              <a:rPr dirty="0"/>
              <a:t>IT</a:t>
            </a:r>
            <a:r>
              <a:rPr spc="-50" dirty="0"/>
              <a:t> </a:t>
            </a:r>
            <a:r>
              <a:rPr spc="-40" dirty="0"/>
              <a:t>Telkom</a:t>
            </a:r>
            <a:r>
              <a:rPr spc="-65" dirty="0"/>
              <a:t> </a:t>
            </a:r>
            <a:r>
              <a:rPr spc="-10" dirty="0"/>
              <a:t>Purwokerto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449" y="1436370"/>
            <a:ext cx="8198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585858"/>
                </a:solidFill>
              </a:rPr>
              <a:t>Pertemuan</a:t>
            </a:r>
            <a:r>
              <a:rPr sz="3600" dirty="0">
                <a:solidFill>
                  <a:srgbClr val="585858"/>
                </a:solidFill>
              </a:rPr>
              <a:t> 5</a:t>
            </a:r>
            <a:r>
              <a:rPr sz="3600" spc="-20" dirty="0">
                <a:solidFill>
                  <a:srgbClr val="585858"/>
                </a:solidFill>
              </a:rPr>
              <a:t> </a:t>
            </a:r>
            <a:r>
              <a:rPr sz="3600" dirty="0">
                <a:solidFill>
                  <a:srgbClr val="585858"/>
                </a:solidFill>
              </a:rPr>
              <a:t>–</a:t>
            </a:r>
            <a:r>
              <a:rPr sz="3600" spc="-5" dirty="0">
                <a:solidFill>
                  <a:srgbClr val="585858"/>
                </a:solidFill>
              </a:rPr>
              <a:t> </a:t>
            </a:r>
            <a:r>
              <a:rPr sz="3600" spc="-10" dirty="0">
                <a:solidFill>
                  <a:srgbClr val="585858"/>
                </a:solidFill>
              </a:rPr>
              <a:t>PEMILIHAN/PERCABANGAN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980" y="236296"/>
            <a:ext cx="6182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PERCABANGAN</a:t>
            </a:r>
            <a:r>
              <a:rPr spc="-15" dirty="0"/>
              <a:t> </a:t>
            </a:r>
            <a:r>
              <a:rPr spc="-10" dirty="0"/>
              <a:t>TUNGGAL </a:t>
            </a:r>
            <a:r>
              <a:rPr spc="-5" dirty="0"/>
              <a:t>(1)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632460" y="890270"/>
            <a:ext cx="7974330" cy="436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5"/>
              </a:spcBef>
            </a:pPr>
            <a:r>
              <a:rPr lang="en-US" altLang="en-US" sz="2400" b="1" u="sng" spc="-15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PERCABANGAN TUNGGAL </a:t>
            </a:r>
            <a:r>
              <a:rPr sz="2400" b="1" u="sng" spc="-15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endParaRPr sz="2400" b="1" u="sng" spc="-15" dirty="0">
              <a:solidFill>
                <a:srgbClr val="4471C4"/>
              </a:solidFill>
              <a:latin typeface="Segoe UI Symbol" panose="020B0502040204020203"/>
              <a:cs typeface="Segoe UI Symbol" panose="020B0502040204020203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105"/>
              </a:spcBef>
            </a:pPr>
            <a:endParaRPr sz="2200" spc="-15" dirty="0">
              <a:solidFill>
                <a:srgbClr val="4471C4"/>
              </a:solidFill>
              <a:latin typeface="Segoe UI Symbol" panose="020B0502040204020203"/>
              <a:cs typeface="Segoe UI Symbol" panose="020B0502040204020203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Char char="§"/>
            </a:pPr>
            <a:r>
              <a:rPr sz="2600" spc="-15" dirty="0">
                <a:latin typeface="Calibri" panose="020F0502020204030204"/>
                <a:cs typeface="Calibri" panose="020F0502020204030204"/>
              </a:rPr>
              <a:t>Percabangan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tunggal</a:t>
            </a:r>
            <a:r>
              <a:rPr sz="2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bekerja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apabila</a:t>
            </a:r>
            <a:r>
              <a:rPr sz="2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hanya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ada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45" dirty="0">
                <a:latin typeface="Calibri" panose="020F0502020204030204"/>
                <a:cs typeface="Calibri" panose="020F0502020204030204"/>
              </a:rPr>
              <a:t>SATU </a:t>
            </a:r>
            <a:r>
              <a:rPr sz="2600" spc="-5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alternatif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instruksi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saja</a:t>
            </a:r>
            <a:r>
              <a:rPr sz="2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yang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dijalankan.</a:t>
            </a:r>
            <a:r>
              <a:rPr sz="2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Logika</a:t>
            </a:r>
            <a:r>
              <a:rPr sz="2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ini </a:t>
            </a:r>
            <a:r>
              <a:rPr sz="2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memungkinkan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kompiler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untuk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menjalankan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sebuah 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instruksi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atau </a:t>
            </a:r>
            <a:r>
              <a:rPr sz="2600" dirty="0">
                <a:latin typeface="Calibri" panose="020F0502020204030204"/>
                <a:cs typeface="Calibri" panose="020F0502020204030204"/>
              </a:rPr>
              <a:t>tidak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sama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sekali. Kompiler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baru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akan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menjalankan instruksi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600" dirty="0">
                <a:latin typeface="Calibri" panose="020F0502020204030204"/>
                <a:cs typeface="Calibri" panose="020F0502020204030204"/>
              </a:rPr>
              <a:t>ada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di dalam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notasi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percabangan </a:t>
            </a:r>
            <a:r>
              <a:rPr sz="2600" dirty="0">
                <a:latin typeface="Calibri" panose="020F0502020204030204"/>
                <a:cs typeface="Calibri" panose="020F0502020204030204"/>
              </a:rPr>
              <a:t>apabila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kondisi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yang diinginkan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terpenuhi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atau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memberikan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600" dirty="0">
                <a:latin typeface="Calibri" panose="020F0502020204030204"/>
                <a:cs typeface="Calibri" panose="020F0502020204030204"/>
              </a:rPr>
              <a:t> akhir</a:t>
            </a:r>
            <a:r>
              <a:rPr sz="2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true</a:t>
            </a:r>
            <a:endParaRPr sz="2600" b="1" spc="-5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Char char="§"/>
            </a:pPr>
            <a:r>
              <a:rPr sz="2600" dirty="0">
                <a:latin typeface="Calibri" panose="020F0502020204030204"/>
                <a:cs typeface="Calibri" panose="020F0502020204030204"/>
              </a:rPr>
              <a:t>Apabila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kondisi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tersebut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memberikan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akhir</a:t>
            </a:r>
            <a:r>
              <a:rPr sz="26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false</a:t>
            </a:r>
            <a:r>
              <a:rPr lang="en-US" altLang="en-US" sz="2600" b="1" spc="-3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maka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tidak </a:t>
            </a:r>
            <a:r>
              <a:rPr sz="26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akan</a:t>
            </a:r>
            <a:r>
              <a:rPr sz="26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ada</a:t>
            </a:r>
            <a:r>
              <a:rPr sz="26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 instruksi</a:t>
            </a:r>
            <a:r>
              <a:rPr sz="2600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yang</a:t>
            </a:r>
            <a:r>
              <a:rPr sz="2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dijalankan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.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95600" y="5546725"/>
            <a:ext cx="3244215" cy="873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980" y="236296"/>
            <a:ext cx="6182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PERCABANGAN</a:t>
            </a:r>
            <a:r>
              <a:rPr spc="-15" dirty="0"/>
              <a:t> </a:t>
            </a:r>
            <a:r>
              <a:rPr spc="-10" dirty="0"/>
              <a:t>TUNGGAL </a:t>
            </a:r>
            <a:r>
              <a:rPr spc="-5" dirty="0"/>
              <a:t>(2)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230630" y="1423035"/>
            <a:ext cx="7233920" cy="401002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lang="en-US" altLang="en-US" sz="2400" spc="-10" dirty="0">
                <a:latin typeface="Calibri" panose="020F0502020204030204"/>
                <a:cs typeface="Calibri" panose="020F0502020204030204"/>
              </a:rPr>
              <a:t>Struktur Percabangan Tunggal</a:t>
            </a:r>
            <a:endParaRPr sz="2400" spc="-1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//jika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hanya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terdiri satu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statement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(kondisi)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statemen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//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jika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terdapat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lebih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dari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satu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statement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5115" marR="3279775" indent="-273050">
              <a:lnSpc>
                <a:spcPct val="135000"/>
              </a:lnSpc>
              <a:spcBef>
                <a:spcPts val="10"/>
              </a:spcBef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if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(kondisi)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{ 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m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en1;  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m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en2;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5115">
              <a:lnSpc>
                <a:spcPct val="100000"/>
              </a:lnSpc>
              <a:spcBef>
                <a:spcPts val="1025"/>
              </a:spcBef>
              <a:tabLst>
                <a:tab pos="1347470" algn="l"/>
              </a:tabLst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…..	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06320" y="1479550"/>
            <a:ext cx="4749165" cy="46380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830705" y="512445"/>
            <a:ext cx="4189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Flowchart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Contoh</a:t>
            </a:r>
            <a:r>
              <a:rPr spc="-50" dirty="0"/>
              <a:t> </a:t>
            </a:r>
            <a:r>
              <a:rPr spc="-15" dirty="0"/>
              <a:t>Kasus</a:t>
            </a:r>
            <a:endParaRPr spc="-15" dirty="0"/>
          </a:p>
        </p:txBody>
      </p:sp>
      <p:sp>
        <p:nvSpPr>
          <p:cNvPr id="7" name="object 7"/>
          <p:cNvSpPr txBox="1"/>
          <p:nvPr/>
        </p:nvSpPr>
        <p:spPr>
          <a:xfrm>
            <a:off x="609600" y="838200"/>
            <a:ext cx="7917180" cy="26174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70" algn="just">
              <a:lnSpc>
                <a:spcPct val="100000"/>
              </a:lnSpc>
              <a:spcBef>
                <a:spcPts val="85"/>
              </a:spcBef>
            </a:pPr>
            <a:r>
              <a:rPr lang="en-US" altLang="en-US" sz="2800" b="1" spc="-5" dirty="0">
                <a:latin typeface="Calibri" panose="020F0502020204030204"/>
                <a:cs typeface="Calibri" panose="020F0502020204030204"/>
              </a:rPr>
              <a:t>CONTOH KASUS</a:t>
            </a:r>
            <a:endParaRPr lang="en-US" altLang="en-US" sz="2800" b="1" spc="-5" dirty="0">
              <a:latin typeface="Calibri" panose="020F0502020204030204"/>
              <a:cs typeface="Calibri" panose="020F0502020204030204"/>
            </a:endParaRPr>
          </a:p>
          <a:p>
            <a:pPr marL="12700" marR="5080" indent="1270" algn="just">
              <a:lnSpc>
                <a:spcPct val="100000"/>
              </a:lnSpc>
              <a:spcBef>
                <a:spcPts val="85"/>
              </a:spcBef>
            </a:pPr>
            <a:endParaRPr sz="2800" b="1" spc="-5" dirty="0">
              <a:latin typeface="Calibri" panose="020F0502020204030204"/>
              <a:cs typeface="Calibri" panose="020F0502020204030204"/>
            </a:endParaRPr>
          </a:p>
          <a:p>
            <a:pPr marL="12700" marR="5080" indent="1270" algn="just">
              <a:lnSpc>
                <a:spcPct val="100000"/>
              </a:lnSpc>
              <a:spcBef>
                <a:spcPts val="85"/>
              </a:spcBef>
            </a:pPr>
            <a:r>
              <a:rPr lang="en-US" altLang="en-US" sz="2800" b="1" spc="-5" dirty="0">
                <a:latin typeface="Calibri" panose="020F0502020204030204"/>
                <a:cs typeface="Calibri" panose="020F0502020204030204"/>
              </a:rPr>
              <a:t>1.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Buatlah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algoritma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yang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menerima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input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bilangan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bulat,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lalu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mencetak</a:t>
            </a:r>
            <a:r>
              <a:rPr sz="280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pesan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“genap”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jika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bilangan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tersebut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adalah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genap.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Misalkan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24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adalah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bilangan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genap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450" y="236296"/>
            <a:ext cx="2726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40" dirty="0">
                <a:latin typeface="Calibri Light" panose="020F0302020204030204"/>
                <a:cs typeface="Calibri Light" panose="020F0302020204030204"/>
              </a:rPr>
              <a:t>Contoh</a:t>
            </a:r>
            <a:r>
              <a:rPr b="0" spc="-1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b="0" spc="-40" dirty="0">
                <a:latin typeface="Calibri Light" panose="020F0302020204030204"/>
                <a:cs typeface="Calibri Light" panose="020F0302020204030204"/>
              </a:rPr>
              <a:t>Kasus</a:t>
            </a:r>
            <a:endParaRPr b="0" spc="-40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995" y="1113790"/>
            <a:ext cx="8281670" cy="5057775"/>
          </a:xfrm>
          <a:custGeom>
            <a:avLst/>
            <a:gdLst/>
            <a:ahLst/>
            <a:cxnLst/>
            <a:rect l="l" t="t" r="r" b="b"/>
            <a:pathLst>
              <a:path w="8281670" h="4790440">
                <a:moveTo>
                  <a:pt x="0" y="4789932"/>
                </a:moveTo>
                <a:lnTo>
                  <a:pt x="8281416" y="4789932"/>
                </a:lnTo>
                <a:lnTo>
                  <a:pt x="8281416" y="0"/>
                </a:lnTo>
                <a:lnTo>
                  <a:pt x="0" y="0"/>
                </a:lnTo>
                <a:lnTo>
                  <a:pt x="0" y="47899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7217" y="1143736"/>
            <a:ext cx="7951470" cy="46983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PROGRAM</a:t>
            </a:r>
            <a:r>
              <a:rPr sz="20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BilanganGenap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{mencetak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pesan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“bilangan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genap”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jika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bilangan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bulat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yang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diinput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adalah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bilangan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genap}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DEKLARASI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  <a:spcBef>
                <a:spcPts val="99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x:</a:t>
            </a:r>
            <a:r>
              <a:rPr sz="20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integer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ALGORITMA: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  <a:spcBef>
                <a:spcPts val="995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read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(x)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if</a:t>
            </a:r>
            <a:r>
              <a:rPr sz="2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mod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then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write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(‘bilangan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genap’)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end</a:t>
            </a:r>
            <a:r>
              <a:rPr sz="20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if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Contoh</a:t>
            </a:r>
            <a:r>
              <a:rPr spc="-50" dirty="0"/>
              <a:t> </a:t>
            </a:r>
            <a:r>
              <a:rPr spc="-15" dirty="0"/>
              <a:t>Kasus</a:t>
            </a:r>
            <a:endParaRPr spc="-15" dirty="0"/>
          </a:p>
        </p:txBody>
      </p:sp>
      <p:sp>
        <p:nvSpPr>
          <p:cNvPr id="7" name="object 7"/>
          <p:cNvSpPr txBox="1"/>
          <p:nvPr/>
        </p:nvSpPr>
        <p:spPr>
          <a:xfrm>
            <a:off x="457200" y="1295400"/>
            <a:ext cx="8282940" cy="1303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85"/>
              </a:spcBef>
            </a:pPr>
            <a:r>
              <a:rPr lang="en-US" altLang="en-US" sz="2800" b="1" spc="-5" dirty="0">
                <a:latin typeface="Calibri" panose="020F0502020204030204"/>
                <a:cs typeface="Calibri" panose="020F0502020204030204"/>
              </a:rPr>
              <a:t>2.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Buatlah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algoritma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yang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menerima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input </a:t>
            </a:r>
            <a:r>
              <a:rPr sz="2800" b="1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sebuah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45" dirty="0">
                <a:latin typeface="Calibri" panose="020F0502020204030204"/>
                <a:cs typeface="Calibri" panose="020F0502020204030204"/>
              </a:rPr>
              <a:t>karakter,</a:t>
            </a:r>
            <a:r>
              <a:rPr sz="280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lalu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menuliskan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pesan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“huruf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vocal”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jika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karakter</a:t>
            </a:r>
            <a:r>
              <a:rPr sz="280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tersebut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 merupakan</a:t>
            </a:r>
            <a:r>
              <a:rPr sz="28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salah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satu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huruf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vokal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450" y="236296"/>
            <a:ext cx="2726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40" dirty="0">
                <a:latin typeface="Calibri Light" panose="020F0302020204030204"/>
                <a:cs typeface="Calibri Light" panose="020F0302020204030204"/>
              </a:rPr>
              <a:t>Contoh</a:t>
            </a:r>
            <a:r>
              <a:rPr b="0" spc="-1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b="0" spc="-40" dirty="0">
                <a:latin typeface="Calibri Light" panose="020F0302020204030204"/>
                <a:cs typeface="Calibri Light" panose="020F0302020204030204"/>
              </a:rPr>
              <a:t>Kasus</a:t>
            </a:r>
            <a:endParaRPr b="0" spc="-40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995" y="1113790"/>
            <a:ext cx="8281670" cy="5044440"/>
          </a:xfrm>
          <a:custGeom>
            <a:avLst/>
            <a:gdLst/>
            <a:ahLst/>
            <a:cxnLst/>
            <a:rect l="l" t="t" r="r" b="b"/>
            <a:pathLst>
              <a:path w="8281670" h="5044440">
                <a:moveTo>
                  <a:pt x="0" y="5044440"/>
                </a:moveTo>
                <a:lnTo>
                  <a:pt x="8281416" y="5044440"/>
                </a:lnTo>
                <a:lnTo>
                  <a:pt x="8281416" y="0"/>
                </a:lnTo>
                <a:lnTo>
                  <a:pt x="0" y="0"/>
                </a:lnTo>
                <a:lnTo>
                  <a:pt x="0" y="50444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7217" y="991336"/>
            <a:ext cx="8103234" cy="51339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PROGRAM</a:t>
            </a:r>
            <a:r>
              <a:rPr sz="20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HurufVokal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{mencetak pesan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“huruf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vokal”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jika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karakter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yang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dibaca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merupakan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huruf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hidup}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DEKLARASI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  <a:spcBef>
                <a:spcPts val="99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x:</a:t>
            </a:r>
            <a:r>
              <a:rPr sz="20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char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ALGORITMA: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  <a:spcBef>
                <a:spcPts val="995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read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(x)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(x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=‘a’) or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(x =‘u’)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or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(x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=‘i’)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or (x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=‘e’)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(x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=‘o’)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then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write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(‘huruf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vokal’)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  <a:spcBef>
                <a:spcPts val="995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end</a:t>
            </a:r>
            <a:r>
              <a:rPr sz="20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if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129" y="236296"/>
            <a:ext cx="5556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PERCABANGAN</a:t>
            </a:r>
            <a:r>
              <a:rPr spc="-20" dirty="0"/>
              <a:t> GANDA(1)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567690" y="1155065"/>
            <a:ext cx="8333105" cy="434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133985" indent="-273685" algn="ctr">
              <a:lnSpc>
                <a:spcPct val="100000"/>
              </a:lnSpc>
              <a:spcBef>
                <a:spcPts val="105"/>
              </a:spcBef>
              <a:tabLst>
                <a:tab pos="360045" algn="l"/>
              </a:tabLst>
            </a:pPr>
            <a:r>
              <a:rPr lang="en-US" altLang="en-US" sz="2200" spc="-260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		</a:t>
            </a:r>
            <a:r>
              <a:rPr lang="en-US" altLang="en-US" sz="2200" b="1" u="sng" spc="-260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PERCABANGAN  GANDA</a:t>
            </a:r>
            <a:endParaRPr lang="en-US" altLang="en-US" sz="2200" b="1" u="sng" spc="-260" dirty="0">
              <a:solidFill>
                <a:srgbClr val="4471C4"/>
              </a:solidFill>
              <a:latin typeface="Segoe UI Symbol" panose="020B0502040204020203"/>
              <a:cs typeface="Segoe UI Symbol" panose="020B0502040204020203"/>
            </a:endParaRPr>
          </a:p>
          <a:p>
            <a:pPr marL="285750" marR="133985" indent="-273685" algn="ctr">
              <a:lnSpc>
                <a:spcPct val="100000"/>
              </a:lnSpc>
              <a:spcBef>
                <a:spcPts val="105"/>
              </a:spcBef>
              <a:tabLst>
                <a:tab pos="360045" algn="l"/>
              </a:tabLst>
            </a:pPr>
            <a:endParaRPr lang="en-US" altLang="en-US" sz="2200" b="1" u="sng" spc="-260" dirty="0">
              <a:solidFill>
                <a:srgbClr val="4471C4"/>
              </a:solidFill>
              <a:latin typeface="Segoe UI Symbol" panose="020B0502040204020203"/>
              <a:cs typeface="Segoe UI Symbol" panose="020B0502040204020203"/>
            </a:endParaRPr>
          </a:p>
          <a:p>
            <a:pPr marL="285750" marR="133985" indent="-273685" algn="ctr">
              <a:lnSpc>
                <a:spcPct val="100000"/>
              </a:lnSpc>
              <a:spcBef>
                <a:spcPts val="105"/>
              </a:spcBef>
              <a:tabLst>
                <a:tab pos="360045" algn="l"/>
              </a:tabLst>
            </a:pPr>
            <a:r>
              <a:rPr sz="2200" spc="-260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		</a:t>
            </a:r>
            <a:endParaRPr sz="2200" spc="-260" dirty="0">
              <a:solidFill>
                <a:srgbClr val="4471C4"/>
              </a:solidFill>
              <a:latin typeface="Segoe UI Symbol" panose="020B0502040204020203"/>
              <a:cs typeface="Segoe UI Symbol" panose="020B0502040204020203"/>
            </a:endParaRPr>
          </a:p>
          <a:p>
            <a:pPr marL="469265" marR="133985" indent="-457200" algn="just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Char char="v"/>
              <a:tabLst>
                <a:tab pos="360045" algn="l"/>
              </a:tabLst>
            </a:pPr>
            <a:r>
              <a:rPr sz="2600" spc="-15" dirty="0">
                <a:latin typeface="Calibri" panose="020F0502020204030204"/>
                <a:cs typeface="Calibri" panose="020F0502020204030204"/>
              </a:rPr>
              <a:t>Percabangan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ganda</a:t>
            </a:r>
            <a:r>
              <a:rPr sz="2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apabila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terdapat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DUA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alternatif </a:t>
            </a:r>
            <a:r>
              <a:rPr sz="2600" spc="-5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instruksi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yang dijalankan. Logika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ini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memungkinkan 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kompiler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menjalankan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salah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satu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dari</a:t>
            </a:r>
            <a:r>
              <a:rPr sz="2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DUA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alternatif </a:t>
            </a:r>
            <a:r>
              <a:rPr sz="2600" spc="-5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instruksi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600" dirty="0">
                <a:latin typeface="Calibri" panose="020F0502020204030204"/>
                <a:cs typeface="Calibri" panose="020F0502020204030204"/>
              </a:rPr>
              <a:t>ada,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dan salah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satu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instruksi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pasti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dijalankan.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Char char="v"/>
              <a:tabLst>
                <a:tab pos="6127115" algn="l"/>
              </a:tabLst>
            </a:pPr>
            <a:r>
              <a:rPr sz="26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600" dirty="0">
                <a:latin typeface="Calibri" panose="020F0502020204030204"/>
                <a:cs typeface="Calibri" panose="020F0502020204030204"/>
              </a:rPr>
              <a:t>truktur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pe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600" dirty="0">
                <a:latin typeface="Calibri" panose="020F0502020204030204"/>
                <a:cs typeface="Calibri" panose="020F0502020204030204"/>
              </a:rPr>
              <a:t>aban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g</a:t>
            </a:r>
            <a:r>
              <a:rPr sz="2600" dirty="0">
                <a:latin typeface="Calibri" panose="020F0502020204030204"/>
                <a:cs typeface="Calibri" panose="020F0502020204030204"/>
              </a:rPr>
              <a:t>an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jeni</a:t>
            </a:r>
            <a:r>
              <a:rPr sz="2600" dirty="0">
                <a:latin typeface="Calibri" panose="020F0502020204030204"/>
                <a:cs typeface="Calibri" panose="020F0502020204030204"/>
              </a:rPr>
              <a:t>s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ini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sediki</a:t>
            </a:r>
            <a:r>
              <a:rPr sz="2600" dirty="0">
                <a:latin typeface="Calibri" panose="020F0502020204030204"/>
                <a:cs typeface="Calibri" panose="020F0502020204030204"/>
              </a:rPr>
              <a:t>t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lebih</a:t>
            </a:r>
            <a:r>
              <a:rPr sz="2600" dirty="0">
                <a:latin typeface="Calibri" panose="020F0502020204030204"/>
                <a:cs typeface="Calibri" panose="020F0502020204030204"/>
              </a:rPr>
              <a:t>	</a:t>
            </a:r>
            <a:r>
              <a:rPr sz="2600" spc="-80" dirty="0">
                <a:latin typeface="Calibri" panose="020F0502020204030204"/>
                <a:cs typeface="Calibri" panose="020F0502020204030204"/>
              </a:rPr>
              <a:t>k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ple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k</a:t>
            </a:r>
            <a:r>
              <a:rPr sz="2600" dirty="0">
                <a:latin typeface="Calibri" panose="020F0502020204030204"/>
                <a:cs typeface="Calibri" panose="020F0502020204030204"/>
              </a:rPr>
              <a:t>s 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bila dibandingkan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dengan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struktur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hanya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memiliki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satu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buah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kondisi.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129" y="236296"/>
            <a:ext cx="5556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PERCABANGAN</a:t>
            </a:r>
            <a:r>
              <a:rPr spc="-20" dirty="0"/>
              <a:t> GANDA(2)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815441" y="2145029"/>
            <a:ext cx="1575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28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(kondisi)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441" y="2569008"/>
            <a:ext cx="6363970" cy="168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935">
              <a:lnSpc>
                <a:spcPct val="130000"/>
              </a:lnSpc>
              <a:spcBef>
                <a:spcPts val="100"/>
              </a:spcBef>
              <a:tabLst>
                <a:tab pos="861060" algn="l"/>
                <a:tab pos="6228715" algn="l"/>
              </a:tabLst>
            </a:pPr>
            <a:r>
              <a:rPr sz="2800" b="1" spc="-5" dirty="0">
                <a:latin typeface="Calibri" panose="020F0502020204030204"/>
                <a:cs typeface="Calibri" panose="020F0502020204030204"/>
              </a:rPr>
              <a:t>{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ta</a:t>
            </a:r>
            <a:r>
              <a:rPr sz="2800" b="1" spc="-4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emen_ji</a:t>
            </a:r>
            <a:r>
              <a:rPr sz="2800" b="1" spc="-50" dirty="0">
                <a:latin typeface="Calibri" panose="020F0502020204030204"/>
                <a:cs typeface="Calibri" panose="020F0502020204030204"/>
              </a:rPr>
              <a:t>k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a_</a:t>
            </a:r>
            <a:r>
              <a:rPr sz="2800" b="1" spc="-95" dirty="0">
                <a:latin typeface="Calibri" panose="020F0502020204030204"/>
                <a:cs typeface="Calibri" panose="020F0502020204030204"/>
              </a:rPr>
              <a:t>k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ondis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_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erpenuhi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;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} 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else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35280">
              <a:lnSpc>
                <a:spcPct val="100000"/>
              </a:lnSpc>
              <a:spcBef>
                <a:spcPts val="1020"/>
              </a:spcBef>
            </a:pPr>
            <a:r>
              <a:rPr sz="2800" b="1" spc="-5" dirty="0">
                <a:latin typeface="Calibri" panose="020F0502020204030204"/>
                <a:cs typeface="Calibri" panose="020F0502020204030204"/>
              </a:rPr>
              <a:t>{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4509" y="3806444"/>
            <a:ext cx="6438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03645" algn="l"/>
              </a:tabLst>
            </a:pPr>
            <a:r>
              <a:rPr sz="2800" b="1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ta</a:t>
            </a:r>
            <a:r>
              <a:rPr sz="2800" b="1" spc="-40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emen_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ji</a:t>
            </a:r>
            <a:r>
              <a:rPr sz="2800" b="1" spc="-45" dirty="0">
                <a:latin typeface="Calibri" panose="020F0502020204030204"/>
                <a:cs typeface="Calibri" panose="020F0502020204030204"/>
              </a:rPr>
              <a:t>k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a_</a:t>
            </a:r>
            <a:r>
              <a:rPr sz="2800" b="1" spc="-90" dirty="0">
                <a:latin typeface="Calibri" panose="020F0502020204030204"/>
                <a:cs typeface="Calibri" panose="020F0502020204030204"/>
              </a:rPr>
              <a:t>k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ondisi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_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ti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k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_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er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enuhi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;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}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129" y="236296"/>
            <a:ext cx="5556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PERCABANGAN</a:t>
            </a:r>
            <a:r>
              <a:rPr spc="-20" dirty="0"/>
              <a:t> GANDA(3)</a:t>
            </a:r>
            <a:endParaRPr spc="-20" dirty="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7885" y="2188210"/>
            <a:ext cx="7433945" cy="39668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8950" y="1329055"/>
            <a:ext cx="816483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Dalam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menuliskan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kondisi/syarat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selalu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digunakan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operator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relasional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sebagai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sarana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untuk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melakukan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proses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pengecekan 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153" y="2232279"/>
            <a:ext cx="7303008" cy="3840479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16978" y="2229104"/>
          <a:ext cx="7310120" cy="383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0365"/>
                <a:gridCol w="4384040"/>
              </a:tblGrid>
              <a:tr h="591820">
                <a:tc>
                  <a:txBody>
                    <a:bodyPr/>
                    <a:lstStyle/>
                    <a:p>
                      <a:pPr marL="352425" algn="ctr">
                        <a:lnSpc>
                          <a:spcPts val="4120"/>
                        </a:lnSpc>
                      </a:pPr>
                      <a:r>
                        <a:rPr sz="36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Operator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C0C8E3"/>
                      </a:solidFill>
                      <a:prstDash val="solid"/>
                    </a:lnL>
                    <a:lnT w="6350">
                      <a:solidFill>
                        <a:srgbClr val="C0C8E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695" algn="ctr">
                        <a:lnSpc>
                          <a:spcPts val="4120"/>
                        </a:lnSpc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Arti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6350">
                      <a:solidFill>
                        <a:srgbClr val="C0C8E3"/>
                      </a:solidFill>
                      <a:prstDash val="solid"/>
                    </a:lnR>
                    <a:lnT w="6350">
                      <a:solidFill>
                        <a:srgbClr val="C0C8E3"/>
                      </a:solidFill>
                      <a:prstDash val="solid"/>
                    </a:lnT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353060" algn="ctr">
                        <a:lnSpc>
                          <a:spcPts val="3780"/>
                        </a:lnSpc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&gt;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C0C8E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2910">
                        <a:lnSpc>
                          <a:spcPts val="3780"/>
                        </a:lnSpc>
                      </a:pPr>
                      <a:r>
                        <a:rPr sz="36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Lebih</a:t>
                      </a:r>
                      <a:r>
                        <a:rPr sz="3600" spc="-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36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besar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6350">
                      <a:solidFill>
                        <a:srgbClr val="C0C8E3"/>
                      </a:solidFill>
                      <a:prstDash val="solid"/>
                    </a:lnR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353060" algn="ctr">
                        <a:lnSpc>
                          <a:spcPts val="3780"/>
                        </a:lnSpc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C0C8E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2910">
                        <a:lnSpc>
                          <a:spcPts val="3780"/>
                        </a:lnSpc>
                      </a:pPr>
                      <a:r>
                        <a:rPr sz="36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Lebih</a:t>
                      </a:r>
                      <a:r>
                        <a:rPr sz="3600" spc="-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kecil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6350">
                      <a:solidFill>
                        <a:srgbClr val="C0C8E3"/>
                      </a:solidFill>
                      <a:prstDash val="solid"/>
                    </a:lnR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353060" algn="ctr">
                        <a:lnSpc>
                          <a:spcPts val="3780"/>
                        </a:lnSpc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C0C8E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2910">
                        <a:lnSpc>
                          <a:spcPts val="3780"/>
                        </a:lnSpc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Sama</a:t>
                      </a:r>
                      <a:r>
                        <a:rPr sz="3600" spc="-5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3600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dengan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6350">
                      <a:solidFill>
                        <a:srgbClr val="C0C8E3"/>
                      </a:solidFill>
                      <a:prstDash val="solid"/>
                    </a:lnR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353060" algn="ctr">
                        <a:lnSpc>
                          <a:spcPts val="3780"/>
                        </a:lnSpc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≥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C0C8E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2910">
                        <a:lnSpc>
                          <a:spcPts val="3780"/>
                        </a:lnSpc>
                      </a:pPr>
                      <a:r>
                        <a:rPr sz="36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Lebih</a:t>
                      </a:r>
                      <a:r>
                        <a:rPr sz="3600" spc="-3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atau</a:t>
                      </a:r>
                      <a:r>
                        <a:rPr sz="3600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36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sama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6350">
                      <a:solidFill>
                        <a:srgbClr val="C0C8E3"/>
                      </a:solidFill>
                      <a:prstDash val="solid"/>
                    </a:lnR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353060" algn="ctr">
                        <a:lnSpc>
                          <a:spcPts val="3780"/>
                        </a:lnSpc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≤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C0C8E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2910">
                        <a:lnSpc>
                          <a:spcPts val="3780"/>
                        </a:lnSpc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Kurang</a:t>
                      </a:r>
                      <a:r>
                        <a:rPr sz="3600" spc="-3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atau</a:t>
                      </a:r>
                      <a:r>
                        <a:rPr sz="3600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36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sama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6350">
                      <a:solidFill>
                        <a:srgbClr val="C0C8E3"/>
                      </a:solidFill>
                      <a:prstDash val="solid"/>
                    </a:lnR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353060" algn="ctr">
                        <a:lnSpc>
                          <a:spcPts val="3780"/>
                        </a:lnSpc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≠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C0C8E3"/>
                      </a:solidFill>
                      <a:prstDash val="solid"/>
                    </a:lnL>
                    <a:lnB w="6350">
                      <a:solidFill>
                        <a:srgbClr val="C0C8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910">
                        <a:lnSpc>
                          <a:spcPts val="3780"/>
                        </a:lnSpc>
                      </a:pPr>
                      <a:r>
                        <a:rPr sz="36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Tidak</a:t>
                      </a: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36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sama</a:t>
                      </a:r>
                      <a:r>
                        <a:rPr sz="3600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3600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dengan</a:t>
                      </a:r>
                      <a:endParaRPr sz="3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6350">
                      <a:solidFill>
                        <a:srgbClr val="C0C8E3"/>
                      </a:solidFill>
                      <a:prstDash val="solid"/>
                    </a:lnR>
                    <a:lnB w="6350">
                      <a:solidFill>
                        <a:srgbClr val="C0C8E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76247" y="236296"/>
            <a:ext cx="6463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SUB-CAPAIAN</a:t>
            </a:r>
            <a:r>
              <a:rPr sz="4000" b="1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PEMBELAJARAN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616" y="3145663"/>
            <a:ext cx="8354695" cy="10502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2590"/>
              </a:lnSpc>
              <a:spcBef>
                <a:spcPts val="425"/>
              </a:spcBef>
            </a:pPr>
            <a:r>
              <a:rPr sz="2400" b="1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Setelah</a:t>
            </a:r>
            <a:r>
              <a:rPr sz="24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menyelesaikan</a:t>
            </a:r>
            <a:r>
              <a:rPr sz="2400" b="1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pertemuan</a:t>
            </a:r>
            <a:r>
              <a:rPr sz="2400" b="1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ini</a:t>
            </a:r>
            <a:r>
              <a:rPr sz="2400" b="1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diharapkan</a:t>
            </a:r>
            <a:r>
              <a:rPr sz="24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mahasiswa </a:t>
            </a:r>
            <a:r>
              <a:rPr sz="2400" b="1" spc="-5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mampu</a:t>
            </a:r>
            <a:r>
              <a:rPr sz="2400" b="1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menerapkan</a:t>
            </a:r>
            <a:r>
              <a:rPr sz="2400" b="1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algoritma </a:t>
            </a:r>
            <a:r>
              <a:rPr sz="2400" b="1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pemilihan/percabangan</a:t>
            </a:r>
            <a:r>
              <a:rPr sz="24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ke</a:t>
            </a:r>
            <a:r>
              <a:rPr sz="2400" b="1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dalam </a:t>
            </a:r>
            <a:r>
              <a:rPr sz="2400" b="1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pseudocode</a:t>
            </a:r>
            <a:r>
              <a:rPr sz="2400" b="1" i="1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dan</a:t>
            </a:r>
            <a:r>
              <a:rPr sz="2400" b="1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program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795780" y="1316355"/>
            <a:ext cx="5519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/>
              <a:t>Sub Capaian Pembelajaran</a:t>
            </a:r>
            <a:endParaRPr 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Contoh</a:t>
            </a:r>
            <a:r>
              <a:rPr spc="-50" dirty="0"/>
              <a:t> </a:t>
            </a:r>
            <a:r>
              <a:rPr spc="-15" dirty="0"/>
              <a:t>Kasus</a:t>
            </a:r>
            <a:endParaRPr spc="-15" dirty="0"/>
          </a:p>
        </p:txBody>
      </p:sp>
      <p:sp>
        <p:nvSpPr>
          <p:cNvPr id="7" name="object 7"/>
          <p:cNvSpPr txBox="1"/>
          <p:nvPr/>
        </p:nvSpPr>
        <p:spPr>
          <a:xfrm>
            <a:off x="316128" y="1447672"/>
            <a:ext cx="8511540" cy="3912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635" algn="just">
              <a:lnSpc>
                <a:spcPct val="100000"/>
              </a:lnSpc>
              <a:spcBef>
                <a:spcPts val="90"/>
              </a:spcBef>
            </a:pPr>
            <a:r>
              <a:rPr lang="en-US" altLang="en-US" sz="2800" b="1" spc="-20" dirty="0">
                <a:latin typeface="Calibri" panose="020F0502020204030204"/>
                <a:cs typeface="Calibri" panose="020F0502020204030204"/>
              </a:rPr>
              <a:t>CONTOH KASUS</a:t>
            </a:r>
            <a:endParaRPr lang="en-US" altLang="en-US" sz="2800" b="1" spc="-20" dirty="0">
              <a:latin typeface="Calibri" panose="020F0502020204030204"/>
              <a:cs typeface="Calibri" panose="020F0502020204030204"/>
            </a:endParaRPr>
          </a:p>
          <a:p>
            <a:pPr marL="12065" marR="5080" indent="-635" algn="just">
              <a:lnSpc>
                <a:spcPct val="100000"/>
              </a:lnSpc>
              <a:spcBef>
                <a:spcPts val="90"/>
              </a:spcBef>
            </a:pPr>
            <a:endParaRPr sz="2800" b="1" spc="-20" dirty="0">
              <a:latin typeface="Calibri" panose="020F0502020204030204"/>
              <a:cs typeface="Calibri" panose="020F0502020204030204"/>
            </a:endParaRPr>
          </a:p>
          <a:p>
            <a:pPr marL="12065" marR="5080" indent="-635" algn="just">
              <a:lnSpc>
                <a:spcPct val="100000"/>
              </a:lnSpc>
              <a:spcBef>
                <a:spcPts val="90"/>
              </a:spcBef>
            </a:pPr>
            <a:r>
              <a:rPr sz="2800" b="1" spc="-20" dirty="0">
                <a:latin typeface="Calibri" panose="020F0502020204030204"/>
                <a:cs typeface="Calibri" panose="020F0502020204030204"/>
              </a:rPr>
              <a:t>Karyawan</a:t>
            </a:r>
            <a:r>
              <a:rPr sz="280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honorer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di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PT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5" dirty="0">
                <a:latin typeface="Calibri" panose="020F0502020204030204"/>
                <a:cs typeface="Calibri" panose="020F0502020204030204"/>
              </a:rPr>
              <a:t>“ABC”</a:t>
            </a:r>
            <a:r>
              <a:rPr sz="28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digaji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berdasarkan</a:t>
            </a:r>
            <a:r>
              <a:rPr sz="28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jumlah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jam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kerjanya</a:t>
            </a:r>
            <a:r>
              <a:rPr sz="28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selama</a:t>
            </a:r>
            <a:r>
              <a:rPr sz="28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satu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minggu.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Upah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per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jam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misalkan </a:t>
            </a:r>
            <a:r>
              <a:rPr sz="2800" b="1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Rp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2000,00.</a:t>
            </a:r>
            <a:r>
              <a:rPr sz="2800" b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Bila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jumlah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jam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kerja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lebih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besar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dari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48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jam, </a:t>
            </a:r>
            <a:r>
              <a:rPr sz="2800" b="1" spc="-6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maka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sisanya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dianggap</a:t>
            </a:r>
            <a:r>
              <a:rPr sz="28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sebagai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jam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40" dirty="0">
                <a:latin typeface="Calibri" panose="020F0502020204030204"/>
                <a:cs typeface="Calibri" panose="020F0502020204030204"/>
              </a:rPr>
              <a:t>lembur.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Upah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lembur </a:t>
            </a:r>
            <a:r>
              <a:rPr sz="2800" b="1" spc="-6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misalkan</a:t>
            </a:r>
            <a:r>
              <a:rPr sz="28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Rp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3000,00/jam.</a:t>
            </a:r>
            <a:r>
              <a:rPr sz="2800" b="1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Tulislah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algoritma</a:t>
            </a:r>
            <a:r>
              <a:rPr sz="28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yang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 membaca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jumlah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jam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kerja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seorang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karyawan</a:t>
            </a:r>
            <a:r>
              <a:rPr sz="28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selama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satu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minggu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lalu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menentukan</a:t>
            </a:r>
            <a:r>
              <a:rPr sz="28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upah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mingguannya!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9017" y="236296"/>
            <a:ext cx="2776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</a:t>
            </a:r>
            <a:r>
              <a:rPr spc="-10" dirty="0"/>
              <a:t>e</a:t>
            </a:r>
            <a:r>
              <a:rPr spc="-75" dirty="0"/>
              <a:t>n</a:t>
            </a:r>
            <a:r>
              <a:rPr spc="-55" dirty="0"/>
              <a:t>y</a:t>
            </a:r>
            <a:r>
              <a:rPr spc="-10" dirty="0"/>
              <a:t>elesaian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993140" y="1745615"/>
            <a:ext cx="7746365" cy="281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0680" algn="just">
              <a:lnSpc>
                <a:spcPct val="130000"/>
              </a:lnSpc>
              <a:spcBef>
                <a:spcPts val="100"/>
              </a:spcBef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Misalkan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jumlah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jam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kerja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karyawan</a:t>
            </a:r>
            <a:r>
              <a:rPr sz="28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adalah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JJK. </a:t>
            </a:r>
            <a:r>
              <a:rPr sz="2800" b="1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Kasus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1: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Jika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JJK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≤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48,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maka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upah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JJK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*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2000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Kasus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2: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Jika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JJK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48,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maka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383665">
              <a:lnSpc>
                <a:spcPct val="100000"/>
              </a:lnSpc>
              <a:spcBef>
                <a:spcPts val="995"/>
              </a:spcBef>
            </a:pPr>
            <a:r>
              <a:rPr sz="2800" b="1" spc="-5" dirty="0">
                <a:latin typeface="Calibri" panose="020F0502020204030204"/>
                <a:cs typeface="Calibri" panose="020F0502020204030204"/>
              </a:rPr>
              <a:t>lembur = JJK - 48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383665">
              <a:lnSpc>
                <a:spcPct val="100000"/>
              </a:lnSpc>
              <a:spcBef>
                <a:spcPts val="1010"/>
              </a:spcBef>
            </a:pPr>
            <a:r>
              <a:rPr sz="2800" b="1" spc="-5" dirty="0">
                <a:latin typeface="Calibri" panose="020F0502020204030204"/>
                <a:cs typeface="Calibri" panose="020F0502020204030204"/>
              </a:rPr>
              <a:t>upah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48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*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2000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+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lembur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*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3000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450" y="236296"/>
            <a:ext cx="2726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40" dirty="0">
                <a:latin typeface="Calibri Light" panose="020F0302020204030204"/>
                <a:cs typeface="Calibri Light" panose="020F0302020204030204"/>
              </a:rPr>
              <a:t>Contoh</a:t>
            </a:r>
            <a:r>
              <a:rPr b="0" spc="-1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b="0" spc="-40" dirty="0">
                <a:latin typeface="Calibri Light" panose="020F0302020204030204"/>
                <a:cs typeface="Calibri Light" panose="020F0302020204030204"/>
              </a:rPr>
              <a:t>Kasus</a:t>
            </a:r>
            <a:endParaRPr b="0" spc="-40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700" y="570230"/>
            <a:ext cx="8212455" cy="6230620"/>
          </a:xfrm>
          <a:custGeom>
            <a:avLst/>
            <a:gdLst/>
            <a:ahLst/>
            <a:cxnLst/>
            <a:rect l="l" t="t" r="r" b="b"/>
            <a:pathLst>
              <a:path w="7962900" h="5755005">
                <a:moveTo>
                  <a:pt x="0" y="5754624"/>
                </a:moveTo>
                <a:lnTo>
                  <a:pt x="7962900" y="5754624"/>
                </a:lnTo>
                <a:lnTo>
                  <a:pt x="7962900" y="0"/>
                </a:lnTo>
                <a:lnTo>
                  <a:pt x="0" y="0"/>
                </a:lnTo>
                <a:lnTo>
                  <a:pt x="0" y="57546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07135" y="989443"/>
            <a:ext cx="4600575" cy="24079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PROGRAM</a:t>
            </a:r>
            <a:r>
              <a:rPr sz="14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UpahKaryawan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{menentukan</a:t>
            </a:r>
            <a:r>
              <a:rPr sz="1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upah</a:t>
            </a:r>
            <a:r>
              <a:rPr sz="1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mingguan</a:t>
            </a:r>
            <a:r>
              <a:rPr sz="1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seorang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 karyawan}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DEKLARASI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nama:</a:t>
            </a:r>
            <a:r>
              <a:rPr sz="1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string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JJK:</a:t>
            </a:r>
            <a:r>
              <a:rPr sz="1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integer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lembur:</a:t>
            </a:r>
            <a:r>
              <a:rPr sz="1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integer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upah:</a:t>
            </a:r>
            <a:r>
              <a:rPr sz="14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real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135" y="3712819"/>
            <a:ext cx="4413885" cy="30880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ALGORITMA: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read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(nama,</a:t>
            </a:r>
            <a:r>
              <a:rPr sz="14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JJK)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</a:t>
            </a:r>
            <a:r>
              <a:rPr sz="14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JJK</a:t>
            </a:r>
            <a:r>
              <a:rPr sz="1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latin typeface="Courier New" panose="02070309020205020404"/>
                <a:cs typeface="Courier New" panose="02070309020205020404"/>
              </a:rPr>
              <a:t>≤</a:t>
            </a:r>
            <a:r>
              <a:rPr sz="1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48</a:t>
            </a:r>
            <a:r>
              <a:rPr sz="1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then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030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upah</a:t>
            </a:r>
            <a:r>
              <a:rPr sz="1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4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JJK</a:t>
            </a:r>
            <a:r>
              <a:rPr sz="1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1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2000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975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else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030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lembur</a:t>
            </a:r>
            <a:r>
              <a:rPr sz="1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4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JJK</a:t>
            </a:r>
            <a:r>
              <a:rPr sz="1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latin typeface="Courier New" panose="02070309020205020404"/>
                <a:cs typeface="Courier New" panose="02070309020205020404"/>
              </a:rPr>
              <a:t>–</a:t>
            </a:r>
            <a:r>
              <a:rPr sz="1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48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upah</a:t>
            </a:r>
            <a:r>
              <a:rPr sz="1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400" spc="4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48 </a:t>
            </a:r>
            <a:r>
              <a:rPr sz="1400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1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2000</a:t>
            </a:r>
            <a:r>
              <a:rPr sz="1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lembur</a:t>
            </a:r>
            <a:r>
              <a:rPr sz="1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3000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69900" marR="2762885">
              <a:lnSpc>
                <a:spcPts val="2680"/>
              </a:lnSpc>
              <a:spcBef>
                <a:spcPts val="65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end if </a:t>
            </a:r>
            <a:r>
              <a:rPr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write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spc="-15" dirty="0">
                <a:latin typeface="Courier New" panose="02070309020205020404"/>
                <a:cs typeface="Courier New" panose="02070309020205020404"/>
              </a:rPr>
              <a:t>u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pah</a:t>
            </a:r>
            <a:r>
              <a:rPr sz="1400" dirty="0">
                <a:latin typeface="Courier New" panose="02070309020205020404"/>
                <a:cs typeface="Courier New" panose="02070309020205020404"/>
              </a:rPr>
              <a:t>)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516" y="236296"/>
            <a:ext cx="7505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PERCABANGAN</a:t>
            </a:r>
            <a:r>
              <a:rPr spc="-5" dirty="0"/>
              <a:t> LEBIH</a:t>
            </a:r>
            <a:r>
              <a:rPr dirty="0"/>
              <a:t> </a:t>
            </a:r>
            <a:r>
              <a:rPr spc="-30" dirty="0"/>
              <a:t>DARI</a:t>
            </a:r>
            <a:r>
              <a:rPr spc="-5" dirty="0"/>
              <a:t> </a:t>
            </a:r>
            <a:r>
              <a:rPr spc="-50" dirty="0"/>
              <a:t>DUA</a:t>
            </a:r>
            <a:r>
              <a:rPr spc="15" dirty="0"/>
              <a:t> </a:t>
            </a:r>
            <a:r>
              <a:rPr spc="-5" dirty="0"/>
              <a:t>(1)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77495" y="1155065"/>
            <a:ext cx="8669020" cy="417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 algn="just">
              <a:lnSpc>
                <a:spcPct val="100000"/>
              </a:lnSpc>
              <a:spcBef>
                <a:spcPts val="105"/>
              </a:spcBef>
            </a:pPr>
            <a:r>
              <a:rPr lang="en-US" altLang="en-US" sz="2200" spc="-254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	</a:t>
            </a:r>
            <a:r>
              <a:rPr lang="en-US" altLang="en-US" sz="3200" b="1" u="sng" spc="-254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PERCABANGAN LEBIH DARI DUA</a:t>
            </a:r>
            <a:endParaRPr lang="en-US" altLang="en-US" sz="3200" b="1" u="sng" spc="-254" dirty="0">
              <a:solidFill>
                <a:srgbClr val="4471C4"/>
              </a:solidFill>
              <a:latin typeface="Segoe UI Symbol" panose="020B0502040204020203"/>
              <a:cs typeface="Segoe UI Symbol" panose="020B0502040204020203"/>
            </a:endParaRPr>
          </a:p>
          <a:p>
            <a:pPr marL="285750" marR="5080" indent="-273685" algn="just">
              <a:lnSpc>
                <a:spcPct val="100000"/>
              </a:lnSpc>
              <a:spcBef>
                <a:spcPts val="105"/>
              </a:spcBef>
            </a:pPr>
            <a:endParaRPr lang="en-US" altLang="en-US" sz="3200" b="1" u="sng" spc="-254" dirty="0">
              <a:solidFill>
                <a:srgbClr val="4471C4"/>
              </a:solidFill>
              <a:latin typeface="Segoe UI Symbol" panose="020B0502040204020203"/>
              <a:cs typeface="Segoe UI Symbol" panose="020B0502040204020203"/>
            </a:endParaRPr>
          </a:p>
          <a:p>
            <a:pPr marL="285750" marR="5080" indent="-273685" algn="just">
              <a:lnSpc>
                <a:spcPct val="100000"/>
              </a:lnSpc>
              <a:spcBef>
                <a:spcPts val="105"/>
              </a:spcBef>
            </a:pPr>
            <a:endParaRPr sz="2200" spc="-254" dirty="0">
              <a:solidFill>
                <a:srgbClr val="4471C4"/>
              </a:solidFill>
              <a:latin typeface="Segoe UI Symbol" panose="020B0502040204020203"/>
              <a:cs typeface="Segoe UI Symbol" panose="020B0502040204020203"/>
            </a:endParaRPr>
          </a:p>
          <a:p>
            <a:pPr marL="285750" marR="5080" indent="-273685" algn="just">
              <a:lnSpc>
                <a:spcPct val="100000"/>
              </a:lnSpc>
              <a:spcBef>
                <a:spcPts val="105"/>
              </a:spcBef>
            </a:pPr>
            <a:r>
              <a:rPr lang="en-US" altLang="en-US" sz="2600" spc="-15" dirty="0">
                <a:latin typeface="Calibri" panose="020F0502020204030204"/>
                <a:cs typeface="Calibri" panose="020F0502020204030204"/>
              </a:rPr>
              <a:t>   </a:t>
            </a:r>
            <a:r>
              <a:rPr lang="en-US" altLang="en-US"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Pada dasarnya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hanya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terdapat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DUA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jenis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seleksi 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dalam 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struktur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algoritma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pemrograman,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namun</a:t>
            </a:r>
            <a:r>
              <a:rPr sz="2600" spc="58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bukan </a:t>
            </a:r>
            <a:r>
              <a:rPr sz="2600" spc="-5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berarti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hanya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bisa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dikembangkan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pada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DUA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jenis 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tersebut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saja.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Struktur</a:t>
            </a:r>
            <a:r>
              <a:rPr sz="2600" b="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seleksi</a:t>
            </a:r>
            <a:r>
              <a:rPr sz="2600" b="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dapat</a:t>
            </a:r>
            <a:r>
              <a:rPr sz="2600" b="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dikembangkan </a:t>
            </a:r>
            <a:r>
              <a:rPr sz="2600" b="0" spc="-58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menjadi</a:t>
            </a:r>
            <a:r>
              <a:rPr sz="2600" b="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bentuk</a:t>
            </a:r>
            <a:r>
              <a:rPr sz="2600" b="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yang</a:t>
            </a:r>
            <a:r>
              <a:rPr sz="2600" b="0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tidak</a:t>
            </a:r>
            <a:r>
              <a:rPr sz="2600" b="0" spc="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terbatas</a:t>
            </a:r>
            <a:r>
              <a:rPr sz="2600" b="0" spc="56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dan</a:t>
            </a:r>
            <a:r>
              <a:rPr sz="2600" b="0" spc="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dapat </a:t>
            </a:r>
            <a:r>
              <a:rPr sz="2600" b="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dikombinasikan kedalam </a:t>
            </a:r>
            <a:r>
              <a:rPr sz="2600" b="0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bentuk perulangan </a:t>
            </a:r>
            <a:r>
              <a:rPr sz="2600" b="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selama </a:t>
            </a:r>
            <a:r>
              <a:rPr sz="2600" b="0" spc="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notasi</a:t>
            </a:r>
            <a:r>
              <a:rPr sz="2600" b="0" spc="-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penulisannya</a:t>
            </a:r>
            <a:r>
              <a:rPr sz="2600" b="0" spc="5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tidak</a:t>
            </a:r>
            <a:r>
              <a:rPr sz="2600" b="0" spc="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2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terdapat</a:t>
            </a:r>
            <a:r>
              <a:rPr sz="2600" b="0" spc="2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kesalahan.</a:t>
            </a:r>
            <a:endParaRPr sz="2600" b="0" spc="-10" dirty="0">
              <a:solidFill>
                <a:srgbClr val="385622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516" y="236296"/>
            <a:ext cx="7505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PERCABANGAN</a:t>
            </a:r>
            <a:r>
              <a:rPr spc="-5" dirty="0"/>
              <a:t> LEBIH</a:t>
            </a:r>
            <a:r>
              <a:rPr dirty="0"/>
              <a:t> </a:t>
            </a:r>
            <a:r>
              <a:rPr spc="-30" dirty="0"/>
              <a:t>DARI</a:t>
            </a:r>
            <a:r>
              <a:rPr spc="-5" dirty="0"/>
              <a:t> </a:t>
            </a:r>
            <a:r>
              <a:rPr spc="-50" dirty="0"/>
              <a:t>DUA</a:t>
            </a:r>
            <a:r>
              <a:rPr spc="15" dirty="0"/>
              <a:t> </a:t>
            </a:r>
            <a:r>
              <a:rPr spc="-5" dirty="0"/>
              <a:t>(2)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764540" y="1155065"/>
            <a:ext cx="8086090" cy="4434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 algn="just">
              <a:lnSpc>
                <a:spcPct val="100000"/>
              </a:lnSpc>
              <a:spcBef>
                <a:spcPts val="105"/>
              </a:spcBef>
            </a:pPr>
            <a:r>
              <a:rPr lang="en-US" altLang="en-US" sz="2600" spc="-15" dirty="0">
                <a:latin typeface="Calibri" panose="020F0502020204030204"/>
                <a:cs typeface="Calibri" panose="020F0502020204030204"/>
              </a:rPr>
              <a:t>   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Percabangan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jenis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ini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merupakan perluasan dari</a:t>
            </a:r>
            <a:r>
              <a:rPr lang="en-US" altLang="en-US"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struktur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percabangan dengan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satu dan dua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kondisi. </a:t>
            </a:r>
            <a:r>
              <a:rPr sz="2600" spc="-5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Strukturnya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yaitu</a:t>
            </a:r>
            <a:r>
              <a:rPr sz="2600" dirty="0">
                <a:latin typeface="Calibri" panose="020F0502020204030204"/>
                <a:cs typeface="Calibri" panose="020F0502020204030204"/>
              </a:rPr>
              <a:t> 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655"/>
              </a:spcBef>
            </a:pPr>
            <a:r>
              <a:rPr sz="2200" b="1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22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(kondisi_1)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2507615" indent="190500" algn="just">
              <a:lnSpc>
                <a:spcPts val="3640"/>
              </a:lnSpc>
              <a:spcBef>
                <a:spcPts val="275"/>
              </a:spcBef>
            </a:pPr>
            <a:r>
              <a:rPr sz="2200" b="1" spc="-5" dirty="0">
                <a:latin typeface="Calibri" panose="020F0502020204030204"/>
                <a:cs typeface="Calibri" panose="020F0502020204030204"/>
              </a:rPr>
              <a:t>{</a:t>
            </a:r>
            <a:r>
              <a:rPr sz="2200" b="1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200" b="1" spc="-35" dirty="0">
                <a:latin typeface="Calibri" panose="020F0502020204030204"/>
                <a:cs typeface="Calibri" panose="020F0502020204030204"/>
              </a:rPr>
              <a:t>tat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emen_ji</a:t>
            </a:r>
            <a:r>
              <a:rPr sz="2200" b="1" spc="-30" dirty="0">
                <a:latin typeface="Calibri" panose="020F0502020204030204"/>
                <a:cs typeface="Calibri" panose="020F0502020204030204"/>
              </a:rPr>
              <a:t>k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a_</a:t>
            </a:r>
            <a:r>
              <a:rPr sz="2200" b="1" spc="-70" dirty="0">
                <a:latin typeface="Calibri" panose="020F0502020204030204"/>
                <a:cs typeface="Calibri" panose="020F0502020204030204"/>
              </a:rPr>
              <a:t>k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200" b="1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disi_1_</a:t>
            </a:r>
            <a:r>
              <a:rPr sz="2200" b="1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2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rpe</a:t>
            </a:r>
            <a:r>
              <a:rPr sz="2200" b="1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uhi</a:t>
            </a:r>
            <a:r>
              <a:rPr sz="2200" b="1" dirty="0">
                <a:latin typeface="Calibri" panose="020F0502020204030204"/>
                <a:cs typeface="Calibri" panose="020F0502020204030204"/>
              </a:rPr>
              <a:t>;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}  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else</a:t>
            </a:r>
            <a:r>
              <a:rPr sz="22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22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(kondisi_2)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67335" algn="just">
              <a:lnSpc>
                <a:spcPct val="100000"/>
              </a:lnSpc>
              <a:spcBef>
                <a:spcPts val="715"/>
              </a:spcBef>
            </a:pPr>
            <a:r>
              <a:rPr sz="2200" b="1" spc="-10" dirty="0">
                <a:latin typeface="Calibri" panose="020F0502020204030204"/>
                <a:cs typeface="Calibri" panose="020F0502020204030204"/>
              </a:rPr>
              <a:t>{statemen_jika_kondisi_2_terpenuhi;}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2200" b="1" spc="-5" dirty="0">
                <a:latin typeface="Calibri" panose="020F0502020204030204"/>
                <a:cs typeface="Calibri" panose="020F0502020204030204"/>
              </a:rPr>
              <a:t>else</a:t>
            </a:r>
            <a:r>
              <a:rPr sz="22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if 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(kondisi_3)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2444115" indent="254635" algn="just">
              <a:lnSpc>
                <a:spcPts val="3650"/>
              </a:lnSpc>
              <a:spcBef>
                <a:spcPts val="275"/>
              </a:spcBef>
            </a:pPr>
            <a:r>
              <a:rPr sz="2200" b="1" spc="-5" dirty="0">
                <a:latin typeface="Calibri" panose="020F0502020204030204"/>
                <a:cs typeface="Calibri" panose="020F0502020204030204"/>
              </a:rPr>
              <a:t>{</a:t>
            </a:r>
            <a:r>
              <a:rPr sz="2200" b="1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200" b="1" spc="-35" dirty="0">
                <a:latin typeface="Calibri" panose="020F0502020204030204"/>
                <a:cs typeface="Calibri" panose="020F0502020204030204"/>
              </a:rPr>
              <a:t>tat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emen_ji</a:t>
            </a:r>
            <a:r>
              <a:rPr sz="2200" b="1" spc="-30" dirty="0">
                <a:latin typeface="Calibri" panose="020F0502020204030204"/>
                <a:cs typeface="Calibri" panose="020F0502020204030204"/>
              </a:rPr>
              <a:t>k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a_</a:t>
            </a:r>
            <a:r>
              <a:rPr sz="2200" b="1" spc="-70" dirty="0">
                <a:latin typeface="Calibri" panose="020F0502020204030204"/>
                <a:cs typeface="Calibri" panose="020F0502020204030204"/>
              </a:rPr>
              <a:t>k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200" b="1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disi_3_</a:t>
            </a:r>
            <a:r>
              <a:rPr sz="2200" b="1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er</a:t>
            </a:r>
            <a:r>
              <a:rPr sz="2200" b="1" dirty="0">
                <a:latin typeface="Calibri" panose="020F0502020204030204"/>
                <a:cs typeface="Calibri" panose="020F0502020204030204"/>
              </a:rPr>
              <a:t>p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en</a:t>
            </a:r>
            <a:r>
              <a:rPr sz="2200" b="1" spc="-15" dirty="0">
                <a:latin typeface="Calibri" panose="020F0502020204030204"/>
                <a:cs typeface="Calibri" panose="020F0502020204030204"/>
              </a:rPr>
              <a:t>u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2200" b="1" dirty="0">
                <a:latin typeface="Calibri" panose="020F0502020204030204"/>
                <a:cs typeface="Calibri" panose="020F0502020204030204"/>
              </a:rPr>
              <a:t>i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;} 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else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67335" algn="just">
              <a:lnSpc>
                <a:spcPct val="100000"/>
              </a:lnSpc>
              <a:spcBef>
                <a:spcPts val="705"/>
              </a:spcBef>
            </a:pPr>
            <a:r>
              <a:rPr sz="2200" b="1" spc="-10" dirty="0">
                <a:latin typeface="Calibri" panose="020F0502020204030204"/>
                <a:cs typeface="Calibri" panose="020F0502020204030204"/>
              </a:rPr>
              <a:t>{statemen_jika_semua_kondisi_diatas_tdk_terpenuhi;}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516" y="236296"/>
            <a:ext cx="7505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PERCABANGAN</a:t>
            </a:r>
            <a:r>
              <a:rPr spc="-5" dirty="0"/>
              <a:t> LEBIH</a:t>
            </a:r>
            <a:r>
              <a:rPr dirty="0"/>
              <a:t> </a:t>
            </a:r>
            <a:r>
              <a:rPr spc="-30" dirty="0"/>
              <a:t>DARI</a:t>
            </a:r>
            <a:r>
              <a:rPr spc="-5" dirty="0"/>
              <a:t> </a:t>
            </a:r>
            <a:r>
              <a:rPr spc="-50" dirty="0"/>
              <a:t>DUA</a:t>
            </a:r>
            <a:r>
              <a:rPr spc="15" dirty="0"/>
              <a:t> </a:t>
            </a:r>
            <a:r>
              <a:rPr spc="-5" dirty="0"/>
              <a:t>(3)</a:t>
            </a:r>
            <a:endParaRPr spc="-5" dirty="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2391" y="1248155"/>
            <a:ext cx="6224016" cy="49804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Contoh</a:t>
            </a:r>
            <a:r>
              <a:rPr spc="-50" dirty="0"/>
              <a:t> </a:t>
            </a:r>
            <a:r>
              <a:rPr spc="-15" dirty="0"/>
              <a:t>Kasus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28320" y="533399"/>
            <a:ext cx="8476538" cy="3977640"/>
          </a:xfrm>
          <a:prstGeom prst="rect">
            <a:avLst/>
          </a:prstGeom>
        </p:spPr>
        <p:txBody>
          <a:bodyPr vert="horz" wrap="square" lIns="0" tIns="1371472" rIns="0" bIns="0" rtlCol="0">
            <a:spAutoFit/>
          </a:bodyPr>
          <a:lstStyle/>
          <a:p>
            <a:pPr marL="17780" marR="5080" algn="just">
              <a:lnSpc>
                <a:spcPct val="100000"/>
              </a:lnSpc>
              <a:spcBef>
                <a:spcPts val="85"/>
              </a:spcBef>
            </a:pPr>
            <a:r>
              <a:rPr lang="en-US" sz="2800" b="1" spc="-25" dirty="0">
                <a:latin typeface="Calibri" panose="020F0502020204030204"/>
                <a:cs typeface="Calibri" panose="020F0502020204030204"/>
              </a:rPr>
              <a:t>CONTOH KASUS </a:t>
            </a:r>
            <a:endParaRPr lang="en-US" sz="2800" b="1" spc="-25" dirty="0">
              <a:latin typeface="Calibri" panose="020F0502020204030204"/>
              <a:cs typeface="Calibri" panose="020F0502020204030204"/>
            </a:endParaRPr>
          </a:p>
          <a:p>
            <a:pPr marL="17780" marR="5080" algn="just">
              <a:lnSpc>
                <a:spcPct val="100000"/>
              </a:lnSpc>
              <a:spcBef>
                <a:spcPts val="85"/>
              </a:spcBef>
            </a:pPr>
            <a:endParaRPr sz="2800" b="1" spc="-25" dirty="0">
              <a:latin typeface="Calibri" panose="020F0502020204030204"/>
              <a:cs typeface="Calibri" panose="020F0502020204030204"/>
            </a:endParaRPr>
          </a:p>
          <a:p>
            <a:pPr marL="17780" marR="5080" algn="just">
              <a:lnSpc>
                <a:spcPct val="100000"/>
              </a:lnSpc>
              <a:spcBef>
                <a:spcPts val="85"/>
              </a:spcBef>
            </a:pPr>
            <a:r>
              <a:rPr sz="2800" b="1" spc="-25" dirty="0">
                <a:latin typeface="Calibri" panose="020F0502020204030204"/>
                <a:cs typeface="Calibri" panose="020F0502020204030204"/>
              </a:rPr>
              <a:t>Tulislah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algoritma</a:t>
            </a:r>
            <a:r>
              <a:rPr sz="28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yang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menerima</a:t>
            </a:r>
            <a:r>
              <a:rPr sz="280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input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temperature</a:t>
            </a:r>
            <a:r>
              <a:rPr sz="280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air </a:t>
            </a:r>
            <a:r>
              <a:rPr sz="2800" b="1" spc="-6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(dalam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satuan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celcius)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pada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tekanan</a:t>
            </a:r>
            <a:r>
              <a:rPr sz="28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normal,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lalu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menentukan</a:t>
            </a:r>
            <a:r>
              <a:rPr sz="28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wujud air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tersebut</a:t>
            </a:r>
            <a:r>
              <a:rPr sz="28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(padat,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0" dirty="0">
                <a:latin typeface="Calibri" panose="020F0502020204030204"/>
                <a:cs typeface="Calibri" panose="020F0502020204030204"/>
              </a:rPr>
              <a:t>cair,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atau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gas/uap)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Contoh</a:t>
            </a:r>
            <a:r>
              <a:rPr spc="-50" dirty="0"/>
              <a:t> </a:t>
            </a:r>
            <a:r>
              <a:rPr spc="-15" dirty="0"/>
              <a:t>Kasus</a:t>
            </a:r>
            <a:endParaRPr spc="-15" dirty="0"/>
          </a:p>
        </p:txBody>
      </p:sp>
      <p:sp>
        <p:nvSpPr>
          <p:cNvPr id="7" name="object 7"/>
          <p:cNvSpPr txBox="1"/>
          <p:nvPr/>
        </p:nvSpPr>
        <p:spPr>
          <a:xfrm>
            <a:off x="387985" y="1838960"/>
            <a:ext cx="8479790" cy="281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08325">
              <a:lnSpc>
                <a:spcPct val="130000"/>
              </a:lnSpc>
              <a:spcBef>
                <a:spcPts val="100"/>
              </a:spcBef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Misalkah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suhu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air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adalah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20" dirty="0">
                <a:latin typeface="Calibri" panose="020F0502020204030204"/>
                <a:cs typeface="Calibri" panose="020F0502020204030204"/>
              </a:rPr>
              <a:t>T. </a:t>
            </a:r>
            <a:r>
              <a:rPr sz="2800" b="1" spc="-6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Analisis</a:t>
            </a:r>
            <a:r>
              <a:rPr sz="2800" b="1" u="sng" spc="1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kasus: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30000"/>
              </a:lnSpc>
            </a:pPr>
            <a:r>
              <a:rPr sz="2800" b="1" spc="-15" dirty="0">
                <a:latin typeface="Calibri" panose="020F0502020204030204"/>
                <a:cs typeface="Calibri" panose="020F0502020204030204"/>
              </a:rPr>
              <a:t>Kasus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1: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jika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≤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0,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maka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air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berwujud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padat.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 </a:t>
            </a:r>
            <a:endParaRPr sz="2800" b="1" spc="-5" dirty="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30000"/>
              </a:lnSpc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Kasus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2: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jika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0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T &lt;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100,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maka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air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berwujud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5" dirty="0">
                <a:latin typeface="Calibri" panose="020F0502020204030204"/>
                <a:cs typeface="Calibri" panose="020F0502020204030204"/>
              </a:rPr>
              <a:t>cair.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b="1" spc="-15" dirty="0">
                <a:latin typeface="Calibri" panose="020F0502020204030204"/>
                <a:cs typeface="Calibri" panose="020F0502020204030204"/>
              </a:rPr>
              <a:t>Kasus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3: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jika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≥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100,</a:t>
            </a:r>
            <a:r>
              <a:rPr sz="28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maka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air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berwujud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uap.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450" y="236296"/>
            <a:ext cx="2726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40" dirty="0">
                <a:latin typeface="Calibri Light" panose="020F0302020204030204"/>
                <a:cs typeface="Calibri Light" panose="020F0302020204030204"/>
              </a:rPr>
              <a:t>Contoh</a:t>
            </a:r>
            <a:r>
              <a:rPr b="0" spc="-1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b="0" spc="-40" dirty="0">
                <a:latin typeface="Calibri Light" panose="020F0302020204030204"/>
                <a:cs typeface="Calibri Light" panose="020F0302020204030204"/>
              </a:rPr>
              <a:t>Kasus</a:t>
            </a:r>
            <a:endParaRPr b="0" spc="-40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465" y="1117600"/>
            <a:ext cx="8039100" cy="398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PROGRAM</a:t>
            </a:r>
            <a:r>
              <a:rPr sz="12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WujudAir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latin typeface="Courier New" panose="02070309020205020404"/>
                <a:cs typeface="Courier New" panose="02070309020205020404"/>
              </a:rPr>
              <a:t>{menentukan</a:t>
            </a:r>
            <a:r>
              <a:rPr sz="1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wujud</a:t>
            </a:r>
            <a:r>
              <a:rPr sz="1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air:</a:t>
            </a:r>
            <a:r>
              <a:rPr sz="1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Padat,</a:t>
            </a:r>
            <a:r>
              <a:rPr sz="1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cair,</a:t>
            </a:r>
            <a:r>
              <a:rPr sz="1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atau</a:t>
            </a:r>
            <a:r>
              <a:rPr sz="1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gas sesuai dengan suhunya}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latin typeface="Courier New" panose="02070309020205020404"/>
                <a:cs typeface="Courier New" panose="02070309020205020404"/>
              </a:rPr>
              <a:t>DEKLARASI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200" spc="-5" dirty="0">
                <a:latin typeface="Courier New" panose="02070309020205020404"/>
                <a:cs typeface="Courier New" panose="02070309020205020404"/>
              </a:rPr>
              <a:t>T:</a:t>
            </a:r>
            <a:r>
              <a:rPr sz="12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real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1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ourier New" panose="02070309020205020404"/>
                <a:cs typeface="Courier New" panose="02070309020205020404"/>
              </a:rPr>
              <a:t>ALGORITMA: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read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(T)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b="1" spc="-5" dirty="0">
                <a:latin typeface="Courier New" panose="02070309020205020404"/>
                <a:cs typeface="Courier New" panose="02070309020205020404"/>
              </a:rPr>
              <a:t>if</a:t>
            </a:r>
            <a:r>
              <a:rPr sz="12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≤</a:t>
            </a:r>
            <a:r>
              <a:rPr sz="1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0</a:t>
            </a:r>
            <a:r>
              <a:rPr sz="1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spc="-5" dirty="0">
                <a:latin typeface="Courier New" panose="02070309020205020404"/>
                <a:cs typeface="Courier New" panose="02070309020205020404"/>
              </a:rPr>
              <a:t>then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write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(‘padat’)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927100" marR="2955925" indent="-457200">
              <a:lnSpc>
                <a:spcPts val="2450"/>
              </a:lnSpc>
              <a:spcBef>
                <a:spcPts val="235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else </a:t>
            </a:r>
            <a:r>
              <a:rPr sz="1200" b="1" spc="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(T&gt;0) </a:t>
            </a:r>
            <a:r>
              <a:rPr sz="1200" spc="5" dirty="0">
                <a:latin typeface="Courier New" panose="02070309020205020404"/>
                <a:cs typeface="Courier New" panose="02070309020205020404"/>
              </a:rPr>
              <a:t>and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(T&lt;100)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then </a:t>
            </a:r>
            <a:r>
              <a:rPr sz="1200" b="1" spc="-7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write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(‘cair’)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927100" marR="3328035" indent="-457200">
              <a:lnSpc>
                <a:spcPts val="2410"/>
              </a:lnSpc>
              <a:spcBef>
                <a:spcPts val="40"/>
              </a:spcBef>
            </a:pPr>
            <a:r>
              <a:rPr sz="1200" b="1" spc="-5" dirty="0">
                <a:latin typeface="Courier New" panose="02070309020205020404"/>
                <a:cs typeface="Courier New" panose="02070309020205020404"/>
              </a:rPr>
              <a:t>els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200" b="1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2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200" spc="-3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≥ </a:t>
            </a:r>
            <a:r>
              <a:rPr sz="1200" spc="-5" dirty="0">
                <a:latin typeface="Courier New" panose="02070309020205020404"/>
                <a:cs typeface="Courier New" panose="02070309020205020404"/>
              </a:rPr>
              <a:t>10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0</a:t>
            </a:r>
            <a:r>
              <a:rPr sz="12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spc="-5" dirty="0">
                <a:latin typeface="Courier New" panose="02070309020205020404"/>
                <a:cs typeface="Courier New" panose="02070309020205020404"/>
              </a:rPr>
              <a:t>then 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write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(‘Gas</a:t>
            </a:r>
            <a:r>
              <a:rPr sz="1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Courier New" panose="02070309020205020404"/>
                <a:cs typeface="Courier New" panose="02070309020205020404"/>
              </a:rPr>
              <a:t>atau</a:t>
            </a:r>
            <a:r>
              <a:rPr sz="1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spc="-5" dirty="0">
                <a:latin typeface="Courier New" panose="02070309020205020404"/>
                <a:cs typeface="Courier New" panose="02070309020205020404"/>
              </a:rPr>
              <a:t>Uap’)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95580" marR="5167630" indent="274320">
              <a:lnSpc>
                <a:spcPts val="2440"/>
              </a:lnSpc>
              <a:spcBef>
                <a:spcPts val="20"/>
              </a:spcBef>
            </a:pPr>
            <a:r>
              <a:rPr sz="1200" b="1" spc="-5" dirty="0">
                <a:latin typeface="Courier New" panose="02070309020205020404"/>
                <a:cs typeface="Courier New" panose="02070309020205020404"/>
              </a:rPr>
              <a:t>end</a:t>
            </a:r>
            <a:r>
              <a:rPr sz="12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200" b="1" spc="-7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end</a:t>
            </a:r>
            <a:r>
              <a:rPr sz="12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spc="-5" dirty="0">
                <a:latin typeface="Courier New" panose="02070309020205020404"/>
                <a:cs typeface="Courier New" panose="02070309020205020404"/>
              </a:rPr>
              <a:t>if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latin typeface="Courier New" panose="02070309020205020404"/>
                <a:cs typeface="Courier New" panose="02070309020205020404"/>
              </a:rPr>
              <a:t>end</a:t>
            </a:r>
            <a:r>
              <a:rPr sz="12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spc="-5" dirty="0">
                <a:latin typeface="Courier New" panose="02070309020205020404"/>
                <a:cs typeface="Courier New" panose="02070309020205020404"/>
              </a:rPr>
              <a:t>if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505" y="236296"/>
            <a:ext cx="3352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APA</a:t>
            </a:r>
            <a:r>
              <a:rPr spc="-45" dirty="0"/>
              <a:t> </a:t>
            </a:r>
            <a:r>
              <a:rPr spc="-65" dirty="0"/>
              <a:t>BEDANYA</a:t>
            </a:r>
            <a:r>
              <a:rPr spc="-45" dirty="0"/>
              <a:t> </a:t>
            </a:r>
            <a:r>
              <a:rPr spc="-5" dirty="0"/>
              <a:t>?</a:t>
            </a:r>
            <a:endParaRPr spc="-5" dirty="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8995" y="1629410"/>
            <a:ext cx="3025140" cy="45688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9071" y="1633727"/>
            <a:ext cx="2447544" cy="4604004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878205" y="646430"/>
            <a:ext cx="544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Perbedaan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9059" y="1424192"/>
            <a:ext cx="4039870" cy="276479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56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Pendahuluan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56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Percabangan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Tunggal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56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Percabangan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Ganda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56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Percabangan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Lebih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dari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Dua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56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Konstruksi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Case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56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Contoh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Soal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dan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Pembahasan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534" y="236296"/>
            <a:ext cx="2142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NESTED</a:t>
            </a:r>
            <a:r>
              <a:rPr spc="-50" dirty="0"/>
              <a:t> </a:t>
            </a:r>
            <a:r>
              <a:rPr spc="-5" dirty="0"/>
              <a:t>IF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309473" y="1149858"/>
            <a:ext cx="8528050" cy="373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3600" b="1" spc="-10" dirty="0">
                <a:latin typeface="Calibri" panose="020F0502020204030204"/>
                <a:cs typeface="Calibri" panose="020F0502020204030204"/>
              </a:rPr>
              <a:t>NESTED IF</a:t>
            </a:r>
            <a:endParaRPr sz="3600" b="1" spc="-10" dirty="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3600" b="1" spc="-10" dirty="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Nested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if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atau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struktur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if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bersyarang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atau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struktur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if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dalam</a:t>
            </a:r>
            <a:r>
              <a:rPr sz="2400" dirty="0">
                <a:latin typeface="Calibri" panose="020F0502020204030204"/>
                <a:cs typeface="Calibri" panose="020F0502020204030204"/>
              </a:rPr>
              <a:t> if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digunakan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untuk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menyelesaikan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masalah-masalah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memiliki </a:t>
            </a:r>
            <a:r>
              <a:rPr sz="2400" dirty="0">
                <a:latin typeface="Calibri" panose="020F0502020204030204"/>
                <a:cs typeface="Calibri" panose="020F0502020204030204"/>
              </a:rPr>
              <a:t> lebih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dari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dua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cabang. Seperti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halnya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struktur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If-Then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ataupun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If-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Then-Else, alternatif-alternatif dalam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nested </a:t>
            </a:r>
            <a:r>
              <a:rPr sz="2400" dirty="0">
                <a:latin typeface="Calibri" panose="020F0502020204030204"/>
                <a:cs typeface="Calibri" panose="020F0502020204030204"/>
              </a:rPr>
              <a:t>if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bisa </a:t>
            </a:r>
            <a:r>
              <a:rPr sz="2400" dirty="0">
                <a:latin typeface="Calibri" panose="020F0502020204030204"/>
                <a:cs typeface="Calibri" panose="020F0502020204030204"/>
              </a:rPr>
              <a:t>berupa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alternatif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hanya</a:t>
            </a:r>
            <a:r>
              <a:rPr sz="2400" spc="5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terdiri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dari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satu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proses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atau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aksi </a:t>
            </a:r>
            <a:r>
              <a:rPr sz="2400" dirty="0">
                <a:latin typeface="Calibri" panose="020F0502020204030204"/>
                <a:cs typeface="Calibri" panose="020F0502020204030204"/>
              </a:rPr>
              <a:t>(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tunggal </a:t>
            </a:r>
            <a:r>
              <a:rPr sz="2400" dirty="0">
                <a:latin typeface="Calibri" panose="020F0502020204030204"/>
                <a:cs typeface="Calibri" panose="020F0502020204030204"/>
              </a:rPr>
              <a:t>)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atau</a:t>
            </a:r>
            <a:r>
              <a:rPr sz="2400" spc="5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alternatif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terdiri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dari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sejumlah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proses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atau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aksi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jamak)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ataupun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kombinasi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antar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keduanya.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709" y="236296"/>
            <a:ext cx="2374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SWITCH</a:t>
            </a:r>
            <a:r>
              <a:rPr spc="-80" dirty="0"/>
              <a:t> </a:t>
            </a:r>
            <a:r>
              <a:rPr spc="-5" dirty="0"/>
              <a:t>(1)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444500" y="1179830"/>
            <a:ext cx="8242300" cy="4503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137795" indent="-273685" algn="just">
              <a:lnSpc>
                <a:spcPct val="100000"/>
              </a:lnSpc>
              <a:spcBef>
                <a:spcPts val="105"/>
              </a:spcBef>
            </a:pPr>
            <a:r>
              <a:rPr lang="en-US" altLang="en-US" sz="4000" b="1" u="sng" spc="-10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SWITCH</a:t>
            </a:r>
            <a:endParaRPr lang="en-US" altLang="en-US" sz="4000" b="1" u="sng" spc="-10" dirty="0">
              <a:solidFill>
                <a:srgbClr val="4471C4"/>
              </a:solidFill>
              <a:latin typeface="Segoe UI Symbol" panose="020B0502040204020203"/>
              <a:cs typeface="Segoe UI Symbol" panose="020B0502040204020203"/>
            </a:endParaRPr>
          </a:p>
          <a:p>
            <a:pPr marL="285750" marR="137795" indent="-273685" algn="just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endParaRPr sz="2200" spc="-10" dirty="0">
              <a:solidFill>
                <a:srgbClr val="4471C4"/>
              </a:solidFill>
              <a:latin typeface="Segoe UI Symbol" panose="020B0502040204020203"/>
              <a:cs typeface="Segoe UI Symbol" panose="020B0502040204020203"/>
            </a:endParaRPr>
          </a:p>
          <a:p>
            <a:pPr marL="469265" marR="137795" indent="-457200" algn="just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Char char="Ø"/>
            </a:pPr>
            <a:r>
              <a:rPr sz="2600" spc="-5" dirty="0">
                <a:latin typeface="Calibri" panose="020F0502020204030204"/>
                <a:cs typeface="Calibri" panose="020F0502020204030204"/>
              </a:rPr>
              <a:t>Selain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menggunakan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struktur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if,</a:t>
            </a:r>
            <a:r>
              <a:rPr sz="2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percabangan </a:t>
            </a:r>
            <a:r>
              <a:rPr sz="2600" spc="-80" dirty="0">
                <a:latin typeface="Calibri" panose="020F0502020204030204"/>
                <a:cs typeface="Calibri" panose="020F0502020204030204"/>
              </a:rPr>
              <a:t>dapat </a:t>
            </a:r>
            <a:r>
              <a:rPr sz="2600" spc="-5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menggunakan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switch.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sz="2600" spc="-5" dirty="0">
                <a:latin typeface="Calibri" panose="020F0502020204030204"/>
                <a:cs typeface="Calibri" panose="020F0502020204030204"/>
              </a:rPr>
              <a:t>Hampir sama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dengan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struktur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percabangan </a:t>
            </a:r>
            <a:r>
              <a:rPr sz="2600" spc="-90" dirty="0">
                <a:latin typeface="Calibri" panose="020F0502020204030204"/>
                <a:cs typeface="Calibri" panose="020F0502020204030204"/>
              </a:rPr>
              <a:t>IF, </a:t>
            </a:r>
            <a:r>
              <a:rPr sz="2600" spc="-70" dirty="0">
                <a:latin typeface="Calibri" panose="020F0502020204030204"/>
                <a:cs typeface="Calibri" panose="020F0502020204030204"/>
              </a:rPr>
              <a:t>tetapi </a:t>
            </a:r>
            <a:r>
              <a:rPr sz="2600" spc="-5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lebih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cocok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digunakan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jika kondisi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diperiksa 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sangat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banyak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355600" indent="-342900" algn="just">
              <a:lnSpc>
                <a:spcPct val="100000"/>
              </a:lnSpc>
              <a:spcBef>
                <a:spcPts val="605"/>
              </a:spcBef>
              <a:buFont typeface="Wingdings" panose="05000000000000000000" charset="0"/>
              <a:buChar char="Ø"/>
            </a:pPr>
            <a:r>
              <a:rPr sz="2600" spc="-10" dirty="0">
                <a:latin typeface="Calibri" panose="020F0502020204030204"/>
                <a:cs typeface="Calibri" panose="020F0502020204030204"/>
              </a:rPr>
              <a:t>Digunakan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untuk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menyederhanakan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if..else 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if..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sz="2600" spc="-10" dirty="0">
                <a:latin typeface="Calibri" panose="020F0502020204030204"/>
                <a:cs typeface="Calibri" panose="020F0502020204030204"/>
              </a:rPr>
              <a:t>Mempunyai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banyak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kondisi.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354965" marR="161290" indent="-342900" algn="just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sz="2600" spc="-10" dirty="0">
                <a:latin typeface="Calibri" panose="020F0502020204030204"/>
                <a:cs typeface="Calibri" panose="020F0502020204030204"/>
              </a:rPr>
              <a:t>Kondisi yang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diperiksa harus berupa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ordinal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(bertipe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integer</a:t>
            </a:r>
            <a:r>
              <a:rPr sz="2600" b="1" spc="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atau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),</a:t>
            </a:r>
            <a:r>
              <a:rPr sz="2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dan </a:t>
            </a:r>
            <a:r>
              <a:rPr sz="2600" dirty="0">
                <a:latin typeface="Calibri" panose="020F0502020204030204"/>
                <a:cs typeface="Calibri" panose="020F0502020204030204"/>
              </a:rPr>
              <a:t>tidak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boleh </a:t>
            </a:r>
            <a:r>
              <a:rPr sz="2600" dirty="0">
                <a:latin typeface="Calibri" panose="020F0502020204030204"/>
                <a:cs typeface="Calibri" panose="020F0502020204030204"/>
              </a:rPr>
              <a:t>bertipe </a:t>
            </a:r>
            <a:r>
              <a:rPr sz="2600" spc="-5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real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709" y="236296"/>
            <a:ext cx="2374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SWITCH</a:t>
            </a:r>
            <a:r>
              <a:rPr spc="-80" dirty="0"/>
              <a:t> </a:t>
            </a:r>
            <a:r>
              <a:rPr spc="-5" dirty="0"/>
              <a:t>(3)</a:t>
            </a:r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656844" y="1153667"/>
            <a:ext cx="7766684" cy="4754880"/>
          </a:xfrm>
          <a:custGeom>
            <a:avLst/>
            <a:gdLst/>
            <a:ahLst/>
            <a:cxnLst/>
            <a:rect l="l" t="t" r="r" b="b"/>
            <a:pathLst>
              <a:path w="7766684" h="4754880">
                <a:moveTo>
                  <a:pt x="0" y="4754880"/>
                </a:moveTo>
                <a:lnTo>
                  <a:pt x="7766304" y="4754880"/>
                </a:lnTo>
                <a:lnTo>
                  <a:pt x="7766304" y="0"/>
                </a:lnTo>
                <a:lnTo>
                  <a:pt x="0" y="0"/>
                </a:lnTo>
                <a:lnTo>
                  <a:pt x="0" y="47548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6498" y="1043787"/>
            <a:ext cx="4351020" cy="47752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b="1" spc="-10" dirty="0">
                <a:latin typeface="Calibri" panose="020F0502020204030204"/>
                <a:cs typeface="Calibri" panose="020F0502020204030204"/>
              </a:rPr>
              <a:t>switch</a:t>
            </a:r>
            <a:r>
              <a:rPr sz="20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(ekspresi)</a:t>
            </a:r>
            <a:r>
              <a:rPr sz="20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ct val="100000"/>
              </a:lnSpc>
              <a:spcBef>
                <a:spcPts val="995"/>
              </a:spcBef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nilai_konstanta1</a:t>
            </a:r>
            <a:r>
              <a:rPr sz="2000" b="1" spc="38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812165">
              <a:lnSpc>
                <a:spcPct val="100000"/>
              </a:lnSpc>
              <a:spcBef>
                <a:spcPts val="1010"/>
              </a:spcBef>
            </a:pPr>
            <a:r>
              <a:rPr sz="2000" b="1" spc="-15" dirty="0">
                <a:latin typeface="Calibri" panose="020F0502020204030204"/>
                <a:cs typeface="Calibri" panose="020F0502020204030204"/>
              </a:rPr>
              <a:t>statemen(pernyataan);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812165">
              <a:lnSpc>
                <a:spcPct val="100000"/>
              </a:lnSpc>
              <a:spcBef>
                <a:spcPts val="995"/>
              </a:spcBef>
            </a:pPr>
            <a:r>
              <a:rPr sz="2000" b="1" spc="-10" dirty="0">
                <a:latin typeface="Calibri" panose="020F0502020204030204"/>
                <a:cs typeface="Calibri" panose="020F0502020204030204"/>
              </a:rPr>
              <a:t>break;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ct val="100000"/>
              </a:lnSpc>
              <a:spcBef>
                <a:spcPts val="995"/>
              </a:spcBef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nilai_konstanta2</a:t>
            </a:r>
            <a:r>
              <a:rPr sz="2000" b="1" spc="38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812165" marR="1111885">
              <a:lnSpc>
                <a:spcPct val="142000"/>
              </a:lnSpc>
              <a:spcBef>
                <a:spcPts val="10"/>
              </a:spcBef>
            </a:pPr>
            <a:r>
              <a:rPr sz="2000" b="1" spc="-15" dirty="0">
                <a:latin typeface="Calibri" panose="020F0502020204030204"/>
                <a:cs typeface="Calibri" panose="020F0502020204030204"/>
              </a:rPr>
              <a:t>statemen(pernyataan); </a:t>
            </a:r>
            <a:r>
              <a:rPr sz="2000" b="1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break;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marR="3108960" indent="55880">
              <a:lnSpc>
                <a:spcPts val="3410"/>
              </a:lnSpc>
              <a:spcBef>
                <a:spcPts val="270"/>
              </a:spcBef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……. </a:t>
            </a:r>
            <a:r>
              <a:rPr sz="20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b="1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ault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812165">
              <a:lnSpc>
                <a:spcPct val="100000"/>
              </a:lnSpc>
              <a:spcBef>
                <a:spcPts val="710"/>
              </a:spcBef>
            </a:pPr>
            <a:r>
              <a:rPr sz="2000" b="1" spc="-10" dirty="0">
                <a:latin typeface="Calibri" panose="020F0502020204030204"/>
                <a:cs typeface="Calibri" panose="020F0502020204030204"/>
              </a:rPr>
              <a:t>statemen(pernyataan)_alternatif;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Contoh</a:t>
            </a:r>
            <a:r>
              <a:rPr spc="-50" dirty="0"/>
              <a:t> </a:t>
            </a:r>
            <a:r>
              <a:rPr spc="-15" dirty="0"/>
              <a:t>Kasus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33730" y="824229"/>
            <a:ext cx="8476538" cy="4627245"/>
          </a:xfrm>
          <a:prstGeom prst="rect">
            <a:avLst/>
          </a:prstGeom>
        </p:spPr>
        <p:txBody>
          <a:bodyPr vert="horz" wrap="square" lIns="0" tIns="593089" rIns="0" bIns="0" rtlCol="0">
            <a:spAutoFit/>
          </a:bodyPr>
          <a:lstStyle/>
          <a:p>
            <a:pPr marL="33655" marR="24130" indent="-254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15" dirty="0">
                <a:latin typeface="Calibri" panose="020F0502020204030204"/>
                <a:cs typeface="Calibri" panose="020F0502020204030204"/>
              </a:rPr>
              <a:t>CONTOH KASUS</a:t>
            </a:r>
            <a:endParaRPr lang="en-US" sz="2800" b="1" spc="-15" dirty="0">
              <a:latin typeface="Calibri" panose="020F0502020204030204"/>
              <a:cs typeface="Calibri" panose="020F0502020204030204"/>
            </a:endParaRPr>
          </a:p>
          <a:p>
            <a:pPr marL="33655" marR="24130" indent="-2540" algn="ctr">
              <a:lnSpc>
                <a:spcPct val="100000"/>
              </a:lnSpc>
              <a:spcBef>
                <a:spcPts val="95"/>
              </a:spcBef>
            </a:pPr>
            <a:endParaRPr sz="2800" b="1" spc="-15" dirty="0">
              <a:latin typeface="Calibri" panose="020F0502020204030204"/>
              <a:cs typeface="Calibri" panose="020F0502020204030204"/>
            </a:endParaRPr>
          </a:p>
          <a:p>
            <a:pPr marL="33655" marR="24130" indent="-2540" algn="just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 panose="020F0502020204030204"/>
                <a:cs typeface="Calibri" panose="020F0502020204030204"/>
              </a:rPr>
              <a:t>Seorang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pengirim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surat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menuliskan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nama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kota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pada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 amplop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surat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tetapi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tidak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mencantumkan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kode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pos-nya. </a:t>
            </a:r>
            <a:r>
              <a:rPr sz="2800" b="1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Buatlah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algoritma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yang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menerima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masukan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nama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kota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dan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menuliskan</a:t>
            </a:r>
            <a:r>
              <a:rPr sz="28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kodepos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kota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tersebut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40" dirty="0">
                <a:latin typeface="Calibri" panose="020F0502020204030204"/>
                <a:cs typeface="Calibri" panose="020F0502020204030204"/>
              </a:rPr>
              <a:t>ke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piranti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keluaran.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Kota-kota</a:t>
            </a:r>
            <a:r>
              <a:rPr sz="2800" b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yang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tersedia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hanya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5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yaitu: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algn="just">
              <a:lnSpc>
                <a:spcPct val="100000"/>
              </a:lnSpc>
              <a:spcBef>
                <a:spcPts val="1010"/>
              </a:spcBef>
            </a:pPr>
            <a:r>
              <a:rPr sz="2800" b="1" spc="-15" dirty="0">
                <a:latin typeface="Calibri" panose="020F0502020204030204"/>
                <a:cs typeface="Calibri" panose="020F0502020204030204"/>
              </a:rPr>
              <a:t>Padang: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25000,</a:t>
            </a:r>
            <a:r>
              <a:rPr sz="280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Bandung: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40100,</a:t>
            </a:r>
            <a:r>
              <a:rPr sz="280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Solo: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51000,</a:t>
            </a:r>
            <a:r>
              <a:rPr sz="280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Denpasar: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635" algn="just">
              <a:lnSpc>
                <a:spcPct val="100000"/>
              </a:lnSpc>
              <a:spcBef>
                <a:spcPts val="25"/>
              </a:spcBef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72000,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Palu: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92300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450" y="236296"/>
            <a:ext cx="2726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40" dirty="0">
                <a:latin typeface="Calibri Light" panose="020F0302020204030204"/>
                <a:cs typeface="Calibri Light" panose="020F0302020204030204"/>
              </a:rPr>
              <a:t>Contoh</a:t>
            </a:r>
            <a:r>
              <a:rPr b="0" spc="-1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b="0" spc="-40" dirty="0">
                <a:latin typeface="Calibri Light" panose="020F0302020204030204"/>
                <a:cs typeface="Calibri Light" panose="020F0302020204030204"/>
              </a:rPr>
              <a:t>Kasus</a:t>
            </a:r>
            <a:endParaRPr b="0" spc="-40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700" y="1103630"/>
            <a:ext cx="7962900" cy="5055235"/>
          </a:xfrm>
          <a:custGeom>
            <a:avLst/>
            <a:gdLst/>
            <a:ahLst/>
            <a:cxnLst/>
            <a:rect l="l" t="t" r="r" b="b"/>
            <a:pathLst>
              <a:path w="7962900" h="5055235">
                <a:moveTo>
                  <a:pt x="0" y="5055108"/>
                </a:moveTo>
                <a:lnTo>
                  <a:pt x="7962900" y="5055108"/>
                </a:lnTo>
                <a:lnTo>
                  <a:pt x="7962900" y="0"/>
                </a:lnTo>
                <a:lnTo>
                  <a:pt x="0" y="0"/>
                </a:lnTo>
                <a:lnTo>
                  <a:pt x="0" y="50551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7135" y="989443"/>
            <a:ext cx="6303010" cy="138620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PROGRAM</a:t>
            </a:r>
            <a:r>
              <a:rPr sz="14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KodePos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{menerima</a:t>
            </a:r>
            <a:r>
              <a:rPr sz="1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masukan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 nama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kota</a:t>
            </a:r>
            <a:r>
              <a:rPr sz="1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latin typeface="Courier New" panose="02070309020205020404"/>
                <a:cs typeface="Courier New" panose="02070309020205020404"/>
              </a:rPr>
              <a:t>dan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 mencetak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kode </a:t>
            </a:r>
            <a:r>
              <a:rPr sz="1400" dirty="0">
                <a:latin typeface="Courier New" panose="02070309020205020404"/>
                <a:cs typeface="Courier New" panose="02070309020205020404"/>
              </a:rPr>
              <a:t>pos</a:t>
            </a:r>
            <a:r>
              <a:rPr sz="1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kota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ybs}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DEKLARASI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kota:</a:t>
            </a:r>
            <a:r>
              <a:rPr sz="1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string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7135" y="2691231"/>
            <a:ext cx="2005964" cy="2748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ALGORITMA: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69900" marR="355600">
              <a:lnSpc>
                <a:spcPct val="1590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read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(kota) </a:t>
            </a:r>
            <a:r>
              <a:rPr sz="1400" spc="-8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case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(k</a:t>
            </a:r>
            <a:r>
              <a:rPr sz="1400" spc="-20" dirty="0">
                <a:latin typeface="Courier New" panose="02070309020205020404"/>
                <a:cs typeface="Courier New" panose="02070309020205020404"/>
              </a:rPr>
              <a:t>o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ta):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60000"/>
              </a:lnSpc>
              <a:spcBef>
                <a:spcPts val="10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‘Padang’ </a:t>
            </a:r>
            <a:r>
              <a:rPr sz="1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‘Bandung’ </a:t>
            </a:r>
            <a:r>
              <a:rPr sz="1400" spc="-8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‘Solo’ </a:t>
            </a:r>
            <a:r>
              <a:rPr sz="1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‘Denpa</a:t>
            </a:r>
            <a:r>
              <a:rPr sz="1400" spc="-15" dirty="0">
                <a:latin typeface="Courier New" panose="02070309020205020404"/>
                <a:cs typeface="Courier New" panose="02070309020205020404"/>
              </a:rPr>
              <a:t>s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ar</a:t>
            </a:r>
            <a:r>
              <a:rPr sz="1400" dirty="0">
                <a:latin typeface="Courier New" panose="02070309020205020404"/>
                <a:cs typeface="Courier New" panose="02070309020205020404"/>
              </a:rPr>
              <a:t>’ 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‘Palu’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3440" y="3712819"/>
            <a:ext cx="1730375" cy="172656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write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(‘25000’)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4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write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(‘40100’)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write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(‘51000’)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write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(‘72000’)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write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(‘92300’)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4386" y="5539841"/>
            <a:ext cx="5270500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otherwise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 write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(‘tidak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ada</a:t>
            </a:r>
            <a:r>
              <a:rPr sz="1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di dalam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 daftar’)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end</a:t>
            </a:r>
            <a:r>
              <a:rPr sz="14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case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907" y="236296"/>
            <a:ext cx="5810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PERNYATAAN</a:t>
            </a:r>
            <a:r>
              <a:rPr spc="-40" dirty="0"/>
              <a:t> </a:t>
            </a:r>
            <a:r>
              <a:rPr spc="-20" dirty="0"/>
              <a:t>SWITCH-CASE</a:t>
            </a:r>
            <a:endParaRPr spc="-20" dirty="0"/>
          </a:p>
        </p:txBody>
      </p:sp>
      <p:grpSp>
        <p:nvGrpSpPr>
          <p:cNvPr id="6" name="object 6"/>
          <p:cNvGrpSpPr/>
          <p:nvPr/>
        </p:nvGrpSpPr>
        <p:grpSpPr>
          <a:xfrm>
            <a:off x="483235" y="2193290"/>
            <a:ext cx="8453755" cy="4032885"/>
            <a:chOff x="178307" y="1354836"/>
            <a:chExt cx="8453755" cy="4936490"/>
          </a:xfrm>
        </p:grpSpPr>
        <p:sp>
          <p:nvSpPr>
            <p:cNvPr id="8" name="object 8"/>
            <p:cNvSpPr/>
            <p:nvPr/>
          </p:nvSpPr>
          <p:spPr>
            <a:xfrm>
              <a:off x="178307" y="1354836"/>
              <a:ext cx="8453755" cy="4132580"/>
            </a:xfrm>
            <a:custGeom>
              <a:avLst/>
              <a:gdLst/>
              <a:ahLst/>
              <a:cxnLst/>
              <a:rect l="l" t="t" r="r" b="b"/>
              <a:pathLst>
                <a:path w="8453755" h="4936490">
                  <a:moveTo>
                    <a:pt x="8453628" y="0"/>
                  </a:moveTo>
                  <a:lnTo>
                    <a:pt x="0" y="0"/>
                  </a:lnTo>
                  <a:lnTo>
                    <a:pt x="0" y="4936236"/>
                  </a:lnTo>
                  <a:lnTo>
                    <a:pt x="8453628" y="4936236"/>
                  </a:lnTo>
                  <a:lnTo>
                    <a:pt x="8453628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8307" y="1354836"/>
              <a:ext cx="8453755" cy="4936490"/>
            </a:xfrm>
            <a:custGeom>
              <a:avLst/>
              <a:gdLst/>
              <a:ahLst/>
              <a:cxnLst/>
              <a:rect l="l" t="t" r="r" b="b"/>
              <a:pathLst>
                <a:path w="8453755" h="4936490">
                  <a:moveTo>
                    <a:pt x="0" y="4936236"/>
                  </a:moveTo>
                  <a:lnTo>
                    <a:pt x="8453628" y="4936236"/>
                  </a:lnTo>
                  <a:lnTo>
                    <a:pt x="8453628" y="0"/>
                  </a:lnTo>
                  <a:lnTo>
                    <a:pt x="0" y="0"/>
                  </a:lnTo>
                  <a:lnTo>
                    <a:pt x="0" y="49362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12747" y="1142873"/>
            <a:ext cx="4849495" cy="102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2800" b="1" u="sng" spc="-5" dirty="0">
                <a:latin typeface="Calibri" panose="020F0502020204030204"/>
                <a:cs typeface="Calibri" panose="020F0502020204030204"/>
              </a:rPr>
              <a:t>PERNYATAAN SWITCH-CASE</a:t>
            </a:r>
            <a:endParaRPr lang="en-US" altLang="en-US" sz="2800" b="1" u="sng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Struktur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logika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i="1" spc="-10" dirty="0">
                <a:latin typeface="Calibri" panose="020F0502020204030204"/>
                <a:cs typeface="Calibri" panose="020F0502020204030204"/>
              </a:rPr>
              <a:t>switch-case</a:t>
            </a:r>
            <a:r>
              <a:rPr sz="1800" i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dapat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digambarkan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sbb.: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9033" y="2287333"/>
            <a:ext cx="4617085" cy="2277745"/>
            <a:chOff x="649033" y="2287333"/>
            <a:chExt cx="4617085" cy="2277745"/>
          </a:xfrm>
        </p:grpSpPr>
        <p:sp>
          <p:nvSpPr>
            <p:cNvPr id="12" name="object 12"/>
            <p:cNvSpPr/>
            <p:nvPr/>
          </p:nvSpPr>
          <p:spPr>
            <a:xfrm>
              <a:off x="665225" y="2894837"/>
              <a:ext cx="1892935" cy="388620"/>
            </a:xfrm>
            <a:custGeom>
              <a:avLst/>
              <a:gdLst/>
              <a:ahLst/>
              <a:cxnLst/>
              <a:rect l="l" t="t" r="r" b="b"/>
              <a:pathLst>
                <a:path w="1892935" h="388620">
                  <a:moveTo>
                    <a:pt x="946404" y="0"/>
                  </a:moveTo>
                  <a:lnTo>
                    <a:pt x="0" y="194310"/>
                  </a:lnTo>
                  <a:lnTo>
                    <a:pt x="946404" y="388620"/>
                  </a:lnTo>
                  <a:lnTo>
                    <a:pt x="1892808" y="194310"/>
                  </a:lnTo>
                  <a:lnTo>
                    <a:pt x="94640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5225" y="2894837"/>
              <a:ext cx="1892935" cy="388620"/>
            </a:xfrm>
            <a:custGeom>
              <a:avLst/>
              <a:gdLst/>
              <a:ahLst/>
              <a:cxnLst/>
              <a:rect l="l" t="t" r="r" b="b"/>
              <a:pathLst>
                <a:path w="1892935" h="388620">
                  <a:moveTo>
                    <a:pt x="0" y="194310"/>
                  </a:moveTo>
                  <a:lnTo>
                    <a:pt x="946404" y="0"/>
                  </a:lnTo>
                  <a:lnTo>
                    <a:pt x="1892808" y="194310"/>
                  </a:lnTo>
                  <a:lnTo>
                    <a:pt x="946404" y="388620"/>
                  </a:lnTo>
                  <a:lnTo>
                    <a:pt x="0" y="19431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5225" y="2303525"/>
              <a:ext cx="1892935" cy="388620"/>
            </a:xfrm>
            <a:custGeom>
              <a:avLst/>
              <a:gdLst/>
              <a:ahLst/>
              <a:cxnLst/>
              <a:rect l="l" t="t" r="r" b="b"/>
              <a:pathLst>
                <a:path w="1892935" h="388619">
                  <a:moveTo>
                    <a:pt x="946404" y="0"/>
                  </a:moveTo>
                  <a:lnTo>
                    <a:pt x="0" y="194310"/>
                  </a:lnTo>
                  <a:lnTo>
                    <a:pt x="946404" y="388620"/>
                  </a:lnTo>
                  <a:lnTo>
                    <a:pt x="1892808" y="194310"/>
                  </a:lnTo>
                  <a:lnTo>
                    <a:pt x="94640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5225" y="2303525"/>
              <a:ext cx="1892935" cy="388620"/>
            </a:xfrm>
            <a:custGeom>
              <a:avLst/>
              <a:gdLst/>
              <a:ahLst/>
              <a:cxnLst/>
              <a:rect l="l" t="t" r="r" b="b"/>
              <a:pathLst>
                <a:path w="1892935" h="388619">
                  <a:moveTo>
                    <a:pt x="0" y="194310"/>
                  </a:moveTo>
                  <a:lnTo>
                    <a:pt x="946404" y="0"/>
                  </a:lnTo>
                  <a:lnTo>
                    <a:pt x="1892808" y="194310"/>
                  </a:lnTo>
                  <a:lnTo>
                    <a:pt x="946404" y="388620"/>
                  </a:lnTo>
                  <a:lnTo>
                    <a:pt x="0" y="19431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5225" y="4161281"/>
              <a:ext cx="1892935" cy="387350"/>
            </a:xfrm>
            <a:custGeom>
              <a:avLst/>
              <a:gdLst/>
              <a:ahLst/>
              <a:cxnLst/>
              <a:rect l="l" t="t" r="r" b="b"/>
              <a:pathLst>
                <a:path w="1892935" h="387350">
                  <a:moveTo>
                    <a:pt x="946404" y="0"/>
                  </a:moveTo>
                  <a:lnTo>
                    <a:pt x="0" y="193548"/>
                  </a:lnTo>
                  <a:lnTo>
                    <a:pt x="946404" y="387096"/>
                  </a:lnTo>
                  <a:lnTo>
                    <a:pt x="1892808" y="193548"/>
                  </a:lnTo>
                  <a:lnTo>
                    <a:pt x="94640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5225" y="2303525"/>
              <a:ext cx="4584700" cy="2245360"/>
            </a:xfrm>
            <a:custGeom>
              <a:avLst/>
              <a:gdLst/>
              <a:ahLst/>
              <a:cxnLst/>
              <a:rect l="l" t="t" r="r" b="b"/>
              <a:pathLst>
                <a:path w="4584700" h="2245360">
                  <a:moveTo>
                    <a:pt x="0" y="2051304"/>
                  </a:moveTo>
                  <a:lnTo>
                    <a:pt x="946404" y="1857756"/>
                  </a:lnTo>
                  <a:lnTo>
                    <a:pt x="1892808" y="2051304"/>
                  </a:lnTo>
                  <a:lnTo>
                    <a:pt x="946404" y="2244852"/>
                  </a:lnTo>
                  <a:lnTo>
                    <a:pt x="0" y="2051304"/>
                  </a:lnTo>
                  <a:close/>
                </a:path>
                <a:path w="4584700" h="2245360">
                  <a:moveTo>
                    <a:pt x="2183892" y="388620"/>
                  </a:moveTo>
                  <a:lnTo>
                    <a:pt x="4584192" y="388620"/>
                  </a:lnTo>
                  <a:lnTo>
                    <a:pt x="4584192" y="0"/>
                  </a:lnTo>
                  <a:lnTo>
                    <a:pt x="2183892" y="0"/>
                  </a:lnTo>
                  <a:lnTo>
                    <a:pt x="2183892" y="38862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336671" y="2402332"/>
            <a:ext cx="142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action(s)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49117" y="2894838"/>
            <a:ext cx="2400300" cy="388620"/>
          </a:xfrm>
          <a:custGeom>
            <a:avLst/>
            <a:gdLst/>
            <a:ahLst/>
            <a:cxnLst/>
            <a:rect l="l" t="t" r="r" b="b"/>
            <a:pathLst>
              <a:path w="2400300" h="388620">
                <a:moveTo>
                  <a:pt x="0" y="388620"/>
                </a:moveTo>
                <a:lnTo>
                  <a:pt x="2400300" y="388620"/>
                </a:lnTo>
                <a:lnTo>
                  <a:pt x="2400300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330575" y="2993898"/>
            <a:ext cx="14344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action(s)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49117" y="4161282"/>
            <a:ext cx="2400300" cy="387350"/>
          </a:xfrm>
          <a:custGeom>
            <a:avLst/>
            <a:gdLst/>
            <a:ahLst/>
            <a:cxnLst/>
            <a:rect l="l" t="t" r="r" b="b"/>
            <a:pathLst>
              <a:path w="2400300" h="387350">
                <a:moveTo>
                  <a:pt x="0" y="387096"/>
                </a:moveTo>
                <a:lnTo>
                  <a:pt x="2400300" y="387096"/>
                </a:lnTo>
                <a:lnTo>
                  <a:pt x="2400300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345815" y="4259453"/>
            <a:ext cx="14052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action(s)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98997" y="2303526"/>
            <a:ext cx="1912620" cy="388620"/>
          </a:xfrm>
          <a:custGeom>
            <a:avLst/>
            <a:gdLst/>
            <a:ahLst/>
            <a:cxnLst/>
            <a:rect l="l" t="t" r="r" b="b"/>
            <a:pathLst>
              <a:path w="1912620" h="388619">
                <a:moveTo>
                  <a:pt x="0" y="388620"/>
                </a:moveTo>
                <a:lnTo>
                  <a:pt x="1912620" y="388620"/>
                </a:lnTo>
                <a:lnTo>
                  <a:pt x="1912620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392545" y="2402332"/>
            <a:ext cx="5245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eak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98997" y="2894838"/>
            <a:ext cx="1912620" cy="388620"/>
          </a:xfrm>
          <a:custGeom>
            <a:avLst/>
            <a:gdLst/>
            <a:ahLst/>
            <a:cxnLst/>
            <a:rect l="l" t="t" r="r" b="b"/>
            <a:pathLst>
              <a:path w="1912620" h="388620">
                <a:moveTo>
                  <a:pt x="0" y="388620"/>
                </a:moveTo>
                <a:lnTo>
                  <a:pt x="1912620" y="388620"/>
                </a:lnTo>
                <a:lnTo>
                  <a:pt x="1912620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392545" y="2993898"/>
            <a:ext cx="5245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eak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98997" y="4161282"/>
            <a:ext cx="1912620" cy="387350"/>
          </a:xfrm>
          <a:custGeom>
            <a:avLst/>
            <a:gdLst/>
            <a:ahLst/>
            <a:cxnLst/>
            <a:rect l="l" t="t" r="r" b="b"/>
            <a:pathLst>
              <a:path w="1912620" h="387350">
                <a:moveTo>
                  <a:pt x="0" y="387096"/>
                </a:moveTo>
                <a:lnTo>
                  <a:pt x="1912620" y="387096"/>
                </a:lnTo>
                <a:lnTo>
                  <a:pt x="1912620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392545" y="4259453"/>
            <a:ext cx="5245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eak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9953" y="1878076"/>
            <a:ext cx="2434590" cy="3305810"/>
            <a:chOff x="389953" y="1878076"/>
            <a:chExt cx="2434590" cy="3305810"/>
          </a:xfrm>
        </p:grpSpPr>
        <p:sp>
          <p:nvSpPr>
            <p:cNvPr id="30" name="object 30"/>
            <p:cNvSpPr/>
            <p:nvPr/>
          </p:nvSpPr>
          <p:spPr>
            <a:xfrm>
              <a:off x="1538108" y="1878076"/>
              <a:ext cx="144145" cy="426084"/>
            </a:xfrm>
            <a:custGeom>
              <a:avLst/>
              <a:gdLst/>
              <a:ahLst/>
              <a:cxnLst/>
              <a:rect l="l" t="t" r="r" b="b"/>
              <a:pathLst>
                <a:path w="144144" h="426085">
                  <a:moveTo>
                    <a:pt x="13612" y="282985"/>
                  </a:moveTo>
                  <a:lnTo>
                    <a:pt x="7608" y="285114"/>
                  </a:lnTo>
                  <a:lnTo>
                    <a:pt x="2897" y="289423"/>
                  </a:lnTo>
                  <a:lnTo>
                    <a:pt x="305" y="295005"/>
                  </a:lnTo>
                  <a:lnTo>
                    <a:pt x="0" y="301134"/>
                  </a:lnTo>
                  <a:lnTo>
                    <a:pt x="2147" y="307086"/>
                  </a:lnTo>
                  <a:lnTo>
                    <a:pt x="73775" y="425831"/>
                  </a:lnTo>
                  <a:lnTo>
                    <a:pt x="91598" y="394208"/>
                  </a:lnTo>
                  <a:lnTo>
                    <a:pt x="57265" y="394208"/>
                  </a:lnTo>
                  <a:lnTo>
                    <a:pt x="56386" y="334997"/>
                  </a:lnTo>
                  <a:lnTo>
                    <a:pt x="29579" y="290575"/>
                  </a:lnTo>
                  <a:lnTo>
                    <a:pt x="25288" y="285918"/>
                  </a:lnTo>
                  <a:lnTo>
                    <a:pt x="19736" y="283321"/>
                  </a:lnTo>
                  <a:lnTo>
                    <a:pt x="13612" y="282985"/>
                  </a:lnTo>
                  <a:close/>
                </a:path>
                <a:path w="144144" h="426085">
                  <a:moveTo>
                    <a:pt x="56386" y="334997"/>
                  </a:moveTo>
                  <a:lnTo>
                    <a:pt x="57265" y="394208"/>
                  </a:lnTo>
                  <a:lnTo>
                    <a:pt x="89269" y="393826"/>
                  </a:lnTo>
                  <a:lnTo>
                    <a:pt x="89156" y="386207"/>
                  </a:lnTo>
                  <a:lnTo>
                    <a:pt x="59424" y="386207"/>
                  </a:lnTo>
                  <a:lnTo>
                    <a:pt x="72864" y="362302"/>
                  </a:lnTo>
                  <a:lnTo>
                    <a:pt x="56386" y="334997"/>
                  </a:lnTo>
                  <a:close/>
                </a:path>
                <a:path w="144144" h="426085">
                  <a:moveTo>
                    <a:pt x="129676" y="281269"/>
                  </a:moveTo>
                  <a:lnTo>
                    <a:pt x="123543" y="281781"/>
                  </a:lnTo>
                  <a:lnTo>
                    <a:pt x="118052" y="284531"/>
                  </a:lnTo>
                  <a:lnTo>
                    <a:pt x="113907" y="289306"/>
                  </a:lnTo>
                  <a:lnTo>
                    <a:pt x="88391" y="334686"/>
                  </a:lnTo>
                  <a:lnTo>
                    <a:pt x="89269" y="393826"/>
                  </a:lnTo>
                  <a:lnTo>
                    <a:pt x="57265" y="394208"/>
                  </a:lnTo>
                  <a:lnTo>
                    <a:pt x="91598" y="394208"/>
                  </a:lnTo>
                  <a:lnTo>
                    <a:pt x="141847" y="305053"/>
                  </a:lnTo>
                  <a:lnTo>
                    <a:pt x="143787" y="298979"/>
                  </a:lnTo>
                  <a:lnTo>
                    <a:pt x="143275" y="292846"/>
                  </a:lnTo>
                  <a:lnTo>
                    <a:pt x="140525" y="287355"/>
                  </a:lnTo>
                  <a:lnTo>
                    <a:pt x="135751" y="283210"/>
                  </a:lnTo>
                  <a:lnTo>
                    <a:pt x="129676" y="281269"/>
                  </a:lnTo>
                  <a:close/>
                </a:path>
                <a:path w="144144" h="426085">
                  <a:moveTo>
                    <a:pt x="72864" y="362302"/>
                  </a:moveTo>
                  <a:lnTo>
                    <a:pt x="59424" y="386207"/>
                  </a:lnTo>
                  <a:lnTo>
                    <a:pt x="86983" y="385699"/>
                  </a:lnTo>
                  <a:lnTo>
                    <a:pt x="72864" y="362302"/>
                  </a:lnTo>
                  <a:close/>
                </a:path>
                <a:path w="144144" h="426085">
                  <a:moveTo>
                    <a:pt x="88391" y="334686"/>
                  </a:moveTo>
                  <a:lnTo>
                    <a:pt x="72864" y="362302"/>
                  </a:lnTo>
                  <a:lnTo>
                    <a:pt x="86983" y="385699"/>
                  </a:lnTo>
                  <a:lnTo>
                    <a:pt x="59424" y="386207"/>
                  </a:lnTo>
                  <a:lnTo>
                    <a:pt x="89156" y="386207"/>
                  </a:lnTo>
                  <a:lnTo>
                    <a:pt x="88391" y="334686"/>
                  </a:lnTo>
                  <a:close/>
                </a:path>
                <a:path w="144144" h="426085">
                  <a:moveTo>
                    <a:pt x="83427" y="0"/>
                  </a:moveTo>
                  <a:lnTo>
                    <a:pt x="51423" y="508"/>
                  </a:lnTo>
                  <a:lnTo>
                    <a:pt x="56386" y="334997"/>
                  </a:lnTo>
                  <a:lnTo>
                    <a:pt x="72864" y="362302"/>
                  </a:lnTo>
                  <a:lnTo>
                    <a:pt x="88391" y="334686"/>
                  </a:lnTo>
                  <a:lnTo>
                    <a:pt x="834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40762" y="2692019"/>
              <a:ext cx="143734" cy="20345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962" y="3993515"/>
              <a:ext cx="143734" cy="16687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6145" y="4780026"/>
              <a:ext cx="2402205" cy="387350"/>
            </a:xfrm>
            <a:custGeom>
              <a:avLst/>
              <a:gdLst/>
              <a:ahLst/>
              <a:cxnLst/>
              <a:rect l="l" t="t" r="r" b="b"/>
              <a:pathLst>
                <a:path w="2402205" h="387350">
                  <a:moveTo>
                    <a:pt x="0" y="387096"/>
                  </a:moveTo>
                  <a:lnTo>
                    <a:pt x="2401824" y="387096"/>
                  </a:lnTo>
                  <a:lnTo>
                    <a:pt x="2401824" y="0"/>
                  </a:lnTo>
                  <a:lnTo>
                    <a:pt x="0" y="0"/>
                  </a:lnTo>
                  <a:lnTo>
                    <a:pt x="0" y="387096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48867" y="4878451"/>
            <a:ext cx="15119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default</a:t>
            </a:r>
            <a:r>
              <a:rPr sz="18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action(s)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49033" y="2159317"/>
            <a:ext cx="7596505" cy="3999865"/>
            <a:chOff x="649033" y="2159317"/>
            <a:chExt cx="7596505" cy="3999865"/>
          </a:xfrm>
        </p:grpSpPr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120" y="4547997"/>
              <a:ext cx="143680" cy="23228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19605" y="5444489"/>
              <a:ext cx="365760" cy="341630"/>
            </a:xfrm>
            <a:custGeom>
              <a:avLst/>
              <a:gdLst/>
              <a:ahLst/>
              <a:cxnLst/>
              <a:rect l="l" t="t" r="r" b="b"/>
              <a:pathLst>
                <a:path w="365760" h="341629">
                  <a:moveTo>
                    <a:pt x="182880" y="0"/>
                  </a:moveTo>
                  <a:lnTo>
                    <a:pt x="134276" y="6099"/>
                  </a:lnTo>
                  <a:lnTo>
                    <a:pt x="90593" y="23311"/>
                  </a:lnTo>
                  <a:lnTo>
                    <a:pt x="53578" y="50006"/>
                  </a:lnTo>
                  <a:lnTo>
                    <a:pt x="24976" y="84553"/>
                  </a:lnTo>
                  <a:lnTo>
                    <a:pt x="6535" y="125324"/>
                  </a:lnTo>
                  <a:lnTo>
                    <a:pt x="0" y="170688"/>
                  </a:lnTo>
                  <a:lnTo>
                    <a:pt x="6535" y="216064"/>
                  </a:lnTo>
                  <a:lnTo>
                    <a:pt x="24976" y="256839"/>
                  </a:lnTo>
                  <a:lnTo>
                    <a:pt x="53578" y="291384"/>
                  </a:lnTo>
                  <a:lnTo>
                    <a:pt x="90593" y="318072"/>
                  </a:lnTo>
                  <a:lnTo>
                    <a:pt x="134276" y="335279"/>
                  </a:lnTo>
                  <a:lnTo>
                    <a:pt x="182880" y="341376"/>
                  </a:lnTo>
                  <a:lnTo>
                    <a:pt x="231483" y="335279"/>
                  </a:lnTo>
                  <a:lnTo>
                    <a:pt x="275166" y="318072"/>
                  </a:lnTo>
                  <a:lnTo>
                    <a:pt x="312181" y="291384"/>
                  </a:lnTo>
                  <a:lnTo>
                    <a:pt x="340783" y="256839"/>
                  </a:lnTo>
                  <a:lnTo>
                    <a:pt x="359224" y="216064"/>
                  </a:lnTo>
                  <a:lnTo>
                    <a:pt x="365760" y="170688"/>
                  </a:lnTo>
                  <a:lnTo>
                    <a:pt x="359224" y="125324"/>
                  </a:lnTo>
                  <a:lnTo>
                    <a:pt x="340783" y="84553"/>
                  </a:lnTo>
                  <a:lnTo>
                    <a:pt x="312181" y="50006"/>
                  </a:lnTo>
                  <a:lnTo>
                    <a:pt x="275166" y="23311"/>
                  </a:lnTo>
                  <a:lnTo>
                    <a:pt x="231483" y="6099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19605" y="5444489"/>
              <a:ext cx="365760" cy="341630"/>
            </a:xfrm>
            <a:custGeom>
              <a:avLst/>
              <a:gdLst/>
              <a:ahLst/>
              <a:cxnLst/>
              <a:rect l="l" t="t" r="r" b="b"/>
              <a:pathLst>
                <a:path w="365760" h="341629">
                  <a:moveTo>
                    <a:pt x="0" y="170688"/>
                  </a:moveTo>
                  <a:lnTo>
                    <a:pt x="6535" y="125324"/>
                  </a:lnTo>
                  <a:lnTo>
                    <a:pt x="24976" y="84553"/>
                  </a:lnTo>
                  <a:lnTo>
                    <a:pt x="53578" y="50006"/>
                  </a:lnTo>
                  <a:lnTo>
                    <a:pt x="90593" y="23311"/>
                  </a:lnTo>
                  <a:lnTo>
                    <a:pt x="134276" y="6099"/>
                  </a:lnTo>
                  <a:lnTo>
                    <a:pt x="182880" y="0"/>
                  </a:lnTo>
                  <a:lnTo>
                    <a:pt x="231483" y="6099"/>
                  </a:lnTo>
                  <a:lnTo>
                    <a:pt x="275166" y="23311"/>
                  </a:lnTo>
                  <a:lnTo>
                    <a:pt x="312181" y="50006"/>
                  </a:lnTo>
                  <a:lnTo>
                    <a:pt x="340783" y="84553"/>
                  </a:lnTo>
                  <a:lnTo>
                    <a:pt x="359224" y="125324"/>
                  </a:lnTo>
                  <a:lnTo>
                    <a:pt x="365760" y="170688"/>
                  </a:lnTo>
                  <a:lnTo>
                    <a:pt x="359224" y="216064"/>
                  </a:lnTo>
                  <a:lnTo>
                    <a:pt x="340783" y="256839"/>
                  </a:lnTo>
                  <a:lnTo>
                    <a:pt x="312181" y="291384"/>
                  </a:lnTo>
                  <a:lnTo>
                    <a:pt x="275166" y="318072"/>
                  </a:lnTo>
                  <a:lnTo>
                    <a:pt x="231483" y="335279"/>
                  </a:lnTo>
                  <a:lnTo>
                    <a:pt x="182880" y="341376"/>
                  </a:lnTo>
                  <a:lnTo>
                    <a:pt x="134276" y="335279"/>
                  </a:lnTo>
                  <a:lnTo>
                    <a:pt x="90593" y="318072"/>
                  </a:lnTo>
                  <a:lnTo>
                    <a:pt x="53578" y="291384"/>
                  </a:lnTo>
                  <a:lnTo>
                    <a:pt x="24976" y="256839"/>
                  </a:lnTo>
                  <a:lnTo>
                    <a:pt x="6535" y="216064"/>
                  </a:lnTo>
                  <a:lnTo>
                    <a:pt x="0" y="170688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29575" y="2426118"/>
              <a:ext cx="6716395" cy="3733165"/>
            </a:xfrm>
            <a:custGeom>
              <a:avLst/>
              <a:gdLst/>
              <a:ahLst/>
              <a:cxnLst/>
              <a:rect l="l" t="t" r="r" b="b"/>
              <a:pathLst>
                <a:path w="6716395" h="3733165">
                  <a:moveTo>
                    <a:pt x="143789" y="3607409"/>
                  </a:moveTo>
                  <a:lnTo>
                    <a:pt x="143408" y="3601288"/>
                  </a:lnTo>
                  <a:lnTo>
                    <a:pt x="140754" y="3595751"/>
                  </a:lnTo>
                  <a:lnTo>
                    <a:pt x="136029" y="3591496"/>
                  </a:lnTo>
                  <a:lnTo>
                    <a:pt x="130022" y="3589426"/>
                  </a:lnTo>
                  <a:lnTo>
                    <a:pt x="123913" y="3589794"/>
                  </a:lnTo>
                  <a:lnTo>
                    <a:pt x="118402" y="3592436"/>
                  </a:lnTo>
                  <a:lnTo>
                    <a:pt x="114185" y="3597160"/>
                  </a:lnTo>
                  <a:lnTo>
                    <a:pt x="87769" y="3642017"/>
                  </a:lnTo>
                  <a:lnTo>
                    <a:pt x="89039" y="3361334"/>
                  </a:lnTo>
                  <a:lnTo>
                    <a:pt x="57035" y="3361194"/>
                  </a:lnTo>
                  <a:lnTo>
                    <a:pt x="55968" y="3596805"/>
                  </a:lnTo>
                  <a:lnTo>
                    <a:pt x="55841" y="3642017"/>
                  </a:lnTo>
                  <a:lnTo>
                    <a:pt x="55765" y="3641877"/>
                  </a:lnTo>
                  <a:lnTo>
                    <a:pt x="29730" y="3596805"/>
                  </a:lnTo>
                  <a:lnTo>
                    <a:pt x="25577" y="3592042"/>
                  </a:lnTo>
                  <a:lnTo>
                    <a:pt x="20091" y="3589350"/>
                  </a:lnTo>
                  <a:lnTo>
                    <a:pt x="13957" y="3588931"/>
                  </a:lnTo>
                  <a:lnTo>
                    <a:pt x="7886" y="3590950"/>
                  </a:lnTo>
                  <a:lnTo>
                    <a:pt x="3124" y="3595166"/>
                  </a:lnTo>
                  <a:lnTo>
                    <a:pt x="431" y="3600678"/>
                  </a:lnTo>
                  <a:lnTo>
                    <a:pt x="0" y="3606800"/>
                  </a:lnTo>
                  <a:lnTo>
                    <a:pt x="2044" y="3612807"/>
                  </a:lnTo>
                  <a:lnTo>
                    <a:pt x="71386" y="3732822"/>
                  </a:lnTo>
                  <a:lnTo>
                    <a:pt x="90055" y="3701123"/>
                  </a:lnTo>
                  <a:lnTo>
                    <a:pt x="141744" y="3613404"/>
                  </a:lnTo>
                  <a:lnTo>
                    <a:pt x="143789" y="3607409"/>
                  </a:lnTo>
                  <a:close/>
                </a:path>
                <a:path w="6716395" h="3733165">
                  <a:moveTo>
                    <a:pt x="146227" y="2894012"/>
                  </a:moveTo>
                  <a:lnTo>
                    <a:pt x="145884" y="2887878"/>
                  </a:lnTo>
                  <a:lnTo>
                    <a:pt x="143281" y="2882328"/>
                  </a:lnTo>
                  <a:lnTo>
                    <a:pt x="138569" y="2878036"/>
                  </a:lnTo>
                  <a:lnTo>
                    <a:pt x="132562" y="2875915"/>
                  </a:lnTo>
                  <a:lnTo>
                    <a:pt x="126428" y="2876245"/>
                  </a:lnTo>
                  <a:lnTo>
                    <a:pt x="120878" y="2878848"/>
                  </a:lnTo>
                  <a:lnTo>
                    <a:pt x="116598" y="2883497"/>
                  </a:lnTo>
                  <a:lnTo>
                    <a:pt x="89954" y="2928048"/>
                  </a:lnTo>
                  <a:lnTo>
                    <a:pt x="92087" y="2741130"/>
                  </a:lnTo>
                  <a:lnTo>
                    <a:pt x="60083" y="2740876"/>
                  </a:lnTo>
                  <a:lnTo>
                    <a:pt x="57950" y="2927870"/>
                  </a:lnTo>
                  <a:lnTo>
                    <a:pt x="32270" y="2882608"/>
                  </a:lnTo>
                  <a:lnTo>
                    <a:pt x="28117" y="2877782"/>
                  </a:lnTo>
                  <a:lnTo>
                    <a:pt x="22631" y="2875038"/>
                  </a:lnTo>
                  <a:lnTo>
                    <a:pt x="16497" y="2874556"/>
                  </a:lnTo>
                  <a:lnTo>
                    <a:pt x="10426" y="2876512"/>
                  </a:lnTo>
                  <a:lnTo>
                    <a:pt x="5664" y="2880741"/>
                  </a:lnTo>
                  <a:lnTo>
                    <a:pt x="2959" y="2886252"/>
                  </a:lnTo>
                  <a:lnTo>
                    <a:pt x="2489" y="2892361"/>
                  </a:lnTo>
                  <a:lnTo>
                    <a:pt x="4457" y="2898356"/>
                  </a:lnTo>
                  <a:lnTo>
                    <a:pt x="72910" y="3018879"/>
                  </a:lnTo>
                  <a:lnTo>
                    <a:pt x="91859" y="2987256"/>
                  </a:lnTo>
                  <a:lnTo>
                    <a:pt x="144157" y="2900007"/>
                  </a:lnTo>
                  <a:lnTo>
                    <a:pt x="146227" y="2894012"/>
                  </a:lnTo>
                  <a:close/>
                </a:path>
                <a:path w="6716395" h="3733165">
                  <a:moveTo>
                    <a:pt x="1319034" y="1930234"/>
                  </a:moveTo>
                  <a:lnTo>
                    <a:pt x="1199781" y="1859876"/>
                  </a:lnTo>
                  <a:lnTo>
                    <a:pt x="1193749" y="1857756"/>
                  </a:lnTo>
                  <a:lnTo>
                    <a:pt x="1187602" y="1858098"/>
                  </a:lnTo>
                  <a:lnTo>
                    <a:pt x="1182039" y="1860740"/>
                  </a:lnTo>
                  <a:lnTo>
                    <a:pt x="1177810" y="1865464"/>
                  </a:lnTo>
                  <a:lnTo>
                    <a:pt x="1175727" y="1871472"/>
                  </a:lnTo>
                  <a:lnTo>
                    <a:pt x="1176070" y="1877580"/>
                  </a:lnTo>
                  <a:lnTo>
                    <a:pt x="1178674" y="1883092"/>
                  </a:lnTo>
                  <a:lnTo>
                    <a:pt x="1183398" y="1887308"/>
                  </a:lnTo>
                  <a:lnTo>
                    <a:pt x="1228153" y="1913788"/>
                  </a:lnTo>
                  <a:lnTo>
                    <a:pt x="1028585" y="1912708"/>
                  </a:lnTo>
                  <a:lnTo>
                    <a:pt x="1028331" y="1944712"/>
                  </a:lnTo>
                  <a:lnTo>
                    <a:pt x="1228064" y="1945792"/>
                  </a:lnTo>
                  <a:lnTo>
                    <a:pt x="1183017" y="1971763"/>
                  </a:lnTo>
                  <a:lnTo>
                    <a:pt x="1178204" y="1975993"/>
                  </a:lnTo>
                  <a:lnTo>
                    <a:pt x="1175499" y="1981504"/>
                  </a:lnTo>
                  <a:lnTo>
                    <a:pt x="1175067" y="1987613"/>
                  </a:lnTo>
                  <a:lnTo>
                    <a:pt x="1177048" y="1993607"/>
                  </a:lnTo>
                  <a:lnTo>
                    <a:pt x="1181265" y="1998370"/>
                  </a:lnTo>
                  <a:lnTo>
                    <a:pt x="1186789" y="2001062"/>
                  </a:lnTo>
                  <a:lnTo>
                    <a:pt x="1192936" y="2001494"/>
                  </a:lnTo>
                  <a:lnTo>
                    <a:pt x="1199019" y="1999449"/>
                  </a:lnTo>
                  <a:lnTo>
                    <a:pt x="1291501" y="1946109"/>
                  </a:lnTo>
                  <a:lnTo>
                    <a:pt x="1319034" y="1930234"/>
                  </a:lnTo>
                  <a:close/>
                </a:path>
                <a:path w="6716395" h="3733165">
                  <a:moveTo>
                    <a:pt x="1319034" y="663917"/>
                  </a:moveTo>
                  <a:lnTo>
                    <a:pt x="1199781" y="593432"/>
                  </a:lnTo>
                  <a:lnTo>
                    <a:pt x="1193749" y="591312"/>
                  </a:lnTo>
                  <a:lnTo>
                    <a:pt x="1187602" y="591654"/>
                  </a:lnTo>
                  <a:lnTo>
                    <a:pt x="1182039" y="594296"/>
                  </a:lnTo>
                  <a:lnTo>
                    <a:pt x="1177810" y="599020"/>
                  </a:lnTo>
                  <a:lnTo>
                    <a:pt x="1175727" y="605028"/>
                  </a:lnTo>
                  <a:lnTo>
                    <a:pt x="1176070" y="611136"/>
                  </a:lnTo>
                  <a:lnTo>
                    <a:pt x="1178674" y="616648"/>
                  </a:lnTo>
                  <a:lnTo>
                    <a:pt x="1183398" y="620864"/>
                  </a:lnTo>
                  <a:lnTo>
                    <a:pt x="1228153" y="647344"/>
                  </a:lnTo>
                  <a:lnTo>
                    <a:pt x="1028585" y="646264"/>
                  </a:lnTo>
                  <a:lnTo>
                    <a:pt x="1028331" y="678268"/>
                  </a:lnTo>
                  <a:lnTo>
                    <a:pt x="1228064" y="679348"/>
                  </a:lnTo>
                  <a:lnTo>
                    <a:pt x="1183017" y="705319"/>
                  </a:lnTo>
                  <a:lnTo>
                    <a:pt x="1178204" y="709549"/>
                  </a:lnTo>
                  <a:lnTo>
                    <a:pt x="1175499" y="715060"/>
                  </a:lnTo>
                  <a:lnTo>
                    <a:pt x="1175067" y="721169"/>
                  </a:lnTo>
                  <a:lnTo>
                    <a:pt x="1177048" y="727163"/>
                  </a:lnTo>
                  <a:lnTo>
                    <a:pt x="1181265" y="731926"/>
                  </a:lnTo>
                  <a:lnTo>
                    <a:pt x="1186789" y="734618"/>
                  </a:lnTo>
                  <a:lnTo>
                    <a:pt x="1192936" y="735050"/>
                  </a:lnTo>
                  <a:lnTo>
                    <a:pt x="1199019" y="733005"/>
                  </a:lnTo>
                  <a:lnTo>
                    <a:pt x="1291666" y="679665"/>
                  </a:lnTo>
                  <a:lnTo>
                    <a:pt x="1319034" y="663917"/>
                  </a:lnTo>
                  <a:close/>
                </a:path>
                <a:path w="6716395" h="3733165">
                  <a:moveTo>
                    <a:pt x="1319034" y="72478"/>
                  </a:moveTo>
                  <a:lnTo>
                    <a:pt x="1199781" y="2120"/>
                  </a:lnTo>
                  <a:lnTo>
                    <a:pt x="1193749" y="0"/>
                  </a:lnTo>
                  <a:lnTo>
                    <a:pt x="1187602" y="342"/>
                  </a:lnTo>
                  <a:lnTo>
                    <a:pt x="1182039" y="2984"/>
                  </a:lnTo>
                  <a:lnTo>
                    <a:pt x="1177810" y="7708"/>
                  </a:lnTo>
                  <a:lnTo>
                    <a:pt x="1175727" y="13716"/>
                  </a:lnTo>
                  <a:lnTo>
                    <a:pt x="1176070" y="19824"/>
                  </a:lnTo>
                  <a:lnTo>
                    <a:pt x="1178674" y="25336"/>
                  </a:lnTo>
                  <a:lnTo>
                    <a:pt x="1183398" y="29552"/>
                  </a:lnTo>
                  <a:lnTo>
                    <a:pt x="1228153" y="56032"/>
                  </a:lnTo>
                  <a:lnTo>
                    <a:pt x="1028585" y="54952"/>
                  </a:lnTo>
                  <a:lnTo>
                    <a:pt x="1028331" y="86956"/>
                  </a:lnTo>
                  <a:lnTo>
                    <a:pt x="1228064" y="88036"/>
                  </a:lnTo>
                  <a:lnTo>
                    <a:pt x="1183017" y="114007"/>
                  </a:lnTo>
                  <a:lnTo>
                    <a:pt x="1178204" y="118237"/>
                  </a:lnTo>
                  <a:lnTo>
                    <a:pt x="1175499" y="123748"/>
                  </a:lnTo>
                  <a:lnTo>
                    <a:pt x="1175067" y="129857"/>
                  </a:lnTo>
                  <a:lnTo>
                    <a:pt x="1177048" y="135851"/>
                  </a:lnTo>
                  <a:lnTo>
                    <a:pt x="1181265" y="140614"/>
                  </a:lnTo>
                  <a:lnTo>
                    <a:pt x="1186789" y="143306"/>
                  </a:lnTo>
                  <a:lnTo>
                    <a:pt x="1192936" y="143738"/>
                  </a:lnTo>
                  <a:lnTo>
                    <a:pt x="1199019" y="141693"/>
                  </a:lnTo>
                  <a:lnTo>
                    <a:pt x="1291501" y="88353"/>
                  </a:lnTo>
                  <a:lnTo>
                    <a:pt x="1319034" y="72478"/>
                  </a:lnTo>
                  <a:close/>
                </a:path>
                <a:path w="6716395" h="3733165">
                  <a:moveTo>
                    <a:pt x="4170819" y="1930234"/>
                  </a:moveTo>
                  <a:lnTo>
                    <a:pt x="4051312" y="1860003"/>
                  </a:lnTo>
                  <a:lnTo>
                    <a:pt x="4045305" y="1857959"/>
                  </a:lnTo>
                  <a:lnTo>
                    <a:pt x="4039171" y="1858340"/>
                  </a:lnTo>
                  <a:lnTo>
                    <a:pt x="4033621" y="1860994"/>
                  </a:lnTo>
                  <a:lnTo>
                    <a:pt x="4029341" y="1865718"/>
                  </a:lnTo>
                  <a:lnTo>
                    <a:pt x="4027284" y="1871726"/>
                  </a:lnTo>
                  <a:lnTo>
                    <a:pt x="4027665" y="1877847"/>
                  </a:lnTo>
                  <a:lnTo>
                    <a:pt x="4030319" y="1883410"/>
                  </a:lnTo>
                  <a:lnTo>
                    <a:pt x="4035056" y="1887689"/>
                  </a:lnTo>
                  <a:lnTo>
                    <a:pt x="4079925" y="1914029"/>
                  </a:lnTo>
                  <a:lnTo>
                    <a:pt x="3719842" y="1912708"/>
                  </a:lnTo>
                  <a:lnTo>
                    <a:pt x="3719842" y="1944712"/>
                  </a:lnTo>
                  <a:lnTo>
                    <a:pt x="4079722" y="1946033"/>
                  </a:lnTo>
                  <a:lnTo>
                    <a:pt x="4034802" y="1972017"/>
                  </a:lnTo>
                  <a:lnTo>
                    <a:pt x="4030040" y="1976247"/>
                  </a:lnTo>
                  <a:lnTo>
                    <a:pt x="4027347" y="1981758"/>
                  </a:lnTo>
                  <a:lnTo>
                    <a:pt x="4026916" y="1987867"/>
                  </a:lnTo>
                  <a:lnTo>
                    <a:pt x="4028960" y="1993861"/>
                  </a:lnTo>
                  <a:lnTo>
                    <a:pt x="4033177" y="1998624"/>
                  </a:lnTo>
                  <a:lnTo>
                    <a:pt x="4038689" y="2001316"/>
                  </a:lnTo>
                  <a:lnTo>
                    <a:pt x="4044797" y="2001748"/>
                  </a:lnTo>
                  <a:lnTo>
                    <a:pt x="4050804" y="1999703"/>
                  </a:lnTo>
                  <a:lnTo>
                    <a:pt x="4143171" y="1946236"/>
                  </a:lnTo>
                  <a:lnTo>
                    <a:pt x="4170819" y="1930234"/>
                  </a:lnTo>
                  <a:close/>
                </a:path>
                <a:path w="6716395" h="3733165">
                  <a:moveTo>
                    <a:pt x="4170819" y="663917"/>
                  </a:moveTo>
                  <a:lnTo>
                    <a:pt x="4051312" y="593559"/>
                  </a:lnTo>
                  <a:lnTo>
                    <a:pt x="4045305" y="591515"/>
                  </a:lnTo>
                  <a:lnTo>
                    <a:pt x="4039171" y="591896"/>
                  </a:lnTo>
                  <a:lnTo>
                    <a:pt x="4033621" y="594550"/>
                  </a:lnTo>
                  <a:lnTo>
                    <a:pt x="4029341" y="599274"/>
                  </a:lnTo>
                  <a:lnTo>
                    <a:pt x="4027284" y="605282"/>
                  </a:lnTo>
                  <a:lnTo>
                    <a:pt x="4027665" y="611403"/>
                  </a:lnTo>
                  <a:lnTo>
                    <a:pt x="4030319" y="616966"/>
                  </a:lnTo>
                  <a:lnTo>
                    <a:pt x="4035056" y="621245"/>
                  </a:lnTo>
                  <a:lnTo>
                    <a:pt x="4079925" y="647585"/>
                  </a:lnTo>
                  <a:lnTo>
                    <a:pt x="3719842" y="646264"/>
                  </a:lnTo>
                  <a:lnTo>
                    <a:pt x="3719842" y="678268"/>
                  </a:lnTo>
                  <a:lnTo>
                    <a:pt x="4079722" y="679589"/>
                  </a:lnTo>
                  <a:lnTo>
                    <a:pt x="4034802" y="705573"/>
                  </a:lnTo>
                  <a:lnTo>
                    <a:pt x="4030040" y="709803"/>
                  </a:lnTo>
                  <a:lnTo>
                    <a:pt x="4027347" y="715314"/>
                  </a:lnTo>
                  <a:lnTo>
                    <a:pt x="4026916" y="721423"/>
                  </a:lnTo>
                  <a:lnTo>
                    <a:pt x="4028960" y="727417"/>
                  </a:lnTo>
                  <a:lnTo>
                    <a:pt x="4033177" y="732180"/>
                  </a:lnTo>
                  <a:lnTo>
                    <a:pt x="4038689" y="734872"/>
                  </a:lnTo>
                  <a:lnTo>
                    <a:pt x="4044797" y="735304"/>
                  </a:lnTo>
                  <a:lnTo>
                    <a:pt x="4050804" y="733259"/>
                  </a:lnTo>
                  <a:lnTo>
                    <a:pt x="4143337" y="679792"/>
                  </a:lnTo>
                  <a:lnTo>
                    <a:pt x="4170819" y="663917"/>
                  </a:lnTo>
                  <a:close/>
                </a:path>
                <a:path w="6716395" h="3733165">
                  <a:moveTo>
                    <a:pt x="4170819" y="72478"/>
                  </a:moveTo>
                  <a:lnTo>
                    <a:pt x="4051312" y="2247"/>
                  </a:lnTo>
                  <a:lnTo>
                    <a:pt x="4045305" y="203"/>
                  </a:lnTo>
                  <a:lnTo>
                    <a:pt x="4039171" y="584"/>
                  </a:lnTo>
                  <a:lnTo>
                    <a:pt x="4033621" y="3238"/>
                  </a:lnTo>
                  <a:lnTo>
                    <a:pt x="4029341" y="7962"/>
                  </a:lnTo>
                  <a:lnTo>
                    <a:pt x="4027284" y="13970"/>
                  </a:lnTo>
                  <a:lnTo>
                    <a:pt x="4027665" y="20091"/>
                  </a:lnTo>
                  <a:lnTo>
                    <a:pt x="4030319" y="25654"/>
                  </a:lnTo>
                  <a:lnTo>
                    <a:pt x="4035056" y="29933"/>
                  </a:lnTo>
                  <a:lnTo>
                    <a:pt x="4079925" y="56273"/>
                  </a:lnTo>
                  <a:lnTo>
                    <a:pt x="3719842" y="54952"/>
                  </a:lnTo>
                  <a:lnTo>
                    <a:pt x="3719842" y="86956"/>
                  </a:lnTo>
                  <a:lnTo>
                    <a:pt x="4079722" y="88277"/>
                  </a:lnTo>
                  <a:lnTo>
                    <a:pt x="4034802" y="114261"/>
                  </a:lnTo>
                  <a:lnTo>
                    <a:pt x="4030040" y="118491"/>
                  </a:lnTo>
                  <a:lnTo>
                    <a:pt x="4027347" y="124002"/>
                  </a:lnTo>
                  <a:lnTo>
                    <a:pt x="4026916" y="130111"/>
                  </a:lnTo>
                  <a:lnTo>
                    <a:pt x="4028960" y="136105"/>
                  </a:lnTo>
                  <a:lnTo>
                    <a:pt x="4033177" y="140868"/>
                  </a:lnTo>
                  <a:lnTo>
                    <a:pt x="4038689" y="143560"/>
                  </a:lnTo>
                  <a:lnTo>
                    <a:pt x="4044797" y="143992"/>
                  </a:lnTo>
                  <a:lnTo>
                    <a:pt x="4050804" y="141947"/>
                  </a:lnTo>
                  <a:lnTo>
                    <a:pt x="4143171" y="88480"/>
                  </a:lnTo>
                  <a:lnTo>
                    <a:pt x="4170819" y="72478"/>
                  </a:lnTo>
                  <a:close/>
                </a:path>
                <a:path w="6716395" h="3733165">
                  <a:moveTo>
                    <a:pt x="6715773" y="54952"/>
                  </a:moveTo>
                  <a:lnTo>
                    <a:pt x="6081915" y="54952"/>
                  </a:lnTo>
                  <a:lnTo>
                    <a:pt x="6081915" y="86956"/>
                  </a:lnTo>
                  <a:lnTo>
                    <a:pt x="6683769" y="86956"/>
                  </a:lnTo>
                  <a:lnTo>
                    <a:pt x="6683769" y="3172815"/>
                  </a:lnTo>
                  <a:lnTo>
                    <a:pt x="346671" y="3172815"/>
                  </a:lnTo>
                  <a:lnTo>
                    <a:pt x="319227" y="3188817"/>
                  </a:lnTo>
                  <a:lnTo>
                    <a:pt x="295541" y="3174987"/>
                  </a:lnTo>
                  <a:lnTo>
                    <a:pt x="319227" y="3188805"/>
                  </a:lnTo>
                  <a:lnTo>
                    <a:pt x="342925" y="3174987"/>
                  </a:lnTo>
                  <a:lnTo>
                    <a:pt x="346671" y="3172815"/>
                  </a:lnTo>
                  <a:lnTo>
                    <a:pt x="391553" y="3146641"/>
                  </a:lnTo>
                  <a:lnTo>
                    <a:pt x="396278" y="3142424"/>
                  </a:lnTo>
                  <a:lnTo>
                    <a:pt x="398932" y="3136912"/>
                  </a:lnTo>
                  <a:lnTo>
                    <a:pt x="399313" y="3130804"/>
                  </a:lnTo>
                  <a:lnTo>
                    <a:pt x="397268" y="3124797"/>
                  </a:lnTo>
                  <a:lnTo>
                    <a:pt x="393039" y="3119996"/>
                  </a:lnTo>
                  <a:lnTo>
                    <a:pt x="387527" y="3117304"/>
                  </a:lnTo>
                  <a:lnTo>
                    <a:pt x="381419" y="3116910"/>
                  </a:lnTo>
                  <a:lnTo>
                    <a:pt x="375424" y="3118955"/>
                  </a:lnTo>
                  <a:lnTo>
                    <a:pt x="255663" y="3188805"/>
                  </a:lnTo>
                  <a:lnTo>
                    <a:pt x="375424" y="3258629"/>
                  </a:lnTo>
                  <a:lnTo>
                    <a:pt x="381419" y="3260687"/>
                  </a:lnTo>
                  <a:lnTo>
                    <a:pt x="387527" y="3260293"/>
                  </a:lnTo>
                  <a:lnTo>
                    <a:pt x="393039" y="3257626"/>
                  </a:lnTo>
                  <a:lnTo>
                    <a:pt x="397268" y="3252876"/>
                  </a:lnTo>
                  <a:lnTo>
                    <a:pt x="399313" y="3246869"/>
                  </a:lnTo>
                  <a:lnTo>
                    <a:pt x="398932" y="3240748"/>
                  </a:lnTo>
                  <a:lnTo>
                    <a:pt x="396278" y="3235210"/>
                  </a:lnTo>
                  <a:lnTo>
                    <a:pt x="391553" y="3230981"/>
                  </a:lnTo>
                  <a:lnTo>
                    <a:pt x="346671" y="3204807"/>
                  </a:lnTo>
                  <a:lnTo>
                    <a:pt x="6715773" y="3204807"/>
                  </a:lnTo>
                  <a:lnTo>
                    <a:pt x="6715773" y="3188805"/>
                  </a:lnTo>
                  <a:lnTo>
                    <a:pt x="6715773" y="3172815"/>
                  </a:lnTo>
                  <a:lnTo>
                    <a:pt x="6715773" y="86956"/>
                  </a:lnTo>
                  <a:lnTo>
                    <a:pt x="6715773" y="70967"/>
                  </a:lnTo>
                  <a:lnTo>
                    <a:pt x="6715773" y="54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6190" y="3283330"/>
              <a:ext cx="143734" cy="20345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311907" y="2164079"/>
              <a:ext cx="579120" cy="368935"/>
            </a:xfrm>
            <a:custGeom>
              <a:avLst/>
              <a:gdLst/>
              <a:ahLst/>
              <a:cxnLst/>
              <a:rect l="l" t="t" r="r" b="b"/>
              <a:pathLst>
                <a:path w="579119" h="368935">
                  <a:moveTo>
                    <a:pt x="579119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579119" y="368808"/>
                  </a:lnTo>
                  <a:lnTo>
                    <a:pt x="57911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311907" y="2164079"/>
              <a:ext cx="579120" cy="368935"/>
            </a:xfrm>
            <a:custGeom>
              <a:avLst/>
              <a:gdLst/>
              <a:ahLst/>
              <a:cxnLst/>
              <a:rect l="l" t="t" r="r" b="b"/>
              <a:pathLst>
                <a:path w="579119" h="368935">
                  <a:moveTo>
                    <a:pt x="0" y="368808"/>
                  </a:moveTo>
                  <a:lnTo>
                    <a:pt x="579119" y="368808"/>
                  </a:lnTo>
                  <a:lnTo>
                    <a:pt x="579119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322575" y="2764535"/>
              <a:ext cx="579120" cy="368935"/>
            </a:xfrm>
            <a:custGeom>
              <a:avLst/>
              <a:gdLst/>
              <a:ahLst/>
              <a:cxnLst/>
              <a:rect l="l" t="t" r="r" b="b"/>
              <a:pathLst>
                <a:path w="579119" h="368935">
                  <a:moveTo>
                    <a:pt x="579119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579119" y="368808"/>
                  </a:lnTo>
                  <a:lnTo>
                    <a:pt x="57911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322575" y="2764535"/>
              <a:ext cx="579120" cy="368935"/>
            </a:xfrm>
            <a:custGeom>
              <a:avLst/>
              <a:gdLst/>
              <a:ahLst/>
              <a:cxnLst/>
              <a:rect l="l" t="t" r="r" b="b"/>
              <a:pathLst>
                <a:path w="579119" h="368935">
                  <a:moveTo>
                    <a:pt x="0" y="368808"/>
                  </a:moveTo>
                  <a:lnTo>
                    <a:pt x="579119" y="368808"/>
                  </a:lnTo>
                  <a:lnTo>
                    <a:pt x="579119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322575" y="4030979"/>
              <a:ext cx="579120" cy="368935"/>
            </a:xfrm>
            <a:custGeom>
              <a:avLst/>
              <a:gdLst/>
              <a:ahLst/>
              <a:cxnLst/>
              <a:rect l="l" t="t" r="r" b="b"/>
              <a:pathLst>
                <a:path w="579119" h="368935">
                  <a:moveTo>
                    <a:pt x="579119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579119" y="368808"/>
                  </a:lnTo>
                  <a:lnTo>
                    <a:pt x="57911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322575" y="4030979"/>
              <a:ext cx="579120" cy="368935"/>
            </a:xfrm>
            <a:custGeom>
              <a:avLst/>
              <a:gdLst/>
              <a:ahLst/>
              <a:cxnLst/>
              <a:rect l="l" t="t" r="r" b="b"/>
              <a:pathLst>
                <a:path w="579119" h="368935">
                  <a:moveTo>
                    <a:pt x="0" y="368808"/>
                  </a:moveTo>
                  <a:lnTo>
                    <a:pt x="579119" y="368808"/>
                  </a:lnTo>
                  <a:lnTo>
                    <a:pt x="579119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598676" y="2622803"/>
              <a:ext cx="619125" cy="370840"/>
            </a:xfrm>
            <a:custGeom>
              <a:avLst/>
              <a:gdLst/>
              <a:ahLst/>
              <a:cxnLst/>
              <a:rect l="l" t="t" r="r" b="b"/>
              <a:pathLst>
                <a:path w="619125" h="370839">
                  <a:moveTo>
                    <a:pt x="618744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618744" y="370332"/>
                  </a:lnTo>
                  <a:lnTo>
                    <a:pt x="61874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598676" y="2622803"/>
              <a:ext cx="619125" cy="370840"/>
            </a:xfrm>
            <a:custGeom>
              <a:avLst/>
              <a:gdLst/>
              <a:ahLst/>
              <a:cxnLst/>
              <a:rect l="l" t="t" r="r" b="b"/>
              <a:pathLst>
                <a:path w="619125" h="370839">
                  <a:moveTo>
                    <a:pt x="0" y="370332"/>
                  </a:moveTo>
                  <a:lnTo>
                    <a:pt x="618744" y="370332"/>
                  </a:lnTo>
                  <a:lnTo>
                    <a:pt x="618744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598676" y="3211067"/>
              <a:ext cx="619125" cy="368935"/>
            </a:xfrm>
            <a:custGeom>
              <a:avLst/>
              <a:gdLst/>
              <a:ahLst/>
              <a:cxnLst/>
              <a:rect l="l" t="t" r="r" b="b"/>
              <a:pathLst>
                <a:path w="619125" h="368935">
                  <a:moveTo>
                    <a:pt x="618744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618744" y="368808"/>
                  </a:lnTo>
                  <a:lnTo>
                    <a:pt x="61874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598676" y="3211067"/>
              <a:ext cx="619125" cy="368935"/>
            </a:xfrm>
            <a:custGeom>
              <a:avLst/>
              <a:gdLst/>
              <a:ahLst/>
              <a:cxnLst/>
              <a:rect l="l" t="t" r="r" b="b"/>
              <a:pathLst>
                <a:path w="619125" h="368935">
                  <a:moveTo>
                    <a:pt x="0" y="368808"/>
                  </a:moveTo>
                  <a:lnTo>
                    <a:pt x="618744" y="368808"/>
                  </a:lnTo>
                  <a:lnTo>
                    <a:pt x="618744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588007" y="4477511"/>
              <a:ext cx="620395" cy="368935"/>
            </a:xfrm>
            <a:custGeom>
              <a:avLst/>
              <a:gdLst/>
              <a:ahLst/>
              <a:cxnLst/>
              <a:rect l="l" t="t" r="r" b="b"/>
              <a:pathLst>
                <a:path w="620394" h="368935">
                  <a:moveTo>
                    <a:pt x="62026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620267" y="368807"/>
                  </a:lnTo>
                  <a:lnTo>
                    <a:pt x="620267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588007" y="4477511"/>
              <a:ext cx="620395" cy="368935"/>
            </a:xfrm>
            <a:custGeom>
              <a:avLst/>
              <a:gdLst/>
              <a:ahLst/>
              <a:cxnLst/>
              <a:rect l="l" t="t" r="r" b="b"/>
              <a:pathLst>
                <a:path w="620394" h="368935">
                  <a:moveTo>
                    <a:pt x="0" y="368807"/>
                  </a:moveTo>
                  <a:lnTo>
                    <a:pt x="620267" y="368807"/>
                  </a:lnTo>
                  <a:lnTo>
                    <a:pt x="62026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785239" y="3072383"/>
              <a:ext cx="6456045" cy="2614930"/>
            </a:xfrm>
            <a:custGeom>
              <a:avLst/>
              <a:gdLst/>
              <a:ahLst/>
              <a:cxnLst/>
              <a:rect l="l" t="t" r="r" b="b"/>
              <a:pathLst>
                <a:path w="6456045" h="2614929">
                  <a:moveTo>
                    <a:pt x="6455537" y="0"/>
                  </a:moveTo>
                  <a:lnTo>
                    <a:pt x="5826252" y="0"/>
                  </a:lnTo>
                  <a:lnTo>
                    <a:pt x="5826252" y="32004"/>
                  </a:lnTo>
                  <a:lnTo>
                    <a:pt x="6423533" y="32004"/>
                  </a:lnTo>
                  <a:lnTo>
                    <a:pt x="6423533" y="1266444"/>
                  </a:lnTo>
                  <a:lnTo>
                    <a:pt x="5826252" y="1266444"/>
                  </a:lnTo>
                  <a:lnTo>
                    <a:pt x="5826252" y="1298448"/>
                  </a:lnTo>
                  <a:lnTo>
                    <a:pt x="6423533" y="1298448"/>
                  </a:lnTo>
                  <a:lnTo>
                    <a:pt x="6423533" y="2525725"/>
                  </a:lnTo>
                  <a:lnTo>
                    <a:pt x="93052" y="2525725"/>
                  </a:lnTo>
                  <a:lnTo>
                    <a:pt x="135890" y="2500757"/>
                  </a:lnTo>
                  <a:lnTo>
                    <a:pt x="140614" y="2496540"/>
                  </a:lnTo>
                  <a:lnTo>
                    <a:pt x="143268" y="2491016"/>
                  </a:lnTo>
                  <a:lnTo>
                    <a:pt x="143649" y="2484869"/>
                  </a:lnTo>
                  <a:lnTo>
                    <a:pt x="143573" y="2484678"/>
                  </a:lnTo>
                  <a:lnTo>
                    <a:pt x="143649" y="2483650"/>
                  </a:lnTo>
                  <a:lnTo>
                    <a:pt x="141605" y="2477643"/>
                  </a:lnTo>
                  <a:lnTo>
                    <a:pt x="137375" y="2472918"/>
                  </a:lnTo>
                  <a:lnTo>
                    <a:pt x="131864" y="2470264"/>
                  </a:lnTo>
                  <a:lnTo>
                    <a:pt x="125755" y="2469883"/>
                  </a:lnTo>
                  <a:lnTo>
                    <a:pt x="119761" y="2471928"/>
                  </a:lnTo>
                  <a:lnTo>
                    <a:pt x="0" y="2541714"/>
                  </a:lnTo>
                  <a:lnTo>
                    <a:pt x="1028" y="2542324"/>
                  </a:lnTo>
                  <a:lnTo>
                    <a:pt x="0" y="2542921"/>
                  </a:lnTo>
                  <a:lnTo>
                    <a:pt x="119761" y="2612745"/>
                  </a:lnTo>
                  <a:lnTo>
                    <a:pt x="125755" y="2614803"/>
                  </a:lnTo>
                  <a:lnTo>
                    <a:pt x="131864" y="2614409"/>
                  </a:lnTo>
                  <a:lnTo>
                    <a:pt x="137375" y="2611742"/>
                  </a:lnTo>
                  <a:lnTo>
                    <a:pt x="141605" y="2606992"/>
                  </a:lnTo>
                  <a:lnTo>
                    <a:pt x="143649" y="2600985"/>
                  </a:lnTo>
                  <a:lnTo>
                    <a:pt x="143586" y="2599969"/>
                  </a:lnTo>
                  <a:lnTo>
                    <a:pt x="143649" y="2599779"/>
                  </a:lnTo>
                  <a:lnTo>
                    <a:pt x="143268" y="2593657"/>
                  </a:lnTo>
                  <a:lnTo>
                    <a:pt x="140614" y="2588133"/>
                  </a:lnTo>
                  <a:lnTo>
                    <a:pt x="135890" y="2583904"/>
                  </a:lnTo>
                  <a:lnTo>
                    <a:pt x="93052" y="2558923"/>
                  </a:lnTo>
                  <a:lnTo>
                    <a:pt x="6455537" y="2558923"/>
                  </a:lnTo>
                  <a:lnTo>
                    <a:pt x="6455537" y="16002"/>
                  </a:lnTo>
                  <a:lnTo>
                    <a:pt x="6455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65225" y="2894837"/>
              <a:ext cx="1892935" cy="388620"/>
            </a:xfrm>
            <a:custGeom>
              <a:avLst/>
              <a:gdLst/>
              <a:ahLst/>
              <a:cxnLst/>
              <a:rect l="l" t="t" r="r" b="b"/>
              <a:pathLst>
                <a:path w="1892935" h="388620">
                  <a:moveTo>
                    <a:pt x="946404" y="0"/>
                  </a:moveTo>
                  <a:lnTo>
                    <a:pt x="0" y="194310"/>
                  </a:lnTo>
                  <a:lnTo>
                    <a:pt x="946404" y="388620"/>
                  </a:lnTo>
                  <a:lnTo>
                    <a:pt x="1892808" y="194310"/>
                  </a:lnTo>
                  <a:lnTo>
                    <a:pt x="94640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65225" y="2894837"/>
              <a:ext cx="1892935" cy="388620"/>
            </a:xfrm>
            <a:custGeom>
              <a:avLst/>
              <a:gdLst/>
              <a:ahLst/>
              <a:cxnLst/>
              <a:rect l="l" t="t" r="r" b="b"/>
              <a:pathLst>
                <a:path w="1892935" h="388620">
                  <a:moveTo>
                    <a:pt x="0" y="194310"/>
                  </a:moveTo>
                  <a:lnTo>
                    <a:pt x="946404" y="0"/>
                  </a:lnTo>
                  <a:lnTo>
                    <a:pt x="1892808" y="194310"/>
                  </a:lnTo>
                  <a:lnTo>
                    <a:pt x="946404" y="388620"/>
                  </a:lnTo>
                  <a:lnTo>
                    <a:pt x="0" y="19431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307719" y="2924047"/>
            <a:ext cx="60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1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49033" y="2287333"/>
            <a:ext cx="1925320" cy="421005"/>
            <a:chOff x="649033" y="2287333"/>
            <a:chExt cx="1925320" cy="421005"/>
          </a:xfrm>
        </p:grpSpPr>
        <p:sp>
          <p:nvSpPr>
            <p:cNvPr id="58" name="object 58"/>
            <p:cNvSpPr/>
            <p:nvPr/>
          </p:nvSpPr>
          <p:spPr>
            <a:xfrm>
              <a:off x="665225" y="2303525"/>
              <a:ext cx="1892935" cy="388620"/>
            </a:xfrm>
            <a:custGeom>
              <a:avLst/>
              <a:gdLst/>
              <a:ahLst/>
              <a:cxnLst/>
              <a:rect l="l" t="t" r="r" b="b"/>
              <a:pathLst>
                <a:path w="1892935" h="388619">
                  <a:moveTo>
                    <a:pt x="946404" y="0"/>
                  </a:moveTo>
                  <a:lnTo>
                    <a:pt x="0" y="194310"/>
                  </a:lnTo>
                  <a:lnTo>
                    <a:pt x="946404" y="388620"/>
                  </a:lnTo>
                  <a:lnTo>
                    <a:pt x="1892808" y="194310"/>
                  </a:lnTo>
                  <a:lnTo>
                    <a:pt x="94640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65225" y="2303525"/>
              <a:ext cx="1892935" cy="388620"/>
            </a:xfrm>
            <a:custGeom>
              <a:avLst/>
              <a:gdLst/>
              <a:ahLst/>
              <a:cxnLst/>
              <a:rect l="l" t="t" r="r" b="b"/>
              <a:pathLst>
                <a:path w="1892935" h="388619">
                  <a:moveTo>
                    <a:pt x="0" y="194310"/>
                  </a:moveTo>
                  <a:lnTo>
                    <a:pt x="946404" y="0"/>
                  </a:lnTo>
                  <a:lnTo>
                    <a:pt x="1892808" y="194310"/>
                  </a:lnTo>
                  <a:lnTo>
                    <a:pt x="946404" y="388620"/>
                  </a:lnTo>
                  <a:lnTo>
                    <a:pt x="0" y="19431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313814" y="2332482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1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49033" y="4145089"/>
            <a:ext cx="1925320" cy="419734"/>
            <a:chOff x="649033" y="4145089"/>
            <a:chExt cx="1925320" cy="419734"/>
          </a:xfrm>
        </p:grpSpPr>
        <p:sp>
          <p:nvSpPr>
            <p:cNvPr id="62" name="object 62"/>
            <p:cNvSpPr/>
            <p:nvPr/>
          </p:nvSpPr>
          <p:spPr>
            <a:xfrm>
              <a:off x="665225" y="4161282"/>
              <a:ext cx="1892935" cy="387350"/>
            </a:xfrm>
            <a:custGeom>
              <a:avLst/>
              <a:gdLst/>
              <a:ahLst/>
              <a:cxnLst/>
              <a:rect l="l" t="t" r="r" b="b"/>
              <a:pathLst>
                <a:path w="1892935" h="387350">
                  <a:moveTo>
                    <a:pt x="946404" y="0"/>
                  </a:moveTo>
                  <a:lnTo>
                    <a:pt x="0" y="193548"/>
                  </a:lnTo>
                  <a:lnTo>
                    <a:pt x="946404" y="387096"/>
                  </a:lnTo>
                  <a:lnTo>
                    <a:pt x="1892808" y="193548"/>
                  </a:lnTo>
                  <a:lnTo>
                    <a:pt x="94640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65225" y="4161282"/>
              <a:ext cx="1892935" cy="387350"/>
            </a:xfrm>
            <a:custGeom>
              <a:avLst/>
              <a:gdLst/>
              <a:ahLst/>
              <a:cxnLst/>
              <a:rect l="l" t="t" r="r" b="b"/>
              <a:pathLst>
                <a:path w="1892935" h="387350">
                  <a:moveTo>
                    <a:pt x="0" y="193548"/>
                  </a:moveTo>
                  <a:lnTo>
                    <a:pt x="946404" y="0"/>
                  </a:lnTo>
                  <a:lnTo>
                    <a:pt x="1892808" y="193548"/>
                  </a:lnTo>
                  <a:lnTo>
                    <a:pt x="946404" y="387096"/>
                  </a:lnTo>
                  <a:lnTo>
                    <a:pt x="0" y="193548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1322958" y="4189603"/>
            <a:ext cx="575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1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z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831401" y="2287333"/>
            <a:ext cx="2434590" cy="421005"/>
            <a:chOff x="2831401" y="2287333"/>
            <a:chExt cx="2434590" cy="421005"/>
          </a:xfrm>
        </p:grpSpPr>
        <p:sp>
          <p:nvSpPr>
            <p:cNvPr id="66" name="object 66"/>
            <p:cNvSpPr/>
            <p:nvPr/>
          </p:nvSpPr>
          <p:spPr>
            <a:xfrm>
              <a:off x="2847594" y="2303525"/>
              <a:ext cx="2402205" cy="388620"/>
            </a:xfrm>
            <a:custGeom>
              <a:avLst/>
              <a:gdLst/>
              <a:ahLst/>
              <a:cxnLst/>
              <a:rect l="l" t="t" r="r" b="b"/>
              <a:pathLst>
                <a:path w="2402204" h="388619">
                  <a:moveTo>
                    <a:pt x="2401824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2401824" y="388620"/>
                  </a:lnTo>
                  <a:lnTo>
                    <a:pt x="240182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847594" y="2303525"/>
              <a:ext cx="2402205" cy="388620"/>
            </a:xfrm>
            <a:custGeom>
              <a:avLst/>
              <a:gdLst/>
              <a:ahLst/>
              <a:cxnLst/>
              <a:rect l="l" t="t" r="r" b="b"/>
              <a:pathLst>
                <a:path w="2402204" h="388619">
                  <a:moveTo>
                    <a:pt x="0" y="388620"/>
                  </a:moveTo>
                  <a:lnTo>
                    <a:pt x="2401824" y="388620"/>
                  </a:lnTo>
                  <a:lnTo>
                    <a:pt x="2401824" y="0"/>
                  </a:lnTo>
                  <a:lnTo>
                    <a:pt x="0" y="0"/>
                  </a:lnTo>
                  <a:lnTo>
                    <a:pt x="0" y="38862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3322446" y="2332482"/>
            <a:ext cx="144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action(s)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831401" y="2878645"/>
            <a:ext cx="2434590" cy="421005"/>
            <a:chOff x="2831401" y="2878645"/>
            <a:chExt cx="2434590" cy="421005"/>
          </a:xfrm>
        </p:grpSpPr>
        <p:sp>
          <p:nvSpPr>
            <p:cNvPr id="70" name="object 70"/>
            <p:cNvSpPr/>
            <p:nvPr/>
          </p:nvSpPr>
          <p:spPr>
            <a:xfrm>
              <a:off x="2847594" y="2894837"/>
              <a:ext cx="2402205" cy="388620"/>
            </a:xfrm>
            <a:custGeom>
              <a:avLst/>
              <a:gdLst/>
              <a:ahLst/>
              <a:cxnLst/>
              <a:rect l="l" t="t" r="r" b="b"/>
              <a:pathLst>
                <a:path w="2402204" h="388620">
                  <a:moveTo>
                    <a:pt x="2401824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2401824" y="388620"/>
                  </a:lnTo>
                  <a:lnTo>
                    <a:pt x="240182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847594" y="2894837"/>
              <a:ext cx="2402205" cy="388620"/>
            </a:xfrm>
            <a:custGeom>
              <a:avLst/>
              <a:gdLst/>
              <a:ahLst/>
              <a:cxnLst/>
              <a:rect l="l" t="t" r="r" b="b"/>
              <a:pathLst>
                <a:path w="2402204" h="388620">
                  <a:moveTo>
                    <a:pt x="0" y="388620"/>
                  </a:moveTo>
                  <a:lnTo>
                    <a:pt x="2401824" y="388620"/>
                  </a:lnTo>
                  <a:lnTo>
                    <a:pt x="2401824" y="0"/>
                  </a:lnTo>
                  <a:lnTo>
                    <a:pt x="0" y="0"/>
                  </a:lnTo>
                  <a:lnTo>
                    <a:pt x="0" y="38862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3317875" y="2924047"/>
            <a:ext cx="145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action(s)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831401" y="4145089"/>
            <a:ext cx="2434590" cy="419734"/>
            <a:chOff x="2831401" y="4145089"/>
            <a:chExt cx="2434590" cy="419734"/>
          </a:xfrm>
        </p:grpSpPr>
        <p:sp>
          <p:nvSpPr>
            <p:cNvPr id="74" name="object 74"/>
            <p:cNvSpPr/>
            <p:nvPr/>
          </p:nvSpPr>
          <p:spPr>
            <a:xfrm>
              <a:off x="2847594" y="4161282"/>
              <a:ext cx="2402205" cy="387350"/>
            </a:xfrm>
            <a:custGeom>
              <a:avLst/>
              <a:gdLst/>
              <a:ahLst/>
              <a:cxnLst/>
              <a:rect l="l" t="t" r="r" b="b"/>
              <a:pathLst>
                <a:path w="2402204" h="387350">
                  <a:moveTo>
                    <a:pt x="2401824" y="0"/>
                  </a:moveTo>
                  <a:lnTo>
                    <a:pt x="0" y="0"/>
                  </a:lnTo>
                  <a:lnTo>
                    <a:pt x="0" y="387096"/>
                  </a:lnTo>
                  <a:lnTo>
                    <a:pt x="2401824" y="387096"/>
                  </a:lnTo>
                  <a:lnTo>
                    <a:pt x="240182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847594" y="4161282"/>
              <a:ext cx="2402205" cy="387350"/>
            </a:xfrm>
            <a:custGeom>
              <a:avLst/>
              <a:gdLst/>
              <a:ahLst/>
              <a:cxnLst/>
              <a:rect l="l" t="t" r="r" b="b"/>
              <a:pathLst>
                <a:path w="2402204" h="387350">
                  <a:moveTo>
                    <a:pt x="0" y="387096"/>
                  </a:moveTo>
                  <a:lnTo>
                    <a:pt x="2401824" y="387096"/>
                  </a:lnTo>
                  <a:lnTo>
                    <a:pt x="2401824" y="0"/>
                  </a:lnTo>
                  <a:lnTo>
                    <a:pt x="0" y="0"/>
                  </a:lnTo>
                  <a:lnTo>
                    <a:pt x="0" y="387096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3331590" y="4189603"/>
            <a:ext cx="143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z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action(s)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682805" y="2287333"/>
            <a:ext cx="1945005" cy="421005"/>
            <a:chOff x="5682805" y="2287333"/>
            <a:chExt cx="1945005" cy="421005"/>
          </a:xfrm>
        </p:grpSpPr>
        <p:sp>
          <p:nvSpPr>
            <p:cNvPr id="78" name="object 78"/>
            <p:cNvSpPr/>
            <p:nvPr/>
          </p:nvSpPr>
          <p:spPr>
            <a:xfrm>
              <a:off x="5698997" y="2303525"/>
              <a:ext cx="1912620" cy="388620"/>
            </a:xfrm>
            <a:custGeom>
              <a:avLst/>
              <a:gdLst/>
              <a:ahLst/>
              <a:cxnLst/>
              <a:rect l="l" t="t" r="r" b="b"/>
              <a:pathLst>
                <a:path w="1912620" h="388619">
                  <a:moveTo>
                    <a:pt x="1912620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1912620" y="388620"/>
                  </a:lnTo>
                  <a:lnTo>
                    <a:pt x="191262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5698997" y="2303525"/>
              <a:ext cx="1912620" cy="388620"/>
            </a:xfrm>
            <a:custGeom>
              <a:avLst/>
              <a:gdLst/>
              <a:ahLst/>
              <a:cxnLst/>
              <a:rect l="l" t="t" r="r" b="b"/>
              <a:pathLst>
                <a:path w="1912620" h="388619">
                  <a:moveTo>
                    <a:pt x="0" y="388620"/>
                  </a:moveTo>
                  <a:lnTo>
                    <a:pt x="1912620" y="388620"/>
                  </a:lnTo>
                  <a:lnTo>
                    <a:pt x="1912620" y="0"/>
                  </a:lnTo>
                  <a:lnTo>
                    <a:pt x="0" y="0"/>
                  </a:lnTo>
                  <a:lnTo>
                    <a:pt x="0" y="38862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6379845" y="2332482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eak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682805" y="2878645"/>
            <a:ext cx="1945005" cy="421005"/>
            <a:chOff x="5682805" y="2878645"/>
            <a:chExt cx="1945005" cy="421005"/>
          </a:xfrm>
        </p:grpSpPr>
        <p:sp>
          <p:nvSpPr>
            <p:cNvPr id="82" name="object 82"/>
            <p:cNvSpPr/>
            <p:nvPr/>
          </p:nvSpPr>
          <p:spPr>
            <a:xfrm>
              <a:off x="5698997" y="2894837"/>
              <a:ext cx="1912620" cy="388620"/>
            </a:xfrm>
            <a:custGeom>
              <a:avLst/>
              <a:gdLst/>
              <a:ahLst/>
              <a:cxnLst/>
              <a:rect l="l" t="t" r="r" b="b"/>
              <a:pathLst>
                <a:path w="1912620" h="388620">
                  <a:moveTo>
                    <a:pt x="1912620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1912620" y="388620"/>
                  </a:lnTo>
                  <a:lnTo>
                    <a:pt x="191262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698997" y="2894837"/>
              <a:ext cx="1912620" cy="388620"/>
            </a:xfrm>
            <a:custGeom>
              <a:avLst/>
              <a:gdLst/>
              <a:ahLst/>
              <a:cxnLst/>
              <a:rect l="l" t="t" r="r" b="b"/>
              <a:pathLst>
                <a:path w="1912620" h="388620">
                  <a:moveTo>
                    <a:pt x="0" y="388620"/>
                  </a:moveTo>
                  <a:lnTo>
                    <a:pt x="1912620" y="388620"/>
                  </a:lnTo>
                  <a:lnTo>
                    <a:pt x="1912620" y="0"/>
                  </a:lnTo>
                  <a:lnTo>
                    <a:pt x="0" y="0"/>
                  </a:lnTo>
                  <a:lnTo>
                    <a:pt x="0" y="38862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5698997" y="2894838"/>
            <a:ext cx="1912620" cy="3886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break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682805" y="4145089"/>
            <a:ext cx="1945005" cy="419734"/>
            <a:chOff x="5682805" y="4145089"/>
            <a:chExt cx="1945005" cy="419734"/>
          </a:xfrm>
        </p:grpSpPr>
        <p:sp>
          <p:nvSpPr>
            <p:cNvPr id="86" name="object 86"/>
            <p:cNvSpPr/>
            <p:nvPr/>
          </p:nvSpPr>
          <p:spPr>
            <a:xfrm>
              <a:off x="5698997" y="4161282"/>
              <a:ext cx="1912620" cy="387350"/>
            </a:xfrm>
            <a:custGeom>
              <a:avLst/>
              <a:gdLst/>
              <a:ahLst/>
              <a:cxnLst/>
              <a:rect l="l" t="t" r="r" b="b"/>
              <a:pathLst>
                <a:path w="1912620" h="387350">
                  <a:moveTo>
                    <a:pt x="1912620" y="0"/>
                  </a:moveTo>
                  <a:lnTo>
                    <a:pt x="0" y="0"/>
                  </a:lnTo>
                  <a:lnTo>
                    <a:pt x="0" y="387096"/>
                  </a:lnTo>
                  <a:lnTo>
                    <a:pt x="1912620" y="387096"/>
                  </a:lnTo>
                  <a:lnTo>
                    <a:pt x="191262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5698997" y="4161282"/>
              <a:ext cx="1912620" cy="387350"/>
            </a:xfrm>
            <a:custGeom>
              <a:avLst/>
              <a:gdLst/>
              <a:ahLst/>
              <a:cxnLst/>
              <a:rect l="l" t="t" r="r" b="b"/>
              <a:pathLst>
                <a:path w="1912620" h="387350">
                  <a:moveTo>
                    <a:pt x="0" y="387096"/>
                  </a:moveTo>
                  <a:lnTo>
                    <a:pt x="1912620" y="387096"/>
                  </a:lnTo>
                  <a:lnTo>
                    <a:pt x="1912620" y="0"/>
                  </a:lnTo>
                  <a:lnTo>
                    <a:pt x="0" y="0"/>
                  </a:lnTo>
                  <a:lnTo>
                    <a:pt x="0" y="387096"/>
                  </a:lnTo>
                  <a:close/>
                </a:path>
              </a:pathLst>
            </a:custGeom>
            <a:ln w="32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5698997" y="4161282"/>
            <a:ext cx="1912620" cy="3873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break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390143" y="1878076"/>
            <a:ext cx="7855584" cy="4281170"/>
            <a:chOff x="390143" y="1878076"/>
            <a:chExt cx="7855584" cy="4281170"/>
          </a:xfrm>
        </p:grpSpPr>
        <p:sp>
          <p:nvSpPr>
            <p:cNvPr id="90" name="object 90"/>
            <p:cNvSpPr/>
            <p:nvPr/>
          </p:nvSpPr>
          <p:spPr>
            <a:xfrm>
              <a:off x="1538108" y="1878076"/>
              <a:ext cx="144145" cy="426084"/>
            </a:xfrm>
            <a:custGeom>
              <a:avLst/>
              <a:gdLst/>
              <a:ahLst/>
              <a:cxnLst/>
              <a:rect l="l" t="t" r="r" b="b"/>
              <a:pathLst>
                <a:path w="144144" h="426085">
                  <a:moveTo>
                    <a:pt x="13612" y="282985"/>
                  </a:moveTo>
                  <a:lnTo>
                    <a:pt x="7608" y="285114"/>
                  </a:lnTo>
                  <a:lnTo>
                    <a:pt x="2897" y="289423"/>
                  </a:lnTo>
                  <a:lnTo>
                    <a:pt x="305" y="295005"/>
                  </a:lnTo>
                  <a:lnTo>
                    <a:pt x="0" y="301134"/>
                  </a:lnTo>
                  <a:lnTo>
                    <a:pt x="2147" y="307086"/>
                  </a:lnTo>
                  <a:lnTo>
                    <a:pt x="73775" y="425831"/>
                  </a:lnTo>
                  <a:lnTo>
                    <a:pt x="91598" y="394208"/>
                  </a:lnTo>
                  <a:lnTo>
                    <a:pt x="57265" y="394208"/>
                  </a:lnTo>
                  <a:lnTo>
                    <a:pt x="56386" y="334997"/>
                  </a:lnTo>
                  <a:lnTo>
                    <a:pt x="29579" y="290575"/>
                  </a:lnTo>
                  <a:lnTo>
                    <a:pt x="25288" y="285918"/>
                  </a:lnTo>
                  <a:lnTo>
                    <a:pt x="19736" y="283321"/>
                  </a:lnTo>
                  <a:lnTo>
                    <a:pt x="13612" y="282985"/>
                  </a:lnTo>
                  <a:close/>
                </a:path>
                <a:path w="144144" h="426085">
                  <a:moveTo>
                    <a:pt x="56386" y="334997"/>
                  </a:moveTo>
                  <a:lnTo>
                    <a:pt x="57265" y="394208"/>
                  </a:lnTo>
                  <a:lnTo>
                    <a:pt x="89269" y="393826"/>
                  </a:lnTo>
                  <a:lnTo>
                    <a:pt x="89156" y="386207"/>
                  </a:lnTo>
                  <a:lnTo>
                    <a:pt x="59424" y="386207"/>
                  </a:lnTo>
                  <a:lnTo>
                    <a:pt x="72864" y="362302"/>
                  </a:lnTo>
                  <a:lnTo>
                    <a:pt x="56386" y="334997"/>
                  </a:lnTo>
                  <a:close/>
                </a:path>
                <a:path w="144144" h="426085">
                  <a:moveTo>
                    <a:pt x="129676" y="281269"/>
                  </a:moveTo>
                  <a:lnTo>
                    <a:pt x="123543" y="281781"/>
                  </a:lnTo>
                  <a:lnTo>
                    <a:pt x="118052" y="284531"/>
                  </a:lnTo>
                  <a:lnTo>
                    <a:pt x="113907" y="289306"/>
                  </a:lnTo>
                  <a:lnTo>
                    <a:pt x="88391" y="334686"/>
                  </a:lnTo>
                  <a:lnTo>
                    <a:pt x="89269" y="393826"/>
                  </a:lnTo>
                  <a:lnTo>
                    <a:pt x="57265" y="394208"/>
                  </a:lnTo>
                  <a:lnTo>
                    <a:pt x="91598" y="394208"/>
                  </a:lnTo>
                  <a:lnTo>
                    <a:pt x="141847" y="305053"/>
                  </a:lnTo>
                  <a:lnTo>
                    <a:pt x="143787" y="298979"/>
                  </a:lnTo>
                  <a:lnTo>
                    <a:pt x="143275" y="292846"/>
                  </a:lnTo>
                  <a:lnTo>
                    <a:pt x="140525" y="287355"/>
                  </a:lnTo>
                  <a:lnTo>
                    <a:pt x="135751" y="283210"/>
                  </a:lnTo>
                  <a:lnTo>
                    <a:pt x="129676" y="281269"/>
                  </a:lnTo>
                  <a:close/>
                </a:path>
                <a:path w="144144" h="426085">
                  <a:moveTo>
                    <a:pt x="72864" y="362302"/>
                  </a:moveTo>
                  <a:lnTo>
                    <a:pt x="59424" y="386207"/>
                  </a:lnTo>
                  <a:lnTo>
                    <a:pt x="86983" y="385699"/>
                  </a:lnTo>
                  <a:lnTo>
                    <a:pt x="72864" y="362302"/>
                  </a:lnTo>
                  <a:close/>
                </a:path>
                <a:path w="144144" h="426085">
                  <a:moveTo>
                    <a:pt x="88391" y="334686"/>
                  </a:moveTo>
                  <a:lnTo>
                    <a:pt x="72864" y="362302"/>
                  </a:lnTo>
                  <a:lnTo>
                    <a:pt x="86983" y="385699"/>
                  </a:lnTo>
                  <a:lnTo>
                    <a:pt x="59424" y="386207"/>
                  </a:lnTo>
                  <a:lnTo>
                    <a:pt x="89156" y="386207"/>
                  </a:lnTo>
                  <a:lnTo>
                    <a:pt x="88391" y="334686"/>
                  </a:lnTo>
                  <a:close/>
                </a:path>
                <a:path w="144144" h="426085">
                  <a:moveTo>
                    <a:pt x="83427" y="0"/>
                  </a:moveTo>
                  <a:lnTo>
                    <a:pt x="51423" y="508"/>
                  </a:lnTo>
                  <a:lnTo>
                    <a:pt x="56386" y="334997"/>
                  </a:lnTo>
                  <a:lnTo>
                    <a:pt x="72864" y="362302"/>
                  </a:lnTo>
                  <a:lnTo>
                    <a:pt x="88391" y="334686"/>
                  </a:lnTo>
                  <a:lnTo>
                    <a:pt x="834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9237" y="2692019"/>
              <a:ext cx="143734" cy="20345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616202" y="3615690"/>
              <a:ext cx="1905" cy="295275"/>
            </a:xfrm>
            <a:custGeom>
              <a:avLst/>
              <a:gdLst/>
              <a:ahLst/>
              <a:cxnLst/>
              <a:rect l="l" t="t" r="r" b="b"/>
              <a:pathLst>
                <a:path w="1905" h="295275">
                  <a:moveTo>
                    <a:pt x="1650" y="0"/>
                  </a:moveTo>
                  <a:lnTo>
                    <a:pt x="0" y="295275"/>
                  </a:lnTo>
                </a:path>
              </a:pathLst>
            </a:custGeom>
            <a:ln w="5029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728" y="3993642"/>
              <a:ext cx="143803" cy="166750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406145" y="4778502"/>
              <a:ext cx="2402205" cy="388620"/>
            </a:xfrm>
            <a:custGeom>
              <a:avLst/>
              <a:gdLst/>
              <a:ahLst/>
              <a:cxnLst/>
              <a:rect l="l" t="t" r="r" b="b"/>
              <a:pathLst>
                <a:path w="2402205" h="388620">
                  <a:moveTo>
                    <a:pt x="2401824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2401824" y="388620"/>
                  </a:lnTo>
                  <a:lnTo>
                    <a:pt x="240182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06145" y="4778502"/>
              <a:ext cx="2402205" cy="388620"/>
            </a:xfrm>
            <a:custGeom>
              <a:avLst/>
              <a:gdLst/>
              <a:ahLst/>
              <a:cxnLst/>
              <a:rect l="l" t="t" r="r" b="b"/>
              <a:pathLst>
                <a:path w="2402205" h="388620">
                  <a:moveTo>
                    <a:pt x="0" y="388620"/>
                  </a:moveTo>
                  <a:lnTo>
                    <a:pt x="2401824" y="388620"/>
                  </a:lnTo>
                  <a:lnTo>
                    <a:pt x="2401824" y="0"/>
                  </a:lnTo>
                  <a:lnTo>
                    <a:pt x="0" y="0"/>
                  </a:lnTo>
                  <a:lnTo>
                    <a:pt x="0" y="38862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7120" y="4547997"/>
              <a:ext cx="143734" cy="230631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419605" y="5442966"/>
              <a:ext cx="365760" cy="342900"/>
            </a:xfrm>
            <a:custGeom>
              <a:avLst/>
              <a:gdLst/>
              <a:ahLst/>
              <a:cxnLst/>
              <a:rect l="l" t="t" r="r" b="b"/>
              <a:pathLst>
                <a:path w="365760" h="342900">
                  <a:moveTo>
                    <a:pt x="182880" y="0"/>
                  </a:moveTo>
                  <a:lnTo>
                    <a:pt x="134276" y="6120"/>
                  </a:lnTo>
                  <a:lnTo>
                    <a:pt x="90593" y="23396"/>
                  </a:lnTo>
                  <a:lnTo>
                    <a:pt x="53578" y="50196"/>
                  </a:lnTo>
                  <a:lnTo>
                    <a:pt x="24976" y="84892"/>
                  </a:lnTo>
                  <a:lnTo>
                    <a:pt x="6535" y="125853"/>
                  </a:lnTo>
                  <a:lnTo>
                    <a:pt x="0" y="171450"/>
                  </a:lnTo>
                  <a:lnTo>
                    <a:pt x="6535" y="217028"/>
                  </a:lnTo>
                  <a:lnTo>
                    <a:pt x="24976" y="257984"/>
                  </a:lnTo>
                  <a:lnTo>
                    <a:pt x="53578" y="292684"/>
                  </a:lnTo>
                  <a:lnTo>
                    <a:pt x="90593" y="319492"/>
                  </a:lnTo>
                  <a:lnTo>
                    <a:pt x="134276" y="336775"/>
                  </a:lnTo>
                  <a:lnTo>
                    <a:pt x="182880" y="342900"/>
                  </a:lnTo>
                  <a:lnTo>
                    <a:pt x="231483" y="336775"/>
                  </a:lnTo>
                  <a:lnTo>
                    <a:pt x="275166" y="319492"/>
                  </a:lnTo>
                  <a:lnTo>
                    <a:pt x="312181" y="292684"/>
                  </a:lnTo>
                  <a:lnTo>
                    <a:pt x="340783" y="257984"/>
                  </a:lnTo>
                  <a:lnTo>
                    <a:pt x="359224" y="217028"/>
                  </a:lnTo>
                  <a:lnTo>
                    <a:pt x="365760" y="171450"/>
                  </a:lnTo>
                  <a:lnTo>
                    <a:pt x="359224" y="125853"/>
                  </a:lnTo>
                  <a:lnTo>
                    <a:pt x="340783" y="84892"/>
                  </a:lnTo>
                  <a:lnTo>
                    <a:pt x="312181" y="50196"/>
                  </a:lnTo>
                  <a:lnTo>
                    <a:pt x="275166" y="23396"/>
                  </a:lnTo>
                  <a:lnTo>
                    <a:pt x="231483" y="612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419605" y="5442966"/>
              <a:ext cx="365760" cy="342900"/>
            </a:xfrm>
            <a:custGeom>
              <a:avLst/>
              <a:gdLst/>
              <a:ahLst/>
              <a:cxnLst/>
              <a:rect l="l" t="t" r="r" b="b"/>
              <a:pathLst>
                <a:path w="365760" h="342900">
                  <a:moveTo>
                    <a:pt x="0" y="171450"/>
                  </a:moveTo>
                  <a:lnTo>
                    <a:pt x="6535" y="125853"/>
                  </a:lnTo>
                  <a:lnTo>
                    <a:pt x="24976" y="84892"/>
                  </a:lnTo>
                  <a:lnTo>
                    <a:pt x="53578" y="50196"/>
                  </a:lnTo>
                  <a:lnTo>
                    <a:pt x="90593" y="23396"/>
                  </a:lnTo>
                  <a:lnTo>
                    <a:pt x="134276" y="6120"/>
                  </a:lnTo>
                  <a:lnTo>
                    <a:pt x="182880" y="0"/>
                  </a:lnTo>
                  <a:lnTo>
                    <a:pt x="231483" y="6120"/>
                  </a:lnTo>
                  <a:lnTo>
                    <a:pt x="275166" y="23396"/>
                  </a:lnTo>
                  <a:lnTo>
                    <a:pt x="312181" y="50196"/>
                  </a:lnTo>
                  <a:lnTo>
                    <a:pt x="340783" y="84892"/>
                  </a:lnTo>
                  <a:lnTo>
                    <a:pt x="359224" y="125853"/>
                  </a:lnTo>
                  <a:lnTo>
                    <a:pt x="365760" y="171450"/>
                  </a:lnTo>
                  <a:lnTo>
                    <a:pt x="359224" y="217028"/>
                  </a:lnTo>
                  <a:lnTo>
                    <a:pt x="340783" y="257984"/>
                  </a:lnTo>
                  <a:lnTo>
                    <a:pt x="312181" y="292684"/>
                  </a:lnTo>
                  <a:lnTo>
                    <a:pt x="275166" y="319492"/>
                  </a:lnTo>
                  <a:lnTo>
                    <a:pt x="231483" y="336775"/>
                  </a:lnTo>
                  <a:lnTo>
                    <a:pt x="182880" y="342900"/>
                  </a:lnTo>
                  <a:lnTo>
                    <a:pt x="134276" y="336775"/>
                  </a:lnTo>
                  <a:lnTo>
                    <a:pt x="90593" y="319492"/>
                  </a:lnTo>
                  <a:lnTo>
                    <a:pt x="53578" y="292684"/>
                  </a:lnTo>
                  <a:lnTo>
                    <a:pt x="24976" y="257984"/>
                  </a:lnTo>
                  <a:lnTo>
                    <a:pt x="6535" y="217028"/>
                  </a:lnTo>
                  <a:lnTo>
                    <a:pt x="0" y="17145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529575" y="2426068"/>
              <a:ext cx="6716395" cy="3733165"/>
            </a:xfrm>
            <a:custGeom>
              <a:avLst/>
              <a:gdLst/>
              <a:ahLst/>
              <a:cxnLst/>
              <a:rect l="l" t="t" r="r" b="b"/>
              <a:pathLst>
                <a:path w="6716395" h="3733165">
                  <a:moveTo>
                    <a:pt x="143789" y="3607524"/>
                  </a:moveTo>
                  <a:lnTo>
                    <a:pt x="143408" y="3601402"/>
                  </a:lnTo>
                  <a:lnTo>
                    <a:pt x="140754" y="3595865"/>
                  </a:lnTo>
                  <a:lnTo>
                    <a:pt x="136029" y="3591610"/>
                  </a:lnTo>
                  <a:lnTo>
                    <a:pt x="130022" y="3589540"/>
                  </a:lnTo>
                  <a:lnTo>
                    <a:pt x="123913" y="3589921"/>
                  </a:lnTo>
                  <a:lnTo>
                    <a:pt x="118402" y="3592550"/>
                  </a:lnTo>
                  <a:lnTo>
                    <a:pt x="114185" y="3597275"/>
                  </a:lnTo>
                  <a:lnTo>
                    <a:pt x="87769" y="3642029"/>
                  </a:lnTo>
                  <a:lnTo>
                    <a:pt x="89039" y="3359861"/>
                  </a:lnTo>
                  <a:lnTo>
                    <a:pt x="57035" y="3359734"/>
                  </a:lnTo>
                  <a:lnTo>
                    <a:pt x="55892" y="3612934"/>
                  </a:lnTo>
                  <a:lnTo>
                    <a:pt x="55791" y="3642029"/>
                  </a:lnTo>
                  <a:lnTo>
                    <a:pt x="71615" y="3669411"/>
                  </a:lnTo>
                  <a:lnTo>
                    <a:pt x="55765" y="3641991"/>
                  </a:lnTo>
                  <a:lnTo>
                    <a:pt x="29730" y="3596919"/>
                  </a:lnTo>
                  <a:lnTo>
                    <a:pt x="25577" y="3592169"/>
                  </a:lnTo>
                  <a:lnTo>
                    <a:pt x="20091" y="3589477"/>
                  </a:lnTo>
                  <a:lnTo>
                    <a:pt x="13957" y="3589045"/>
                  </a:lnTo>
                  <a:lnTo>
                    <a:pt x="7886" y="3591064"/>
                  </a:lnTo>
                  <a:lnTo>
                    <a:pt x="3124" y="3595281"/>
                  </a:lnTo>
                  <a:lnTo>
                    <a:pt x="431" y="3600793"/>
                  </a:lnTo>
                  <a:lnTo>
                    <a:pt x="0" y="3606914"/>
                  </a:lnTo>
                  <a:lnTo>
                    <a:pt x="2044" y="3612934"/>
                  </a:lnTo>
                  <a:lnTo>
                    <a:pt x="71386" y="3732936"/>
                  </a:lnTo>
                  <a:lnTo>
                    <a:pt x="90055" y="3701237"/>
                  </a:lnTo>
                  <a:lnTo>
                    <a:pt x="141744" y="3613531"/>
                  </a:lnTo>
                  <a:lnTo>
                    <a:pt x="143789" y="3607524"/>
                  </a:lnTo>
                  <a:close/>
                </a:path>
                <a:path w="6716395" h="3733165">
                  <a:moveTo>
                    <a:pt x="146227" y="2892463"/>
                  </a:moveTo>
                  <a:lnTo>
                    <a:pt x="145884" y="2886341"/>
                  </a:lnTo>
                  <a:lnTo>
                    <a:pt x="143281" y="2880804"/>
                  </a:lnTo>
                  <a:lnTo>
                    <a:pt x="138569" y="2876562"/>
                  </a:lnTo>
                  <a:lnTo>
                    <a:pt x="132613" y="2874416"/>
                  </a:lnTo>
                  <a:lnTo>
                    <a:pt x="126479" y="2874721"/>
                  </a:lnTo>
                  <a:lnTo>
                    <a:pt x="120904" y="2877324"/>
                  </a:lnTo>
                  <a:lnTo>
                    <a:pt x="116598" y="2882023"/>
                  </a:lnTo>
                  <a:lnTo>
                    <a:pt x="89966" y="2926575"/>
                  </a:lnTo>
                  <a:lnTo>
                    <a:pt x="92087" y="2741180"/>
                  </a:lnTo>
                  <a:lnTo>
                    <a:pt x="60083" y="2740926"/>
                  </a:lnTo>
                  <a:lnTo>
                    <a:pt x="57962" y="2926283"/>
                  </a:lnTo>
                  <a:lnTo>
                    <a:pt x="32270" y="2881007"/>
                  </a:lnTo>
                  <a:lnTo>
                    <a:pt x="28117" y="2876258"/>
                  </a:lnTo>
                  <a:lnTo>
                    <a:pt x="22631" y="2873552"/>
                  </a:lnTo>
                  <a:lnTo>
                    <a:pt x="16497" y="2873083"/>
                  </a:lnTo>
                  <a:lnTo>
                    <a:pt x="10426" y="2875038"/>
                  </a:lnTo>
                  <a:lnTo>
                    <a:pt x="5664" y="2879191"/>
                  </a:lnTo>
                  <a:lnTo>
                    <a:pt x="2959" y="2884678"/>
                  </a:lnTo>
                  <a:lnTo>
                    <a:pt x="2489" y="2890812"/>
                  </a:lnTo>
                  <a:lnTo>
                    <a:pt x="4457" y="2896882"/>
                  </a:lnTo>
                  <a:lnTo>
                    <a:pt x="72910" y="3017405"/>
                  </a:lnTo>
                  <a:lnTo>
                    <a:pt x="91833" y="2985782"/>
                  </a:lnTo>
                  <a:lnTo>
                    <a:pt x="144157" y="2898406"/>
                  </a:lnTo>
                  <a:lnTo>
                    <a:pt x="146227" y="2892463"/>
                  </a:lnTo>
                  <a:close/>
                </a:path>
                <a:path w="6716395" h="3733165">
                  <a:moveTo>
                    <a:pt x="1317510" y="1930285"/>
                  </a:moveTo>
                  <a:lnTo>
                    <a:pt x="1198130" y="1859800"/>
                  </a:lnTo>
                  <a:lnTo>
                    <a:pt x="1192123" y="1857756"/>
                  </a:lnTo>
                  <a:lnTo>
                    <a:pt x="1186002" y="1858137"/>
                  </a:lnTo>
                  <a:lnTo>
                    <a:pt x="1180439" y="1860791"/>
                  </a:lnTo>
                  <a:lnTo>
                    <a:pt x="1176159" y="1865515"/>
                  </a:lnTo>
                  <a:lnTo>
                    <a:pt x="1174102" y="1871522"/>
                  </a:lnTo>
                  <a:lnTo>
                    <a:pt x="1174483" y="1877631"/>
                  </a:lnTo>
                  <a:lnTo>
                    <a:pt x="1177137" y="1883143"/>
                  </a:lnTo>
                  <a:lnTo>
                    <a:pt x="1181874" y="1887359"/>
                  </a:lnTo>
                  <a:lnTo>
                    <a:pt x="1226566" y="1913839"/>
                  </a:lnTo>
                  <a:lnTo>
                    <a:pt x="1028585" y="1912759"/>
                  </a:lnTo>
                  <a:lnTo>
                    <a:pt x="1028331" y="1944763"/>
                  </a:lnTo>
                  <a:lnTo>
                    <a:pt x="1226477" y="1945843"/>
                  </a:lnTo>
                  <a:lnTo>
                    <a:pt x="1181366" y="1971814"/>
                  </a:lnTo>
                  <a:lnTo>
                    <a:pt x="1176604" y="1976043"/>
                  </a:lnTo>
                  <a:lnTo>
                    <a:pt x="1173911" y="1981555"/>
                  </a:lnTo>
                  <a:lnTo>
                    <a:pt x="1173480" y="1987664"/>
                  </a:lnTo>
                  <a:lnTo>
                    <a:pt x="1175524" y="1993658"/>
                  </a:lnTo>
                  <a:lnTo>
                    <a:pt x="1179741" y="1998421"/>
                  </a:lnTo>
                  <a:lnTo>
                    <a:pt x="1185252" y="2001113"/>
                  </a:lnTo>
                  <a:lnTo>
                    <a:pt x="1191361" y="2001545"/>
                  </a:lnTo>
                  <a:lnTo>
                    <a:pt x="1197368" y="1999500"/>
                  </a:lnTo>
                  <a:lnTo>
                    <a:pt x="1289951" y="1946160"/>
                  </a:lnTo>
                  <a:lnTo>
                    <a:pt x="1317510" y="1930285"/>
                  </a:lnTo>
                  <a:close/>
                </a:path>
                <a:path w="6716395" h="3733165">
                  <a:moveTo>
                    <a:pt x="1317510" y="663968"/>
                  </a:moveTo>
                  <a:lnTo>
                    <a:pt x="1198130" y="593356"/>
                  </a:lnTo>
                  <a:lnTo>
                    <a:pt x="1192123" y="591312"/>
                  </a:lnTo>
                  <a:lnTo>
                    <a:pt x="1186002" y="591693"/>
                  </a:lnTo>
                  <a:lnTo>
                    <a:pt x="1180439" y="594347"/>
                  </a:lnTo>
                  <a:lnTo>
                    <a:pt x="1176159" y="599071"/>
                  </a:lnTo>
                  <a:lnTo>
                    <a:pt x="1174102" y="605078"/>
                  </a:lnTo>
                  <a:lnTo>
                    <a:pt x="1174483" y="611187"/>
                  </a:lnTo>
                  <a:lnTo>
                    <a:pt x="1177137" y="616699"/>
                  </a:lnTo>
                  <a:lnTo>
                    <a:pt x="1181874" y="620915"/>
                  </a:lnTo>
                  <a:lnTo>
                    <a:pt x="1226566" y="647395"/>
                  </a:lnTo>
                  <a:lnTo>
                    <a:pt x="1028585" y="646315"/>
                  </a:lnTo>
                  <a:lnTo>
                    <a:pt x="1028331" y="678319"/>
                  </a:lnTo>
                  <a:lnTo>
                    <a:pt x="1226477" y="679399"/>
                  </a:lnTo>
                  <a:lnTo>
                    <a:pt x="1181366" y="705370"/>
                  </a:lnTo>
                  <a:lnTo>
                    <a:pt x="1176604" y="709599"/>
                  </a:lnTo>
                  <a:lnTo>
                    <a:pt x="1173911" y="715111"/>
                  </a:lnTo>
                  <a:lnTo>
                    <a:pt x="1173480" y="721220"/>
                  </a:lnTo>
                  <a:lnTo>
                    <a:pt x="1175524" y="727214"/>
                  </a:lnTo>
                  <a:lnTo>
                    <a:pt x="1179741" y="731977"/>
                  </a:lnTo>
                  <a:lnTo>
                    <a:pt x="1185252" y="734669"/>
                  </a:lnTo>
                  <a:lnTo>
                    <a:pt x="1191361" y="735101"/>
                  </a:lnTo>
                  <a:lnTo>
                    <a:pt x="1197368" y="733056"/>
                  </a:lnTo>
                  <a:lnTo>
                    <a:pt x="1290116" y="679716"/>
                  </a:lnTo>
                  <a:lnTo>
                    <a:pt x="1317510" y="663968"/>
                  </a:lnTo>
                  <a:close/>
                </a:path>
                <a:path w="6716395" h="3733165">
                  <a:moveTo>
                    <a:pt x="1317510" y="72529"/>
                  </a:moveTo>
                  <a:lnTo>
                    <a:pt x="1198130" y="2044"/>
                  </a:lnTo>
                  <a:lnTo>
                    <a:pt x="1192123" y="0"/>
                  </a:lnTo>
                  <a:lnTo>
                    <a:pt x="1186002" y="381"/>
                  </a:lnTo>
                  <a:lnTo>
                    <a:pt x="1180439" y="3035"/>
                  </a:lnTo>
                  <a:lnTo>
                    <a:pt x="1176159" y="7759"/>
                  </a:lnTo>
                  <a:lnTo>
                    <a:pt x="1174102" y="13766"/>
                  </a:lnTo>
                  <a:lnTo>
                    <a:pt x="1174483" y="19875"/>
                  </a:lnTo>
                  <a:lnTo>
                    <a:pt x="1177137" y="25387"/>
                  </a:lnTo>
                  <a:lnTo>
                    <a:pt x="1181874" y="29603"/>
                  </a:lnTo>
                  <a:lnTo>
                    <a:pt x="1226566" y="56083"/>
                  </a:lnTo>
                  <a:lnTo>
                    <a:pt x="1028585" y="55003"/>
                  </a:lnTo>
                  <a:lnTo>
                    <a:pt x="1028331" y="87007"/>
                  </a:lnTo>
                  <a:lnTo>
                    <a:pt x="1226477" y="88087"/>
                  </a:lnTo>
                  <a:lnTo>
                    <a:pt x="1181366" y="114058"/>
                  </a:lnTo>
                  <a:lnTo>
                    <a:pt x="1176604" y="118287"/>
                  </a:lnTo>
                  <a:lnTo>
                    <a:pt x="1173911" y="123799"/>
                  </a:lnTo>
                  <a:lnTo>
                    <a:pt x="1173480" y="129908"/>
                  </a:lnTo>
                  <a:lnTo>
                    <a:pt x="1175524" y="135902"/>
                  </a:lnTo>
                  <a:lnTo>
                    <a:pt x="1179741" y="140665"/>
                  </a:lnTo>
                  <a:lnTo>
                    <a:pt x="1185252" y="143357"/>
                  </a:lnTo>
                  <a:lnTo>
                    <a:pt x="1191361" y="143789"/>
                  </a:lnTo>
                  <a:lnTo>
                    <a:pt x="1197368" y="141744"/>
                  </a:lnTo>
                  <a:lnTo>
                    <a:pt x="1289951" y="88404"/>
                  </a:lnTo>
                  <a:lnTo>
                    <a:pt x="1317510" y="72529"/>
                  </a:lnTo>
                  <a:close/>
                </a:path>
                <a:path w="6716395" h="3733165">
                  <a:moveTo>
                    <a:pt x="4170819" y="1930285"/>
                  </a:moveTo>
                  <a:lnTo>
                    <a:pt x="4051312" y="1860054"/>
                  </a:lnTo>
                  <a:lnTo>
                    <a:pt x="4045305" y="1858010"/>
                  </a:lnTo>
                  <a:lnTo>
                    <a:pt x="4039171" y="1858391"/>
                  </a:lnTo>
                  <a:lnTo>
                    <a:pt x="4033621" y="1861045"/>
                  </a:lnTo>
                  <a:lnTo>
                    <a:pt x="4029341" y="1865769"/>
                  </a:lnTo>
                  <a:lnTo>
                    <a:pt x="4027284" y="1871776"/>
                  </a:lnTo>
                  <a:lnTo>
                    <a:pt x="4027665" y="1877898"/>
                  </a:lnTo>
                  <a:lnTo>
                    <a:pt x="4030319" y="1883460"/>
                  </a:lnTo>
                  <a:lnTo>
                    <a:pt x="4035056" y="1887740"/>
                  </a:lnTo>
                  <a:lnTo>
                    <a:pt x="4079925" y="1914080"/>
                  </a:lnTo>
                  <a:lnTo>
                    <a:pt x="3719842" y="1912759"/>
                  </a:lnTo>
                  <a:lnTo>
                    <a:pt x="3719842" y="1944763"/>
                  </a:lnTo>
                  <a:lnTo>
                    <a:pt x="4079722" y="1946084"/>
                  </a:lnTo>
                  <a:lnTo>
                    <a:pt x="4034802" y="1972068"/>
                  </a:lnTo>
                  <a:lnTo>
                    <a:pt x="4030040" y="1976297"/>
                  </a:lnTo>
                  <a:lnTo>
                    <a:pt x="4027347" y="1981809"/>
                  </a:lnTo>
                  <a:lnTo>
                    <a:pt x="4026916" y="1987918"/>
                  </a:lnTo>
                  <a:lnTo>
                    <a:pt x="4028960" y="1993912"/>
                  </a:lnTo>
                  <a:lnTo>
                    <a:pt x="4033177" y="1998675"/>
                  </a:lnTo>
                  <a:lnTo>
                    <a:pt x="4038689" y="2001367"/>
                  </a:lnTo>
                  <a:lnTo>
                    <a:pt x="4044797" y="2001799"/>
                  </a:lnTo>
                  <a:lnTo>
                    <a:pt x="4050804" y="1999754"/>
                  </a:lnTo>
                  <a:lnTo>
                    <a:pt x="4143171" y="1946287"/>
                  </a:lnTo>
                  <a:lnTo>
                    <a:pt x="4170819" y="1930285"/>
                  </a:lnTo>
                  <a:close/>
                </a:path>
                <a:path w="6716395" h="3733165">
                  <a:moveTo>
                    <a:pt x="4170819" y="663968"/>
                  </a:moveTo>
                  <a:lnTo>
                    <a:pt x="4051312" y="593610"/>
                  </a:lnTo>
                  <a:lnTo>
                    <a:pt x="4045305" y="591566"/>
                  </a:lnTo>
                  <a:lnTo>
                    <a:pt x="4039171" y="591947"/>
                  </a:lnTo>
                  <a:lnTo>
                    <a:pt x="4033621" y="594601"/>
                  </a:lnTo>
                  <a:lnTo>
                    <a:pt x="4029341" y="599325"/>
                  </a:lnTo>
                  <a:lnTo>
                    <a:pt x="4027284" y="605332"/>
                  </a:lnTo>
                  <a:lnTo>
                    <a:pt x="4027665" y="611454"/>
                  </a:lnTo>
                  <a:lnTo>
                    <a:pt x="4030319" y="617016"/>
                  </a:lnTo>
                  <a:lnTo>
                    <a:pt x="4035056" y="621296"/>
                  </a:lnTo>
                  <a:lnTo>
                    <a:pt x="4079925" y="647636"/>
                  </a:lnTo>
                  <a:lnTo>
                    <a:pt x="3719842" y="646315"/>
                  </a:lnTo>
                  <a:lnTo>
                    <a:pt x="3719842" y="678319"/>
                  </a:lnTo>
                  <a:lnTo>
                    <a:pt x="4079722" y="679640"/>
                  </a:lnTo>
                  <a:lnTo>
                    <a:pt x="4034802" y="705624"/>
                  </a:lnTo>
                  <a:lnTo>
                    <a:pt x="4030040" y="709853"/>
                  </a:lnTo>
                  <a:lnTo>
                    <a:pt x="4027347" y="715365"/>
                  </a:lnTo>
                  <a:lnTo>
                    <a:pt x="4026916" y="721474"/>
                  </a:lnTo>
                  <a:lnTo>
                    <a:pt x="4028960" y="727468"/>
                  </a:lnTo>
                  <a:lnTo>
                    <a:pt x="4033177" y="732231"/>
                  </a:lnTo>
                  <a:lnTo>
                    <a:pt x="4038689" y="734923"/>
                  </a:lnTo>
                  <a:lnTo>
                    <a:pt x="4044797" y="735355"/>
                  </a:lnTo>
                  <a:lnTo>
                    <a:pt x="4050804" y="733310"/>
                  </a:lnTo>
                  <a:lnTo>
                    <a:pt x="4143337" y="679843"/>
                  </a:lnTo>
                  <a:lnTo>
                    <a:pt x="4170819" y="663968"/>
                  </a:lnTo>
                  <a:close/>
                </a:path>
                <a:path w="6716395" h="3733165">
                  <a:moveTo>
                    <a:pt x="4170819" y="72529"/>
                  </a:moveTo>
                  <a:lnTo>
                    <a:pt x="4051312" y="2298"/>
                  </a:lnTo>
                  <a:lnTo>
                    <a:pt x="4045305" y="254"/>
                  </a:lnTo>
                  <a:lnTo>
                    <a:pt x="4039171" y="635"/>
                  </a:lnTo>
                  <a:lnTo>
                    <a:pt x="4033621" y="3289"/>
                  </a:lnTo>
                  <a:lnTo>
                    <a:pt x="4029341" y="8013"/>
                  </a:lnTo>
                  <a:lnTo>
                    <a:pt x="4027284" y="14020"/>
                  </a:lnTo>
                  <a:lnTo>
                    <a:pt x="4027665" y="20142"/>
                  </a:lnTo>
                  <a:lnTo>
                    <a:pt x="4030319" y="25704"/>
                  </a:lnTo>
                  <a:lnTo>
                    <a:pt x="4035056" y="29984"/>
                  </a:lnTo>
                  <a:lnTo>
                    <a:pt x="4079925" y="56324"/>
                  </a:lnTo>
                  <a:lnTo>
                    <a:pt x="3719842" y="55003"/>
                  </a:lnTo>
                  <a:lnTo>
                    <a:pt x="3719842" y="87007"/>
                  </a:lnTo>
                  <a:lnTo>
                    <a:pt x="4079722" y="88328"/>
                  </a:lnTo>
                  <a:lnTo>
                    <a:pt x="4034802" y="114312"/>
                  </a:lnTo>
                  <a:lnTo>
                    <a:pt x="4030040" y="118541"/>
                  </a:lnTo>
                  <a:lnTo>
                    <a:pt x="4027347" y="124053"/>
                  </a:lnTo>
                  <a:lnTo>
                    <a:pt x="4026916" y="130162"/>
                  </a:lnTo>
                  <a:lnTo>
                    <a:pt x="4028960" y="136156"/>
                  </a:lnTo>
                  <a:lnTo>
                    <a:pt x="4033177" y="140919"/>
                  </a:lnTo>
                  <a:lnTo>
                    <a:pt x="4038689" y="143611"/>
                  </a:lnTo>
                  <a:lnTo>
                    <a:pt x="4044797" y="144043"/>
                  </a:lnTo>
                  <a:lnTo>
                    <a:pt x="4050804" y="141998"/>
                  </a:lnTo>
                  <a:lnTo>
                    <a:pt x="4143171" y="88531"/>
                  </a:lnTo>
                  <a:lnTo>
                    <a:pt x="4170819" y="72529"/>
                  </a:lnTo>
                  <a:close/>
                </a:path>
                <a:path w="6716395" h="3733165">
                  <a:moveTo>
                    <a:pt x="6715773" y="55003"/>
                  </a:moveTo>
                  <a:lnTo>
                    <a:pt x="6081915" y="55003"/>
                  </a:lnTo>
                  <a:lnTo>
                    <a:pt x="6081915" y="87007"/>
                  </a:lnTo>
                  <a:lnTo>
                    <a:pt x="6683769" y="87007"/>
                  </a:lnTo>
                  <a:lnTo>
                    <a:pt x="6683769" y="3172866"/>
                  </a:lnTo>
                  <a:lnTo>
                    <a:pt x="346671" y="3172866"/>
                  </a:lnTo>
                  <a:lnTo>
                    <a:pt x="319227" y="3188868"/>
                  </a:lnTo>
                  <a:lnTo>
                    <a:pt x="295541" y="3175038"/>
                  </a:lnTo>
                  <a:lnTo>
                    <a:pt x="319227" y="3188855"/>
                  </a:lnTo>
                  <a:lnTo>
                    <a:pt x="342925" y="3175038"/>
                  </a:lnTo>
                  <a:lnTo>
                    <a:pt x="346671" y="3172866"/>
                  </a:lnTo>
                  <a:lnTo>
                    <a:pt x="391553" y="3146691"/>
                  </a:lnTo>
                  <a:lnTo>
                    <a:pt x="396278" y="3142475"/>
                  </a:lnTo>
                  <a:lnTo>
                    <a:pt x="398932" y="3136963"/>
                  </a:lnTo>
                  <a:lnTo>
                    <a:pt x="399313" y="3130854"/>
                  </a:lnTo>
                  <a:lnTo>
                    <a:pt x="397268" y="3124847"/>
                  </a:lnTo>
                  <a:lnTo>
                    <a:pt x="393039" y="3120047"/>
                  </a:lnTo>
                  <a:lnTo>
                    <a:pt x="387527" y="3117354"/>
                  </a:lnTo>
                  <a:lnTo>
                    <a:pt x="381419" y="3116961"/>
                  </a:lnTo>
                  <a:lnTo>
                    <a:pt x="375424" y="3119005"/>
                  </a:lnTo>
                  <a:lnTo>
                    <a:pt x="255663" y="3188855"/>
                  </a:lnTo>
                  <a:lnTo>
                    <a:pt x="375424" y="3258680"/>
                  </a:lnTo>
                  <a:lnTo>
                    <a:pt x="381419" y="3260737"/>
                  </a:lnTo>
                  <a:lnTo>
                    <a:pt x="387527" y="3260344"/>
                  </a:lnTo>
                  <a:lnTo>
                    <a:pt x="393039" y="3257677"/>
                  </a:lnTo>
                  <a:lnTo>
                    <a:pt x="397268" y="3252927"/>
                  </a:lnTo>
                  <a:lnTo>
                    <a:pt x="399313" y="3246920"/>
                  </a:lnTo>
                  <a:lnTo>
                    <a:pt x="398932" y="3240798"/>
                  </a:lnTo>
                  <a:lnTo>
                    <a:pt x="396278" y="3235261"/>
                  </a:lnTo>
                  <a:lnTo>
                    <a:pt x="391553" y="3231032"/>
                  </a:lnTo>
                  <a:lnTo>
                    <a:pt x="346671" y="3204857"/>
                  </a:lnTo>
                  <a:lnTo>
                    <a:pt x="6715773" y="3204857"/>
                  </a:lnTo>
                  <a:lnTo>
                    <a:pt x="6715773" y="3188855"/>
                  </a:lnTo>
                  <a:lnTo>
                    <a:pt x="6715773" y="3172866"/>
                  </a:lnTo>
                  <a:lnTo>
                    <a:pt x="6715773" y="87007"/>
                  </a:lnTo>
                  <a:lnTo>
                    <a:pt x="6715773" y="71018"/>
                  </a:lnTo>
                  <a:lnTo>
                    <a:pt x="6715773" y="55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6190" y="3283331"/>
              <a:ext cx="143734" cy="203454"/>
            </a:xfrm>
            <a:prstGeom prst="rect">
              <a:avLst/>
            </a:prstGeom>
          </p:spPr>
        </p:pic>
      </p:grpSp>
      <p:sp>
        <p:nvSpPr>
          <p:cNvPr id="101" name="object 101"/>
          <p:cNvSpPr txBox="1"/>
          <p:nvPr/>
        </p:nvSpPr>
        <p:spPr>
          <a:xfrm>
            <a:off x="2391917" y="2182748"/>
            <a:ext cx="41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ue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401570" y="2782646"/>
            <a:ext cx="415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9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39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39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39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ue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401570" y="4049725"/>
            <a:ext cx="415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9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39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39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39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677416" y="2641168"/>
            <a:ext cx="456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3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fa</a:t>
            </a:r>
            <a:r>
              <a:rPr sz="1800" spc="-35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spc="-35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3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35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3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350" dirty="0">
                <a:latin typeface="Calibri" panose="020F0502020204030204"/>
                <a:cs typeface="Calibri" panose="020F0502020204030204"/>
              </a:rPr>
              <a:t>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677416" y="3229102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alse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36167" y="4455667"/>
            <a:ext cx="1537335" cy="6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1850">
              <a:lnSpc>
                <a:spcPct val="114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false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default</a:t>
            </a:r>
            <a:r>
              <a:rPr sz="1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action(s)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785239" y="3072383"/>
            <a:ext cx="6456045" cy="2614930"/>
          </a:xfrm>
          <a:custGeom>
            <a:avLst/>
            <a:gdLst/>
            <a:ahLst/>
            <a:cxnLst/>
            <a:rect l="l" t="t" r="r" b="b"/>
            <a:pathLst>
              <a:path w="6456045" h="2614929">
                <a:moveTo>
                  <a:pt x="6455537" y="0"/>
                </a:moveTo>
                <a:lnTo>
                  <a:pt x="5826252" y="0"/>
                </a:lnTo>
                <a:lnTo>
                  <a:pt x="5826252" y="32004"/>
                </a:lnTo>
                <a:lnTo>
                  <a:pt x="6423533" y="32004"/>
                </a:lnTo>
                <a:lnTo>
                  <a:pt x="6423533" y="1266444"/>
                </a:lnTo>
                <a:lnTo>
                  <a:pt x="5826252" y="1266444"/>
                </a:lnTo>
                <a:lnTo>
                  <a:pt x="5826252" y="1298448"/>
                </a:lnTo>
                <a:lnTo>
                  <a:pt x="6423533" y="1298448"/>
                </a:lnTo>
                <a:lnTo>
                  <a:pt x="6423533" y="2525725"/>
                </a:lnTo>
                <a:lnTo>
                  <a:pt x="93052" y="2525725"/>
                </a:lnTo>
                <a:lnTo>
                  <a:pt x="135890" y="2500757"/>
                </a:lnTo>
                <a:lnTo>
                  <a:pt x="140614" y="2496540"/>
                </a:lnTo>
                <a:lnTo>
                  <a:pt x="143268" y="2491016"/>
                </a:lnTo>
                <a:lnTo>
                  <a:pt x="143649" y="2484869"/>
                </a:lnTo>
                <a:lnTo>
                  <a:pt x="143573" y="2484678"/>
                </a:lnTo>
                <a:lnTo>
                  <a:pt x="143649" y="2483650"/>
                </a:lnTo>
                <a:lnTo>
                  <a:pt x="141605" y="2477643"/>
                </a:lnTo>
                <a:lnTo>
                  <a:pt x="137375" y="2472918"/>
                </a:lnTo>
                <a:lnTo>
                  <a:pt x="131864" y="2470264"/>
                </a:lnTo>
                <a:lnTo>
                  <a:pt x="125755" y="2469883"/>
                </a:lnTo>
                <a:lnTo>
                  <a:pt x="119761" y="2471928"/>
                </a:lnTo>
                <a:lnTo>
                  <a:pt x="0" y="2541714"/>
                </a:lnTo>
                <a:lnTo>
                  <a:pt x="1028" y="2542324"/>
                </a:lnTo>
                <a:lnTo>
                  <a:pt x="0" y="2542921"/>
                </a:lnTo>
                <a:lnTo>
                  <a:pt x="119761" y="2612745"/>
                </a:lnTo>
                <a:lnTo>
                  <a:pt x="125755" y="2614803"/>
                </a:lnTo>
                <a:lnTo>
                  <a:pt x="131864" y="2614409"/>
                </a:lnTo>
                <a:lnTo>
                  <a:pt x="137375" y="2611742"/>
                </a:lnTo>
                <a:lnTo>
                  <a:pt x="141605" y="2606992"/>
                </a:lnTo>
                <a:lnTo>
                  <a:pt x="143649" y="2600985"/>
                </a:lnTo>
                <a:lnTo>
                  <a:pt x="143586" y="2599969"/>
                </a:lnTo>
                <a:lnTo>
                  <a:pt x="143649" y="2599779"/>
                </a:lnTo>
                <a:lnTo>
                  <a:pt x="143268" y="2593657"/>
                </a:lnTo>
                <a:lnTo>
                  <a:pt x="140614" y="2588133"/>
                </a:lnTo>
                <a:lnTo>
                  <a:pt x="135890" y="2583904"/>
                </a:lnTo>
                <a:lnTo>
                  <a:pt x="93052" y="2558923"/>
                </a:lnTo>
                <a:lnTo>
                  <a:pt x="6455537" y="2558923"/>
                </a:lnTo>
                <a:lnTo>
                  <a:pt x="6455537" y="16002"/>
                </a:lnTo>
                <a:lnTo>
                  <a:pt x="6455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810" y="236296"/>
            <a:ext cx="5347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PERBEDAAN</a:t>
            </a:r>
            <a:r>
              <a:rPr spc="10" dirty="0"/>
              <a:t> </a:t>
            </a:r>
            <a:r>
              <a:rPr spc="-5" dirty="0"/>
              <a:t>IF</a:t>
            </a:r>
            <a:r>
              <a:rPr spc="-25" dirty="0"/>
              <a:t> </a:t>
            </a:r>
            <a:r>
              <a:rPr spc="-35" dirty="0"/>
              <a:t>DAN</a:t>
            </a:r>
            <a:r>
              <a:rPr dirty="0"/>
              <a:t> </a:t>
            </a:r>
            <a:r>
              <a:rPr spc="-10" dirty="0"/>
              <a:t>CASE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308610" y="474345"/>
            <a:ext cx="8741410" cy="58242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lang="en-US" altLang="en-US" sz="1700" spc="495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	</a:t>
            </a:r>
            <a:r>
              <a:rPr lang="en-US" altLang="en-US" sz="2800" b="1" u="sng" spc="495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PERBEDAAN IF DAN CASE</a:t>
            </a:r>
            <a:r>
              <a:rPr sz="2800" spc="495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endParaRPr sz="2800" spc="495" dirty="0">
              <a:solidFill>
                <a:srgbClr val="4471C4"/>
              </a:solidFill>
              <a:latin typeface="Segoe UI Symbol" panose="020B0502040204020203"/>
              <a:cs typeface="Segoe UI Symbol" panose="020B0502040204020203"/>
            </a:endParaRPr>
          </a:p>
          <a:p>
            <a:pPr marL="12700" algn="just">
              <a:lnSpc>
                <a:spcPct val="100000"/>
              </a:lnSpc>
              <a:spcBef>
                <a:spcPts val="700"/>
              </a:spcBef>
            </a:pPr>
            <a:endParaRPr sz="2800" spc="495" dirty="0">
              <a:solidFill>
                <a:srgbClr val="4471C4"/>
              </a:solidFill>
              <a:latin typeface="Segoe UI Symbol" panose="020B0502040204020203"/>
              <a:cs typeface="Segoe UI Symbol" panose="020B0502040204020203"/>
            </a:endParaRP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charset="0"/>
              <a:buChar char="q"/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Unggul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mana 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antara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struktur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2000" b="1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dengan struktur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.?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7815" marR="518795" indent="-285750" algn="just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Char char="q"/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Sebenarnya kalau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dikatakan </a:t>
            </a:r>
            <a:r>
              <a:rPr sz="2000" dirty="0">
                <a:latin typeface="Calibri" panose="020F0502020204030204"/>
                <a:cs typeface="Calibri" panose="020F0502020204030204"/>
              </a:rPr>
              <a:t>unggul,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keduanya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sama-sama 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unggul.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Karena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struktur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case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memiliki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kelebihan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dari </a:t>
            </a:r>
            <a:r>
              <a:rPr sz="2000" dirty="0">
                <a:latin typeface="Calibri" panose="020F0502020204030204"/>
                <a:cs typeface="Calibri" panose="020F0502020204030204"/>
              </a:rPr>
              <a:t>pada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struktur </a:t>
            </a:r>
            <a:r>
              <a:rPr sz="2000" i="1" spc="-35" dirty="0">
                <a:latin typeface="Calibri" panose="020F0502020204030204"/>
                <a:cs typeface="Calibri" panose="020F0502020204030204"/>
              </a:rPr>
              <a:t>if,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dan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struktur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pun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memiliki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kelebihan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dari pada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struktur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case.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7815" marR="362585" indent="-285750" algn="just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Char char="q"/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Kelebihan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statemen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case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terletak </a:t>
            </a:r>
            <a:r>
              <a:rPr sz="2000" dirty="0">
                <a:latin typeface="Calibri" panose="020F0502020204030204"/>
                <a:cs typeface="Calibri" panose="020F0502020204030204"/>
              </a:rPr>
              <a:t>pada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struktur script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atau </a:t>
            </a:r>
            <a:r>
              <a:rPr sz="2000" spc="-45" dirty="0">
                <a:latin typeface="Calibri" panose="020F0502020204030204"/>
                <a:cs typeface="Calibri" panose="020F0502020204030204"/>
              </a:rPr>
              <a:t>codenya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lebih ringkas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dibandingkan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struktur</a:t>
            </a:r>
            <a:r>
              <a:rPr sz="2000" dirty="0">
                <a:latin typeface="Calibri" panose="020F0502020204030204"/>
                <a:cs typeface="Calibri" panose="020F0502020204030204"/>
              </a:rPr>
              <a:t> pada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35" dirty="0">
                <a:latin typeface="Calibri" panose="020F0502020204030204"/>
                <a:cs typeface="Calibri" panose="020F0502020204030204"/>
              </a:rPr>
              <a:t>if.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7815" marR="5080" indent="-285750" algn="just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Char char="q"/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Sedangkan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kelebihan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statemen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if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yaitu struktur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if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dapat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menyelesaikan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hampir seluruh </a:t>
            </a:r>
            <a:r>
              <a:rPr sz="2000" dirty="0">
                <a:latin typeface="Calibri" panose="020F0502020204030204"/>
                <a:cs typeface="Calibri" panose="020F0502020204030204"/>
              </a:rPr>
              <a:t>permasalahan,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sedang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case </a:t>
            </a:r>
            <a:r>
              <a:rPr sz="2000" dirty="0">
                <a:latin typeface="Calibri" panose="020F0502020204030204"/>
                <a:cs typeface="Calibri" panose="020F0502020204030204"/>
              </a:rPr>
              <a:t>tidak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semua permasalahan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dapat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diselesaikan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ini.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indent="-285750" algn="just">
              <a:lnSpc>
                <a:spcPct val="100000"/>
              </a:lnSpc>
              <a:spcBef>
                <a:spcPts val="605"/>
              </a:spcBef>
              <a:buFont typeface="Wingdings" panose="05000000000000000000" charset="0"/>
              <a:buChar char="q"/>
            </a:pPr>
            <a:r>
              <a:rPr sz="2000" b="0" spc="-5" dirty="0">
                <a:latin typeface="Calibri" panose="020F0502020204030204"/>
                <a:cs typeface="Calibri" panose="020F0502020204030204"/>
              </a:rPr>
              <a:t>Mengapa</a:t>
            </a:r>
            <a:r>
              <a:rPr sz="2000" b="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5" dirty="0">
                <a:latin typeface="Calibri" panose="020F0502020204030204"/>
                <a:cs typeface="Calibri" panose="020F0502020204030204"/>
              </a:rPr>
              <a:t>statemen</a:t>
            </a:r>
            <a:r>
              <a:rPr sz="2000" b="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0" i="1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2000" b="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5" dirty="0">
                <a:latin typeface="Calibri" panose="020F0502020204030204"/>
                <a:cs typeface="Calibri" panose="020F0502020204030204"/>
              </a:rPr>
              <a:t>dapat</a:t>
            </a:r>
            <a:r>
              <a:rPr sz="2000" b="0" spc="-10" dirty="0">
                <a:latin typeface="Calibri" panose="020F0502020204030204"/>
                <a:cs typeface="Calibri" panose="020F0502020204030204"/>
              </a:rPr>
              <a:t> menyelesaikan </a:t>
            </a:r>
            <a:r>
              <a:rPr sz="2000" b="0" dirty="0">
                <a:latin typeface="Calibri" panose="020F0502020204030204"/>
                <a:cs typeface="Calibri" panose="020F0502020204030204"/>
              </a:rPr>
              <a:t>hampir</a:t>
            </a:r>
            <a:r>
              <a:rPr sz="2000" b="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0" dirty="0">
                <a:latin typeface="Calibri" panose="020F0502020204030204"/>
                <a:cs typeface="Calibri" panose="020F0502020204030204"/>
              </a:rPr>
              <a:t>semua</a:t>
            </a:r>
            <a:r>
              <a:rPr sz="2000" b="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5" dirty="0">
                <a:latin typeface="Calibri" panose="020F0502020204030204"/>
                <a:cs typeface="Calibri" panose="020F0502020204030204"/>
              </a:rPr>
              <a:t>masalah,sedangkan</a:t>
            </a:r>
            <a:r>
              <a:rPr sz="2000" b="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5" dirty="0">
                <a:latin typeface="Calibri" panose="020F0502020204030204"/>
                <a:cs typeface="Calibri" panose="020F0502020204030204"/>
              </a:rPr>
              <a:t>statemen</a:t>
            </a:r>
            <a:r>
              <a:rPr sz="2000" b="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0" i="1" dirty="0">
                <a:latin typeface="Calibri" panose="020F0502020204030204"/>
                <a:cs typeface="Calibri" panose="020F0502020204030204"/>
              </a:rPr>
              <a:t>case</a:t>
            </a:r>
            <a:r>
              <a:rPr sz="2000" b="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0" dirty="0">
                <a:latin typeface="Calibri" panose="020F0502020204030204"/>
                <a:cs typeface="Calibri" panose="020F0502020204030204"/>
              </a:rPr>
              <a:t>tidak</a:t>
            </a:r>
            <a:r>
              <a:rPr sz="2000" b="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0" dirty="0">
                <a:latin typeface="Calibri" panose="020F0502020204030204"/>
                <a:cs typeface="Calibri" panose="020F0502020204030204"/>
              </a:rPr>
              <a:t>bisa?</a:t>
            </a:r>
            <a:endParaRPr sz="2000" b="0">
              <a:latin typeface="Calibri" panose="020F0502020204030204"/>
              <a:cs typeface="Calibri" panose="020F0502020204030204"/>
            </a:endParaRPr>
          </a:p>
          <a:p>
            <a:pPr marL="297815" marR="53340" indent="-285750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Char char="q"/>
              <a:tabLst>
                <a:tab pos="28702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Karena</a:t>
            </a:r>
            <a:r>
              <a:rPr sz="2000" dirty="0">
                <a:latin typeface="Calibri" panose="020F0502020204030204"/>
                <a:cs typeface="Calibri" panose="020F0502020204030204"/>
              </a:rPr>
              <a:t> pada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statemen</a:t>
            </a:r>
            <a:r>
              <a:rPr sz="20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dapat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menjalankan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suatu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percabangan</a:t>
            </a:r>
            <a:r>
              <a:rPr sz="20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di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dalam percabangan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disebut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juga dengan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istilah </a:t>
            </a:r>
            <a:r>
              <a:rPr sz="2000" b="1" i="1" dirty="0">
                <a:latin typeface="Calibri" panose="020F0502020204030204"/>
                <a:cs typeface="Calibri" panose="020F0502020204030204"/>
              </a:rPr>
              <a:t>if </a:t>
            </a:r>
            <a:r>
              <a:rPr sz="2000" b="1" i="1" spc="-5" dirty="0">
                <a:latin typeface="Calibri" panose="020F0502020204030204"/>
                <a:cs typeface="Calibri" panose="020F0502020204030204"/>
              </a:rPr>
              <a:t>bersarang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, dan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pada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statemen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tidak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ada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hal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seperti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itu.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142" y="236296"/>
            <a:ext cx="3841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Tugas2_Kelompok</a:t>
            </a:r>
            <a:endParaRPr spc="-30" dirty="0"/>
          </a:p>
        </p:txBody>
      </p:sp>
      <p:sp>
        <p:nvSpPr>
          <p:cNvPr id="10" name="object 10"/>
          <p:cNvSpPr txBox="1"/>
          <p:nvPr/>
        </p:nvSpPr>
        <p:spPr>
          <a:xfrm>
            <a:off x="381279" y="686054"/>
            <a:ext cx="8443595" cy="385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205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  <a:sym typeface="+mn-ea"/>
              </a:rPr>
              <a:t>Petunjuk</a:t>
            </a:r>
            <a:r>
              <a:rPr sz="2050" b="1" u="sng" spc="-3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050"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  <a:sym typeface="+mn-ea"/>
              </a:rPr>
              <a:t>pengerjaan:</a:t>
            </a:r>
            <a:endParaRPr sz="2050">
              <a:latin typeface="Calibri" panose="020F0502020204030204"/>
              <a:cs typeface="Calibri" panose="020F0502020204030204"/>
            </a:endParaRPr>
          </a:p>
          <a:p>
            <a:pPr algn="just">
              <a:lnSpc>
                <a:spcPct val="100000"/>
              </a:lnSpc>
            </a:pPr>
            <a:r>
              <a:rPr sz="2050" spc="-35" dirty="0">
                <a:latin typeface="Calibri" panose="020F0502020204030204"/>
                <a:cs typeface="Calibri" panose="020F0502020204030204"/>
                <a:sym typeface="+mn-ea"/>
              </a:rPr>
              <a:t>Tentukan</a:t>
            </a:r>
            <a:r>
              <a:rPr sz="2050" spc="20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050" spc="-10" dirty="0">
                <a:latin typeface="Calibri" panose="020F0502020204030204"/>
                <a:cs typeface="Calibri" panose="020F0502020204030204"/>
                <a:sym typeface="+mn-ea"/>
              </a:rPr>
              <a:t>kelompok</a:t>
            </a:r>
            <a:r>
              <a:rPr sz="2050" spc="20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050" spc="-5" dirty="0">
                <a:latin typeface="Calibri" panose="020F0502020204030204"/>
                <a:cs typeface="Calibri" panose="020F0502020204030204"/>
                <a:sym typeface="+mn-ea"/>
              </a:rPr>
              <a:t>kalian</a:t>
            </a:r>
            <a:r>
              <a:rPr sz="2050" spc="20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050" spc="-5" dirty="0">
                <a:latin typeface="Calibri" panose="020F0502020204030204"/>
                <a:cs typeface="Calibri" panose="020F0502020204030204"/>
                <a:sym typeface="+mn-ea"/>
              </a:rPr>
              <a:t>sendiri</a:t>
            </a:r>
            <a:r>
              <a:rPr sz="2050" spc="21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050" spc="-5" dirty="0">
                <a:latin typeface="Calibri" panose="020F0502020204030204"/>
                <a:cs typeface="Calibri" panose="020F0502020204030204"/>
                <a:sym typeface="+mn-ea"/>
              </a:rPr>
              <a:t>maksimal</a:t>
            </a:r>
            <a:r>
              <a:rPr sz="2050" spc="21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lang="en-US" altLang="en-US" sz="2050" spc="215" dirty="0">
                <a:latin typeface="Calibri" panose="020F0502020204030204"/>
                <a:cs typeface="Calibri" panose="020F0502020204030204"/>
                <a:sym typeface="+mn-ea"/>
              </a:rPr>
              <a:t>3</a:t>
            </a:r>
            <a:r>
              <a:rPr sz="2050" spc="-15" dirty="0">
                <a:latin typeface="Calibri" panose="020F0502020204030204"/>
                <a:cs typeface="Calibri" panose="020F0502020204030204"/>
                <a:sym typeface="+mn-ea"/>
              </a:rPr>
              <a:t>orang</a:t>
            </a:r>
            <a:r>
              <a:rPr sz="2050" spc="204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050" dirty="0">
                <a:latin typeface="Calibri" panose="020F0502020204030204"/>
                <a:cs typeface="Calibri" panose="020F0502020204030204"/>
                <a:sym typeface="+mn-ea"/>
              </a:rPr>
              <a:t>dan</a:t>
            </a:r>
            <a:r>
              <a:rPr sz="2050" spc="21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050" spc="-20" dirty="0">
                <a:latin typeface="Calibri" panose="020F0502020204030204"/>
                <a:cs typeface="Calibri" panose="020F0502020204030204"/>
                <a:sym typeface="+mn-ea"/>
              </a:rPr>
              <a:t>kerjakan</a:t>
            </a:r>
            <a:r>
              <a:rPr lang="en-US" altLang="" sz="2050" spc="-2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050" spc="-10" dirty="0">
                <a:latin typeface="Calibri" panose="020F0502020204030204"/>
                <a:cs typeface="Calibri" panose="020F0502020204030204"/>
                <a:sym typeface="+mn-ea"/>
              </a:rPr>
              <a:t>beberapa</a:t>
            </a:r>
            <a:r>
              <a:rPr sz="2050" spc="-5" dirty="0">
                <a:latin typeface="Calibri" panose="020F0502020204030204"/>
                <a:cs typeface="Calibri" panose="020F0502020204030204"/>
                <a:sym typeface="+mn-ea"/>
              </a:rPr>
              <a:t>latihan	soal</a:t>
            </a:r>
            <a:r>
              <a:rPr lang="en-US" altLang="" sz="2050" spc="-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050" dirty="0">
                <a:latin typeface="Calibri" panose="020F0502020204030204"/>
                <a:cs typeface="Calibri" panose="020F0502020204030204"/>
                <a:sym typeface="+mn-ea"/>
              </a:rPr>
              <a:t>di	</a:t>
            </a:r>
            <a:r>
              <a:rPr sz="2050" spc="-5" dirty="0">
                <a:latin typeface="Calibri" panose="020F0502020204030204"/>
                <a:cs typeface="Calibri" panose="020F0502020204030204"/>
                <a:sym typeface="+mn-ea"/>
              </a:rPr>
              <a:t>b</a:t>
            </a:r>
            <a:r>
              <a:rPr sz="2050" spc="-10" dirty="0">
                <a:latin typeface="Calibri" panose="020F0502020204030204"/>
                <a:cs typeface="Calibri" panose="020F0502020204030204"/>
                <a:sym typeface="+mn-ea"/>
              </a:rPr>
              <a:t>a</a:t>
            </a:r>
            <a:r>
              <a:rPr sz="2050" spc="-40" dirty="0">
                <a:latin typeface="Calibri" panose="020F0502020204030204"/>
                <a:cs typeface="Calibri" panose="020F0502020204030204"/>
                <a:sym typeface="+mn-ea"/>
              </a:rPr>
              <a:t>w</a:t>
            </a:r>
            <a:r>
              <a:rPr sz="2050" dirty="0">
                <a:latin typeface="Calibri" panose="020F0502020204030204"/>
                <a:cs typeface="Calibri" panose="020F0502020204030204"/>
                <a:sym typeface="+mn-ea"/>
              </a:rPr>
              <a:t>ah	in</a:t>
            </a:r>
            <a:r>
              <a:rPr sz="2050" spc="-5" dirty="0">
                <a:latin typeface="Calibri" panose="020F0502020204030204"/>
                <a:cs typeface="Calibri" panose="020F0502020204030204"/>
                <a:sym typeface="+mn-ea"/>
              </a:rPr>
              <a:t>i</a:t>
            </a:r>
            <a:r>
              <a:rPr sz="2050" dirty="0">
                <a:latin typeface="Calibri" panose="020F0502020204030204"/>
                <a:cs typeface="Calibri" panose="020F0502020204030204"/>
                <a:sym typeface="+mn-ea"/>
              </a:rPr>
              <a:t>,</a:t>
            </a:r>
            <a:r>
              <a:rPr lang="en-US" altLang="" sz="205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050" spc="-5" dirty="0">
                <a:latin typeface="Calibri" panose="020F0502020204030204"/>
                <a:cs typeface="Calibri" panose="020F0502020204030204"/>
                <a:sym typeface="+mn-ea"/>
              </a:rPr>
              <a:t>di</a:t>
            </a:r>
            <a:r>
              <a:rPr sz="2050" spc="-75" dirty="0">
                <a:latin typeface="Calibri" panose="020F0502020204030204"/>
                <a:cs typeface="Calibri" panose="020F0502020204030204"/>
                <a:sym typeface="+mn-ea"/>
              </a:rPr>
              <a:t>k</a:t>
            </a:r>
            <a:r>
              <a:rPr sz="2050" spc="-15" dirty="0">
                <a:latin typeface="Calibri" panose="020F0502020204030204"/>
                <a:cs typeface="Calibri" panose="020F0502020204030204"/>
                <a:sym typeface="+mn-ea"/>
              </a:rPr>
              <a:t>e</a:t>
            </a:r>
            <a:r>
              <a:rPr sz="2050" dirty="0">
                <a:latin typeface="Calibri" panose="020F0502020204030204"/>
                <a:cs typeface="Calibri" panose="020F0502020204030204"/>
                <a:sym typeface="+mn-ea"/>
              </a:rPr>
              <a:t>tik</a:t>
            </a:r>
            <a:r>
              <a:rPr lang="en-US" altLang="" sz="205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050" spc="-15" dirty="0">
                <a:latin typeface="Calibri" panose="020F0502020204030204"/>
                <a:cs typeface="Calibri" panose="020F0502020204030204"/>
                <a:sym typeface="+mn-ea"/>
              </a:rPr>
              <a:t>d</a:t>
            </a:r>
            <a:r>
              <a:rPr sz="2050" dirty="0">
                <a:latin typeface="Calibri" panose="020F0502020204030204"/>
                <a:cs typeface="Calibri" panose="020F0502020204030204"/>
                <a:sym typeface="+mn-ea"/>
              </a:rPr>
              <a:t>alam	</a:t>
            </a:r>
            <a:r>
              <a:rPr sz="2050" b="1" spc="-45" dirty="0">
                <a:latin typeface="Calibri" panose="020F0502020204030204"/>
                <a:cs typeface="Calibri" panose="020F0502020204030204"/>
                <a:sym typeface="+mn-ea"/>
              </a:rPr>
              <a:t>f</a:t>
            </a:r>
            <a:r>
              <a:rPr sz="2050" b="1" dirty="0">
                <a:latin typeface="Calibri" panose="020F0502020204030204"/>
                <a:cs typeface="Calibri" panose="020F0502020204030204"/>
                <a:sym typeface="+mn-ea"/>
              </a:rPr>
              <a:t>or</a:t>
            </a:r>
            <a:r>
              <a:rPr sz="2050" b="1" spc="-10" dirty="0">
                <a:latin typeface="Calibri" panose="020F0502020204030204"/>
                <a:cs typeface="Calibri" panose="020F0502020204030204"/>
                <a:sym typeface="+mn-ea"/>
              </a:rPr>
              <a:t>m</a:t>
            </a:r>
            <a:r>
              <a:rPr sz="2050" b="1" spc="-30" dirty="0">
                <a:latin typeface="Calibri" panose="020F0502020204030204"/>
                <a:cs typeface="Calibri" panose="020F0502020204030204"/>
                <a:sym typeface="+mn-ea"/>
              </a:rPr>
              <a:t>a</a:t>
            </a:r>
            <a:r>
              <a:rPr sz="2050" b="1" dirty="0">
                <a:latin typeface="Calibri" panose="020F0502020204030204"/>
                <a:cs typeface="Calibri" panose="020F0502020204030204"/>
                <a:sym typeface="+mn-ea"/>
              </a:rPr>
              <a:t>t	</a:t>
            </a:r>
            <a:r>
              <a:rPr sz="2050" b="1" spc="-5" dirty="0">
                <a:latin typeface="Calibri" panose="020F0502020204030204"/>
                <a:cs typeface="Calibri" panose="020F0502020204030204"/>
                <a:sym typeface="+mn-ea"/>
              </a:rPr>
              <a:t>PD</a:t>
            </a:r>
            <a:r>
              <a:rPr sz="2050" b="1" dirty="0">
                <a:latin typeface="Calibri" panose="020F0502020204030204"/>
                <a:cs typeface="Calibri" panose="020F0502020204030204"/>
                <a:sym typeface="+mn-ea"/>
              </a:rPr>
              <a:t>F</a:t>
            </a:r>
            <a:r>
              <a:rPr lang="en-US" altLang="en-US" sz="2050" b="1" dirty="0">
                <a:latin typeface="Calibri" panose="020F0502020204030204"/>
                <a:cs typeface="Calibri" panose="020F0502020204030204"/>
                <a:sym typeface="+mn-ea"/>
              </a:rPr>
              <a:t>. dan buat program dan flowchartnya.</a:t>
            </a:r>
            <a:endParaRPr sz="2050">
              <a:latin typeface="Calibri" panose="020F0502020204030204"/>
              <a:cs typeface="Calibri" panose="020F0502020204030204"/>
            </a:endParaRPr>
          </a:p>
          <a:p>
            <a:pPr algn="just">
              <a:lnSpc>
                <a:spcPct val="100000"/>
              </a:lnSpc>
            </a:pPr>
            <a:endParaRPr sz="205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</a:pPr>
            <a:r>
              <a:rPr sz="2100" b="1" dirty="0">
                <a:latin typeface="Calibri" panose="020F0502020204030204"/>
                <a:cs typeface="Calibri" panose="020F0502020204030204"/>
              </a:rPr>
              <a:t>1.  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Buatlah</a:t>
            </a:r>
            <a:r>
              <a:rPr sz="21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algoritma</a:t>
            </a:r>
            <a:r>
              <a:rPr sz="21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membaca</a:t>
            </a:r>
            <a:r>
              <a:rPr sz="210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sebuah</a:t>
            </a:r>
            <a:r>
              <a:rPr sz="21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bilangan</a:t>
            </a:r>
            <a:r>
              <a:rPr sz="21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bulat</a:t>
            </a:r>
            <a:r>
              <a:rPr sz="21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positif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69265" algn="just">
              <a:lnSpc>
                <a:spcPct val="100000"/>
              </a:lnSpc>
            </a:pPr>
            <a:r>
              <a:rPr sz="2100" dirty="0">
                <a:latin typeface="Calibri" panose="020F0502020204030204"/>
                <a:cs typeface="Calibri" panose="020F0502020204030204"/>
              </a:rPr>
              <a:t>lalu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menentukan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apakah</a:t>
            </a:r>
            <a:r>
              <a:rPr sz="2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bilangan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tersebut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merupakan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kelipatan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6.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5"/>
              </a:spcBef>
            </a:pPr>
            <a:r>
              <a:rPr sz="2100" b="1" dirty="0">
                <a:latin typeface="Calibri" panose="020F0502020204030204"/>
                <a:cs typeface="Calibri" panose="020F0502020204030204"/>
              </a:rPr>
              <a:t>2.</a:t>
            </a:r>
            <a:r>
              <a:rPr sz="2100" b="1" spc="4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Pasar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Swalayan </a:t>
            </a:r>
            <a:r>
              <a:rPr sz="2100" dirty="0">
                <a:latin typeface="Calibri" panose="020F0502020204030204"/>
                <a:cs typeface="Calibri" panose="020F0502020204030204"/>
              </a:rPr>
              <a:t>X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memberikan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diskon harga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bagi pembeli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nilai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total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belanjanya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lebih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dari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Rp150.000.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Tulislah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algoritma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untuk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menentukan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belanja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setelah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dikurangi diskon. Data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masukan adalah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nilai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total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belanja pembeli,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sedangkan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keluarannya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adalah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diskon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harga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belanja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setelah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dikurangi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diskon.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(Diskon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diketahui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20%)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773" y="236296"/>
            <a:ext cx="36404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65" dirty="0">
                <a:latin typeface="Calibri Light" panose="020F0302020204030204"/>
                <a:cs typeface="Calibri Light" panose="020F0302020204030204"/>
              </a:rPr>
              <a:t>Tugas2_Kelompok</a:t>
            </a:r>
            <a:endParaRPr b="0" spc="-65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858" y="1056894"/>
            <a:ext cx="8838565" cy="486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Calibri" panose="020F0502020204030204"/>
                <a:cs typeface="Calibri" panose="020F0502020204030204"/>
              </a:rPr>
              <a:t>3.</a:t>
            </a:r>
            <a:r>
              <a:rPr sz="21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Tulislah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algoritma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membaca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tiga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buah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bilangan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bulat,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lalu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mengurutkan tiga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buah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bilangan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tersebut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dari nilai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terbesar 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ke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terkecil.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Keluaran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adalah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tiga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buah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bilangan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terurut.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299085" marR="5715" indent="-287020" algn="just">
              <a:lnSpc>
                <a:spcPct val="100000"/>
              </a:lnSpc>
            </a:pPr>
            <a:r>
              <a:rPr sz="2100" b="1" dirty="0">
                <a:latin typeface="Calibri" panose="020F0502020204030204"/>
                <a:cs typeface="Calibri" panose="020F0502020204030204"/>
              </a:rPr>
              <a:t>4.</a:t>
            </a:r>
            <a:r>
              <a:rPr sz="21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Tulislah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algoritma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membaca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panjang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i="1" spc="-10" dirty="0">
                <a:latin typeface="Calibri" panose="020F0502020204030204"/>
                <a:cs typeface="Calibri" panose="020F0502020204030204"/>
              </a:rPr>
              <a:t>(integer)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tiga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buah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sisi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sebuah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segitiga, </a:t>
            </a:r>
            <a:r>
              <a:rPr sz="2100" i="1" dirty="0">
                <a:latin typeface="Calibri" panose="020F0502020204030204"/>
                <a:cs typeface="Calibri" panose="020F0502020204030204"/>
              </a:rPr>
              <a:t>a, b,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dan </a:t>
            </a:r>
            <a:r>
              <a:rPr sz="2100" i="1" dirty="0">
                <a:latin typeface="Calibri" panose="020F0502020204030204"/>
                <a:cs typeface="Calibri" panose="020F0502020204030204"/>
              </a:rPr>
              <a:t>c,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yang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dalam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hal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ini </a:t>
            </a:r>
            <a:r>
              <a:rPr sz="2100" dirty="0">
                <a:latin typeface="Cambria Math" panose="02040503050406030204"/>
                <a:cs typeface="Cambria Math" panose="02040503050406030204"/>
              </a:rPr>
              <a:t>a ≤ 𝑏 ≤ </a:t>
            </a:r>
            <a:r>
              <a:rPr sz="2100" spc="30" dirty="0">
                <a:latin typeface="Cambria Math" panose="02040503050406030204"/>
                <a:cs typeface="Cambria Math" panose="02040503050406030204"/>
              </a:rPr>
              <a:t>𝑐</a:t>
            </a:r>
            <a:r>
              <a:rPr sz="2100" spc="30" dirty="0">
                <a:latin typeface="Calibri" panose="020F0502020204030204"/>
                <a:cs typeface="Calibri" panose="020F0502020204030204"/>
              </a:rPr>
              <a:t>, </a:t>
            </a:r>
            <a:r>
              <a:rPr sz="2100" dirty="0">
                <a:latin typeface="Calibri" panose="020F0502020204030204"/>
                <a:cs typeface="Calibri" panose="020F0502020204030204"/>
              </a:rPr>
              <a:t>lalu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menentukan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apakah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ketiga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sisi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tersebut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membentuk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segitiga siku-siku, segitiga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lancip,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atau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segitiga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tumpul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(Petunjuk: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gunakan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hukum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i="1" spc="-10" dirty="0">
                <a:latin typeface="Calibri" panose="020F0502020204030204"/>
                <a:cs typeface="Calibri" panose="020F0502020204030204"/>
              </a:rPr>
              <a:t>Phytagoras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).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100" b="1" dirty="0">
                <a:latin typeface="Calibri" panose="020F0502020204030204"/>
                <a:cs typeface="Calibri" panose="020F0502020204030204"/>
              </a:rPr>
              <a:t>5.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Tulislah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algoritma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yang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membaca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sebuah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karakter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100" spc="-40" dirty="0">
                <a:latin typeface="Calibri" panose="020F0502020204030204"/>
                <a:cs typeface="Calibri" panose="020F0502020204030204"/>
              </a:rPr>
              <a:t>(‘0’..’9’) </a:t>
            </a:r>
            <a:r>
              <a:rPr sz="2100" dirty="0">
                <a:latin typeface="Calibri" panose="020F0502020204030204"/>
                <a:cs typeface="Calibri" panose="020F0502020204030204"/>
              </a:rPr>
              <a:t>lalu 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mengonversinya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menjadi nilai </a:t>
            </a:r>
            <a:r>
              <a:rPr sz="2100" i="1" spc="-10" dirty="0">
                <a:latin typeface="Calibri" panose="020F0502020204030204"/>
                <a:cs typeface="Calibri" panose="020F0502020204030204"/>
              </a:rPr>
              <a:t>integer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(0..9).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Misalnya,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jika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dibaca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karakter </a:t>
            </a:r>
            <a:r>
              <a:rPr sz="2100" spc="-110" dirty="0">
                <a:latin typeface="Calibri" panose="020F0502020204030204"/>
                <a:cs typeface="Calibri" panose="020F0502020204030204"/>
              </a:rPr>
              <a:t>‘5’, </a:t>
            </a:r>
            <a:r>
              <a:rPr sz="21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maka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konversinya 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ke </a:t>
            </a:r>
            <a:r>
              <a:rPr sz="2100" i="1" spc="-10" dirty="0">
                <a:latin typeface="Calibri" panose="020F0502020204030204"/>
                <a:cs typeface="Calibri" panose="020F0502020204030204"/>
              </a:rPr>
              <a:t>integer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adalah </a:t>
            </a:r>
            <a:r>
              <a:rPr sz="2100" dirty="0">
                <a:latin typeface="Calibri" panose="020F0502020204030204"/>
                <a:cs typeface="Calibri" panose="020F0502020204030204"/>
              </a:rPr>
              <a:t>5.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Buatlah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masing-masing algoritma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untuk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dua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keadaan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berikut: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(a)</a:t>
            </a:r>
            <a:r>
              <a:rPr sz="2100" spc="28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karakter</a:t>
            </a:r>
            <a:r>
              <a:rPr sz="2100" spc="29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2100" spc="3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29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dibaca</a:t>
            </a:r>
            <a:r>
              <a:rPr sz="2100" spc="28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diasumsikan</a:t>
            </a:r>
            <a:r>
              <a:rPr sz="2100" spc="3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sudah</a:t>
            </a:r>
            <a:r>
              <a:rPr sz="2100" spc="3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benar</a:t>
            </a:r>
            <a:r>
              <a:rPr sz="2100" spc="29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terletak</a:t>
            </a:r>
            <a:r>
              <a:rPr sz="2100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dalam</a:t>
            </a:r>
            <a:r>
              <a:rPr sz="2100" spc="3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rentang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299085">
              <a:lnSpc>
                <a:spcPct val="100000"/>
              </a:lnSpc>
            </a:pPr>
            <a:r>
              <a:rPr sz="2100" spc="-50" dirty="0">
                <a:latin typeface="Calibri" panose="020F0502020204030204"/>
                <a:cs typeface="Calibri" panose="020F0502020204030204"/>
              </a:rPr>
              <a:t>‘0’..’9’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299085" marR="6350" indent="-287020">
              <a:lnSpc>
                <a:spcPct val="100000"/>
              </a:lnSpc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(b)</a:t>
            </a:r>
            <a:r>
              <a:rPr sz="2100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karakter</a:t>
            </a:r>
            <a:r>
              <a:rPr sz="2100" spc="3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dibaca</a:t>
            </a:r>
            <a:r>
              <a:rPr sz="21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mungkin</a:t>
            </a:r>
            <a:r>
              <a:rPr sz="2100" spc="3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bukan</a:t>
            </a:r>
            <a:r>
              <a:rPr sz="2100" spc="3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2100" spc="3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65" dirty="0">
                <a:latin typeface="Calibri" panose="020F0502020204030204"/>
                <a:cs typeface="Calibri" panose="020F0502020204030204"/>
              </a:rPr>
              <a:t>‘0’..’9’.</a:t>
            </a:r>
            <a:r>
              <a:rPr sz="2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Jika</a:t>
            </a:r>
            <a:r>
              <a:rPr sz="2100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karakter</a:t>
            </a:r>
            <a:r>
              <a:rPr sz="2100" spc="3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dibaca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bukan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karakter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digit,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maka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hasil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konversinya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diasumsikan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bernilai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-1.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773" y="236296"/>
            <a:ext cx="36404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65" dirty="0">
                <a:latin typeface="Calibri Light" panose="020F0302020204030204"/>
                <a:cs typeface="Calibri Light" panose="020F0302020204030204"/>
              </a:rPr>
              <a:t>Tugas2_Kelompok</a:t>
            </a:r>
            <a:endParaRPr b="0" spc="-65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694" y="1208278"/>
            <a:ext cx="8444865" cy="292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50" indent="-287020" algn="just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Calibri" panose="020F0502020204030204"/>
                <a:cs typeface="Calibri" panose="020F0502020204030204"/>
              </a:rPr>
              <a:t>6.</a:t>
            </a:r>
            <a:r>
              <a:rPr sz="21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Dalam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bidang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pengolahan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citra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(image</a:t>
            </a:r>
            <a:r>
              <a:rPr sz="2100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i="1" spc="-10" dirty="0">
                <a:latin typeface="Calibri" panose="020F0502020204030204"/>
                <a:cs typeface="Calibri" panose="020F0502020204030204"/>
              </a:rPr>
              <a:t>processing),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elemen 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gambar</a:t>
            </a:r>
            <a:r>
              <a:rPr sz="2100" spc="3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terkecil</a:t>
            </a:r>
            <a:r>
              <a:rPr sz="2100" spc="3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disebut</a:t>
            </a:r>
            <a:r>
              <a:rPr sz="2100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i="1" spc="-15" dirty="0">
                <a:latin typeface="Calibri" panose="020F0502020204030204"/>
                <a:cs typeface="Calibri" panose="020F0502020204030204"/>
              </a:rPr>
              <a:t>pixel</a:t>
            </a:r>
            <a:r>
              <a:rPr sz="2100" i="1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(picture</a:t>
            </a:r>
            <a:r>
              <a:rPr sz="2100" i="1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element)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2100" spc="3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pixel</a:t>
            </a:r>
            <a:r>
              <a:rPr sz="2100" spc="3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untuk</a:t>
            </a:r>
            <a:r>
              <a:rPr sz="2100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gambar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299085" marR="5080" algn="just">
              <a:lnSpc>
                <a:spcPct val="100000"/>
              </a:lnSpc>
            </a:pPr>
            <a:r>
              <a:rPr sz="2100" dirty="0">
                <a:latin typeface="Calibri" panose="020F0502020204030204"/>
                <a:cs typeface="Calibri" panose="020F0502020204030204"/>
              </a:rPr>
              <a:t>256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warna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adalah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dari</a:t>
            </a:r>
            <a:r>
              <a:rPr sz="2100" dirty="0">
                <a:latin typeface="Calibri" panose="020F0502020204030204"/>
                <a:cs typeface="Calibri" panose="020F0502020204030204"/>
              </a:rPr>
              <a:t> 0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sampai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255.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Operasi-operasi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terhadap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i="1" spc="-15" dirty="0">
                <a:latin typeface="Calibri" panose="020F0502020204030204"/>
                <a:cs typeface="Calibri" panose="020F0502020204030204"/>
              </a:rPr>
              <a:t>pixel </a:t>
            </a:r>
            <a:r>
              <a:rPr sz="21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seringkali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berada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 luar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rentang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ini.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Jika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ini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kasusnya, maka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hasil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operasi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harus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dipotong 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(clipping)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sehingga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tetap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berada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dalam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interval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[0..25].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Jika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</a:t>
            </a:r>
            <a:r>
              <a:rPr sz="2100" dirty="0">
                <a:latin typeface="Calibri" panose="020F0502020204030204"/>
                <a:cs typeface="Calibri" panose="020F0502020204030204"/>
              </a:rPr>
              <a:t>hasil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operasi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lebih besar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dari </a:t>
            </a:r>
            <a:r>
              <a:rPr sz="2100" dirty="0">
                <a:latin typeface="Calibri" panose="020F0502020204030204"/>
                <a:cs typeface="Calibri" panose="020F0502020204030204"/>
              </a:rPr>
              <a:t>255,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maka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tersebut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dipotong </a:t>
            </a:r>
            <a:r>
              <a:rPr sz="2100" dirty="0">
                <a:latin typeface="Calibri" panose="020F0502020204030204"/>
                <a:cs typeface="Calibri" panose="020F0502020204030204"/>
              </a:rPr>
              <a:t>menjadi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255, dan bila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negatif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maka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dipotong </a:t>
            </a:r>
            <a:r>
              <a:rPr sz="2100" dirty="0">
                <a:latin typeface="Calibri" panose="020F0502020204030204"/>
                <a:cs typeface="Calibri" panose="020F0502020204030204"/>
              </a:rPr>
              <a:t>menjadi 0.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Dibaca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sebuah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hasil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operasi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pengolahan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citra,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buatlah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algoritma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untuk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melakukan</a:t>
            </a:r>
            <a:r>
              <a:rPr sz="21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clipping</a:t>
            </a:r>
            <a:r>
              <a:rPr sz="2100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tersebut.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417" y="236296"/>
            <a:ext cx="399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PENDAHULUAN</a:t>
            </a:r>
            <a:r>
              <a:rPr spc="-25" dirty="0"/>
              <a:t> </a:t>
            </a:r>
            <a:r>
              <a:rPr spc="-5" dirty="0"/>
              <a:t>(2)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351231" y="3041650"/>
            <a:ext cx="1958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Percabangan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4760" y="3041650"/>
            <a:ext cx="1924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adalah	adalah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0207" y="3041650"/>
            <a:ext cx="92646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21590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su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tu 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secara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3207" y="3041650"/>
            <a:ext cx="320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045" algn="l"/>
                <a:tab pos="2291080" algn="l"/>
              </a:tabLst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k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ondi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i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diman</a:t>
            </a:r>
            <a:r>
              <a:rPr sz="2400" dirty="0">
                <a:latin typeface="Calibri" panose="020F0502020204030204"/>
                <a:cs typeface="Calibri" panose="020F0502020204030204"/>
              </a:rPr>
              <a:t>a	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ebu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h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131" y="3370833"/>
            <a:ext cx="350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9055" algn="l"/>
                <a:tab pos="222440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instruksi	tidak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dijalankan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7007" y="3370833"/>
            <a:ext cx="1383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sekuensial,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5560" y="3370833"/>
            <a:ext cx="74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api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57209" y="3370833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dirty="0">
                <a:latin typeface="Calibri" panose="020F0502020204030204"/>
                <a:cs typeface="Calibri" panose="020F0502020204030204"/>
              </a:rPr>
              <a:t>ebih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131" y="3699713"/>
            <a:ext cx="3251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berdasarkan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pada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kondisi.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231" y="4613275"/>
            <a:ext cx="3629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201993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n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pe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Calibri" panose="020F0502020204030204"/>
                <a:cs typeface="Calibri" panose="020F0502020204030204"/>
              </a:rPr>
              <a:t>aban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Calibri" panose="020F0502020204030204"/>
                <a:cs typeface="Calibri" panose="020F0502020204030204"/>
              </a:rPr>
              <a:t>an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8846" y="4613275"/>
            <a:ext cx="456628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ts val="2735"/>
              </a:lnSpc>
              <a:spcBef>
                <a:spcPts val="100"/>
              </a:spcBef>
              <a:tabLst>
                <a:tab pos="2184400" algn="l"/>
                <a:tab pos="313944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memungkinkan	suatu	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pernyataan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ts val="2735"/>
              </a:lnSpc>
              <a:tabLst>
                <a:tab pos="791210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atau	</a:t>
            </a:r>
            <a:r>
              <a:rPr sz="2400" dirty="0">
                <a:latin typeface="Calibri" panose="020F0502020204030204"/>
                <a:cs typeface="Calibri" panose="020F0502020204030204"/>
              </a:rPr>
              <a:t>tidak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4131" y="4942458"/>
            <a:ext cx="644779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1529080" algn="l"/>
                <a:tab pos="2513965" algn="l"/>
                <a:tab pos="3178175" algn="l"/>
                <a:tab pos="4106545" algn="l"/>
                <a:tab pos="521589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di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k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se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k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</a:t>
            </a:r>
            <a:r>
              <a:rPr sz="2400" dirty="0">
                <a:latin typeface="Calibri" panose="020F0502020204030204"/>
                <a:cs typeface="Calibri" panose="020F0502020204030204"/>
              </a:rPr>
              <a:t>i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ha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latin typeface="Calibri" panose="020F0502020204030204"/>
                <a:cs typeface="Calibri" panose="020F0502020204030204"/>
              </a:rPr>
              <a:t>a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j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k</a:t>
            </a:r>
            <a:r>
              <a:rPr sz="2400" dirty="0">
                <a:latin typeface="Calibri" panose="020F0502020204030204"/>
                <a:cs typeface="Calibri" panose="020F0502020204030204"/>
              </a:rPr>
              <a:t>a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su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tu	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k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ndis</a:t>
            </a:r>
            <a:r>
              <a:rPr sz="2400" dirty="0">
                <a:latin typeface="Calibri" panose="020F0502020204030204"/>
                <a:cs typeface="Calibri" panose="020F0502020204030204"/>
              </a:rPr>
              <a:t>i	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nuhi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terpenuhi.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381000" y="1905000"/>
            <a:ext cx="3730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Pendahuluan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773" y="236296"/>
            <a:ext cx="36404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65" dirty="0">
                <a:latin typeface="Calibri Light" panose="020F0302020204030204"/>
                <a:cs typeface="Calibri Light" panose="020F0302020204030204"/>
              </a:rPr>
              <a:t>Tugas2_Kelompok</a:t>
            </a:r>
            <a:endParaRPr b="0" spc="-65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694" y="1208278"/>
            <a:ext cx="8444865" cy="389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Calibri" panose="020F0502020204030204"/>
                <a:cs typeface="Calibri" panose="020F0502020204030204"/>
              </a:rPr>
              <a:t>7.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Jika kita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berbelanja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pasar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swalayan/supermarket,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total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belanja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kita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seringkali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bukan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kelipatan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pecahan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rupiah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berlaku.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Misalnya,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total belanja adalah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Rp19.212,-.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Andaikan saat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pecahan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rupiah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berlaku paling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kecil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Rp25,-. Selain itu,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juga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ada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pecahan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Rp50,- </a:t>
            </a:r>
            <a:r>
              <a:rPr sz="2100" dirty="0">
                <a:latin typeface="Calibri" panose="020F0502020204030204"/>
                <a:cs typeface="Calibri" panose="020F0502020204030204"/>
              </a:rPr>
              <a:t> dan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Rp100,-.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Umumnya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kasir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pasar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swalayan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membulatkan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belanja </a:t>
            </a:r>
            <a:r>
              <a:rPr sz="2100" spc="-70" dirty="0">
                <a:latin typeface="Calibri" panose="020F0502020204030204"/>
                <a:cs typeface="Calibri" panose="020F0502020204030204"/>
              </a:rPr>
              <a:t>ke </a:t>
            </a:r>
            <a:r>
              <a:rPr sz="21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pecahan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yang 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terbesar. </a:t>
            </a:r>
            <a:r>
              <a:rPr sz="2100" dirty="0">
                <a:latin typeface="Calibri" panose="020F0502020204030204"/>
                <a:cs typeface="Calibri" panose="020F0502020204030204"/>
              </a:rPr>
              <a:t>Jadi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Rp19.212,-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dibulatkan </a:t>
            </a:r>
            <a:r>
              <a:rPr sz="2100" dirty="0">
                <a:latin typeface="Calibri" panose="020F0502020204030204"/>
                <a:cs typeface="Calibri" panose="020F0502020204030204"/>
              </a:rPr>
              <a:t>menjadi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Rp19.225,-.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Hal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ini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jelas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merugikan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konsumen.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Misalkan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Anda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memiliki</a:t>
            </a:r>
            <a:r>
              <a:rPr sz="2100" spc="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pasar</a:t>
            </a:r>
            <a:r>
              <a:rPr sz="2100" spc="4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swalayan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 jujur dan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tidak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merugikan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pembeli,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sehingga</a:t>
            </a:r>
            <a:r>
              <a:rPr sz="2100" spc="4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jika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ada nilai belanja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bukan</a:t>
            </a:r>
            <a:r>
              <a:rPr sz="21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kelipatan</a:t>
            </a:r>
            <a:r>
              <a:rPr sz="21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pecahan</a:t>
            </a:r>
            <a:r>
              <a:rPr sz="21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ada,</a:t>
            </a:r>
            <a:r>
              <a:rPr sz="21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maka</a:t>
            </a:r>
            <a:r>
              <a:rPr sz="210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belanja</a:t>
            </a:r>
            <a:r>
              <a:rPr sz="210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itu</a:t>
            </a:r>
            <a:r>
              <a:rPr sz="21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dibulatkan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ke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pecahan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terendah.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Jadi,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Rp19.212,-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dibulatkan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menjadi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Rp19.200,-.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Tulislah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algoritma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membaca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nilai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belanja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i="1" spc="-10" dirty="0">
                <a:latin typeface="Calibri" panose="020F0502020204030204"/>
                <a:cs typeface="Calibri" panose="020F0502020204030204"/>
              </a:rPr>
              <a:t>(integer)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lalu 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membulatkannya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ke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uang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pecahan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terendah.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773" y="236296"/>
            <a:ext cx="36404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65" dirty="0">
                <a:latin typeface="Calibri Light" panose="020F0302020204030204"/>
                <a:cs typeface="Calibri Light" panose="020F0302020204030204"/>
              </a:rPr>
              <a:t>Tugas2_Kelompok</a:t>
            </a:r>
            <a:endParaRPr b="0" spc="-65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33730" y="1281429"/>
            <a:ext cx="8476538" cy="555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670" marR="347980" indent="-457200">
              <a:lnSpc>
                <a:spcPct val="100000"/>
              </a:lnSpc>
              <a:spcBef>
                <a:spcPts val="100"/>
              </a:spcBef>
              <a:tabLst>
                <a:tab pos="525780" algn="l"/>
              </a:tabLst>
            </a:pPr>
            <a:r>
              <a:rPr sz="2100" b="1" dirty="0">
                <a:latin typeface="Calibri" panose="020F0502020204030204"/>
                <a:cs typeface="Calibri" panose="020F0502020204030204"/>
              </a:rPr>
              <a:t>8.	</a:t>
            </a:r>
            <a:r>
              <a:rPr spc="-10" dirty="0"/>
              <a:t>Suatu </a:t>
            </a:r>
            <a:r>
              <a:rPr spc="-30" dirty="0"/>
              <a:t>toko </a:t>
            </a:r>
            <a:r>
              <a:rPr spc="-20" dirty="0"/>
              <a:t>fotocopy </a:t>
            </a:r>
            <a:r>
              <a:rPr spc="-5" dirty="0"/>
              <a:t>berusaha </a:t>
            </a:r>
            <a:r>
              <a:rPr spc="-10" dirty="0"/>
              <a:t>meningkatkan </a:t>
            </a:r>
            <a:r>
              <a:rPr spc="-15" dirty="0"/>
              <a:t>layanan </a:t>
            </a:r>
            <a:r>
              <a:rPr spc="-530" dirty="0"/>
              <a:t> </a:t>
            </a:r>
            <a:r>
              <a:rPr spc="-10" dirty="0"/>
              <a:t>dengan</a:t>
            </a:r>
            <a:r>
              <a:rPr spc="-5" dirty="0"/>
              <a:t> pola</a:t>
            </a:r>
            <a:r>
              <a:rPr dirty="0"/>
              <a:t> </a:t>
            </a:r>
            <a:r>
              <a:rPr spc="-10" dirty="0"/>
              <a:t>sebagai</a:t>
            </a:r>
            <a:r>
              <a:rPr dirty="0"/>
              <a:t> </a:t>
            </a:r>
            <a:r>
              <a:rPr spc="-10" dirty="0"/>
              <a:t>berikut: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534670" marR="174625" indent="-457200">
              <a:lnSpc>
                <a:spcPct val="100000"/>
              </a:lnSpc>
              <a:tabLst>
                <a:tab pos="535305" algn="l"/>
              </a:tabLst>
            </a:pPr>
            <a:r>
              <a:rPr dirty="0"/>
              <a:t>a.	</a:t>
            </a:r>
            <a:r>
              <a:rPr spc="-10" dirty="0"/>
              <a:t>Jika seseorang yang </a:t>
            </a:r>
            <a:r>
              <a:rPr dirty="0"/>
              <a:t>ingin </a:t>
            </a:r>
            <a:r>
              <a:rPr spc="-20" dirty="0"/>
              <a:t>fotocopy </a:t>
            </a:r>
            <a:r>
              <a:rPr spc="-5" dirty="0"/>
              <a:t>sudah </a:t>
            </a:r>
            <a:r>
              <a:rPr spc="-15" dirty="0"/>
              <a:t>terdaftar </a:t>
            </a:r>
            <a:r>
              <a:rPr spc="-10" dirty="0"/>
              <a:t>sebagai </a:t>
            </a:r>
            <a:r>
              <a:rPr spc="-5" dirty="0"/>
              <a:t> pelanggan </a:t>
            </a:r>
            <a:r>
              <a:rPr spc="-10" dirty="0"/>
              <a:t>maka akan </a:t>
            </a:r>
            <a:r>
              <a:rPr spc="-5" dirty="0"/>
              <a:t>mendapat </a:t>
            </a:r>
            <a:r>
              <a:rPr spc="-15" dirty="0"/>
              <a:t>potongan </a:t>
            </a:r>
            <a:r>
              <a:rPr spc="-10" dirty="0"/>
              <a:t>harga/lembar copy- </a:t>
            </a:r>
            <a:r>
              <a:rPr spc="-530" dirty="0"/>
              <a:t> </a:t>
            </a:r>
            <a:r>
              <a:rPr spc="-30" dirty="0"/>
              <a:t>nya</a:t>
            </a:r>
            <a:r>
              <a:rPr spc="-10" dirty="0"/>
              <a:t> </a:t>
            </a:r>
            <a:r>
              <a:rPr dirty="0"/>
              <a:t>Rp.</a:t>
            </a:r>
            <a:r>
              <a:rPr spc="-15" dirty="0"/>
              <a:t> </a:t>
            </a:r>
            <a:r>
              <a:rPr dirty="0"/>
              <a:t>75 </a:t>
            </a:r>
            <a:r>
              <a:rPr spc="-10" dirty="0"/>
              <a:t>untuk</a:t>
            </a:r>
            <a:r>
              <a:rPr dirty="0"/>
              <a:t> jumlah</a:t>
            </a:r>
            <a:r>
              <a:rPr spc="-10" dirty="0"/>
              <a:t> copy</a:t>
            </a:r>
            <a:r>
              <a:rPr dirty="0"/>
              <a:t> </a:t>
            </a:r>
            <a:r>
              <a:rPr spc="-15" dirty="0"/>
              <a:t>kurang</a:t>
            </a:r>
            <a:r>
              <a:rPr spc="-20" dirty="0"/>
              <a:t> </a:t>
            </a:r>
            <a:r>
              <a:rPr spc="-5" dirty="0"/>
              <a:t>dari</a:t>
            </a:r>
            <a:r>
              <a:rPr spc="5" dirty="0"/>
              <a:t> </a:t>
            </a:r>
            <a:r>
              <a:rPr dirty="0"/>
              <a:t>100</a:t>
            </a:r>
            <a:r>
              <a:rPr spc="-20" dirty="0"/>
              <a:t> </a:t>
            </a:r>
            <a:r>
              <a:rPr dirty="0"/>
              <a:t>lembar </a:t>
            </a:r>
            <a:r>
              <a:rPr spc="-5" dirty="0"/>
              <a:t>dan bila </a:t>
            </a:r>
            <a:r>
              <a:rPr dirty="0"/>
              <a:t> </a:t>
            </a:r>
            <a:r>
              <a:rPr spc="-5" dirty="0"/>
              <a:t>lebih</a:t>
            </a:r>
            <a:r>
              <a:rPr dirty="0"/>
              <a:t> </a:t>
            </a:r>
            <a:r>
              <a:rPr spc="-5" dirty="0"/>
              <a:t>dari</a:t>
            </a:r>
            <a:r>
              <a:rPr spc="-10" dirty="0"/>
              <a:t> </a:t>
            </a:r>
            <a:r>
              <a:rPr spc="-15" dirty="0"/>
              <a:t>atau</a:t>
            </a:r>
            <a:r>
              <a:rPr spc="-10" dirty="0"/>
              <a:t> </a:t>
            </a:r>
            <a:r>
              <a:rPr spc="-5" dirty="0"/>
              <a:t>sama</a:t>
            </a:r>
            <a:r>
              <a:rPr dirty="0"/>
              <a:t> </a:t>
            </a:r>
            <a:r>
              <a:rPr spc="-10" dirty="0"/>
              <a:t>dengan</a:t>
            </a:r>
            <a:r>
              <a:rPr spc="10" dirty="0"/>
              <a:t> </a:t>
            </a:r>
            <a:r>
              <a:rPr dirty="0"/>
              <a:t>100</a:t>
            </a:r>
            <a:r>
              <a:rPr spc="-10" dirty="0"/>
              <a:t> </a:t>
            </a:r>
            <a:r>
              <a:rPr dirty="0"/>
              <a:t>lembar</a:t>
            </a:r>
            <a:r>
              <a:rPr spc="-15" dirty="0"/>
              <a:t> </a:t>
            </a:r>
            <a:r>
              <a:rPr spc="-5" dirty="0"/>
              <a:t>diberikan</a:t>
            </a:r>
            <a:r>
              <a:rPr spc="-10" dirty="0"/>
              <a:t> </a:t>
            </a:r>
            <a:r>
              <a:rPr spc="-15" dirty="0"/>
              <a:t>potongan </a:t>
            </a:r>
            <a:r>
              <a:rPr spc="-10" dirty="0"/>
              <a:t> harga/lembar</a:t>
            </a:r>
            <a:r>
              <a:rPr dirty="0"/>
              <a:t> </a:t>
            </a:r>
            <a:r>
              <a:rPr spc="-20" dirty="0"/>
              <a:t>copynya</a:t>
            </a:r>
            <a:r>
              <a:rPr spc="-5" dirty="0"/>
              <a:t> </a:t>
            </a:r>
            <a:r>
              <a:rPr dirty="0"/>
              <a:t>Rp. 65, </a:t>
            </a:r>
            <a:r>
              <a:rPr spc="-10" dirty="0"/>
              <a:t>untuk</a:t>
            </a:r>
            <a:r>
              <a:rPr dirty="0"/>
              <a:t> </a:t>
            </a:r>
            <a:r>
              <a:rPr spc="-20" dirty="0"/>
              <a:t>harga</a:t>
            </a:r>
            <a:r>
              <a:rPr spc="-5" dirty="0"/>
              <a:t> normal </a:t>
            </a:r>
            <a:r>
              <a:rPr dirty="0"/>
              <a:t> </a:t>
            </a:r>
            <a:r>
              <a:rPr spc="-10" dirty="0"/>
              <a:t>perlembar/copynya </a:t>
            </a:r>
            <a:r>
              <a:rPr dirty="0"/>
              <a:t>Rp.</a:t>
            </a:r>
            <a:r>
              <a:rPr spc="-15" dirty="0"/>
              <a:t> </a:t>
            </a:r>
            <a:r>
              <a:rPr dirty="0"/>
              <a:t>80.</a:t>
            </a:r>
            <a:endParaRPr dirty="0"/>
          </a:p>
          <a:p>
            <a:pPr marL="534670" marR="5080" indent="-457200">
              <a:lnSpc>
                <a:spcPct val="100000"/>
              </a:lnSpc>
              <a:spcBef>
                <a:spcPts val="5"/>
              </a:spcBef>
              <a:tabLst>
                <a:tab pos="535305" algn="l"/>
              </a:tabLst>
            </a:pPr>
            <a:r>
              <a:rPr spc="-5" dirty="0"/>
              <a:t>b.	</a:t>
            </a:r>
            <a:r>
              <a:rPr spc="-10" dirty="0"/>
              <a:t>Jika seseorang </a:t>
            </a:r>
            <a:r>
              <a:rPr dirty="0"/>
              <a:t>belum </a:t>
            </a:r>
            <a:r>
              <a:rPr spc="-10" dirty="0"/>
              <a:t>terdaftar sebagai </a:t>
            </a:r>
            <a:r>
              <a:rPr spc="-5" dirty="0"/>
              <a:t>pelanggan </a:t>
            </a:r>
            <a:r>
              <a:rPr spc="-10" dirty="0"/>
              <a:t>maka akan </a:t>
            </a:r>
            <a:r>
              <a:rPr spc="-5" dirty="0"/>
              <a:t> mendapat</a:t>
            </a:r>
            <a:r>
              <a:rPr spc="-10" dirty="0"/>
              <a:t> </a:t>
            </a:r>
            <a:r>
              <a:rPr spc="-15" dirty="0"/>
              <a:t>potongan</a:t>
            </a:r>
            <a:r>
              <a:rPr spc="15" dirty="0"/>
              <a:t> </a:t>
            </a:r>
            <a:r>
              <a:rPr spc="-10" dirty="0"/>
              <a:t>harga/lembar</a:t>
            </a:r>
            <a:r>
              <a:rPr spc="5" dirty="0"/>
              <a:t> </a:t>
            </a:r>
            <a:r>
              <a:rPr spc="-20" dirty="0"/>
              <a:t>copynya</a:t>
            </a:r>
            <a:r>
              <a:rPr spc="-5" dirty="0"/>
              <a:t> </a:t>
            </a:r>
            <a:r>
              <a:rPr dirty="0"/>
              <a:t>Rp.</a:t>
            </a:r>
            <a:r>
              <a:rPr spc="-10" dirty="0"/>
              <a:t> </a:t>
            </a:r>
            <a:r>
              <a:rPr dirty="0"/>
              <a:t>70</a:t>
            </a:r>
            <a:r>
              <a:rPr spc="5" dirty="0"/>
              <a:t> </a:t>
            </a:r>
            <a:r>
              <a:rPr spc="-10" dirty="0"/>
              <a:t>untuk</a:t>
            </a:r>
            <a:r>
              <a:rPr dirty="0"/>
              <a:t> jumlah </a:t>
            </a:r>
            <a:r>
              <a:rPr spc="-525" dirty="0"/>
              <a:t> </a:t>
            </a:r>
            <a:r>
              <a:rPr spc="-10" dirty="0"/>
              <a:t>copy</a:t>
            </a:r>
            <a:r>
              <a:rPr spc="-5" dirty="0"/>
              <a:t> </a:t>
            </a:r>
            <a:r>
              <a:rPr dirty="0"/>
              <a:t>lebih </a:t>
            </a:r>
            <a:r>
              <a:rPr spc="-5" dirty="0"/>
              <a:t>dari</a:t>
            </a:r>
            <a:r>
              <a:rPr dirty="0"/>
              <a:t> </a:t>
            </a:r>
            <a:r>
              <a:rPr spc="-15" dirty="0"/>
              <a:t>atau</a:t>
            </a:r>
            <a:r>
              <a:rPr spc="-10" dirty="0"/>
              <a:t> </a:t>
            </a:r>
            <a:r>
              <a:rPr spc="-5" dirty="0"/>
              <a:t>sama </a:t>
            </a:r>
            <a:r>
              <a:rPr spc="-10" dirty="0"/>
              <a:t>dengan</a:t>
            </a:r>
            <a:r>
              <a:rPr dirty="0"/>
              <a:t> 200</a:t>
            </a:r>
            <a:r>
              <a:rPr spc="-15" dirty="0"/>
              <a:t> </a:t>
            </a:r>
            <a:r>
              <a:rPr spc="-35" dirty="0"/>
              <a:t>lembar.</a:t>
            </a:r>
            <a:endParaRPr spc="-35" dirty="0"/>
          </a:p>
          <a:p>
            <a:pPr marL="534670" marR="207645" indent="-457200">
              <a:lnSpc>
                <a:spcPct val="100000"/>
              </a:lnSpc>
              <a:tabLst>
                <a:tab pos="535305" algn="l"/>
              </a:tabLst>
            </a:pPr>
            <a:r>
              <a:rPr dirty="0"/>
              <a:t>c.	</a:t>
            </a:r>
            <a:r>
              <a:rPr spc="-5" dirty="0"/>
              <a:t>Hasil </a:t>
            </a:r>
            <a:r>
              <a:rPr spc="-15" dirty="0"/>
              <a:t>keluaran </a:t>
            </a:r>
            <a:r>
              <a:rPr dirty="0"/>
              <a:t>berupa jumlah lembar </a:t>
            </a:r>
            <a:r>
              <a:rPr spc="-15" dirty="0"/>
              <a:t>copynya, </a:t>
            </a:r>
            <a:r>
              <a:rPr spc="-5" dirty="0"/>
              <a:t>besar </a:t>
            </a:r>
            <a:r>
              <a:rPr spc="-15" dirty="0"/>
              <a:t>potongan </a:t>
            </a:r>
            <a:r>
              <a:rPr spc="-530" dirty="0"/>
              <a:t> </a:t>
            </a:r>
            <a:r>
              <a:rPr spc="-20" dirty="0"/>
              <a:t>harga</a:t>
            </a:r>
            <a:r>
              <a:rPr spc="-10" dirty="0"/>
              <a:t> yang</a:t>
            </a:r>
            <a:r>
              <a:rPr spc="-15" dirty="0"/>
              <a:t> </a:t>
            </a:r>
            <a:r>
              <a:rPr spc="-5" dirty="0"/>
              <a:t>diperoleh </a:t>
            </a:r>
            <a:r>
              <a:rPr dirty="0"/>
              <a:t>dan</a:t>
            </a:r>
            <a:r>
              <a:rPr spc="-5" dirty="0"/>
              <a:t> jumlah</a:t>
            </a:r>
            <a:r>
              <a:rPr spc="-10" dirty="0"/>
              <a:t> </a:t>
            </a:r>
            <a:r>
              <a:rPr spc="-20" dirty="0"/>
              <a:t>bayarnya.</a:t>
            </a:r>
            <a:endParaRPr spc="-20" dirty="0"/>
          </a:p>
          <a:p>
            <a:pPr marL="534670" marR="207645" indent="-457200">
              <a:lnSpc>
                <a:spcPct val="100000"/>
              </a:lnSpc>
              <a:tabLst>
                <a:tab pos="535305" algn="l"/>
              </a:tabLst>
            </a:pPr>
            <a:r>
              <a:rPr lang="en-US" spc="-20" dirty="0"/>
              <a:t>Selesaikan permasalahan ini dengan menuliskan pseucodenya</a:t>
            </a:r>
            <a:endParaRPr spc="-20" dirty="0"/>
          </a:p>
          <a:p>
            <a:pPr marL="534670" marR="207645" indent="-457200">
              <a:lnSpc>
                <a:spcPct val="100000"/>
              </a:lnSpc>
              <a:tabLst>
                <a:tab pos="535305" algn="l"/>
              </a:tabLst>
            </a:pPr>
            <a:endParaRPr spc="-2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95400" y="1676400"/>
            <a:ext cx="6400800" cy="738505"/>
          </a:xfrm>
        </p:spPr>
        <p:txBody>
          <a:bodyPr/>
          <a:p>
            <a:pPr algn="ctr"/>
            <a:r>
              <a:rPr lang="en-US" sz="4800" b="1" i="1"/>
              <a:t>terima kasih</a:t>
            </a:r>
            <a:endParaRPr lang="en-US" sz="4800"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65226" y="1443609"/>
            <a:ext cx="8317230" cy="37357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19710" indent="-342900">
              <a:lnSpc>
                <a:spcPts val="2590"/>
              </a:lnSpc>
              <a:spcBef>
                <a:spcPts val="425"/>
              </a:spcBef>
              <a:tabLst>
                <a:tab pos="35496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Program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hanya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akan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menjalankan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statement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yang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ada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di </a:t>
            </a:r>
            <a:r>
              <a:rPr sz="2400" spc="-65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dalam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percabangan</a:t>
            </a:r>
            <a:r>
              <a:rPr sz="2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jika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kondisi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bernilai</a:t>
            </a:r>
            <a:r>
              <a:rPr sz="24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benar</a:t>
            </a:r>
            <a:r>
              <a:rPr sz="240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atau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true</a:t>
            </a:r>
            <a:r>
              <a:rPr sz="2400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1219200" indent="-342900">
              <a:lnSpc>
                <a:spcPts val="259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Kondisi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pada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percabangan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harus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berupa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operator </a:t>
            </a:r>
            <a:r>
              <a:rPr sz="2400" spc="-65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Boolean.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35"/>
              </a:lnSpc>
              <a:spcBef>
                <a:spcPts val="670"/>
              </a:spcBef>
              <a:tabLst>
                <a:tab pos="35496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Contoh: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595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int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5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//</a:t>
            </a:r>
            <a:r>
              <a:rPr sz="2400" i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statement</a:t>
            </a:r>
            <a:r>
              <a:rPr sz="2400" i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bukan</a:t>
            </a:r>
            <a:r>
              <a:rPr sz="24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10" dirty="0">
                <a:latin typeface="Arial" panose="020B0604020202020204"/>
                <a:cs typeface="Arial" panose="020B0604020202020204"/>
              </a:rPr>
              <a:t>merupakan</a:t>
            </a:r>
            <a:r>
              <a:rPr sz="2400" i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kondisi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int</a:t>
            </a:r>
            <a:r>
              <a:rPr sz="2400" dirty="0">
                <a:latin typeface="Arial" panose="020B0604020202020204"/>
                <a:cs typeface="Arial" panose="020B0604020202020204"/>
              </a:rPr>
              <a:t> a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==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5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//</a:t>
            </a:r>
            <a:r>
              <a:rPr sz="2400" i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statement</a:t>
            </a:r>
            <a:r>
              <a:rPr sz="2400" i="1" dirty="0">
                <a:latin typeface="Arial" panose="020B0604020202020204"/>
                <a:cs typeface="Arial" panose="020B0604020202020204"/>
              </a:rPr>
              <a:t> yang 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berupa</a:t>
            </a:r>
            <a:r>
              <a:rPr sz="2400" i="1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kondisi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ts val="2590"/>
              </a:lnSpc>
              <a:spcBef>
                <a:spcPts val="1050"/>
              </a:spcBef>
              <a:tabLst>
                <a:tab pos="35496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Kondisi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menggunakan</a:t>
            </a:r>
            <a:r>
              <a:rPr sz="24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operator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–</a:t>
            </a:r>
            <a:r>
              <a:rPr sz="24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operator</a:t>
            </a:r>
            <a:r>
              <a:rPr sz="24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Boolean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yang </a:t>
            </a:r>
            <a:r>
              <a:rPr sz="2400" spc="-65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hanya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memberikan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hasil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true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atau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false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seperti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==,</a:t>
            </a:r>
            <a:r>
              <a:rPr sz="24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&gt;,</a:t>
            </a:r>
            <a:r>
              <a:rPr sz="24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&lt;,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560"/>
              </a:lnSpc>
            </a:pPr>
            <a:r>
              <a:rPr sz="2400" b="1" dirty="0">
                <a:latin typeface="Arial" panose="020B0604020202020204"/>
                <a:cs typeface="Arial" panose="020B0604020202020204"/>
              </a:rPr>
              <a:t>&gt;=,</a:t>
            </a:r>
            <a:r>
              <a:rPr sz="24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&lt;=,</a:t>
            </a:r>
            <a:r>
              <a:rPr sz="2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!=,</a:t>
            </a:r>
            <a:r>
              <a:rPr sz="24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&amp;,</a:t>
            </a:r>
            <a:r>
              <a:rPr sz="24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&amp;&amp;,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|,</a:t>
            </a:r>
            <a:r>
              <a:rPr sz="24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||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09417" y="236296"/>
            <a:ext cx="399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PENDAHULUAN</a:t>
            </a:r>
            <a:r>
              <a:rPr spc="-25" dirty="0"/>
              <a:t> </a:t>
            </a:r>
            <a:r>
              <a:rPr spc="-5" dirty="0"/>
              <a:t>(3)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888" y="236296"/>
            <a:ext cx="68903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JENIS</a:t>
            </a:r>
            <a:r>
              <a:rPr spc="-30" dirty="0"/>
              <a:t> </a:t>
            </a:r>
            <a:r>
              <a:rPr spc="-10" dirty="0"/>
              <a:t>STRUKTUR</a:t>
            </a:r>
            <a:r>
              <a:rPr spc="-50" dirty="0"/>
              <a:t> </a:t>
            </a:r>
            <a:r>
              <a:rPr spc="-10" dirty="0"/>
              <a:t>PERCABANGAN</a:t>
            </a:r>
            <a:endParaRPr spc="-10" dirty="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2332" y="1755647"/>
            <a:ext cx="6704076" cy="5012436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977390" y="1144270"/>
            <a:ext cx="465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Jenis Struktur Pencabangan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0185" y="236296"/>
            <a:ext cx="2377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IF..</a:t>
            </a:r>
            <a:r>
              <a:rPr spc="-55" dirty="0"/>
              <a:t> </a:t>
            </a:r>
            <a:r>
              <a:rPr spc="-5" dirty="0"/>
              <a:t>ELSE</a:t>
            </a:r>
            <a:r>
              <a:rPr spc="-30" dirty="0"/>
              <a:t> </a:t>
            </a:r>
            <a:r>
              <a:rPr spc="-5" dirty="0"/>
              <a:t>(1)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38200" y="2819315"/>
            <a:ext cx="7416165" cy="22434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spc="-254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⚫</a:t>
            </a:r>
            <a:r>
              <a:rPr sz="2200" spc="-10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Digunakan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untuk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menguji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sebuah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kondisi.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285750" marR="781050" indent="-273685">
              <a:lnSpc>
                <a:spcPct val="100000"/>
              </a:lnSpc>
              <a:spcBef>
                <a:spcPts val="605"/>
              </a:spcBef>
            </a:pPr>
            <a:r>
              <a:rPr sz="2200" spc="-260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⚫</a:t>
            </a:r>
            <a:r>
              <a:rPr sz="2200" spc="-254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Bila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kondisi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diuji terpenuhi,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program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akan </a:t>
            </a:r>
            <a:r>
              <a:rPr sz="2600" spc="-5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menjalankan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pernyataan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–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pernyataan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tertentu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285750" marR="5080" indent="-273685">
              <a:lnSpc>
                <a:spcPct val="100000"/>
              </a:lnSpc>
              <a:spcBef>
                <a:spcPts val="600"/>
              </a:spcBef>
            </a:pPr>
            <a:r>
              <a:rPr sz="2200" spc="-260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⚫</a:t>
            </a:r>
            <a:r>
              <a:rPr sz="2200" spc="5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Bila</a:t>
            </a:r>
            <a:r>
              <a:rPr sz="2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kondisi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yg</a:t>
            </a:r>
            <a:r>
              <a:rPr sz="2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diuji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salah,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akan</a:t>
            </a:r>
            <a:r>
              <a:rPr sz="2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menjalankan </a:t>
            </a:r>
            <a:r>
              <a:rPr sz="2600" spc="-5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pernyataan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lain.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094865" y="1688465"/>
            <a:ext cx="3772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/>
              <a:t>IF.....ELSE</a:t>
            </a:r>
            <a:endParaRPr lang="en-US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0185" y="236296"/>
            <a:ext cx="2377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IF..</a:t>
            </a:r>
            <a:r>
              <a:rPr spc="-55" dirty="0"/>
              <a:t> </a:t>
            </a:r>
            <a:r>
              <a:rPr spc="-5" dirty="0"/>
              <a:t>ELSE</a:t>
            </a:r>
            <a:r>
              <a:rPr spc="-30" dirty="0"/>
              <a:t> </a:t>
            </a:r>
            <a:r>
              <a:rPr spc="-5" dirty="0"/>
              <a:t>(2)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764540" y="1723201"/>
            <a:ext cx="7313295" cy="218821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350" spc="-260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⚫</a:t>
            </a:r>
            <a:r>
              <a:rPr sz="2350" spc="-200" dirty="0">
                <a:solidFill>
                  <a:srgbClr val="4471C4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Bentuk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umumnya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adalah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32740">
              <a:lnSpc>
                <a:spcPct val="100000"/>
              </a:lnSpc>
              <a:spcBef>
                <a:spcPts val="435"/>
              </a:spcBef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kondisi</a:t>
            </a:r>
            <a:r>
              <a:rPr sz="24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then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561340">
              <a:lnSpc>
                <a:spcPct val="100000"/>
              </a:lnSpc>
              <a:spcBef>
                <a:spcPts val="395"/>
              </a:spcBef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{pernyataan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yg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dijalankan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jika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kondisi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terpenuhi}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3274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else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29920">
              <a:lnSpc>
                <a:spcPct val="100000"/>
              </a:lnSpc>
              <a:spcBef>
                <a:spcPts val="410"/>
              </a:spcBef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{pernyataan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yg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dijalankan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jika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kondisi</a:t>
            </a:r>
            <a:r>
              <a:rPr sz="2400" dirty="0">
                <a:latin typeface="Calibri" panose="020F0502020204030204"/>
                <a:cs typeface="Calibri" panose="020F0502020204030204"/>
              </a:rPr>
              <a:t> tidak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terpenuhi}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926" y="236296"/>
            <a:ext cx="5012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JENIS</a:t>
            </a:r>
            <a:r>
              <a:rPr spc="-5" dirty="0"/>
              <a:t> </a:t>
            </a:r>
            <a:r>
              <a:rPr spc="-15" dirty="0"/>
              <a:t>PERCABANGAN </a:t>
            </a:r>
            <a:r>
              <a:rPr spc="-5" dirty="0"/>
              <a:t>IF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698398" y="1296415"/>
            <a:ext cx="7602855" cy="302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2400" dirty="0">
                <a:latin typeface="Arial" panose="020B0604020202020204"/>
                <a:cs typeface="Arial" panose="020B0604020202020204"/>
              </a:rPr>
              <a:t>JENIS PENCABANGAN IF</a:t>
            </a:r>
            <a:endParaRPr lang="en-US" altLang="en-US"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Proses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percabangan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IF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memiliki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tiga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kasus,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antara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lain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Percabangan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Tunggal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Percabangan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Ganda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Percabangan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Lebih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dari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2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12919</Words>
  <Application>WPS Presentation</Application>
  <PresentationFormat>On-screen Show (4:3)</PresentationFormat>
  <Paragraphs>431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</vt:lpstr>
      <vt:lpstr>SimSun</vt:lpstr>
      <vt:lpstr>Wingdings</vt:lpstr>
      <vt:lpstr>Calibri</vt:lpstr>
      <vt:lpstr>Arial</vt:lpstr>
      <vt:lpstr>Segoe UI Symbol</vt:lpstr>
      <vt:lpstr>Wingdings</vt:lpstr>
      <vt:lpstr>Microsoft YaHei</vt:lpstr>
      <vt:lpstr>Arial Unicode MS</vt:lpstr>
      <vt:lpstr>Calibri Light</vt:lpstr>
      <vt:lpstr>Courier New</vt:lpstr>
      <vt:lpstr>Wingdings</vt:lpstr>
      <vt:lpstr>Times New Roman</vt:lpstr>
      <vt:lpstr>Cambria Math</vt:lpstr>
      <vt:lpstr>Office Theme</vt:lpstr>
      <vt:lpstr>Pertemuan 5 – PEMILIHAN/PERCABANGAN</vt:lpstr>
      <vt:lpstr>PowerPoint 演示文稿</vt:lpstr>
      <vt:lpstr>PowerPoint 演示文稿</vt:lpstr>
      <vt:lpstr>PENDAHULUAN (2)</vt:lpstr>
      <vt:lpstr>PENDAHULUAN (3)</vt:lpstr>
      <vt:lpstr>JENIS STRUKTUR PERCABANGAN</vt:lpstr>
      <vt:lpstr>IF.. ELSE (1)</vt:lpstr>
      <vt:lpstr>IF.. ELSE (2)</vt:lpstr>
      <vt:lpstr>JENIS PERCABANGAN IF</vt:lpstr>
      <vt:lpstr>PERCABANGAN TUNGGAL (1)</vt:lpstr>
      <vt:lpstr>PERCABANGAN TUNGGAL (2)</vt:lpstr>
      <vt:lpstr>PowerPoint 演示文稿</vt:lpstr>
      <vt:lpstr>Contoh Kasus</vt:lpstr>
      <vt:lpstr>Contoh Kasus</vt:lpstr>
      <vt:lpstr>Contoh Kasus</vt:lpstr>
      <vt:lpstr>Contoh Kasus</vt:lpstr>
      <vt:lpstr>PERCABANGAN GANDA(1)</vt:lpstr>
      <vt:lpstr>PERCABANGAN GANDA(2)</vt:lpstr>
      <vt:lpstr>PERCABANGAN GANDA(3)</vt:lpstr>
      <vt:lpstr>Contoh Kasus</vt:lpstr>
      <vt:lpstr>Penyelesaian</vt:lpstr>
      <vt:lpstr>Contoh Kasus</vt:lpstr>
      <vt:lpstr>PERCABANGAN LEBIH DARI DUA (1)</vt:lpstr>
      <vt:lpstr>PERCABANGAN LEBIH DARI DUA (2)</vt:lpstr>
      <vt:lpstr>PERCABANGAN LEBIH DARI DUA (3)</vt:lpstr>
      <vt:lpstr>Contoh Kasus</vt:lpstr>
      <vt:lpstr>Contoh Kasus</vt:lpstr>
      <vt:lpstr>Contoh Kasus</vt:lpstr>
      <vt:lpstr>APA BEDANYA ?</vt:lpstr>
      <vt:lpstr>NESTED IF</vt:lpstr>
      <vt:lpstr>SWITCH (1)</vt:lpstr>
      <vt:lpstr>SWITCH (3)</vt:lpstr>
      <vt:lpstr>Contoh Kasus</vt:lpstr>
      <vt:lpstr>Contoh Kasus</vt:lpstr>
      <vt:lpstr>PERNYATAAN SWITCH-CASE</vt:lpstr>
      <vt:lpstr>PERBEDAAN IF DAN CASE</vt:lpstr>
      <vt:lpstr>Tugas2_Kelompok</vt:lpstr>
      <vt:lpstr>Tugas2_Kelompok</vt:lpstr>
      <vt:lpstr>Tugas2_Kelompok</vt:lpstr>
      <vt:lpstr>Tugas2_Kelompok</vt:lpstr>
      <vt:lpstr>Tugas2_Kelompok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5 – PEMILIHAN/PERCABANGAN</dc:title>
  <dc:creator>condro</dc:creator>
  <cp:lastModifiedBy>ENDANG</cp:lastModifiedBy>
  <cp:revision>4</cp:revision>
  <dcterms:created xsi:type="dcterms:W3CDTF">2022-10-31T02:19:00Z</dcterms:created>
  <dcterms:modified xsi:type="dcterms:W3CDTF">2022-11-06T04:40:59Z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2018-10-21T10:00:00Z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2022-10-30T10:00:00Z</vt:filetime>
  </property>
  <property fmtid="{D5CDD505-2E9C-101B-9397-08002B2CF9AE}" pid="5" name="ICV">
    <vt:lpwstr>7429F4FDACF840A78DC5AAD542CC8D27</vt:lpwstr>
  </property>
  <property fmtid="{D5CDD505-2E9C-101B-9397-08002B2CF9AE}" pid="6" name="KSOProductBuildVer">
    <vt:lpwstr>1033-11.2.0.11380</vt:lpwstr>
  </property>
</Properties>
</file>