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249" autoAdjust="0"/>
  </p:normalViewPr>
  <p:slideViewPr>
    <p:cSldViewPr snapToGrid="0">
      <p:cViewPr varScale="1">
        <p:scale>
          <a:sx n="68" d="100"/>
          <a:sy n="68" d="100"/>
        </p:scale>
        <p:origin x="6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014726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Pertemuan II</a:t>
            </a:r>
          </a:p>
        </p:txBody>
      </p:sp>
      <p:sp>
        <p:nvSpPr>
          <p:cNvPr id="3" name="Subtitle 2"/>
          <p:cNvSpPr>
            <a:spLocks noGrp="1"/>
          </p:cNvSpPr>
          <p:nvPr>
            <p:ph type="subTitle" idx="1"/>
          </p:nvPr>
        </p:nvSpPr>
        <p:spPr/>
        <p:txBody>
          <a:bodyPr/>
          <a:lstStyle/>
          <a:p>
            <a:r>
              <a:rPr lang="en-US" sz="6000" b="1"/>
              <a:t> 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9710" y="196215"/>
            <a:ext cx="11745595" cy="6449060"/>
          </a:xfrm>
        </p:spPr>
        <p:txBody>
          <a:bodyPr>
            <a:normAutofit lnSpcReduction="10000"/>
          </a:bodyPr>
          <a:lstStyle/>
          <a:p>
            <a:pPr marL="514350" indent="-514350" algn="just">
              <a:buFont typeface="+mj-lt"/>
              <a:buAutoNum type="alphaLcParenR" startAt="4"/>
            </a:pPr>
            <a:r>
              <a:rPr lang="en-US" sz="3300"/>
              <a:t>Width = panjang garis (%), size = ketebalan, color = warna, noshade = abu-abu</a:t>
            </a:r>
          </a:p>
          <a:p>
            <a:pPr marL="514350" indent="-514350" algn="just">
              <a:buFont typeface="+mj-lt"/>
              <a:buAutoNum type="alphaLcParenR" startAt="4"/>
            </a:pPr>
            <a:r>
              <a:rPr lang="en-US" sz="3300"/>
              <a:t>&lt;pre&gt; membuat tampilan sesuai dengan tampilan pada monitor (wysiwyg: what you see is what you get). Penggunaan tag &lt;pre&gt; menghilangkan tag &lt;br&gt; dan perintah spasi (&amp;nbsp).</a:t>
            </a:r>
          </a:p>
          <a:p>
            <a:pPr marL="514350" indent="-514350" algn="just">
              <a:buFont typeface="+mj-lt"/>
              <a:buAutoNum type="alphaLcParenR" startAt="4"/>
            </a:pPr>
            <a:r>
              <a:rPr lang="en-US" sz="3300"/>
              <a:t>&lt;blockquote&gt; : membuat tampilan identasi (menjorok dalam)</a:t>
            </a:r>
          </a:p>
          <a:p>
            <a:pPr marL="0" indent="0" algn="just">
              <a:buFont typeface="+mj-lt"/>
              <a:buNone/>
            </a:pPr>
            <a:r>
              <a:rPr lang="en-US" sz="3300"/>
              <a:t>contoh :</a:t>
            </a:r>
          </a:p>
          <a:p>
            <a:pPr marL="0" indent="0" algn="just">
              <a:buFont typeface="+mj-lt"/>
              <a:buNone/>
            </a:pPr>
            <a:r>
              <a:rPr lang="en-US" sz="3300"/>
              <a:t>&lt;p align=justify&gt; </a:t>
            </a:r>
            <a:r>
              <a:rPr lang="en-US" sz="3300" i="1">
                <a:gradFill>
                  <a:gsLst>
                    <a:gs pos="0">
                      <a:srgbClr val="012D86"/>
                    </a:gs>
                    <a:gs pos="100000">
                      <a:srgbClr val="0E2557"/>
                    </a:gs>
                  </a:gsLst>
                  <a:lin scaled="0"/>
                </a:gradFill>
              </a:rPr>
              <a:t>Penggunaan p(paragraph)</a:t>
            </a:r>
            <a:endParaRPr lang="en-US" sz="3300" i="1"/>
          </a:p>
          <a:p>
            <a:pPr marL="0" indent="0" algn="just">
              <a:buFont typeface="+mj-lt"/>
              <a:buNone/>
            </a:pPr>
            <a:r>
              <a:rPr lang="en-US" sz="3300"/>
              <a:t>&lt;hr width=80% size=5 color=blue align=center&gt;</a:t>
            </a:r>
            <a:r>
              <a:rPr lang="en-US" sz="3300">
                <a:gradFill>
                  <a:gsLst>
                    <a:gs pos="0">
                      <a:srgbClr val="012D86"/>
                    </a:gs>
                    <a:gs pos="100000">
                      <a:srgbClr val="0E2557"/>
                    </a:gs>
                  </a:gsLst>
                  <a:lin scaled="0"/>
                </a:gradFill>
              </a:rPr>
              <a:t> </a:t>
            </a:r>
            <a:r>
              <a:rPr lang="en-US" sz="3300" i="1">
                <a:gradFill>
                  <a:gsLst>
                    <a:gs pos="0">
                      <a:srgbClr val="012D86"/>
                    </a:gs>
                    <a:gs pos="100000">
                      <a:srgbClr val="0E2557"/>
                    </a:gs>
                  </a:gsLst>
                  <a:lin scaled="0"/>
                </a:gradFill>
              </a:rPr>
              <a:t>Penggunaan hr(horizontal ruler)</a:t>
            </a:r>
          </a:p>
          <a:p>
            <a:pPr marL="0" indent="0" algn="just">
              <a:buFont typeface="+mj-lt"/>
              <a:buNone/>
            </a:pPr>
            <a:r>
              <a:rPr lang="en-US" sz="3300"/>
              <a:t>&lt;h1&gt;h1 -- Teknik Informatika&lt;/h1&gt; </a:t>
            </a:r>
            <a:r>
              <a:rPr lang="en-US" sz="3300" i="1">
                <a:gradFill>
                  <a:gsLst>
                    <a:gs pos="0">
                      <a:srgbClr val="012D86"/>
                    </a:gs>
                    <a:gs pos="100000">
                      <a:srgbClr val="0E2557"/>
                    </a:gs>
                  </a:gsLst>
                  <a:lin scaled="0"/>
                </a:gradFill>
              </a:rPr>
              <a:t>Penggunaan hn(heading n: 1 ..3)</a:t>
            </a:r>
          </a:p>
          <a:p>
            <a:pPr marL="0" indent="0" algn="just">
              <a:buFont typeface="+mj-lt"/>
              <a:buNone/>
            </a:pPr>
            <a:r>
              <a:rPr lang="en-US" sz="3300"/>
              <a:t>&lt;h2&gt;h2 – Teknik Informatika &lt;/h2&gt;</a:t>
            </a:r>
          </a:p>
          <a:p>
            <a:pPr marL="0" indent="0" algn="just">
              <a:buFont typeface="+mj-lt"/>
              <a:buNone/>
            </a:pPr>
            <a:r>
              <a:rPr lang="en-US" sz="3300"/>
              <a:t>&lt;h3&gt;h3 – Teknik Informatika &lt;/h3&gt;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3350" y="0"/>
            <a:ext cx="11925300" cy="6858000"/>
          </a:xfrm>
        </p:spPr>
        <p:txBody>
          <a:bodyPr>
            <a:noAutofit/>
          </a:bodyPr>
          <a:lstStyle/>
          <a:p>
            <a:pPr marL="0" indent="0" algn="just">
              <a:buNone/>
            </a:pPr>
            <a:r>
              <a:rPr lang="en-US" sz="1200" b="1" i="1" dirty="0"/>
              <a:t>&lt;html&gt;</a:t>
            </a:r>
          </a:p>
          <a:p>
            <a:pPr marL="0" indent="0" algn="just">
              <a:buNone/>
            </a:pPr>
            <a:r>
              <a:rPr lang="en-US" sz="1200" b="1" i="1" dirty="0"/>
              <a:t>&lt;head&gt;</a:t>
            </a:r>
          </a:p>
          <a:p>
            <a:pPr marL="0" indent="0" algn="just">
              <a:buNone/>
            </a:pPr>
            <a:r>
              <a:rPr lang="en-US" sz="1200" b="1" i="1" dirty="0"/>
              <a:t>&lt;title&gt;Website Film </a:t>
            </a:r>
            <a:r>
              <a:rPr lang="en-US" sz="1200" b="1" i="1" dirty="0" err="1"/>
              <a:t>Terkenal</a:t>
            </a:r>
            <a:r>
              <a:rPr lang="en-US" sz="1200" b="1" i="1" dirty="0"/>
              <a:t>&lt;/title&gt;</a:t>
            </a:r>
          </a:p>
          <a:p>
            <a:pPr marL="0" indent="0" algn="just">
              <a:buNone/>
            </a:pPr>
            <a:r>
              <a:rPr lang="en-US" sz="1200" b="1" i="1" dirty="0"/>
              <a:t>&lt;/head&gt;</a:t>
            </a:r>
          </a:p>
          <a:p>
            <a:pPr marL="0" indent="0" algn="just">
              <a:buNone/>
            </a:pPr>
            <a:r>
              <a:rPr lang="en-US" sz="1200" b="1" i="1" dirty="0"/>
              <a:t>&lt;body&gt;</a:t>
            </a:r>
          </a:p>
          <a:p>
            <a:pPr marL="0" indent="0" algn="just">
              <a:buNone/>
            </a:pPr>
            <a:r>
              <a:rPr lang="en-US" sz="1200" b="1" i="1" dirty="0" err="1"/>
              <a:t>Selamat</a:t>
            </a:r>
            <a:r>
              <a:rPr lang="en-US" sz="1200" b="1" i="1" dirty="0"/>
              <a:t> </a:t>
            </a:r>
            <a:r>
              <a:rPr lang="en-US" sz="1200" b="1" i="1" dirty="0" err="1"/>
              <a:t>datang</a:t>
            </a:r>
            <a:r>
              <a:rPr lang="en-US" sz="1200" b="1" i="1" dirty="0"/>
              <a:t> </a:t>
            </a:r>
            <a:r>
              <a:rPr lang="en-US" sz="1200" b="1" i="1" dirty="0" err="1"/>
              <a:t>pada</a:t>
            </a:r>
            <a:r>
              <a:rPr lang="en-US" sz="1200" b="1" i="1" dirty="0"/>
              <a:t> website </a:t>
            </a:r>
            <a:r>
              <a:rPr lang="en-US" sz="1200" b="1" i="1" dirty="0" err="1"/>
              <a:t>kumpulan</a:t>
            </a:r>
            <a:r>
              <a:rPr lang="en-US" sz="1200" b="1" i="1" dirty="0"/>
              <a:t> film-film </a:t>
            </a:r>
            <a:r>
              <a:rPr lang="en-US" sz="1200" b="1" i="1" dirty="0" err="1"/>
              <a:t>terkenal</a:t>
            </a:r>
            <a:r>
              <a:rPr lang="en-US" sz="1200" b="1" i="1" dirty="0"/>
              <a:t>. </a:t>
            </a:r>
            <a:r>
              <a:rPr lang="en-US" sz="1200" b="1" i="1" dirty="0" err="1"/>
              <a:t>Pada</a:t>
            </a:r>
            <a:r>
              <a:rPr lang="en-US" sz="1200" b="1" i="1" dirty="0"/>
              <a:t> website </a:t>
            </a:r>
            <a:r>
              <a:rPr lang="en-US" sz="1200" b="1" i="1" dirty="0" err="1"/>
              <a:t>ini</a:t>
            </a:r>
            <a:r>
              <a:rPr lang="en-US" sz="1200" b="1" i="1" dirty="0"/>
              <a:t> kami </a:t>
            </a:r>
            <a:r>
              <a:rPr lang="en-US" sz="1200" b="1" i="1" dirty="0" err="1"/>
              <a:t>menginformasikan</a:t>
            </a:r>
            <a:r>
              <a:rPr lang="en-US" sz="1200" b="1" i="1" dirty="0"/>
              <a:t> film </a:t>
            </a:r>
            <a:r>
              <a:rPr lang="en-US" sz="1200" b="1" i="1" dirty="0" err="1"/>
              <a:t>Brilian</a:t>
            </a:r>
            <a:r>
              <a:rPr lang="en-US" sz="1200" b="1" i="1" dirty="0"/>
              <a:t> David Lean :&lt;</a:t>
            </a:r>
            <a:r>
              <a:rPr lang="en-US" sz="1200" b="1" i="1" dirty="0" err="1"/>
              <a:t>br</a:t>
            </a:r>
            <a:r>
              <a:rPr lang="en-US" sz="1200" b="1" i="1" dirty="0"/>
              <a:t>&gt;</a:t>
            </a:r>
          </a:p>
          <a:p>
            <a:pPr marL="0" indent="0" algn="just">
              <a:buNone/>
            </a:pPr>
            <a:r>
              <a:rPr lang="en-US" sz="1200" b="1" i="1" dirty="0" err="1"/>
              <a:t>Berikut</a:t>
            </a:r>
            <a:r>
              <a:rPr lang="en-US" sz="1200" b="1" i="1" dirty="0"/>
              <a:t> </a:t>
            </a:r>
            <a:r>
              <a:rPr lang="en-US" sz="1200" b="1" i="1" dirty="0" err="1"/>
              <a:t>beberapa</a:t>
            </a:r>
            <a:r>
              <a:rPr lang="en-US" sz="1200" b="1" i="1" dirty="0"/>
              <a:t> film yang </a:t>
            </a:r>
            <a:r>
              <a:rPr lang="en-US" sz="1200" b="1" i="1" dirty="0" err="1"/>
              <a:t>akan</a:t>
            </a:r>
            <a:r>
              <a:rPr lang="en-US" sz="1200" b="1" i="1" dirty="0"/>
              <a:t> di </a:t>
            </a:r>
            <a:r>
              <a:rPr lang="en-US" sz="1200" b="1" i="1" dirty="0" err="1"/>
              <a:t>onlinekan</a:t>
            </a:r>
            <a:r>
              <a:rPr lang="en-US" sz="1200" b="1" i="1" dirty="0"/>
              <a:t> </a:t>
            </a:r>
          </a:p>
          <a:p>
            <a:pPr marL="0" indent="0" algn="just">
              <a:buNone/>
            </a:pPr>
            <a:r>
              <a:rPr lang="en-US" sz="1200" b="1" i="1" dirty="0"/>
              <a:t>soon, a lot more will be online.</a:t>
            </a:r>
          </a:p>
          <a:p>
            <a:pPr marL="0" indent="0" algn="just">
              <a:buNone/>
            </a:pPr>
            <a:r>
              <a:rPr lang="en-US" sz="1200" b="1" i="1" dirty="0"/>
              <a:t>&lt;</a:t>
            </a:r>
            <a:r>
              <a:rPr lang="en-US" sz="1200" b="1" i="1" dirty="0" err="1"/>
              <a:t>hr</a:t>
            </a:r>
            <a:r>
              <a:rPr lang="en-US" sz="1200" b="1" i="1" dirty="0"/>
              <a:t> width=75% size=3 color="blue" align=left&gt;</a:t>
            </a:r>
          </a:p>
          <a:p>
            <a:pPr marL="0" indent="0" algn="just">
              <a:buNone/>
            </a:pPr>
            <a:r>
              <a:rPr lang="en-US" sz="1200" b="1" i="1" dirty="0"/>
              <a:t>&lt;h1&gt;</a:t>
            </a:r>
            <a:r>
              <a:rPr lang="en-US" sz="1200" b="1" i="1" dirty="0" err="1"/>
              <a:t>Produksi</a:t>
            </a:r>
            <a:r>
              <a:rPr lang="en-US" sz="1200" b="1" i="1" dirty="0"/>
              <a:t> film Sam Spiegel&lt;/h1&gt;</a:t>
            </a:r>
          </a:p>
          <a:p>
            <a:pPr marL="0" indent="0" algn="just">
              <a:buNone/>
            </a:pPr>
            <a:r>
              <a:rPr lang="en-US" sz="1200" b="1" i="1" dirty="0"/>
              <a:t>&lt;h2&gt;</a:t>
            </a:r>
            <a:r>
              <a:rPr lang="en-US" sz="1200" b="1" i="1" dirty="0" err="1"/>
              <a:t>Jembatan</a:t>
            </a:r>
            <a:r>
              <a:rPr lang="en-US" sz="1200" b="1" i="1" dirty="0"/>
              <a:t> </a:t>
            </a:r>
            <a:r>
              <a:rPr lang="en-US" sz="1200" b="1" i="1" dirty="0" err="1"/>
              <a:t>diatas</a:t>
            </a:r>
            <a:r>
              <a:rPr lang="en-US" sz="1200" b="1" i="1" dirty="0"/>
              <a:t> </a:t>
            </a:r>
            <a:r>
              <a:rPr lang="en-US" sz="1200" b="1" i="1" dirty="0" err="1"/>
              <a:t>sungan</a:t>
            </a:r>
            <a:r>
              <a:rPr lang="en-US" sz="1200" b="1" i="1" dirty="0"/>
              <a:t> </a:t>
            </a:r>
            <a:r>
              <a:rPr lang="en-US" sz="1200" b="1" i="1" dirty="0" err="1"/>
              <a:t>Kwai</a:t>
            </a:r>
            <a:r>
              <a:rPr lang="en-US" sz="1200" b="1" i="1" dirty="0"/>
              <a:t> (1957)&lt;/h2&gt;</a:t>
            </a:r>
          </a:p>
          <a:p>
            <a:pPr marL="0" indent="0" algn="just">
              <a:buNone/>
            </a:pPr>
            <a:r>
              <a:rPr lang="en-US" sz="1200" b="1" i="1" dirty="0"/>
              <a:t>&lt;p&gt;Film </a:t>
            </a:r>
            <a:r>
              <a:rPr lang="en-US" sz="1200" b="1" i="1" dirty="0" err="1"/>
              <a:t>ini</a:t>
            </a:r>
            <a:r>
              <a:rPr lang="en-US" sz="1200" b="1" i="1" dirty="0"/>
              <a:t> </a:t>
            </a:r>
            <a:r>
              <a:rPr lang="en-US" sz="1200" b="1" i="1" dirty="0" err="1"/>
              <a:t>diproduksi</a:t>
            </a:r>
            <a:r>
              <a:rPr lang="en-US" sz="1200" b="1" i="1" dirty="0"/>
              <a:t> </a:t>
            </a:r>
            <a:r>
              <a:rPr lang="en-US" sz="1200" b="1" i="1" dirty="0" err="1"/>
              <a:t>oleh</a:t>
            </a:r>
            <a:r>
              <a:rPr lang="en-US" sz="1200" b="1" i="1" dirty="0"/>
              <a:t> Sam Spiegel </a:t>
            </a:r>
            <a:r>
              <a:rPr lang="en-US" sz="1200" b="1" i="1" dirty="0" err="1"/>
              <a:t>pertama</a:t>
            </a:r>
            <a:r>
              <a:rPr lang="en-US" sz="1200" b="1" i="1" dirty="0"/>
              <a:t> </a:t>
            </a:r>
            <a:r>
              <a:rPr lang="en-US" sz="1200" b="1" i="1" dirty="0" err="1"/>
              <a:t>dari</a:t>
            </a:r>
            <a:r>
              <a:rPr lang="en-US" sz="1200" b="1" i="1" dirty="0"/>
              <a:t> film-film blockbuster Lean, </a:t>
            </a:r>
            <a:r>
              <a:rPr lang="en-US" sz="1200" b="1" i="1" dirty="0" err="1"/>
              <a:t>dan</a:t>
            </a:r>
            <a:r>
              <a:rPr lang="en-US" sz="1200" b="1" i="1" dirty="0"/>
              <a:t> </a:t>
            </a:r>
            <a:r>
              <a:rPr lang="en-US" sz="1200" b="1" i="1" dirty="0" err="1"/>
              <a:t>menampilkan</a:t>
            </a:r>
            <a:r>
              <a:rPr lang="en-US" sz="1200" b="1" i="1" dirty="0"/>
              <a:t> Alec Guinness </a:t>
            </a:r>
            <a:r>
              <a:rPr lang="en-US" sz="1200" b="1" i="1" dirty="0" err="1"/>
              <a:t>muda</a:t>
            </a:r>
            <a:r>
              <a:rPr lang="en-US" sz="1200" b="1" i="1" dirty="0"/>
              <a:t>, William Holden, </a:t>
            </a:r>
            <a:r>
              <a:rPr lang="en-US" sz="1200" b="1" i="1" dirty="0" err="1"/>
              <a:t>dan</a:t>
            </a:r>
            <a:r>
              <a:rPr lang="en-US" sz="1200" b="1" i="1" dirty="0"/>
              <a:t> </a:t>
            </a:r>
            <a:r>
              <a:rPr lang="en-US" sz="1200" b="1" i="1" dirty="0" err="1"/>
              <a:t>menampilkan</a:t>
            </a:r>
            <a:r>
              <a:rPr lang="en-US" sz="1200" b="1" i="1" dirty="0"/>
              <a:t> </a:t>
            </a:r>
            <a:r>
              <a:rPr lang="en-US" sz="1200" b="1" i="1" dirty="0" err="1"/>
              <a:t>pertunjukkan</a:t>
            </a:r>
            <a:r>
              <a:rPr lang="en-US" sz="1200" b="1" i="1" dirty="0"/>
              <a:t> yang </a:t>
            </a:r>
            <a:r>
              <a:rPr lang="en-US" sz="1200" b="1" i="1" dirty="0" err="1"/>
              <a:t>sangat</a:t>
            </a:r>
            <a:r>
              <a:rPr lang="en-US" sz="1200" b="1" i="1" dirty="0"/>
              <a:t> </a:t>
            </a:r>
            <a:r>
              <a:rPr lang="en-US" sz="1200" b="1" i="1" dirty="0" err="1"/>
              <a:t>luar</a:t>
            </a:r>
            <a:r>
              <a:rPr lang="en-US" sz="1200" b="1" i="1" dirty="0"/>
              <a:t> </a:t>
            </a:r>
            <a:r>
              <a:rPr lang="en-US" sz="1200" b="1" i="1" dirty="0" err="1"/>
              <a:t>biasa</a:t>
            </a:r>
            <a:r>
              <a:rPr lang="en-US" sz="1200" b="1" i="1" dirty="0"/>
              <a:t> </a:t>
            </a:r>
            <a:r>
              <a:rPr lang="en-US" sz="1200" b="1" i="1" dirty="0" err="1"/>
              <a:t>dari</a:t>
            </a:r>
            <a:r>
              <a:rPr lang="en-US" sz="1200" b="1" i="1" dirty="0"/>
              <a:t> </a:t>
            </a:r>
            <a:r>
              <a:rPr lang="en-US" sz="1200" b="1" i="1" dirty="0" err="1"/>
              <a:t>Sessue</a:t>
            </a:r>
            <a:r>
              <a:rPr lang="en-US" sz="1200" b="1" i="1" dirty="0"/>
              <a:t> Hayakawa.</a:t>
            </a:r>
          </a:p>
          <a:p>
            <a:pPr marL="0" indent="0" algn="just">
              <a:buNone/>
            </a:pPr>
            <a:r>
              <a:rPr lang="en-US" sz="1200" b="1" i="1" dirty="0"/>
              <a:t>&lt;h3&gt;Laura </a:t>
            </a:r>
            <a:r>
              <a:rPr lang="en-US" sz="1200" b="1" i="1" dirty="0" err="1"/>
              <a:t>dari</a:t>
            </a:r>
            <a:r>
              <a:rPr lang="en-US" sz="1200" b="1" i="1" dirty="0"/>
              <a:t> Arabia (1962)&lt;/h3&gt;</a:t>
            </a:r>
          </a:p>
          <a:p>
            <a:pPr marL="0" indent="0" algn="just">
              <a:buNone/>
            </a:pPr>
            <a:r>
              <a:rPr lang="en-US" sz="1200" b="1" i="1" dirty="0"/>
              <a:t>Salah </a:t>
            </a:r>
            <a:r>
              <a:rPr lang="en-US" sz="1200" b="1" i="1" dirty="0" err="1"/>
              <a:t>satu</a:t>
            </a:r>
            <a:r>
              <a:rPr lang="en-US" sz="1200" b="1" i="1" dirty="0"/>
              <a:t> film </a:t>
            </a:r>
            <a:r>
              <a:rPr lang="en-US" sz="1200" b="1" i="1" dirty="0" err="1"/>
              <a:t>favorit</a:t>
            </a:r>
            <a:r>
              <a:rPr lang="en-US" sz="1200" b="1" i="1" dirty="0"/>
              <a:t> </a:t>
            </a:r>
            <a:r>
              <a:rPr lang="en-US" sz="1200" b="1" i="1" dirty="0" err="1"/>
              <a:t>sepanjang</a:t>
            </a:r>
            <a:r>
              <a:rPr lang="en-US" sz="1200" b="1" i="1" dirty="0"/>
              <a:t> </a:t>
            </a:r>
            <a:r>
              <a:rPr lang="en-US" sz="1200" b="1" i="1" dirty="0" err="1"/>
              <a:t>masa</a:t>
            </a:r>
            <a:r>
              <a:rPr lang="en-US" sz="1200" b="1" i="1" dirty="0"/>
              <a:t>. Film </a:t>
            </a:r>
            <a:r>
              <a:rPr lang="en-US" sz="1200" b="1" i="1" dirty="0" err="1"/>
              <a:t>ini</a:t>
            </a:r>
            <a:r>
              <a:rPr lang="en-US" sz="1200" b="1" i="1" dirty="0"/>
              <a:t> </a:t>
            </a:r>
            <a:r>
              <a:rPr lang="en-US" sz="1200" b="1" i="1" dirty="0" err="1"/>
              <a:t>menggambarkan</a:t>
            </a:r>
            <a:r>
              <a:rPr lang="en-US" sz="1200" b="1" i="1" dirty="0"/>
              <a:t> </a:t>
            </a:r>
            <a:r>
              <a:rPr lang="en-US" sz="1200" b="1" i="1" dirty="0" err="1"/>
              <a:t>petualangan</a:t>
            </a:r>
            <a:r>
              <a:rPr lang="en-US" sz="1200" b="1" i="1" dirty="0"/>
              <a:t> yang </a:t>
            </a:r>
            <a:r>
              <a:rPr lang="en-US" sz="1200" b="1" i="1" dirty="0" err="1"/>
              <a:t>dibintangi</a:t>
            </a:r>
            <a:r>
              <a:rPr lang="en-US" sz="1200" b="1" i="1" dirty="0"/>
              <a:t> Peter O’Toole </a:t>
            </a:r>
            <a:r>
              <a:rPr lang="en-US" sz="1200" b="1" i="1" dirty="0" err="1"/>
              <a:t>menjadikan</a:t>
            </a:r>
            <a:r>
              <a:rPr lang="en-US" sz="1200" b="1" i="1" dirty="0"/>
              <a:t> Lean </a:t>
            </a:r>
            <a:r>
              <a:rPr lang="en-US" sz="1200" b="1" i="1" dirty="0" err="1"/>
              <a:t>sebagai</a:t>
            </a:r>
            <a:r>
              <a:rPr lang="en-US" sz="1200" b="1" i="1" dirty="0"/>
              <a:t> </a:t>
            </a:r>
            <a:r>
              <a:rPr lang="en-US" sz="1200" b="1" i="1" dirty="0" err="1"/>
              <a:t>sutradara</a:t>
            </a:r>
            <a:r>
              <a:rPr lang="en-US" sz="1200" b="1" i="1" dirty="0"/>
              <a:t> yang </a:t>
            </a:r>
            <a:r>
              <a:rPr lang="en-US" sz="1200" b="1" i="1" dirty="0" err="1"/>
              <a:t>luar</a:t>
            </a:r>
            <a:r>
              <a:rPr lang="en-US" sz="1200" b="1" i="1" dirty="0"/>
              <a:t> </a:t>
            </a:r>
            <a:r>
              <a:rPr lang="en-US" sz="1200" b="1" i="1" dirty="0" err="1"/>
              <a:t>biasa</a:t>
            </a:r>
            <a:r>
              <a:rPr lang="en-US" sz="1200" b="1" i="1" dirty="0"/>
              <a:t> </a:t>
            </a:r>
            <a:r>
              <a:rPr lang="en-US" sz="1200" b="1" i="1" dirty="0" err="1"/>
              <a:t>dalam</a:t>
            </a:r>
            <a:r>
              <a:rPr lang="en-US" sz="1200" b="1" i="1" dirty="0"/>
              <a:t> </a:t>
            </a:r>
            <a:r>
              <a:rPr lang="en-US" sz="1200" b="1" i="1" dirty="0" err="1"/>
              <a:t>skala</a:t>
            </a:r>
            <a:r>
              <a:rPr lang="en-US" sz="1200" b="1" i="1" dirty="0"/>
              <a:t> </a:t>
            </a:r>
            <a:r>
              <a:rPr lang="en-US" sz="1200" b="1" i="1" dirty="0" err="1"/>
              <a:t>besar</a:t>
            </a:r>
            <a:endParaRPr lang="en-US" sz="1200" b="1" i="1" dirty="0"/>
          </a:p>
          <a:p>
            <a:pPr marL="0" indent="0" algn="just">
              <a:buNone/>
            </a:pPr>
            <a:r>
              <a:rPr lang="en-US" sz="1200" b="1" i="1" dirty="0"/>
              <a:t>&lt;</a:t>
            </a:r>
            <a:r>
              <a:rPr lang="en-US" sz="1200" b="1" i="1" dirty="0" err="1"/>
              <a:t>hr</a:t>
            </a:r>
            <a:r>
              <a:rPr lang="en-US" sz="1200" b="1" i="1" dirty="0"/>
              <a:t>&gt;</a:t>
            </a:r>
          </a:p>
          <a:p>
            <a:pPr marL="0" indent="0" algn="just">
              <a:buNone/>
            </a:pPr>
            <a:r>
              <a:rPr lang="en-US" sz="1200" b="1" i="1" dirty="0"/>
              <a:t>&lt;h4&gt;</a:t>
            </a:r>
            <a:r>
              <a:rPr lang="en-US" sz="1200" b="1" i="1" dirty="0" err="1"/>
              <a:t>Tahun-tahun</a:t>
            </a:r>
            <a:r>
              <a:rPr lang="en-US" sz="1200" b="1" i="1" dirty="0"/>
              <a:t> yang </a:t>
            </a:r>
            <a:r>
              <a:rPr lang="en-US" sz="1200" b="1" i="1" dirty="0" err="1"/>
              <a:t>akan</a:t>
            </a:r>
            <a:r>
              <a:rPr lang="en-US" sz="1200" b="1" i="1" dirty="0"/>
              <a:t> </a:t>
            </a:r>
            <a:r>
              <a:rPr lang="en-US" sz="1200" b="1" i="1" dirty="0" err="1"/>
              <a:t>datang</a:t>
            </a:r>
            <a:r>
              <a:rPr lang="en-US" sz="1200" b="1" i="1" dirty="0"/>
              <a:t>&lt;/h4&gt;</a:t>
            </a:r>
          </a:p>
          <a:p>
            <a:pPr marL="0" indent="0" algn="just">
              <a:buNone/>
            </a:pPr>
            <a:r>
              <a:rPr lang="en-US" sz="1200" b="1" i="1" dirty="0"/>
              <a:t>&lt;h5&gt;</a:t>
            </a:r>
            <a:r>
              <a:rPr lang="en-US" sz="1200" b="1" i="1" dirty="0" err="1"/>
              <a:t>Dokter</a:t>
            </a:r>
            <a:r>
              <a:rPr lang="en-US" sz="1200" b="1" i="1" dirty="0"/>
              <a:t> </a:t>
            </a:r>
            <a:r>
              <a:rPr lang="en-US" sz="1200" b="1" i="1" dirty="0" err="1"/>
              <a:t>Shivago</a:t>
            </a:r>
            <a:r>
              <a:rPr lang="en-US" sz="1200" b="1" i="1" dirty="0"/>
              <a:t> (1965)&lt;/h5&gt;</a:t>
            </a:r>
          </a:p>
          <a:p>
            <a:pPr marL="0" indent="0" algn="just">
              <a:buNone/>
            </a:pPr>
            <a:r>
              <a:rPr lang="en-US" sz="1200" b="1" i="1" dirty="0"/>
              <a:t>&lt;h6&gt;</a:t>
            </a:r>
            <a:r>
              <a:rPr lang="en-US" sz="1200" b="1" i="1" dirty="0" err="1"/>
              <a:t>Putri</a:t>
            </a:r>
            <a:r>
              <a:rPr lang="en-US" sz="1200" b="1" i="1" dirty="0"/>
              <a:t> </a:t>
            </a:r>
            <a:r>
              <a:rPr lang="en-US" sz="1200" b="1" i="1" dirty="0" err="1"/>
              <a:t>Riyan</a:t>
            </a:r>
            <a:r>
              <a:rPr lang="en-US" sz="1200" b="1" i="1" dirty="0"/>
              <a:t> (1970)&lt;/h6&gt;</a:t>
            </a:r>
          </a:p>
          <a:p>
            <a:pPr marL="0" indent="0" algn="just">
              <a:buNone/>
            </a:pPr>
            <a:r>
              <a:rPr lang="en-US" sz="1200" b="1" i="1" dirty="0"/>
              <a:t>&lt;</a:t>
            </a:r>
            <a:r>
              <a:rPr lang="en-US" sz="1200" b="1" i="1" dirty="0" err="1"/>
              <a:t>hr</a:t>
            </a:r>
            <a:r>
              <a:rPr lang="en-US" sz="1200" b="1" i="1" dirty="0"/>
              <a:t>&gt;</a:t>
            </a:r>
          </a:p>
          <a:p>
            <a:pPr marL="0" indent="0" algn="just">
              <a:buNone/>
            </a:pPr>
            <a:r>
              <a:rPr lang="en-US" sz="1200" b="1" i="1" dirty="0" err="1"/>
              <a:t>Informasi</a:t>
            </a:r>
            <a:r>
              <a:rPr lang="en-US" sz="1200" b="1" i="1" dirty="0"/>
              <a:t> </a:t>
            </a:r>
            <a:r>
              <a:rPr lang="en-US" sz="1200" b="1" i="1" dirty="0" err="1"/>
              <a:t>ini</a:t>
            </a:r>
            <a:r>
              <a:rPr lang="en-US" sz="1200" b="1" i="1" dirty="0"/>
              <a:t> </a:t>
            </a:r>
            <a:r>
              <a:rPr lang="en-US" sz="1200" b="1" i="1" dirty="0" err="1"/>
              <a:t>dikelolan</a:t>
            </a:r>
            <a:r>
              <a:rPr lang="en-US" sz="1200" b="1" i="1" dirty="0"/>
              <a:t> </a:t>
            </a:r>
            <a:r>
              <a:rPr lang="en-US" sz="1200" b="1" i="1" dirty="0" err="1"/>
              <a:t>oleh</a:t>
            </a:r>
            <a:r>
              <a:rPr lang="en-US" sz="1200" b="1" i="1" dirty="0"/>
              <a:t> Admin </a:t>
            </a:r>
            <a:r>
              <a:rPr lang="en-US" sz="1200" b="1" i="1" dirty="0" err="1"/>
              <a:t>Daves</a:t>
            </a:r>
            <a:r>
              <a:rPr lang="en-US" sz="1200" b="1" i="1" dirty="0"/>
              <a:t> Taylors</a:t>
            </a:r>
          </a:p>
          <a:p>
            <a:pPr marL="0" indent="0" algn="just">
              <a:buNone/>
            </a:pPr>
            <a:r>
              <a:rPr lang="en-US" sz="1200" b="1" i="1" dirty="0"/>
              <a:t>&lt;/body&gt;</a:t>
            </a:r>
          </a:p>
          <a:p>
            <a:pPr marL="0" indent="0" algn="just">
              <a:buNone/>
            </a:pPr>
            <a:r>
              <a:rPr lang="en-US" sz="1200" b="1" i="1" dirty="0"/>
              <a:t>&lt;/html&gt;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3990" y="130810"/>
            <a:ext cx="11775440" cy="6538595"/>
          </a:xfrm>
        </p:spPr>
        <p:txBody>
          <a:bodyPr numCol="2">
            <a:noAutofit/>
          </a:bodyPr>
          <a:lstStyle/>
          <a:p>
            <a:pPr marL="0" indent="0" algn="just">
              <a:buNone/>
            </a:pPr>
            <a:r>
              <a:rPr lang="en-US" sz="1400" b="1" i="1" dirty="0"/>
              <a:t>&lt;html&gt;</a:t>
            </a:r>
          </a:p>
          <a:p>
            <a:pPr marL="0" indent="0" algn="just">
              <a:buNone/>
            </a:pPr>
            <a:r>
              <a:rPr lang="en-US" sz="1400" b="1" i="1" dirty="0"/>
              <a:t>&lt;head&gt;</a:t>
            </a:r>
          </a:p>
          <a:p>
            <a:pPr marL="0" indent="0" algn="just">
              <a:buNone/>
            </a:pPr>
            <a:r>
              <a:rPr lang="en-US" sz="1400" b="1" i="1" dirty="0"/>
              <a:t>&lt;title&gt;</a:t>
            </a:r>
            <a:r>
              <a:rPr lang="en-US" sz="1400" b="1" i="1" dirty="0" err="1"/>
              <a:t>Penggunaan</a:t>
            </a:r>
            <a:r>
              <a:rPr lang="en-US" sz="1400" b="1" i="1" dirty="0"/>
              <a:t> Pre&lt;/title&gt;</a:t>
            </a:r>
          </a:p>
          <a:p>
            <a:pPr marL="0" indent="0" algn="just">
              <a:buNone/>
            </a:pPr>
            <a:r>
              <a:rPr lang="en-US" sz="1400" b="1" i="1" dirty="0"/>
              <a:t>&lt;/head&gt;</a:t>
            </a:r>
          </a:p>
          <a:p>
            <a:pPr marL="0" indent="0" algn="just">
              <a:buNone/>
            </a:pPr>
            <a:r>
              <a:rPr lang="en-US" sz="1400" b="1" i="1" dirty="0"/>
              <a:t>&lt;body </a:t>
            </a:r>
            <a:r>
              <a:rPr lang="en-US" sz="1400" b="1" i="1" dirty="0" err="1"/>
              <a:t>bgcolor</a:t>
            </a:r>
            <a:r>
              <a:rPr lang="en-US" sz="1400" b="1" i="1" dirty="0"/>
              <a:t>="cyan"&gt;</a:t>
            </a:r>
          </a:p>
          <a:p>
            <a:pPr marL="0" indent="0" algn="just">
              <a:buNone/>
            </a:pPr>
            <a:r>
              <a:rPr lang="en-US" sz="1400" b="1" i="1" dirty="0"/>
              <a:t>&lt;h2&gt;</a:t>
            </a:r>
            <a:r>
              <a:rPr lang="en-US" sz="1400" b="1" i="1" dirty="0" err="1"/>
              <a:t>Ini</a:t>
            </a:r>
            <a:r>
              <a:rPr lang="en-US" sz="1400" b="1" i="1" dirty="0"/>
              <a:t> </a:t>
            </a:r>
            <a:r>
              <a:rPr lang="en-US" sz="1400" b="1" i="1" dirty="0" err="1"/>
              <a:t>merupakan</a:t>
            </a:r>
            <a:r>
              <a:rPr lang="en-US" sz="1400" b="1" i="1" dirty="0"/>
              <a:t> </a:t>
            </a:r>
            <a:r>
              <a:rPr lang="en-US" sz="1400" b="1" i="1" dirty="0" err="1"/>
              <a:t>contoh</a:t>
            </a:r>
            <a:r>
              <a:rPr lang="en-US" sz="1400" b="1" i="1" dirty="0"/>
              <a:t> </a:t>
            </a:r>
            <a:r>
              <a:rPr lang="en-US" sz="1400" b="1" i="1" dirty="0" err="1"/>
              <a:t>penggunaan</a:t>
            </a:r>
            <a:r>
              <a:rPr lang="en-US" sz="1400" b="1" i="1" dirty="0"/>
              <a:t> Heading 2&lt;/h2&gt;</a:t>
            </a:r>
          </a:p>
          <a:p>
            <a:pPr marL="0" indent="0" algn="just">
              <a:buNone/>
            </a:pPr>
            <a:r>
              <a:rPr lang="en-US" sz="1400" b="1" i="1" dirty="0"/>
              <a:t>&lt;p&gt;Script </a:t>
            </a:r>
            <a:r>
              <a:rPr lang="en-US" sz="1400" b="1" i="1" dirty="0" err="1"/>
              <a:t>untuk</a:t>
            </a:r>
            <a:r>
              <a:rPr lang="en-US" sz="1400" b="1" i="1" dirty="0"/>
              <a:t> </a:t>
            </a:r>
            <a:r>
              <a:rPr lang="en-US" sz="1400" b="1" i="1" dirty="0" err="1"/>
              <a:t>mengatur</a:t>
            </a:r>
            <a:r>
              <a:rPr lang="en-US" sz="1400" b="1" i="1" dirty="0"/>
              <a:t> paragraph</a:t>
            </a:r>
          </a:p>
          <a:p>
            <a:pPr marL="0" indent="0" algn="just">
              <a:buNone/>
            </a:pPr>
            <a:r>
              <a:rPr lang="en-US" sz="1400" b="1" i="1" dirty="0"/>
              <a:t>&lt;p&gt;</a:t>
            </a:r>
            <a:r>
              <a:rPr lang="en-US" sz="1400" b="1" i="1" dirty="0" err="1"/>
              <a:t>Ini</a:t>
            </a:r>
            <a:r>
              <a:rPr lang="en-US" sz="1400" b="1" i="1" dirty="0"/>
              <a:t> </a:t>
            </a:r>
            <a:r>
              <a:rPr lang="en-US" sz="1400" b="1" i="1" dirty="0" err="1"/>
              <a:t>juga</a:t>
            </a:r>
            <a:r>
              <a:rPr lang="en-US" sz="1400" b="1" i="1" dirty="0"/>
              <a:t> </a:t>
            </a:r>
            <a:r>
              <a:rPr lang="en-US" sz="1400" b="1" i="1" dirty="0" err="1"/>
              <a:t>untuk</a:t>
            </a:r>
            <a:r>
              <a:rPr lang="en-US" sz="1400" b="1" i="1" dirty="0"/>
              <a:t> </a:t>
            </a:r>
            <a:r>
              <a:rPr lang="en-US" sz="1400" b="1" i="1" dirty="0" err="1"/>
              <a:t>membuat</a:t>
            </a:r>
            <a:r>
              <a:rPr lang="en-US" sz="1400" b="1" i="1" dirty="0"/>
              <a:t> paragraph </a:t>
            </a:r>
          </a:p>
          <a:p>
            <a:pPr marL="0" indent="0" algn="just">
              <a:buNone/>
            </a:pPr>
            <a:r>
              <a:rPr lang="en-US" sz="1400" b="1" i="1" dirty="0"/>
              <a:t>&lt;p align="left"&gt;</a:t>
            </a:r>
          </a:p>
          <a:p>
            <a:pPr marL="0" indent="0" algn="just">
              <a:buNone/>
            </a:pPr>
            <a:r>
              <a:rPr lang="en-US" sz="1400" b="1" i="1" dirty="0"/>
              <a:t>Paragraph </a:t>
            </a:r>
            <a:r>
              <a:rPr lang="en-US" sz="1400" b="1" i="1" dirty="0" err="1"/>
              <a:t>dengan</a:t>
            </a:r>
            <a:r>
              <a:rPr lang="en-US" sz="1400" b="1" i="1" dirty="0"/>
              <a:t> </a:t>
            </a:r>
            <a:r>
              <a:rPr lang="en-US" sz="1400" b="1" i="1" dirty="0" err="1"/>
              <a:t>Teks</a:t>
            </a:r>
            <a:r>
              <a:rPr lang="en-US" sz="1400" b="1" i="1" dirty="0"/>
              <a:t> </a:t>
            </a:r>
            <a:r>
              <a:rPr lang="en-US" sz="1400" b="1" i="1" dirty="0" err="1"/>
              <a:t>dan</a:t>
            </a:r>
            <a:r>
              <a:rPr lang="en-US" sz="1400" b="1" i="1" dirty="0"/>
              <a:t> </a:t>
            </a:r>
            <a:r>
              <a:rPr lang="en-US" sz="1400" b="1" i="1" dirty="0" err="1"/>
              <a:t>pengaturan</a:t>
            </a:r>
            <a:r>
              <a:rPr lang="en-US" sz="1400" b="1" i="1" dirty="0"/>
              <a:t> rata </a:t>
            </a:r>
            <a:r>
              <a:rPr lang="en-US" sz="1400" b="1" i="1" dirty="0" err="1"/>
              <a:t>tulisan</a:t>
            </a:r>
            <a:r>
              <a:rPr lang="en-US" sz="1400" b="1" i="1" dirty="0"/>
              <a:t> Align="left" </a:t>
            </a:r>
            <a:r>
              <a:rPr lang="en-US" sz="1400" b="1" i="1" dirty="0" err="1"/>
              <a:t>maka</a:t>
            </a:r>
            <a:r>
              <a:rPr lang="en-US" sz="1400" b="1" i="1" dirty="0"/>
              <a:t> </a:t>
            </a:r>
            <a:r>
              <a:rPr lang="en-US" sz="1400" b="1" i="1" dirty="0" err="1"/>
              <a:t>akan</a:t>
            </a:r>
            <a:endParaRPr lang="en-US" sz="1400" b="1" i="1" dirty="0"/>
          </a:p>
          <a:p>
            <a:pPr marL="0" indent="0" algn="just">
              <a:buNone/>
            </a:pPr>
            <a:r>
              <a:rPr lang="en-US" sz="1400" b="1" i="1" dirty="0" err="1"/>
              <a:t>diratakan</a:t>
            </a:r>
            <a:r>
              <a:rPr lang="en-US" sz="1400" b="1" i="1" dirty="0"/>
              <a:t> </a:t>
            </a:r>
            <a:r>
              <a:rPr lang="en-US" sz="1400" b="1" i="1" dirty="0" err="1"/>
              <a:t>pada</a:t>
            </a:r>
            <a:r>
              <a:rPr lang="en-US" sz="1400" b="1" i="1" dirty="0"/>
              <a:t> margin </a:t>
            </a:r>
            <a:r>
              <a:rPr lang="en-US" sz="1400" b="1" i="1" dirty="0" err="1"/>
              <a:t>kiri</a:t>
            </a:r>
            <a:r>
              <a:rPr lang="en-US" sz="1400" b="1" i="1" dirty="0"/>
              <a:t>.</a:t>
            </a:r>
          </a:p>
          <a:p>
            <a:pPr marL="0" indent="0" algn="just">
              <a:buNone/>
            </a:pPr>
            <a:r>
              <a:rPr lang="en-US" sz="1400" b="1" i="1" dirty="0"/>
              <a:t>&lt;p align="center"&gt;</a:t>
            </a:r>
          </a:p>
          <a:p>
            <a:pPr marL="0" indent="0" algn="just">
              <a:buNone/>
            </a:pPr>
            <a:r>
              <a:rPr lang="en-US" sz="1400" b="1" i="1" dirty="0" err="1"/>
              <a:t>Tulisan</a:t>
            </a:r>
            <a:r>
              <a:rPr lang="en-US" sz="1400" b="1" i="1" dirty="0"/>
              <a:t> </a:t>
            </a:r>
            <a:r>
              <a:rPr lang="en-US" sz="1400" b="1" i="1" dirty="0" err="1"/>
              <a:t>dengan</a:t>
            </a:r>
            <a:r>
              <a:rPr lang="en-US" sz="1400" b="1" i="1" dirty="0"/>
              <a:t> rata </a:t>
            </a:r>
            <a:r>
              <a:rPr lang="en-US" sz="1400" b="1" i="1" dirty="0" err="1"/>
              <a:t>tengah</a:t>
            </a:r>
            <a:r>
              <a:rPr lang="en-US" sz="1400" b="1" i="1" dirty="0"/>
              <a:t> Align="center" </a:t>
            </a:r>
            <a:r>
              <a:rPr lang="en-US" sz="1400" b="1" i="1" dirty="0" err="1"/>
              <a:t>maka</a:t>
            </a:r>
            <a:r>
              <a:rPr lang="en-US" sz="1400" b="1" i="1" dirty="0"/>
              <a:t> </a:t>
            </a:r>
            <a:r>
              <a:rPr lang="en-US" sz="1400" b="1" i="1" dirty="0" err="1"/>
              <a:t>akan</a:t>
            </a:r>
            <a:r>
              <a:rPr lang="en-US" sz="1400" b="1" i="1" dirty="0"/>
              <a:t> </a:t>
            </a:r>
            <a:r>
              <a:rPr lang="en-US" sz="1400" b="1" i="1" dirty="0" err="1"/>
              <a:t>tampil</a:t>
            </a:r>
            <a:r>
              <a:rPr lang="en-US" sz="1400" b="1" i="1" dirty="0"/>
              <a:t> </a:t>
            </a:r>
            <a:r>
              <a:rPr lang="en-US" sz="1400" b="1" i="1" dirty="0" err="1"/>
              <a:t>ditengah</a:t>
            </a:r>
            <a:r>
              <a:rPr lang="en-US" sz="1400" b="1" i="1" dirty="0"/>
              <a:t>.</a:t>
            </a:r>
          </a:p>
          <a:p>
            <a:pPr marL="0" indent="0" algn="just">
              <a:buNone/>
            </a:pPr>
            <a:r>
              <a:rPr lang="en-US" sz="1400" b="1" i="1" dirty="0"/>
              <a:t>&lt;p align="right"&gt;</a:t>
            </a:r>
          </a:p>
          <a:p>
            <a:pPr marL="0" indent="0" algn="just">
              <a:buNone/>
            </a:pPr>
            <a:r>
              <a:rPr lang="en-US" sz="1400" b="1" i="1" dirty="0" err="1"/>
              <a:t>Tulisan</a:t>
            </a:r>
            <a:r>
              <a:rPr lang="en-US" sz="1400" b="1" i="1" dirty="0"/>
              <a:t> </a:t>
            </a:r>
            <a:r>
              <a:rPr lang="en-US" sz="1400" b="1" i="1" dirty="0" err="1"/>
              <a:t>teks</a:t>
            </a:r>
            <a:r>
              <a:rPr lang="en-US" sz="1400" b="1" i="1" dirty="0"/>
              <a:t> </a:t>
            </a:r>
            <a:r>
              <a:rPr lang="en-US" sz="1400" b="1" i="1" dirty="0" err="1"/>
              <a:t>dengan</a:t>
            </a:r>
            <a:r>
              <a:rPr lang="en-US" sz="1400" b="1" i="1" dirty="0"/>
              <a:t> rata </a:t>
            </a:r>
            <a:r>
              <a:rPr lang="en-US" sz="1400" b="1" i="1" dirty="0" err="1"/>
              <a:t>kanan</a:t>
            </a:r>
            <a:r>
              <a:rPr lang="en-US" sz="1400" b="1" i="1" dirty="0"/>
              <a:t> Align="right" , </a:t>
            </a:r>
            <a:r>
              <a:rPr lang="en-US" sz="1400" b="1" i="1" dirty="0" err="1"/>
              <a:t>membuat</a:t>
            </a:r>
            <a:r>
              <a:rPr lang="en-US" sz="1400" b="1" i="1" dirty="0"/>
              <a:t> </a:t>
            </a:r>
            <a:r>
              <a:rPr lang="en-US" sz="1400" b="1" i="1" dirty="0" err="1"/>
              <a:t>tulisan</a:t>
            </a:r>
            <a:r>
              <a:rPr lang="en-US" sz="1400" b="1" i="1" dirty="0"/>
              <a:t> </a:t>
            </a:r>
            <a:r>
              <a:rPr lang="en-US" sz="1400" b="1" i="1" dirty="0" err="1"/>
              <a:t>menjadi</a:t>
            </a:r>
            <a:r>
              <a:rPr lang="en-US" sz="1400" b="1" i="1" dirty="0"/>
              <a:t> rata </a:t>
            </a:r>
            <a:r>
              <a:rPr lang="en-US" sz="1400" b="1" i="1" dirty="0" err="1"/>
              <a:t>kanan</a:t>
            </a:r>
            <a:r>
              <a:rPr lang="en-US" sz="1400" b="1" i="1" dirty="0"/>
              <a:t>.</a:t>
            </a:r>
          </a:p>
          <a:p>
            <a:pPr marL="0" indent="0" algn="just">
              <a:buNone/>
            </a:pPr>
            <a:r>
              <a:rPr lang="en-US" sz="1400" b="1" i="1" dirty="0"/>
              <a:t>&lt;pre&gt;</a:t>
            </a:r>
          </a:p>
          <a:p>
            <a:pPr marL="0" indent="0" algn="just">
              <a:buNone/>
            </a:pPr>
            <a:r>
              <a:rPr lang="en-US" sz="1400" b="1" i="1" dirty="0" err="1"/>
              <a:t>Perintah</a:t>
            </a:r>
            <a:r>
              <a:rPr lang="en-US" sz="1400" b="1" i="1" dirty="0"/>
              <a:t> </a:t>
            </a:r>
            <a:r>
              <a:rPr lang="en-US" sz="1400" b="1" i="1" dirty="0" err="1"/>
              <a:t>ini</a:t>
            </a:r>
            <a:r>
              <a:rPr lang="en-US" sz="1400" b="1" i="1" dirty="0"/>
              <a:t> </a:t>
            </a:r>
            <a:r>
              <a:rPr lang="en-US" sz="1400" b="1" i="1" dirty="0" err="1"/>
              <a:t>akan</a:t>
            </a:r>
            <a:r>
              <a:rPr lang="en-US" sz="1400" b="1" i="1" dirty="0"/>
              <a:t> </a:t>
            </a:r>
            <a:r>
              <a:rPr lang="en-US" sz="1400" b="1" i="1" dirty="0" err="1"/>
              <a:t>membuat</a:t>
            </a:r>
            <a:r>
              <a:rPr lang="en-US" sz="1400" b="1" i="1" dirty="0"/>
              <a:t> </a:t>
            </a:r>
            <a:r>
              <a:rPr lang="en-US" sz="1400" b="1" i="1" dirty="0" err="1"/>
              <a:t>tampilan</a:t>
            </a:r>
            <a:r>
              <a:rPr lang="en-US" sz="1400" b="1" i="1" dirty="0"/>
              <a:t> </a:t>
            </a:r>
            <a:r>
              <a:rPr lang="en-US" sz="1400" b="1" i="1" dirty="0" err="1"/>
              <a:t>menjadi</a:t>
            </a:r>
            <a:r>
              <a:rPr lang="en-US" sz="1400" b="1" i="1" dirty="0"/>
              <a:t> </a:t>
            </a:r>
            <a:r>
              <a:rPr lang="en-US" sz="1400" b="1" i="1" dirty="0" err="1"/>
              <a:t>sama</a:t>
            </a:r>
            <a:r>
              <a:rPr lang="en-US" sz="1400" b="1" i="1" dirty="0"/>
              <a:t> </a:t>
            </a:r>
            <a:r>
              <a:rPr lang="en-US" sz="1400" b="1" i="1" dirty="0" err="1"/>
              <a:t>dengan</a:t>
            </a:r>
            <a:r>
              <a:rPr lang="en-US" sz="1400" b="1" i="1" dirty="0"/>
              <a:t> </a:t>
            </a:r>
            <a:r>
              <a:rPr lang="en-US" sz="1400" b="1" i="1" dirty="0" err="1"/>
              <a:t>tampilan</a:t>
            </a:r>
            <a:r>
              <a:rPr lang="en-US" sz="1400" b="1" i="1" dirty="0"/>
              <a:t> yang </a:t>
            </a:r>
            <a:r>
              <a:rPr lang="en-US" sz="1400" b="1" i="1" dirty="0" err="1"/>
              <a:t>ada</a:t>
            </a:r>
            <a:r>
              <a:rPr lang="en-US" sz="1400" b="1" i="1" dirty="0"/>
              <a:t> </a:t>
            </a:r>
            <a:r>
              <a:rPr lang="en-US" sz="1400" b="1" i="1" dirty="0" err="1"/>
              <a:t>pada</a:t>
            </a:r>
            <a:r>
              <a:rPr lang="en-US" sz="1400" b="1" i="1" dirty="0"/>
              <a:t> </a:t>
            </a:r>
          </a:p>
          <a:p>
            <a:pPr marL="0" indent="0" algn="just">
              <a:buNone/>
            </a:pPr>
            <a:r>
              <a:rPr lang="en-US" sz="1400" b="1" i="1" dirty="0"/>
              <a:t>editor </a:t>
            </a:r>
            <a:r>
              <a:rPr lang="en-US" sz="1400" b="1" i="1" dirty="0" err="1"/>
              <a:t>baik</a:t>
            </a:r>
            <a:r>
              <a:rPr lang="en-US" sz="1400" b="1" i="1" dirty="0"/>
              <a:t> enter </a:t>
            </a:r>
            <a:r>
              <a:rPr lang="en-US" sz="1400" b="1" i="1" dirty="0" err="1"/>
              <a:t>dan</a:t>
            </a:r>
            <a:r>
              <a:rPr lang="en-US" sz="1400" b="1" i="1" dirty="0"/>
              <a:t> </a:t>
            </a:r>
            <a:r>
              <a:rPr lang="en-US" sz="1400" b="1" i="1" dirty="0" err="1"/>
              <a:t>spasinya</a:t>
            </a:r>
            <a:r>
              <a:rPr lang="en-US" sz="1400" b="1" i="1" dirty="0"/>
              <a:t>.</a:t>
            </a:r>
          </a:p>
          <a:p>
            <a:pPr marL="0" indent="0" algn="just">
              <a:buNone/>
            </a:pPr>
            <a:r>
              <a:rPr lang="en-US" sz="1400" b="1" i="1" dirty="0" err="1"/>
              <a:t>Nama</a:t>
            </a:r>
            <a:r>
              <a:rPr lang="en-US" sz="1400" b="1" i="1" dirty="0"/>
              <a:t> Email</a:t>
            </a:r>
          </a:p>
          <a:p>
            <a:pPr marL="0" indent="0" algn="just">
              <a:buNone/>
            </a:pPr>
            <a:r>
              <a:rPr lang="en-US" sz="1400" b="1" i="1" dirty="0"/>
              <a:t>=======================</a:t>
            </a:r>
          </a:p>
          <a:p>
            <a:pPr marL="0" indent="0" algn="just">
              <a:buNone/>
            </a:pPr>
            <a:r>
              <a:rPr lang="en-US" sz="1400" b="1" i="1" dirty="0"/>
              <a:t>Saya1      saya1@gmail.com</a:t>
            </a:r>
          </a:p>
          <a:p>
            <a:pPr marL="0" indent="0" algn="just">
              <a:buNone/>
            </a:pPr>
            <a:r>
              <a:rPr lang="en-US" sz="1400" b="1" i="1" dirty="0"/>
              <a:t>Saya2      Saya2@yahoo.com</a:t>
            </a:r>
          </a:p>
          <a:p>
            <a:pPr marL="0" indent="0" algn="just">
              <a:buNone/>
            </a:pPr>
            <a:r>
              <a:rPr lang="en-US" sz="1400" b="1" i="1" dirty="0"/>
              <a:t>Saya3      Saya3@yahoo.com</a:t>
            </a:r>
          </a:p>
          <a:p>
            <a:pPr marL="0" indent="0" algn="just">
              <a:buNone/>
            </a:pPr>
            <a:r>
              <a:rPr lang="en-US" sz="1400" b="1" i="1" dirty="0"/>
              <a:t>Saya4      Saya4@gmail.com</a:t>
            </a:r>
          </a:p>
          <a:p>
            <a:pPr marL="0" indent="0" algn="just">
              <a:buNone/>
            </a:pPr>
            <a:r>
              <a:rPr lang="en-US" sz="1400" b="1" i="1" dirty="0"/>
              <a:t>&lt;/pre&gt;</a:t>
            </a:r>
          </a:p>
          <a:p>
            <a:pPr marL="0" indent="0" algn="just">
              <a:buNone/>
            </a:pPr>
            <a:r>
              <a:rPr lang="en-US" sz="1400" b="1" i="1" dirty="0"/>
              <a:t>&lt;/body&gt;</a:t>
            </a:r>
          </a:p>
          <a:p>
            <a:pPr marL="0" indent="0" algn="just">
              <a:buNone/>
            </a:pPr>
            <a:r>
              <a:rPr lang="en-US" sz="1400" b="1" i="1" dirty="0"/>
              <a:t>&lt;/html&gt;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9555" y="256540"/>
            <a:ext cx="11670030" cy="6419215"/>
          </a:xfrm>
        </p:spPr>
        <p:txBody>
          <a:bodyPr>
            <a:normAutofit lnSpcReduction="10000"/>
          </a:bodyPr>
          <a:lstStyle/>
          <a:p>
            <a:pPr marL="0" indent="0" algn="just">
              <a:buNone/>
            </a:pPr>
            <a:r>
              <a:rPr lang="en-US" sz="3400" b="1" u="sng">
                <a:sym typeface="+mn-ea"/>
              </a:rPr>
              <a:t>Document Type Declaration (DTD)</a:t>
            </a:r>
            <a:endParaRPr lang="en-US" sz="3400" b="1" u="sng"/>
          </a:p>
          <a:p>
            <a:pPr marL="0" indent="0" algn="just">
              <a:buNone/>
            </a:pPr>
            <a:endParaRPr lang="en-US" sz="3400"/>
          </a:p>
          <a:p>
            <a:pPr marL="0" indent="0" algn="just">
              <a:buNone/>
            </a:pPr>
            <a:r>
              <a:rPr lang="en-US" sz="3400"/>
              <a:t>HTML (Hypertext Markup Language) adalah bahasa format dari tag XML(Extended Markup Language) yang digunakan sebagai standar tampilan dari halaman Web. HTML dapat diterima sebagai tampilan halaman Web setelah melalui proses interpretasi dari Web browser. </a:t>
            </a:r>
          </a:p>
          <a:p>
            <a:pPr marL="0" indent="0" algn="just">
              <a:buNone/>
            </a:pPr>
            <a:r>
              <a:rPr lang="en-US" sz="3400"/>
              <a:t>Selain itu HTML memiliki struktur yang fleksibel, tanpa lojik serta toleran terhadap kesalahan.</a:t>
            </a:r>
          </a:p>
          <a:p>
            <a:pPr marL="0" indent="0" algn="just">
              <a:buNone/>
            </a:pPr>
            <a:r>
              <a:rPr lang="en-US" sz="3400"/>
              <a:t>Standar Minimum elemen HTML:</a:t>
            </a:r>
          </a:p>
          <a:p>
            <a:pPr marL="0" indent="0" algn="just">
              <a:buNone/>
            </a:pPr>
            <a:r>
              <a:rPr lang="en-US" sz="3400"/>
              <a:t> Document Type Declaration (DTD)</a:t>
            </a:r>
          </a:p>
          <a:p>
            <a:pPr marL="0" indent="0" algn="just">
              <a:buNone/>
            </a:pPr>
            <a:r>
              <a:rPr lang="en-US" sz="3400"/>
              <a:t> Head</a:t>
            </a:r>
          </a:p>
          <a:p>
            <a:pPr marL="0" indent="0" algn="just">
              <a:buNone/>
            </a:pPr>
            <a:r>
              <a:rPr lang="en-US" sz="3400"/>
              <a:t> Body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5105" y="257175"/>
            <a:ext cx="11427460" cy="6372225"/>
          </a:xfrm>
        </p:spPr>
        <p:txBody>
          <a:bodyPr>
            <a:normAutofit/>
          </a:bodyPr>
          <a:lstStyle/>
          <a:p>
            <a:pPr marL="0" indent="0" algn="just">
              <a:buNone/>
            </a:pPr>
            <a:r>
              <a:rPr lang="en-US" sz="3000"/>
              <a:t>&lt;DTD&gt;</a:t>
            </a:r>
          </a:p>
          <a:p>
            <a:pPr marL="0" indent="0" algn="just">
              <a:buNone/>
            </a:pPr>
            <a:r>
              <a:rPr lang="en-US" sz="3000"/>
              <a:t>&lt;html&gt;</a:t>
            </a:r>
          </a:p>
          <a:p>
            <a:pPr marL="0" indent="0" algn="just">
              <a:buNone/>
            </a:pPr>
            <a:r>
              <a:rPr lang="en-US" sz="3000"/>
              <a:t>&lt;head&gt;</a:t>
            </a:r>
          </a:p>
          <a:p>
            <a:pPr marL="0" indent="0" algn="just">
              <a:buNone/>
            </a:pPr>
            <a:r>
              <a:rPr lang="en-US" sz="3000"/>
              <a:t>&lt;!—Terdiri dari elemen-elemen yang mendeklarasikan konten sebagai pendukung lingkungan seperti title, meta dokumen, CSS, Java Script --&gt;</a:t>
            </a:r>
          </a:p>
          <a:p>
            <a:pPr marL="0" indent="0" algn="just">
              <a:buNone/>
            </a:pPr>
            <a:r>
              <a:rPr lang="en-US" sz="3000"/>
              <a:t>&lt;/head&gt;</a:t>
            </a:r>
          </a:p>
          <a:p>
            <a:pPr marL="0" indent="0" algn="just">
              <a:buNone/>
            </a:pPr>
            <a:r>
              <a:rPr lang="en-US" sz="3000"/>
              <a:t>&lt;body&gt;</a:t>
            </a:r>
          </a:p>
          <a:p>
            <a:pPr marL="0" indent="0" algn="just">
              <a:buNone/>
            </a:pPr>
            <a:r>
              <a:rPr lang="en-US" sz="3000"/>
              <a:t>&lt;!—Terdiri dari elemen-elemen yang diinterpretasikan sebagai tampilan web --&gt;</a:t>
            </a:r>
          </a:p>
          <a:p>
            <a:pPr marL="0" indent="0" algn="just">
              <a:buNone/>
            </a:pPr>
            <a:r>
              <a:rPr lang="en-US" sz="3000"/>
              <a:t>&lt;/body&gt;</a:t>
            </a:r>
          </a:p>
          <a:p>
            <a:pPr marL="0" indent="0" algn="just">
              <a:buNone/>
            </a:pPr>
            <a:r>
              <a:rPr lang="en-US" sz="3000"/>
              <a:t>&lt;/html&gt;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5260" y="226695"/>
            <a:ext cx="11805285" cy="6313170"/>
          </a:xfrm>
        </p:spPr>
        <p:txBody>
          <a:bodyPr>
            <a:normAutofit fontScale="92500"/>
          </a:bodyPr>
          <a:lstStyle/>
          <a:p>
            <a:pPr marL="0" indent="0" algn="just">
              <a:buNone/>
            </a:pPr>
            <a:r>
              <a:rPr lang="en-US" b="1" u="sng"/>
              <a:t>1. DTD</a:t>
            </a:r>
          </a:p>
          <a:p>
            <a:pPr marL="0" indent="0" algn="just">
              <a:buNone/>
            </a:pPr>
            <a:endParaRPr lang="en-US" b="1" u="sng"/>
          </a:p>
          <a:p>
            <a:pPr marL="0" indent="0" algn="just">
              <a:buNone/>
            </a:pPr>
            <a:r>
              <a:rPr lang="en-US"/>
              <a:t>Sebagai standar versi dokumen W3C yang digunakan sebagai representasi setiap elemen pada dokumenWeb. Konsorsium World Wide Web (W3C) mengembangkan standar web internasional: HTML , CSS dan lainnya.</a:t>
            </a:r>
          </a:p>
          <a:p>
            <a:pPr marL="0" indent="0" algn="just">
              <a:buNone/>
            </a:pPr>
            <a:endParaRPr lang="en-US"/>
          </a:p>
          <a:p>
            <a:pPr marL="0" indent="0" algn="just">
              <a:buNone/>
            </a:pPr>
            <a:r>
              <a:rPr lang="en-US"/>
              <a:t>Contoh:</a:t>
            </a:r>
          </a:p>
          <a:p>
            <a:pPr marL="0" indent="0" algn="just">
              <a:buNone/>
            </a:pPr>
            <a:r>
              <a:rPr lang="en-US"/>
              <a:t>· &lt;!DOCTYPE HTML PUBLIC "-//W3C//DTD HTML 4.01</a:t>
            </a:r>
          </a:p>
          <a:p>
            <a:pPr marL="0" indent="0" algn="just">
              <a:buNone/>
            </a:pPr>
            <a:r>
              <a:rPr lang="en-US"/>
              <a:t>Transitional//EN" "http://www.w3.org/TR/html4/loose.dtd"&gt;</a:t>
            </a:r>
          </a:p>
          <a:p>
            <a:pPr marL="0" indent="0" algn="just">
              <a:buNone/>
            </a:pPr>
            <a:r>
              <a:rPr lang="en-US"/>
              <a:t>· &lt;!DOCTYPE html PUBLIC "-//W3C//DTD XHTML 1.0</a:t>
            </a:r>
          </a:p>
          <a:p>
            <a:pPr marL="0" indent="0" algn="just">
              <a:buNone/>
            </a:pPr>
            <a:r>
              <a:rPr lang="en-US"/>
              <a:t>Transitional//EN" "http://www.w3.org/TR/xhtml1 /DTD/xhtml1 -</a:t>
            </a:r>
          </a:p>
          <a:p>
            <a:pPr marL="0" indent="0" algn="just">
              <a:buNone/>
            </a:pPr>
            <a:r>
              <a:rPr lang="en-US"/>
              <a:t>transitional.dtd"&gt;</a:t>
            </a:r>
          </a:p>
          <a:p>
            <a:pPr marL="0" indent="0" algn="just">
              <a:buNone/>
            </a:pPr>
            <a:endParaRPr lang="en-US"/>
          </a:p>
          <a:p>
            <a:pPr marL="0" indent="0" algn="just">
              <a:buNone/>
            </a:pPr>
            <a:r>
              <a:rPr lang="en-US"/>
              <a:t>Standar tipe dokumen tersebut dapat digunakan untuk validasi elemen halaman</a:t>
            </a:r>
          </a:p>
          <a:p>
            <a:pPr marL="0" indent="0" algn="just">
              <a:buNone/>
            </a:pPr>
            <a:r>
              <a:rPr lang="en-US"/>
              <a:t>Web.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8905" y="226695"/>
            <a:ext cx="11729720" cy="6403340"/>
          </a:xfrm>
        </p:spPr>
        <p:txBody>
          <a:bodyPr>
            <a:normAutofit/>
          </a:bodyPr>
          <a:lstStyle/>
          <a:p>
            <a:pPr marL="0" indent="0" algn="just">
              <a:buNone/>
            </a:pPr>
            <a:r>
              <a:rPr lang="en-US" b="1" u="sng"/>
              <a:t>2. Meta Dokumen</a:t>
            </a:r>
          </a:p>
          <a:p>
            <a:pPr marL="0" indent="0" algn="just">
              <a:buNone/>
            </a:pPr>
            <a:endParaRPr lang="en-US" b="1" u="sng"/>
          </a:p>
          <a:p>
            <a:pPr marL="0" indent="0" algn="just">
              <a:buNone/>
            </a:pPr>
            <a:r>
              <a:rPr lang="en-US"/>
              <a:t>Elemen meta sebagai identitas dari halaman Web yang biasa terdiri dari owner,</a:t>
            </a:r>
          </a:p>
          <a:p>
            <a:pPr marL="0" indent="0" algn="just">
              <a:buNone/>
            </a:pPr>
            <a:r>
              <a:rPr lang="en-US"/>
              <a:t>keywords, l a y o u t, ataupun inisialisasi proses seperti r e f r e s h.</a:t>
            </a:r>
          </a:p>
          <a:p>
            <a:pPr marL="0" indent="0" algn="just">
              <a:buNone/>
            </a:pPr>
            <a:r>
              <a:rPr lang="en-US"/>
              <a:t>Contoh:</a:t>
            </a:r>
          </a:p>
          <a:p>
            <a:pPr marL="0" indent="0" algn="just">
              <a:buNone/>
            </a:pPr>
            <a:r>
              <a:rPr lang="en-US"/>
              <a:t>· &lt;meta http-equiv="Content-Type" content="text/html; charset=UTF-8" /&gt;</a:t>
            </a:r>
          </a:p>
          <a:p>
            <a:pPr marL="0" indent="0" algn="just">
              <a:buNone/>
            </a:pPr>
            <a:r>
              <a:rPr lang="en-US"/>
              <a:t>· &lt;meta name="owners" content="myWeb" /&gt;</a:t>
            </a:r>
          </a:p>
          <a:p>
            <a:pPr marL="0" indent="0" algn="just">
              <a:buNone/>
            </a:pPr>
            <a:r>
              <a:rPr lang="en-US"/>
              <a:t>· &lt;meta name="keywords" content="Sistem Informasi, Jurnal, Publikasi </a:t>
            </a:r>
          </a:p>
          <a:p>
            <a:pPr marL="0" indent="0" algn="just">
              <a:buNone/>
            </a:pPr>
            <a:r>
              <a:rPr lang="en-US"/>
              <a:t>Ilmiah" /&gt;</a:t>
            </a:r>
          </a:p>
          <a:p>
            <a:pPr marL="0" indent="0" algn="just">
              <a:buNone/>
            </a:pPr>
            <a:r>
              <a:rPr lang="en-US"/>
              <a:t>· &lt;meta name="layout" content="main" /&gt;</a:t>
            </a:r>
          </a:p>
          <a:p>
            <a:pPr marL="0" indent="0" algn="just">
              <a:buNone/>
            </a:pPr>
            <a:r>
              <a:rPr lang="en-US"/>
              <a:t>· &lt;meta HTTP-EQUIV="REFRESH" content="0; url=/myweb/myurl"&gt;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9865" y="287655"/>
            <a:ext cx="11805920" cy="6342380"/>
          </a:xfrm>
        </p:spPr>
        <p:txBody>
          <a:bodyPr>
            <a:normAutofit fontScale="90000" lnSpcReduction="20000"/>
          </a:bodyPr>
          <a:lstStyle/>
          <a:p>
            <a:pPr marL="0" indent="0" algn="just">
              <a:buNone/>
            </a:pPr>
            <a:r>
              <a:rPr lang="en-US" b="1" u="sng"/>
              <a:t>3. Elemen HTML</a:t>
            </a:r>
          </a:p>
          <a:p>
            <a:pPr marL="0" indent="0" algn="just">
              <a:buNone/>
            </a:pPr>
            <a:endParaRPr lang="en-US" b="1" u="sng"/>
          </a:p>
          <a:p>
            <a:pPr marL="0" indent="0" algn="just">
              <a:buNone/>
            </a:pPr>
            <a:r>
              <a:rPr lang="en-US"/>
              <a:t>Jenis-jenis elemen data yang akan ditampilkan pada halaman Web seperti:</a:t>
            </a:r>
          </a:p>
          <a:p>
            <a:pPr marL="0" indent="0" algn="just">
              <a:buNone/>
            </a:pPr>
            <a:r>
              <a:rPr lang="en-US"/>
              <a:t>Form, Text, Image, Table, Drop-Box, Button dan lainnya.</a:t>
            </a:r>
          </a:p>
          <a:p>
            <a:pPr marL="0" indent="0" algn="just">
              <a:buNone/>
            </a:pPr>
            <a:r>
              <a:rPr lang="en-US"/>
              <a:t>Contoh:</a:t>
            </a:r>
          </a:p>
          <a:p>
            <a:pPr marL="0" indent="0" algn="just">
              <a:buNone/>
            </a:pPr>
            <a:r>
              <a:rPr lang="en-US" u="sng"/>
              <a:t>Title</a:t>
            </a:r>
          </a:p>
          <a:p>
            <a:pPr marL="0" indent="0" algn="just">
              <a:buNone/>
            </a:pPr>
            <a:r>
              <a:rPr lang="en-US"/>
              <a:t>Ditampilkan pada header browser</a:t>
            </a:r>
          </a:p>
          <a:p>
            <a:pPr marL="0" indent="0" algn="just">
              <a:buNone/>
            </a:pPr>
            <a:r>
              <a:rPr lang="en-US"/>
              <a:t>&lt;title&gt;Praktikum Pemrograman Web&lt;/title&gt;</a:t>
            </a:r>
          </a:p>
          <a:p>
            <a:pPr marL="0" indent="0" algn="just">
              <a:buNone/>
            </a:pPr>
            <a:endParaRPr lang="en-US"/>
          </a:p>
          <a:p>
            <a:pPr marL="0" indent="0" algn="just">
              <a:buNone/>
            </a:pPr>
            <a:r>
              <a:rPr lang="en-US" u="sng"/>
              <a:t>Text</a:t>
            </a:r>
          </a:p>
          <a:p>
            <a:pPr marL="0" indent="0" algn="just">
              <a:buNone/>
            </a:pPr>
            <a:r>
              <a:rPr lang="en-US"/>
              <a:t>&lt;h1&gt;Selamat Datang Di Website Kami!&lt;/h1&gt;</a:t>
            </a:r>
          </a:p>
          <a:p>
            <a:pPr marL="0" indent="0" algn="just">
              <a:buNone/>
            </a:pPr>
            <a:r>
              <a:rPr lang="en-US"/>
              <a:t>&lt;h2&gt;Web Ini Adalah Tutorial Pemrograman Web&lt;/h2&gt;</a:t>
            </a:r>
          </a:p>
          <a:p>
            <a:pPr marL="0" indent="0" algn="just">
              <a:buNone/>
            </a:pPr>
            <a:r>
              <a:rPr lang="en-US"/>
              <a:t>&lt;h3&gt;Praktikum Pemrograman Web&lt;/h3&gt;</a:t>
            </a:r>
          </a:p>
          <a:p>
            <a:pPr marL="0" indent="0" algn="just">
              <a:buNone/>
            </a:pPr>
            <a:r>
              <a:rPr lang="en-US"/>
              <a:t>&lt;p&gt; &lt;a href="http://MuhamadiyahBima.ac.id"&gt; Ilmu Komputer</a:t>
            </a:r>
          </a:p>
          <a:p>
            <a:pPr marL="0" indent="0" algn="just">
              <a:buNone/>
            </a:pPr>
            <a:r>
              <a:rPr lang="en-US"/>
              <a:t>UNiversitas Muhamadiyah Bima &lt;/a&gt; &lt;/span&gt; link for your success way &lt;/p&gt;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9555" y="287655"/>
            <a:ext cx="11699240" cy="6372225"/>
          </a:xfrm>
        </p:spPr>
        <p:txBody>
          <a:bodyPr/>
          <a:lstStyle/>
          <a:p>
            <a:pPr marL="0" indent="0" algn="just">
              <a:buNone/>
            </a:pPr>
            <a:r>
              <a:rPr lang="en-US" u="sng"/>
              <a:t>Image</a:t>
            </a:r>
          </a:p>
          <a:p>
            <a:pPr marL="0" indent="0" algn="just">
              <a:buNone/>
            </a:pPr>
            <a:r>
              <a:rPr lang="en-US"/>
              <a:t>&lt;img src="images/myphoto.jpg" width="180" height="200" alt="photo"/&gt;</a:t>
            </a:r>
          </a:p>
          <a:p>
            <a:pPr marL="0" indent="0" algn="just">
              <a:buNone/>
            </a:pPr>
            <a:endParaRPr lang="en-US"/>
          </a:p>
          <a:p>
            <a:pPr marL="0" indent="0" algn="just">
              <a:buNone/>
            </a:pPr>
            <a:r>
              <a:rPr lang="en-US" u="sng"/>
              <a:t>Form</a:t>
            </a:r>
          </a:p>
          <a:p>
            <a:pPr marL="0" indent="0" algn="just">
              <a:buNone/>
            </a:pPr>
            <a:r>
              <a:rPr lang="en-US"/>
              <a:t>&lt;form method="POST" action="response2.jsp"enctype="multipart/form-data"&gt;</a:t>
            </a:r>
          </a:p>
          <a:p>
            <a:pPr marL="0" indent="0" algn="just">
              <a:buNone/>
            </a:pPr>
            <a:endParaRPr lang="en-US"/>
          </a:p>
          <a:p>
            <a:pPr marL="0" indent="0" algn="just">
              <a:buNone/>
            </a:pPr>
            <a:r>
              <a:rPr lang="en-US" u="sng"/>
              <a:t>Drop-Box</a:t>
            </a:r>
          </a:p>
          <a:p>
            <a:pPr marL="0" indent="0" algn="just">
              <a:buNone/>
            </a:pPr>
            <a:r>
              <a:rPr lang="en-US"/>
              <a:t>&lt;select name="My Lab"&gt;</a:t>
            </a:r>
          </a:p>
          <a:p>
            <a:pPr marL="0" indent="0" algn="just">
              <a:buNone/>
            </a:pPr>
            <a:r>
              <a:rPr lang="en-US"/>
              <a:t>&lt;option value=’CC’&gt;Lab. Praktikum Computer Vision&lt;/option&gt;</a:t>
            </a:r>
          </a:p>
          <a:p>
            <a:pPr marL="0" indent="0" algn="just">
              <a:buNone/>
            </a:pPr>
            <a:r>
              <a:rPr lang="en-US"/>
              <a:t>&lt;option value=’SI’&gt; Lab. Sistem Informasi &lt;/option&gt;</a:t>
            </a:r>
          </a:p>
          <a:p>
            <a:pPr marL="0" indent="0" algn="just">
              <a:buNone/>
            </a:pPr>
            <a:r>
              <a:rPr lang="en-US"/>
              <a:t>&lt;option value=’CAI’&gt; Lab. Computing &amp; AI &lt;/option&gt;</a:t>
            </a:r>
          </a:p>
          <a:p>
            <a:pPr marL="0" indent="0" algn="just">
              <a:buNone/>
            </a:pPr>
            <a:r>
              <a:rPr lang="en-US"/>
              <a:t>&lt;/select&gt;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145" y="196215"/>
            <a:ext cx="11805285" cy="6553835"/>
          </a:xfrm>
        </p:spPr>
        <p:txBody>
          <a:bodyPr>
            <a:noAutofit/>
          </a:bodyPr>
          <a:lstStyle/>
          <a:p>
            <a:pPr marL="0" indent="0" algn="just">
              <a:buNone/>
            </a:pPr>
            <a:r>
              <a:rPr lang="en-US" sz="1400" u="sng" dirty="0"/>
              <a:t>File Browser</a:t>
            </a:r>
          </a:p>
          <a:p>
            <a:pPr marL="0" indent="0" algn="just">
              <a:buNone/>
            </a:pPr>
            <a:r>
              <a:rPr lang="en-US" sz="1400" dirty="0"/>
              <a:t>&lt;input type="file" name="upload" value="" width="200" /&gt;</a:t>
            </a:r>
          </a:p>
          <a:p>
            <a:pPr marL="0" indent="0" algn="just">
              <a:buNone/>
            </a:pPr>
            <a:r>
              <a:rPr lang="en-US" sz="1400" dirty="0"/>
              <a:t>Table</a:t>
            </a:r>
          </a:p>
          <a:p>
            <a:pPr marL="0" indent="0" algn="just">
              <a:buNone/>
            </a:pPr>
            <a:r>
              <a:rPr lang="en-US" sz="1400" dirty="0"/>
              <a:t>&lt;table border="1" width="10"&gt;</a:t>
            </a:r>
          </a:p>
          <a:p>
            <a:pPr marL="0" indent="0" algn="just">
              <a:buNone/>
            </a:pPr>
            <a:r>
              <a:rPr lang="en-US" sz="1400" dirty="0"/>
              <a:t>&lt;</a:t>
            </a:r>
            <a:r>
              <a:rPr lang="en-US" sz="1400" dirty="0" err="1"/>
              <a:t>thead</a:t>
            </a:r>
            <a:r>
              <a:rPr lang="en-US" sz="1400" dirty="0"/>
              <a:t>&gt;</a:t>
            </a:r>
          </a:p>
          <a:p>
            <a:pPr marL="0" indent="0" algn="just">
              <a:buNone/>
            </a:pPr>
            <a:r>
              <a:rPr lang="en-US" sz="1400" dirty="0"/>
              <a:t>&lt;</a:t>
            </a:r>
            <a:r>
              <a:rPr lang="en-US" sz="1400" dirty="0" err="1"/>
              <a:t>tr</a:t>
            </a:r>
            <a:r>
              <a:rPr lang="en-US" sz="1400" dirty="0"/>
              <a:t>&gt;</a:t>
            </a:r>
          </a:p>
          <a:p>
            <a:pPr marL="0" indent="0" algn="just">
              <a:buNone/>
            </a:pPr>
            <a:r>
              <a:rPr lang="en-US" sz="1400" dirty="0"/>
              <a:t>&lt;</a:t>
            </a:r>
            <a:r>
              <a:rPr lang="en-US" sz="1400" dirty="0" err="1"/>
              <a:t>th</a:t>
            </a:r>
            <a:r>
              <a:rPr lang="en-US" sz="1400" dirty="0"/>
              <a:t>&gt;NIM&lt;/</a:t>
            </a:r>
            <a:r>
              <a:rPr lang="en-US" sz="1400" dirty="0" err="1"/>
              <a:t>th</a:t>
            </a:r>
            <a:r>
              <a:rPr lang="en-US" sz="1400" dirty="0"/>
              <a:t>&gt;</a:t>
            </a:r>
          </a:p>
          <a:p>
            <a:pPr marL="0" indent="0" algn="just">
              <a:buNone/>
            </a:pPr>
            <a:r>
              <a:rPr lang="en-US" sz="1400" dirty="0"/>
              <a:t>&lt;</a:t>
            </a:r>
            <a:r>
              <a:rPr lang="en-US" sz="1400" dirty="0" err="1"/>
              <a:t>th</a:t>
            </a:r>
            <a:r>
              <a:rPr lang="en-US" sz="1400" dirty="0"/>
              <a:t>&gt;</a:t>
            </a:r>
            <a:r>
              <a:rPr lang="en-US" sz="1400" dirty="0" err="1"/>
              <a:t>nama</a:t>
            </a:r>
            <a:r>
              <a:rPr lang="en-US" sz="1400" dirty="0"/>
              <a:t> </a:t>
            </a:r>
            <a:r>
              <a:rPr lang="en-US" sz="1400" dirty="0" err="1"/>
              <a:t>Mahasiswa</a:t>
            </a:r>
            <a:r>
              <a:rPr lang="en-US" sz="1400" dirty="0"/>
              <a:t>&lt;/</a:t>
            </a:r>
            <a:r>
              <a:rPr lang="en-US" sz="1400" dirty="0" err="1"/>
              <a:t>th</a:t>
            </a:r>
            <a:r>
              <a:rPr lang="en-US" sz="1400" dirty="0"/>
              <a:t>&gt;</a:t>
            </a:r>
          </a:p>
          <a:p>
            <a:pPr marL="0" indent="0" algn="just">
              <a:buNone/>
            </a:pPr>
            <a:r>
              <a:rPr lang="en-US" sz="1400" dirty="0"/>
              <a:t>&lt;/</a:t>
            </a:r>
            <a:r>
              <a:rPr lang="en-US" sz="1400" dirty="0" err="1"/>
              <a:t>tr</a:t>
            </a:r>
            <a:r>
              <a:rPr lang="en-US" sz="1400" dirty="0"/>
              <a:t>&gt;</a:t>
            </a:r>
          </a:p>
          <a:p>
            <a:pPr marL="0" indent="0" algn="just">
              <a:buNone/>
            </a:pPr>
            <a:r>
              <a:rPr lang="en-US" sz="1400" dirty="0"/>
              <a:t>&lt;/</a:t>
            </a:r>
            <a:r>
              <a:rPr lang="en-US" sz="1400" dirty="0" err="1"/>
              <a:t>thead</a:t>
            </a:r>
            <a:r>
              <a:rPr lang="en-US" sz="1400" dirty="0"/>
              <a:t>&gt;</a:t>
            </a:r>
          </a:p>
          <a:p>
            <a:pPr marL="0" indent="0" algn="just">
              <a:buNone/>
            </a:pPr>
            <a:r>
              <a:rPr lang="en-US" sz="1400" dirty="0"/>
              <a:t>&lt;</a:t>
            </a:r>
            <a:r>
              <a:rPr lang="en-US" sz="1400" dirty="0" err="1"/>
              <a:t>tbody</a:t>
            </a:r>
            <a:r>
              <a:rPr lang="en-US" sz="1400" dirty="0"/>
              <a:t>&gt;</a:t>
            </a:r>
          </a:p>
          <a:p>
            <a:pPr marL="0" indent="0" algn="just">
              <a:buNone/>
            </a:pPr>
            <a:r>
              <a:rPr lang="en-US" sz="1400" dirty="0"/>
              <a:t>&lt;</a:t>
            </a:r>
            <a:r>
              <a:rPr lang="en-US" sz="1400" dirty="0" err="1"/>
              <a:t>tr</a:t>
            </a:r>
            <a:r>
              <a:rPr lang="en-US" sz="1400" dirty="0"/>
              <a:t>&gt;</a:t>
            </a:r>
          </a:p>
          <a:p>
            <a:pPr marL="0" indent="0" algn="just">
              <a:buNone/>
            </a:pPr>
            <a:r>
              <a:rPr lang="en-US" sz="1400" dirty="0"/>
              <a:t>&lt;td&gt;123&lt;/td&gt;</a:t>
            </a:r>
          </a:p>
          <a:p>
            <a:pPr marL="0" indent="0" algn="just">
              <a:buNone/>
            </a:pPr>
            <a:r>
              <a:rPr lang="en-US" sz="1400" dirty="0"/>
              <a:t>&lt;td&gt;</a:t>
            </a:r>
            <a:r>
              <a:rPr lang="en-US" sz="1400" dirty="0" err="1"/>
              <a:t>nama</a:t>
            </a:r>
            <a:r>
              <a:rPr lang="en-US" sz="1400" dirty="0"/>
              <a:t> </a:t>
            </a:r>
            <a:r>
              <a:rPr lang="en-US" sz="1400" dirty="0" err="1"/>
              <a:t>pertama</a:t>
            </a:r>
            <a:r>
              <a:rPr lang="en-US" sz="1400" dirty="0"/>
              <a:t>&lt;/td&gt;</a:t>
            </a:r>
          </a:p>
          <a:p>
            <a:pPr marL="0" indent="0" algn="just">
              <a:buNone/>
            </a:pPr>
            <a:r>
              <a:rPr lang="en-US" sz="1400" dirty="0"/>
              <a:t>&lt;/</a:t>
            </a:r>
            <a:r>
              <a:rPr lang="en-US" sz="1400" dirty="0" err="1"/>
              <a:t>tr</a:t>
            </a:r>
            <a:r>
              <a:rPr lang="en-US" sz="1400" dirty="0"/>
              <a:t>&gt;</a:t>
            </a:r>
          </a:p>
          <a:p>
            <a:pPr marL="0" indent="0" algn="just">
              <a:buNone/>
            </a:pPr>
            <a:r>
              <a:rPr lang="en-US" sz="1400" dirty="0"/>
              <a:t>&lt;</a:t>
            </a:r>
            <a:r>
              <a:rPr lang="en-US" sz="1400" dirty="0" err="1"/>
              <a:t>tr</a:t>
            </a:r>
            <a:r>
              <a:rPr lang="en-US" sz="1400" dirty="0"/>
              <a:t>&gt;</a:t>
            </a:r>
          </a:p>
          <a:p>
            <a:pPr marL="0" indent="0" algn="just">
              <a:buNone/>
            </a:pPr>
            <a:r>
              <a:rPr lang="en-US" sz="1400" dirty="0"/>
              <a:t>&lt;td&gt;124&lt;/td&gt;</a:t>
            </a:r>
          </a:p>
          <a:p>
            <a:pPr marL="0" indent="0" algn="just">
              <a:buNone/>
            </a:pPr>
            <a:r>
              <a:rPr lang="en-US" sz="1400" dirty="0"/>
              <a:t>&lt;td&gt;</a:t>
            </a:r>
            <a:r>
              <a:rPr lang="en-US" sz="1400" dirty="0" err="1"/>
              <a:t>nama</a:t>
            </a:r>
            <a:r>
              <a:rPr lang="en-US" sz="1400" dirty="0"/>
              <a:t> </a:t>
            </a:r>
            <a:r>
              <a:rPr lang="en-US" sz="1400" dirty="0" err="1"/>
              <a:t>kedua</a:t>
            </a:r>
            <a:r>
              <a:rPr lang="en-US" sz="1400" dirty="0"/>
              <a:t>&lt;/td&gt;</a:t>
            </a:r>
          </a:p>
          <a:p>
            <a:pPr marL="0" indent="0" algn="just">
              <a:buNone/>
            </a:pPr>
            <a:r>
              <a:rPr lang="en-US" sz="1400" dirty="0"/>
              <a:t>&lt;/</a:t>
            </a:r>
            <a:r>
              <a:rPr lang="en-US" sz="1400" dirty="0" err="1"/>
              <a:t>tr</a:t>
            </a:r>
            <a:r>
              <a:rPr lang="en-US" sz="1400" dirty="0"/>
              <a:t>&gt;</a:t>
            </a:r>
          </a:p>
          <a:p>
            <a:pPr marL="0" indent="0" algn="just">
              <a:buNone/>
            </a:pPr>
            <a:r>
              <a:rPr lang="en-US" sz="1400" dirty="0"/>
              <a:t>&lt;/</a:t>
            </a:r>
            <a:r>
              <a:rPr lang="en-US" sz="1400" dirty="0" err="1"/>
              <a:t>tbody</a:t>
            </a:r>
            <a:r>
              <a:rPr lang="en-US" sz="1400" dirty="0"/>
              <a:t>&gt;</a:t>
            </a:r>
          </a:p>
          <a:p>
            <a:pPr marL="0" indent="0" algn="just">
              <a:buNone/>
            </a:pPr>
            <a:r>
              <a:rPr lang="en-US" sz="1400" dirty="0"/>
              <a:t>&lt;/table&gt;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0" y="335915"/>
            <a:ext cx="11483975" cy="6198870"/>
          </a:xfrm>
        </p:spPr>
        <p:txBody>
          <a:bodyPr/>
          <a:lstStyle/>
          <a:p>
            <a:pPr marL="0" indent="0" algn="just">
              <a:buNone/>
            </a:pPr>
            <a:r>
              <a:rPr lang="en-US" sz="4800" b="1" u="sng"/>
              <a:t>Tujuan Pembelajaran</a:t>
            </a:r>
          </a:p>
          <a:p>
            <a:pPr marL="0" indent="0" algn="just">
              <a:buNone/>
            </a:pPr>
            <a:endParaRPr lang="en-US" sz="4800" b="1" u="sng"/>
          </a:p>
          <a:p>
            <a:pPr marL="0" indent="0" algn="just">
              <a:buNone/>
            </a:pPr>
            <a:r>
              <a:rPr lang="en-US" sz="4800"/>
              <a:t>Pada pertemuan ini akan dijelaskan tag dasar struktur HTML dan tag format dokumen HTML. Setelah menyelesaikan materi pada pertemuan ini, mahasiswa mampu mempraktikkan tag dasar html dan tag format dokumen html.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5755" y="287655"/>
            <a:ext cx="11548745" cy="6402705"/>
          </a:xfrm>
        </p:spPr>
        <p:txBody>
          <a:bodyPr>
            <a:noAutofit/>
          </a:bodyPr>
          <a:lstStyle/>
          <a:p>
            <a:pPr marL="0" indent="0" algn="just">
              <a:buNone/>
            </a:pPr>
            <a:r>
              <a:rPr lang="en-US" sz="2000" u="sng" dirty="0"/>
              <a:t>List</a:t>
            </a:r>
          </a:p>
          <a:p>
            <a:pPr marL="0" indent="0" algn="just">
              <a:buNone/>
            </a:pPr>
            <a:r>
              <a:rPr lang="en-US" sz="2000" dirty="0" err="1"/>
              <a:t>Bidang</a:t>
            </a:r>
            <a:r>
              <a:rPr lang="en-US" sz="2000" dirty="0"/>
              <a:t> </a:t>
            </a:r>
            <a:r>
              <a:rPr lang="en-US" sz="2000" dirty="0" err="1"/>
              <a:t>Minat</a:t>
            </a:r>
            <a:r>
              <a:rPr lang="en-US" sz="2000" dirty="0"/>
              <a:t>:</a:t>
            </a:r>
          </a:p>
          <a:p>
            <a:pPr marL="0" indent="0" algn="just">
              <a:buNone/>
            </a:pPr>
            <a:r>
              <a:rPr lang="en-US" sz="2000" dirty="0"/>
              <a:t>&lt;</a:t>
            </a:r>
            <a:r>
              <a:rPr lang="en-US" sz="2000" dirty="0" err="1"/>
              <a:t>ol</a:t>
            </a:r>
            <a:r>
              <a:rPr lang="en-US" sz="2000" dirty="0"/>
              <a:t>&gt;</a:t>
            </a:r>
          </a:p>
          <a:p>
            <a:pPr marL="0" indent="0" algn="just">
              <a:buNone/>
            </a:pPr>
            <a:r>
              <a:rPr lang="en-US" sz="2000" dirty="0"/>
              <a:t>&lt;li&gt;</a:t>
            </a:r>
            <a:r>
              <a:rPr lang="en-US" sz="2000" dirty="0" err="1"/>
              <a:t>Sistem</a:t>
            </a:r>
            <a:r>
              <a:rPr lang="en-US" sz="2000" dirty="0"/>
              <a:t> </a:t>
            </a:r>
            <a:r>
              <a:rPr lang="en-US" sz="2000" dirty="0" err="1"/>
              <a:t>Informasi</a:t>
            </a:r>
            <a:endParaRPr lang="en-US" sz="2000" dirty="0"/>
          </a:p>
          <a:p>
            <a:pPr marL="0" indent="0" algn="just">
              <a:buNone/>
            </a:pPr>
            <a:r>
              <a:rPr lang="en-US" sz="2000" dirty="0"/>
              <a:t>&lt;</a:t>
            </a:r>
            <a:r>
              <a:rPr lang="en-US" sz="2000" dirty="0" err="1"/>
              <a:t>ul</a:t>
            </a:r>
            <a:r>
              <a:rPr lang="en-US" sz="2000" dirty="0"/>
              <a:t>&gt;</a:t>
            </a:r>
          </a:p>
          <a:p>
            <a:pPr marL="0" indent="0" algn="just">
              <a:buNone/>
            </a:pPr>
            <a:r>
              <a:rPr lang="en-US" sz="2000" dirty="0"/>
              <a:t>&lt;li&gt;Data Warehousing &lt;/li&gt;</a:t>
            </a:r>
          </a:p>
          <a:p>
            <a:pPr marL="0" indent="0" algn="just">
              <a:buNone/>
            </a:pPr>
            <a:r>
              <a:rPr lang="en-US" sz="2000" dirty="0"/>
              <a:t>&lt;li&gt;Enterprise Architecture &lt;/li&gt;</a:t>
            </a:r>
          </a:p>
          <a:p>
            <a:pPr marL="0" indent="0" algn="just">
              <a:buNone/>
            </a:pPr>
            <a:r>
              <a:rPr lang="en-US" sz="2000" dirty="0"/>
              <a:t>&lt;/</a:t>
            </a:r>
            <a:r>
              <a:rPr lang="en-US" sz="2000" dirty="0" err="1"/>
              <a:t>ul</a:t>
            </a:r>
            <a:r>
              <a:rPr lang="en-US" sz="2000" dirty="0"/>
              <a:t>&gt;</a:t>
            </a:r>
          </a:p>
          <a:p>
            <a:pPr marL="0" indent="0" algn="just">
              <a:buNone/>
            </a:pPr>
            <a:r>
              <a:rPr lang="en-US" sz="2000" dirty="0"/>
              <a:t>&lt;/li&gt;</a:t>
            </a:r>
          </a:p>
          <a:p>
            <a:pPr marL="0" indent="0" algn="just">
              <a:buNone/>
            </a:pPr>
            <a:r>
              <a:rPr lang="en-US" sz="2000" dirty="0"/>
              <a:t>&lt;li&gt;Multimedia</a:t>
            </a:r>
          </a:p>
          <a:p>
            <a:pPr marL="0" indent="0" algn="just">
              <a:buNone/>
            </a:pPr>
            <a:r>
              <a:rPr lang="en-US" sz="2000" dirty="0"/>
              <a:t>&lt;</a:t>
            </a:r>
            <a:r>
              <a:rPr lang="en-US" sz="2000" dirty="0" err="1"/>
              <a:t>ul</a:t>
            </a:r>
            <a:r>
              <a:rPr lang="en-US" sz="2000" dirty="0"/>
              <a:t>&gt;</a:t>
            </a:r>
          </a:p>
          <a:p>
            <a:pPr marL="0" indent="0" algn="just">
              <a:buNone/>
            </a:pPr>
            <a:r>
              <a:rPr lang="en-US" sz="2000" dirty="0"/>
              <a:t>&lt;li&gt;</a:t>
            </a:r>
            <a:r>
              <a:rPr lang="en-US" sz="2000" dirty="0" err="1"/>
              <a:t>Komputer</a:t>
            </a:r>
            <a:r>
              <a:rPr lang="en-US" sz="2000" dirty="0"/>
              <a:t> </a:t>
            </a:r>
            <a:r>
              <a:rPr lang="en-US" sz="2000" dirty="0" err="1"/>
              <a:t>Grafik</a:t>
            </a:r>
            <a:r>
              <a:rPr lang="en-US" sz="2000" dirty="0"/>
              <a:t> &lt;/li&gt;</a:t>
            </a:r>
          </a:p>
          <a:p>
            <a:pPr marL="0" indent="0" algn="just">
              <a:buNone/>
            </a:pPr>
            <a:r>
              <a:rPr lang="en-US" sz="2000" dirty="0"/>
              <a:t>&lt;li&gt;Desain </a:t>
            </a:r>
            <a:r>
              <a:rPr lang="en-US" sz="2000" dirty="0" err="1"/>
              <a:t>animasi</a:t>
            </a:r>
            <a:r>
              <a:rPr lang="en-US" sz="2000" dirty="0"/>
              <a:t> &lt;/li&gt;</a:t>
            </a:r>
          </a:p>
          <a:p>
            <a:pPr marL="0" indent="0" algn="just">
              <a:buNone/>
            </a:pPr>
            <a:r>
              <a:rPr lang="en-US" sz="2000" dirty="0"/>
              <a:t>&lt;/</a:t>
            </a:r>
            <a:r>
              <a:rPr lang="en-US" sz="2000" dirty="0" err="1"/>
              <a:t>ul</a:t>
            </a:r>
            <a:r>
              <a:rPr lang="en-US" sz="2000" dirty="0"/>
              <a:t>&gt;</a:t>
            </a:r>
          </a:p>
          <a:p>
            <a:pPr marL="0" indent="0" algn="just">
              <a:buNone/>
            </a:pPr>
            <a:r>
              <a:rPr lang="en-US" sz="2000" dirty="0"/>
              <a:t>&lt;/li&gt;</a:t>
            </a:r>
          </a:p>
          <a:p>
            <a:pPr marL="0" indent="0" algn="just">
              <a:buNone/>
            </a:pPr>
            <a:r>
              <a:rPr lang="en-US" sz="2000" dirty="0"/>
              <a:t>&lt;/</a:t>
            </a:r>
            <a:r>
              <a:rPr lang="en-US" sz="2000" dirty="0" err="1"/>
              <a:t>ol</a:t>
            </a:r>
            <a:r>
              <a:rPr lang="en-US" sz="2000" dirty="0"/>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755015" y="694055"/>
            <a:ext cx="10598785" cy="5483225"/>
          </a:xfrm>
        </p:spPr>
        <p:txBody>
          <a:bodyPr/>
          <a:lstStyle/>
          <a:p>
            <a:pPr marL="0" indent="0" algn="just">
              <a:buNone/>
            </a:pPr>
            <a:r>
              <a:rPr lang="en-US"/>
              <a:t>Latihan :</a:t>
            </a:r>
          </a:p>
          <a:p>
            <a:pPr marL="0" indent="0" algn="just">
              <a:buNone/>
            </a:pPr>
            <a:r>
              <a:rPr lang="en-US"/>
              <a:t>1. Buat file form1.html</a:t>
            </a:r>
          </a:p>
          <a:p>
            <a:pPr marL="0" indent="0" algn="just">
              <a:buNone/>
            </a:pPr>
            <a:r>
              <a:rPr lang="en-US"/>
              <a:t>2. Kopikan setiap kode script html sebagaimana diatas</a:t>
            </a:r>
          </a:p>
          <a:p>
            <a:pPr marL="0" indent="0" algn="just">
              <a:buNone/>
            </a:pPr>
            <a:r>
              <a:rPr lang="en-US"/>
              <a:t>3. Amati yang terjadi pada browser dengan melakukan refresh pada setiap perubahan kode</a:t>
            </a:r>
          </a:p>
          <a:p>
            <a:pPr marL="0" indent="0" algn="just">
              <a:buNone/>
            </a:pPr>
            <a:r>
              <a:rPr lang="en-US"/>
              <a:t>4. Aktifkan plugin firebug pada browser Mozilla atau chrome, kemudian lakukan inspeksi sambil melakukan perubahan-perubahan kode HTML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5105" y="121285"/>
            <a:ext cx="11473180" cy="6629400"/>
          </a:xfrm>
        </p:spPr>
        <p:txBody>
          <a:bodyPr>
            <a:normAutofit/>
          </a:bodyPr>
          <a:lstStyle/>
          <a:p>
            <a:pPr marL="0" indent="0" algn="just">
              <a:buNone/>
            </a:pPr>
            <a:r>
              <a:rPr lang="en-US" b="1" u="sng"/>
              <a:t>Latihan Praktek</a:t>
            </a:r>
          </a:p>
          <a:p>
            <a:pPr marL="0" indent="0" algn="just">
              <a:buNone/>
            </a:pPr>
            <a:endParaRPr lang="en-US"/>
          </a:p>
          <a:p>
            <a:pPr marL="0" indent="0" algn="just">
              <a:buNone/>
            </a:pPr>
            <a:r>
              <a:rPr lang="en-US"/>
              <a:t>Nama file: latihan1_1.html</a:t>
            </a:r>
          </a:p>
          <a:p>
            <a:pPr marL="0" indent="0" algn="just">
              <a:buNone/>
            </a:pPr>
            <a:r>
              <a:rPr lang="en-US" i="1"/>
              <a:t>&lt;html&gt;</a:t>
            </a:r>
          </a:p>
          <a:p>
            <a:pPr marL="0" indent="0" algn="just">
              <a:buNone/>
            </a:pPr>
            <a:r>
              <a:rPr lang="en-US" i="1"/>
              <a:t>&lt;head&gt;</a:t>
            </a:r>
          </a:p>
          <a:p>
            <a:pPr marL="0" indent="0" algn="just">
              <a:buNone/>
            </a:pPr>
            <a:r>
              <a:rPr lang="en-US" i="1"/>
              <a:t>&lt;title&gt;Latihan1-1&lt;/title&gt;</a:t>
            </a:r>
          </a:p>
          <a:p>
            <a:pPr marL="0" indent="0" algn="just">
              <a:buNone/>
            </a:pPr>
            <a:r>
              <a:rPr lang="en-US" i="1"/>
              <a:t>&lt;/head&gt;</a:t>
            </a:r>
          </a:p>
          <a:p>
            <a:pPr marL="0" indent="0" algn="just">
              <a:buNone/>
            </a:pPr>
            <a:r>
              <a:rPr lang="en-US" i="1"/>
              <a:t>&lt;body&gt;</a:t>
            </a:r>
          </a:p>
          <a:p>
            <a:pPr marL="0" indent="0" algn="just">
              <a:buNone/>
            </a:pPr>
            <a:r>
              <a:rPr lang="en-US" i="1"/>
              <a:t> Belajar bahasa pemrograman web ternyata mudah juga :)</a:t>
            </a:r>
          </a:p>
          <a:p>
            <a:pPr marL="0" indent="0" algn="just">
              <a:buNone/>
            </a:pPr>
            <a:r>
              <a:rPr lang="en-US" i="1"/>
              <a:t>&lt;/body&gt;</a:t>
            </a:r>
          </a:p>
          <a:p>
            <a:pPr marL="0" indent="0" algn="just">
              <a:buNone/>
            </a:pPr>
            <a:r>
              <a:rPr lang="en-US" i="1"/>
              <a:t>&lt;/html&gt;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5600" y="618490"/>
            <a:ext cx="10915015" cy="5935980"/>
          </a:xfrm>
        </p:spPr>
        <p:txBody>
          <a:bodyPr>
            <a:normAutofit/>
          </a:bodyPr>
          <a:lstStyle/>
          <a:p>
            <a:pPr marL="0" indent="0" algn="just">
              <a:buNone/>
            </a:pPr>
            <a:r>
              <a:rPr lang="en-US"/>
              <a:t>Merubah Warna Teks menjadi merah :</a:t>
            </a:r>
          </a:p>
          <a:p>
            <a:pPr marL="0" indent="0" algn="just">
              <a:buNone/>
            </a:pPr>
            <a:endParaRPr lang="en-US"/>
          </a:p>
          <a:p>
            <a:pPr marL="0" indent="0" algn="just">
              <a:buNone/>
            </a:pPr>
            <a:r>
              <a:rPr lang="en-US"/>
              <a:t>Nama file: latihan1_2.html</a:t>
            </a:r>
          </a:p>
          <a:p>
            <a:pPr marL="0" indent="0" algn="just">
              <a:buNone/>
            </a:pPr>
            <a:r>
              <a:rPr lang="en-US" i="1"/>
              <a:t>&lt;html&gt;</a:t>
            </a:r>
          </a:p>
          <a:p>
            <a:pPr marL="0" indent="0" algn="just">
              <a:buNone/>
            </a:pPr>
            <a:r>
              <a:rPr lang="en-US" i="1"/>
              <a:t>&lt;head&gt;</a:t>
            </a:r>
          </a:p>
          <a:p>
            <a:pPr marL="0" indent="0" algn="just">
              <a:buNone/>
            </a:pPr>
            <a:r>
              <a:rPr lang="en-US" i="1"/>
              <a:t>&lt;title&gt;Latihan1-2&lt;/title&gt;</a:t>
            </a:r>
          </a:p>
          <a:p>
            <a:pPr marL="0" indent="0" algn="just">
              <a:buNone/>
            </a:pPr>
            <a:r>
              <a:rPr lang="en-US" i="1"/>
              <a:t>&lt;/head&gt;</a:t>
            </a:r>
          </a:p>
          <a:p>
            <a:pPr marL="0" indent="0" algn="just">
              <a:buNone/>
            </a:pPr>
            <a:r>
              <a:rPr lang="en-US" i="1"/>
              <a:t>&lt;body text="red"&gt;</a:t>
            </a:r>
          </a:p>
          <a:p>
            <a:pPr marL="0" indent="0" algn="just">
              <a:buNone/>
            </a:pPr>
            <a:r>
              <a:rPr lang="en-US" i="1"/>
              <a:t>Belajar bahasa pemrograman web ternyata mudah juga :)</a:t>
            </a:r>
          </a:p>
          <a:p>
            <a:pPr marL="0" indent="0" algn="just">
              <a:buNone/>
            </a:pPr>
            <a:r>
              <a:rPr lang="en-US" i="1"/>
              <a:t>&lt;/body&gt;</a:t>
            </a:r>
          </a:p>
          <a:p>
            <a:pPr marL="0" indent="0" algn="just">
              <a:buNone/>
            </a:pPr>
            <a:r>
              <a:rPr lang="en-US" i="1"/>
              <a:t>&lt;/html&gt;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85" y="273685"/>
            <a:ext cx="11390630" cy="6306185"/>
          </a:xfrm>
        </p:spPr>
        <p:txBody>
          <a:bodyPr>
            <a:normAutofit/>
          </a:bodyPr>
          <a:lstStyle/>
          <a:p>
            <a:r>
              <a:rPr lang="en-US" sz="3335"/>
              <a:t>Merubah warna background menjadi hitam.</a:t>
            </a:r>
            <a:br>
              <a:rPr lang="en-US" sz="3335"/>
            </a:br>
            <a:br>
              <a:rPr lang="en-US" sz="3335"/>
            </a:br>
            <a:r>
              <a:rPr lang="en-US" sz="3335" i="1"/>
              <a:t>Nama file: latihan1_3.html</a:t>
            </a:r>
            <a:br>
              <a:rPr lang="en-US" sz="3335" i="1"/>
            </a:br>
            <a:r>
              <a:rPr lang="en-US" sz="3335" i="1"/>
              <a:t>&lt;html&gt;</a:t>
            </a:r>
            <a:br>
              <a:rPr lang="en-US" sz="3335" i="1"/>
            </a:br>
            <a:r>
              <a:rPr lang="en-US" sz="3335" i="1"/>
              <a:t>&lt;head&gt;</a:t>
            </a:r>
            <a:br>
              <a:rPr lang="en-US" sz="3335" i="1"/>
            </a:br>
            <a:r>
              <a:rPr lang="en-US" sz="3335" i="1"/>
              <a:t>&lt;title&gt;Latihan1-3&lt;/title&gt;</a:t>
            </a:r>
            <a:br>
              <a:rPr lang="en-US" sz="3335" i="1"/>
            </a:br>
            <a:r>
              <a:rPr lang="en-US" sz="3335" i="1"/>
              <a:t>&lt;/head&gt;</a:t>
            </a:r>
            <a:br>
              <a:rPr lang="en-US" sz="3335" i="1"/>
            </a:br>
            <a:r>
              <a:rPr lang="en-US" sz="3335" i="1"/>
              <a:t>&lt;body text="red" bgcolor="black"&gt;</a:t>
            </a:r>
            <a:br>
              <a:rPr lang="en-US" sz="3335" i="1"/>
            </a:br>
            <a:r>
              <a:rPr lang="en-US" sz="3335" i="1"/>
              <a:t>Belajar bahasa pemrograman web ternyata mudah juga :)</a:t>
            </a:r>
            <a:br>
              <a:rPr lang="en-US" sz="3335" i="1"/>
            </a:br>
            <a:r>
              <a:rPr lang="en-US" sz="3335" i="1"/>
              <a:t>&lt;/body&gt;</a:t>
            </a:r>
            <a:br>
              <a:rPr lang="en-US" sz="3335" i="1"/>
            </a:br>
            <a:r>
              <a:rPr lang="en-US" sz="3335" i="1"/>
              <a:t>&lt;/html&gt;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0515" y="271145"/>
            <a:ext cx="11653520" cy="6343015"/>
          </a:xfrm>
        </p:spPr>
        <p:txBody>
          <a:bodyPr>
            <a:normAutofit fontScale="92500"/>
          </a:bodyPr>
          <a:lstStyle/>
          <a:p>
            <a:pPr marL="0" indent="0" algn="just">
              <a:buNone/>
            </a:pPr>
            <a:r>
              <a:rPr lang="en-US" dirty="0" err="1"/>
              <a:t>Merubah</a:t>
            </a:r>
            <a:r>
              <a:rPr lang="en-US" dirty="0"/>
              <a:t> background </a:t>
            </a:r>
            <a:r>
              <a:rPr lang="en-US" dirty="0" err="1"/>
              <a:t>dengan</a:t>
            </a:r>
            <a:r>
              <a:rPr lang="en-US" dirty="0"/>
              <a:t> </a:t>
            </a:r>
            <a:r>
              <a:rPr lang="en-US" dirty="0" err="1"/>
              <a:t>suatu</a:t>
            </a:r>
            <a:r>
              <a:rPr lang="en-US" dirty="0"/>
              <a:t> </a:t>
            </a:r>
            <a:r>
              <a:rPr lang="en-US" dirty="0" err="1"/>
              <a:t>gambar</a:t>
            </a:r>
            <a:r>
              <a:rPr lang="en-US" dirty="0"/>
              <a:t>.</a:t>
            </a:r>
          </a:p>
          <a:p>
            <a:pPr marL="0" indent="0" algn="just">
              <a:buNone/>
            </a:pPr>
            <a:endParaRPr lang="en-US" dirty="0"/>
          </a:p>
          <a:p>
            <a:pPr marL="0" indent="0" algn="just">
              <a:buNone/>
            </a:pPr>
            <a:r>
              <a:rPr lang="en-US" i="1" dirty="0"/>
              <a:t>Nama file: latihan1_4.html</a:t>
            </a:r>
          </a:p>
          <a:p>
            <a:pPr marL="0" indent="0" algn="just">
              <a:buNone/>
            </a:pPr>
            <a:r>
              <a:rPr lang="en-US" i="1" dirty="0"/>
              <a:t>&lt;html&gt;</a:t>
            </a:r>
          </a:p>
          <a:p>
            <a:pPr marL="0" indent="0" algn="just">
              <a:buNone/>
            </a:pPr>
            <a:r>
              <a:rPr lang="en-US" i="1" dirty="0"/>
              <a:t>&lt;head&gt;</a:t>
            </a:r>
          </a:p>
          <a:p>
            <a:pPr marL="0" indent="0" algn="just">
              <a:buNone/>
            </a:pPr>
            <a:r>
              <a:rPr lang="en-US" i="1" dirty="0"/>
              <a:t>&lt;title&gt;Latihan1-4&lt;/title&gt;</a:t>
            </a:r>
          </a:p>
          <a:p>
            <a:pPr marL="0" indent="0" algn="just">
              <a:buNone/>
            </a:pPr>
            <a:r>
              <a:rPr lang="en-US" i="1" dirty="0"/>
              <a:t>&lt;/head&gt;</a:t>
            </a:r>
          </a:p>
          <a:p>
            <a:pPr marL="0" indent="0" algn="just">
              <a:buNone/>
            </a:pPr>
            <a:r>
              <a:rPr lang="en-US" i="1" dirty="0"/>
              <a:t>&lt;body text="red" </a:t>
            </a:r>
            <a:r>
              <a:rPr lang="en-US" i="1" dirty="0" err="1"/>
              <a:t>bgcolor</a:t>
            </a:r>
            <a:r>
              <a:rPr lang="en-US" i="1" dirty="0"/>
              <a:t>="aqua" background="./images/image027.jpg"&gt;</a:t>
            </a:r>
          </a:p>
          <a:p>
            <a:pPr marL="0" indent="0" algn="just">
              <a:buNone/>
            </a:pPr>
            <a:r>
              <a:rPr lang="en-US" i="1" dirty="0" err="1"/>
              <a:t>Belajar</a:t>
            </a:r>
            <a:r>
              <a:rPr lang="en-US" i="1" dirty="0"/>
              <a:t> </a:t>
            </a:r>
            <a:r>
              <a:rPr lang="en-US" i="1" dirty="0" err="1"/>
              <a:t>bahasa</a:t>
            </a:r>
            <a:r>
              <a:rPr lang="en-US" i="1" dirty="0"/>
              <a:t> </a:t>
            </a:r>
            <a:r>
              <a:rPr lang="en-US" i="1" dirty="0" err="1"/>
              <a:t>pemrograman</a:t>
            </a:r>
            <a:r>
              <a:rPr lang="en-US" i="1" dirty="0"/>
              <a:t> web </a:t>
            </a:r>
            <a:r>
              <a:rPr lang="en-US" i="1" dirty="0" err="1"/>
              <a:t>ternyata</a:t>
            </a:r>
            <a:r>
              <a:rPr lang="en-US" i="1" dirty="0"/>
              <a:t> </a:t>
            </a:r>
            <a:r>
              <a:rPr lang="en-US" i="1" dirty="0" err="1"/>
              <a:t>mudah</a:t>
            </a:r>
            <a:r>
              <a:rPr lang="en-US" i="1" dirty="0"/>
              <a:t> juga :)</a:t>
            </a:r>
          </a:p>
          <a:p>
            <a:pPr marL="0" indent="0" algn="just">
              <a:buNone/>
            </a:pPr>
            <a:r>
              <a:rPr lang="en-US" i="1" dirty="0"/>
              <a:t>&lt;/body&gt;</a:t>
            </a:r>
          </a:p>
          <a:p>
            <a:pPr marL="0" indent="0" algn="just">
              <a:buNone/>
            </a:pPr>
            <a:r>
              <a:rPr lang="en-US" i="1" dirty="0"/>
              <a:t>&lt;/html&gt;</a:t>
            </a:r>
          </a:p>
          <a:p>
            <a:pPr marL="0" indent="0" algn="just">
              <a:buNone/>
            </a:pPr>
            <a:endParaRPr lang="en-US" i="1" dirty="0"/>
          </a:p>
          <a:p>
            <a:pPr marL="0" indent="0" algn="just">
              <a:buNone/>
            </a:pPr>
            <a:r>
              <a:rPr lang="en-US" i="1" dirty="0" err="1"/>
              <a:t>catatan</a:t>
            </a:r>
            <a:r>
              <a:rPr lang="en-US" i="1" dirty="0"/>
              <a:t>:</a:t>
            </a:r>
          </a:p>
          <a:p>
            <a:pPr marL="0" indent="0" algn="just">
              <a:buNone/>
            </a:pPr>
            <a:r>
              <a:rPr lang="en-US" i="1" dirty="0"/>
              <a:t>/images/ = </a:t>
            </a:r>
            <a:r>
              <a:rPr lang="en-US" i="1" dirty="0" err="1"/>
              <a:t>nama</a:t>
            </a:r>
            <a:r>
              <a:rPr lang="en-US" i="1" dirty="0"/>
              <a:t> </a:t>
            </a:r>
            <a:r>
              <a:rPr lang="en-US" i="1" dirty="0" err="1"/>
              <a:t>direktori</a:t>
            </a:r>
            <a:r>
              <a:rPr lang="en-US" i="1" dirty="0"/>
              <a:t> file </a:t>
            </a:r>
            <a:r>
              <a:rPr lang="en-US" i="1" dirty="0" err="1"/>
              <a:t>gambar</a:t>
            </a:r>
            <a:r>
              <a:rPr lang="en-US" i="1" dirty="0"/>
              <a:t> </a:t>
            </a:r>
            <a:r>
              <a:rPr lang="en-US" i="1" dirty="0" err="1"/>
              <a:t>disimpan</a:t>
            </a:r>
            <a:r>
              <a:rPr lang="en-US" i="1" dirty="0"/>
              <a:t> image027.jpg = </a:t>
            </a:r>
            <a:r>
              <a:rPr lang="en-US" i="1" dirty="0" err="1"/>
              <a:t>nama</a:t>
            </a:r>
            <a:r>
              <a:rPr lang="en-US" i="1" dirty="0"/>
              <a:t> file </a:t>
            </a:r>
            <a:r>
              <a:rPr lang="en-US" i="1" dirty="0" err="1"/>
              <a:t>gambar</a:t>
            </a:r>
            <a:endParaRPr lang="en-US"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40995" y="543560"/>
            <a:ext cx="11570335" cy="6086475"/>
          </a:xfrm>
        </p:spPr>
        <p:txBody>
          <a:bodyPr>
            <a:normAutofit lnSpcReduction="10000"/>
          </a:bodyPr>
          <a:lstStyle/>
          <a:p>
            <a:pPr marL="0" indent="0" algn="just">
              <a:buNone/>
            </a:pPr>
            <a:r>
              <a:rPr lang="en-US"/>
              <a:t>Menampilkan garis horizontal menggunakan elemen HR:</a:t>
            </a:r>
          </a:p>
          <a:p>
            <a:pPr marL="0" indent="0" algn="just">
              <a:buNone/>
            </a:pPr>
            <a:endParaRPr lang="en-US"/>
          </a:p>
          <a:p>
            <a:pPr marL="0" indent="0" algn="just">
              <a:buNone/>
            </a:pPr>
            <a:r>
              <a:rPr lang="en-US" i="1"/>
              <a:t>Nama file: latihan1_5.html</a:t>
            </a:r>
          </a:p>
          <a:p>
            <a:pPr marL="0" indent="0" algn="just">
              <a:buNone/>
            </a:pPr>
            <a:r>
              <a:rPr lang="en-US" i="1"/>
              <a:t>&lt;html&gt;</a:t>
            </a:r>
          </a:p>
          <a:p>
            <a:pPr marL="0" indent="0" algn="just">
              <a:buNone/>
            </a:pPr>
            <a:r>
              <a:rPr lang="en-US" i="1"/>
              <a:t>&lt;head&gt;</a:t>
            </a:r>
          </a:p>
          <a:p>
            <a:pPr marL="0" indent="0" algn="just">
              <a:buNone/>
            </a:pPr>
            <a:r>
              <a:rPr lang="en-US" i="1"/>
              <a:t>&lt;title&gt;Latihan2-10&lt;/title&gt;</a:t>
            </a:r>
          </a:p>
          <a:p>
            <a:pPr marL="0" indent="0" algn="just">
              <a:buNone/>
            </a:pPr>
            <a:r>
              <a:rPr lang="en-US" i="1"/>
              <a:t>&lt;/head&gt;</a:t>
            </a:r>
          </a:p>
          <a:p>
            <a:pPr marL="0" indent="0" algn="just">
              <a:buNone/>
            </a:pPr>
            <a:r>
              <a:rPr lang="en-US" i="1"/>
              <a:t>&lt;body&gt;</a:t>
            </a:r>
          </a:p>
          <a:p>
            <a:pPr marL="0" indent="0" algn="just">
              <a:buNone/>
            </a:pPr>
            <a:r>
              <a:rPr lang="en-US" i="1"/>
              <a:t>&lt;hr align="left" size="6" width="30%"&gt;</a:t>
            </a:r>
          </a:p>
          <a:p>
            <a:pPr marL="0" indent="0" algn="just">
              <a:buNone/>
            </a:pPr>
            <a:r>
              <a:rPr lang="en-US" i="1"/>
              <a:t>&lt;hr align="left" size="6" width="30%" noshade&gt;</a:t>
            </a:r>
          </a:p>
          <a:p>
            <a:pPr marL="0" indent="0" algn="just">
              <a:buNone/>
            </a:pPr>
            <a:r>
              <a:rPr lang="en-US" i="1"/>
              <a:t>&lt;/body&gt;</a:t>
            </a:r>
          </a:p>
          <a:p>
            <a:pPr marL="0" indent="0" algn="just">
              <a:buNone/>
            </a:pPr>
            <a:r>
              <a:rPr lang="en-US" i="1"/>
              <a:t>&lt;/html&gt;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685" y="226695"/>
            <a:ext cx="11420475" cy="6447790"/>
          </a:xfrm>
        </p:spPr>
        <p:txBody>
          <a:bodyPr>
            <a:normAutofit/>
          </a:bodyPr>
          <a:lstStyle/>
          <a:p>
            <a:pPr marL="0" indent="0" algn="just">
              <a:buNone/>
            </a:pPr>
            <a:r>
              <a:rPr lang="en-US"/>
              <a:t>Latihan :</a:t>
            </a:r>
          </a:p>
          <a:p>
            <a:pPr marL="0" indent="0" algn="just">
              <a:buNone/>
            </a:pPr>
            <a:r>
              <a:rPr lang="en-US"/>
              <a:t>Menampilkan teks dengan daftar urut (element OL):</a:t>
            </a:r>
          </a:p>
          <a:p>
            <a:pPr marL="0" indent="0" algn="just">
              <a:buNone/>
            </a:pPr>
            <a:r>
              <a:rPr lang="en-US"/>
              <a:t>Matakuliah Ilmu Komputer Semester 1:</a:t>
            </a:r>
          </a:p>
          <a:p>
            <a:pPr marL="0" indent="0" algn="just">
              <a:buNone/>
            </a:pPr>
            <a:r>
              <a:rPr lang="en-US"/>
              <a:t>1. Bahasa Inggris 1</a:t>
            </a:r>
          </a:p>
          <a:p>
            <a:pPr marL="0" indent="0" algn="just">
              <a:buNone/>
            </a:pPr>
            <a:r>
              <a:rPr lang="en-US"/>
              <a:t>2. Matematika 1</a:t>
            </a:r>
          </a:p>
          <a:p>
            <a:pPr marL="0" indent="0" algn="just">
              <a:buNone/>
            </a:pPr>
            <a:r>
              <a:rPr lang="en-US"/>
              <a:t>3. Jaringan Komputer 1</a:t>
            </a:r>
          </a:p>
          <a:p>
            <a:pPr marL="0" indent="0" algn="just">
              <a:buNone/>
            </a:pPr>
            <a:r>
              <a:rPr lang="en-US"/>
              <a:t>4. Konsep Teknologi Informasi</a:t>
            </a:r>
          </a:p>
          <a:p>
            <a:pPr marL="0" indent="0" algn="just">
              <a:buNone/>
            </a:pPr>
            <a:r>
              <a:rPr lang="en-US"/>
              <a:t>5. Keterampilan Komputer dan Pengelolaan Informasi</a:t>
            </a:r>
          </a:p>
          <a:p>
            <a:pPr marL="0" indent="0" algn="just">
              <a:buNone/>
            </a:pPr>
            <a:r>
              <a:rPr lang="en-US"/>
              <a:t>6. Perangkat Keras Komputer</a:t>
            </a:r>
          </a:p>
          <a:p>
            <a:pPr marL="0" indent="0" algn="just">
              <a:buNone/>
            </a:pPr>
            <a:r>
              <a:rPr lang="en-US"/>
              <a:t>7. Sistem Operasi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490" y="263525"/>
            <a:ext cx="11329670" cy="6477635"/>
          </a:xfrm>
        </p:spPr>
        <p:txBody>
          <a:bodyPr>
            <a:noAutofit/>
          </a:bodyPr>
          <a:lstStyle/>
          <a:p>
            <a:pPr marL="0" indent="0" algn="just">
              <a:buNone/>
            </a:pPr>
            <a:r>
              <a:rPr lang="en-US" sz="2400" b="1" u="sng"/>
              <a:t>HTML Tabel</a:t>
            </a:r>
          </a:p>
          <a:p>
            <a:pPr marL="0" indent="0" algn="just">
              <a:buNone/>
            </a:pPr>
            <a:r>
              <a:rPr lang="en-US" sz="2400"/>
              <a:t>ELEMENT TABLE</a:t>
            </a:r>
          </a:p>
          <a:p>
            <a:pPr marL="0" indent="0" algn="just">
              <a:buNone/>
            </a:pPr>
            <a:r>
              <a:rPr lang="en-US" sz="2400"/>
              <a:t>Element TABLE befungsi untuk membuat suatu data multidimensi yang terdiri atas kolom dan baris.</a:t>
            </a:r>
          </a:p>
          <a:p>
            <a:pPr marL="0" indent="0" algn="just">
              <a:buNone/>
            </a:pPr>
            <a:r>
              <a:rPr lang="en-US" sz="2400"/>
              <a:t>Element ini mempunyai attribute seperti align, bgcolor, border, cellpadding(jarak antara tepi sel dengan isi sel), cellspacing(jarak antara sel), width(lebar tabel), height(tinggi tabel). Element TABLE berisikan element CAPTION, TH, TR dan TD.</a:t>
            </a:r>
          </a:p>
          <a:p>
            <a:pPr marL="0" indent="0" algn="just">
              <a:buNone/>
            </a:pPr>
            <a:r>
              <a:rPr lang="en-US" sz="2400"/>
              <a:t>Sintaks:</a:t>
            </a:r>
          </a:p>
          <a:p>
            <a:pPr marL="0" indent="0" algn="just">
              <a:buNone/>
            </a:pPr>
            <a:r>
              <a:rPr lang="en-US" sz="2400" i="1"/>
              <a:t>&lt;table align="left"|"center"|"right" bgcolor="color" border="pixel" cellpadding="pixel"</a:t>
            </a:r>
          </a:p>
          <a:p>
            <a:pPr marL="0" indent="0" algn="just">
              <a:buNone/>
            </a:pPr>
            <a:r>
              <a:rPr lang="en-US" sz="2400" i="1"/>
              <a:t>cellspacing="pixel" width="pixel"|"%" height="pixel"|"%" &gt;</a:t>
            </a:r>
          </a:p>
          <a:p>
            <a:pPr marL="0" indent="0" algn="just">
              <a:buNone/>
            </a:pPr>
            <a:r>
              <a:rPr lang="en-US" sz="2400" i="1"/>
              <a:t>........................</a:t>
            </a:r>
          </a:p>
          <a:p>
            <a:pPr marL="0" indent="0" algn="just">
              <a:buNone/>
            </a:pPr>
            <a:r>
              <a:rPr lang="en-US" sz="2400" i="1"/>
              <a:t>&lt;/table&gt;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70" y="121285"/>
            <a:ext cx="11828145" cy="6722110"/>
          </a:xfrm>
        </p:spPr>
        <p:txBody>
          <a:bodyPr>
            <a:noAutofit/>
          </a:bodyPr>
          <a:lstStyle/>
          <a:p>
            <a:pPr marL="0" indent="0" algn="just">
              <a:buNone/>
            </a:pPr>
            <a:r>
              <a:rPr lang="en-US" sz="2200" b="1" u="sng" dirty="0"/>
              <a:t>ELEMENT CAPTION</a:t>
            </a:r>
          </a:p>
          <a:p>
            <a:pPr marL="0" indent="0" algn="just">
              <a:buNone/>
            </a:pPr>
            <a:r>
              <a:rPr lang="en-US" sz="2200" dirty="0"/>
              <a:t>Element CAPTION </a:t>
            </a:r>
            <a:r>
              <a:rPr lang="en-US" sz="2200" dirty="0" err="1"/>
              <a:t>berfungsi</a:t>
            </a:r>
            <a:r>
              <a:rPr lang="en-US" sz="2200" dirty="0"/>
              <a:t> </a:t>
            </a:r>
            <a:r>
              <a:rPr lang="en-US" sz="2200" dirty="0" err="1"/>
              <a:t>untuk</a:t>
            </a:r>
            <a:r>
              <a:rPr lang="en-US" sz="2200" dirty="0"/>
              <a:t> </a:t>
            </a:r>
            <a:r>
              <a:rPr lang="en-US" sz="2200" dirty="0" err="1"/>
              <a:t>membuat</a:t>
            </a:r>
            <a:r>
              <a:rPr lang="en-US" sz="2200" dirty="0"/>
              <a:t> </a:t>
            </a:r>
            <a:r>
              <a:rPr lang="en-US" sz="2200" dirty="0" err="1"/>
              <a:t>judul</a:t>
            </a:r>
            <a:r>
              <a:rPr lang="en-US" sz="2200" dirty="0"/>
              <a:t> </a:t>
            </a:r>
            <a:r>
              <a:rPr lang="en-US" sz="2200" dirty="0" err="1"/>
              <a:t>dari</a:t>
            </a:r>
            <a:r>
              <a:rPr lang="en-US" sz="2200" dirty="0"/>
              <a:t> </a:t>
            </a:r>
            <a:r>
              <a:rPr lang="en-US" sz="2200" dirty="0" err="1"/>
              <a:t>tabel</a:t>
            </a:r>
            <a:r>
              <a:rPr lang="en-US" sz="2200" dirty="0"/>
              <a:t>. Element </a:t>
            </a:r>
            <a:r>
              <a:rPr lang="en-US" sz="2200" dirty="0" err="1"/>
              <a:t>ini</a:t>
            </a:r>
            <a:r>
              <a:rPr lang="en-US" sz="2200" dirty="0"/>
              <a:t> </a:t>
            </a:r>
            <a:r>
              <a:rPr lang="en-US" sz="2200" dirty="0" err="1"/>
              <a:t>harus</a:t>
            </a:r>
            <a:r>
              <a:rPr lang="en-US" sz="2200" dirty="0"/>
              <a:t> </a:t>
            </a:r>
            <a:r>
              <a:rPr lang="en-US" sz="2200" dirty="0" err="1"/>
              <a:t>berada</a:t>
            </a:r>
            <a:r>
              <a:rPr lang="en-US" sz="2200" dirty="0"/>
              <a:t> di </a:t>
            </a:r>
            <a:r>
              <a:rPr lang="en-US" sz="2200" dirty="0" err="1"/>
              <a:t>dalam</a:t>
            </a:r>
            <a:r>
              <a:rPr lang="en-US" sz="2200" dirty="0"/>
              <a:t> element TABLE dan </a:t>
            </a:r>
            <a:r>
              <a:rPr lang="en-US" sz="2200" dirty="0" err="1"/>
              <a:t>mempunyai</a:t>
            </a:r>
            <a:r>
              <a:rPr lang="en-US" sz="2200" dirty="0"/>
              <a:t> attribute align </a:t>
            </a:r>
            <a:r>
              <a:rPr lang="en-US" sz="2200" dirty="0" err="1"/>
              <a:t>dengan</a:t>
            </a:r>
            <a:r>
              <a:rPr lang="en-US" sz="2200" dirty="0"/>
              <a:t> </a:t>
            </a:r>
            <a:r>
              <a:rPr lang="en-US" sz="2200" dirty="0" err="1"/>
              <a:t>nilai</a:t>
            </a:r>
            <a:r>
              <a:rPr lang="en-US" sz="2200" dirty="0"/>
              <a:t> top(</a:t>
            </a:r>
            <a:r>
              <a:rPr lang="en-US" sz="2200" dirty="0" err="1"/>
              <a:t>judul</a:t>
            </a:r>
            <a:r>
              <a:rPr lang="en-US" sz="2200" dirty="0"/>
              <a:t> </a:t>
            </a:r>
            <a:r>
              <a:rPr lang="en-US" sz="2200" dirty="0" err="1"/>
              <a:t>terletak</a:t>
            </a:r>
            <a:r>
              <a:rPr lang="en-US" sz="2200" dirty="0"/>
              <a:t> di </a:t>
            </a:r>
            <a:r>
              <a:rPr lang="en-US" sz="2200" dirty="0" err="1"/>
              <a:t>atas</a:t>
            </a:r>
            <a:r>
              <a:rPr lang="en-US" sz="2200" dirty="0"/>
              <a:t> </a:t>
            </a:r>
            <a:r>
              <a:rPr lang="en-US" sz="2200" dirty="0" err="1"/>
              <a:t>tabel</a:t>
            </a:r>
            <a:r>
              <a:rPr lang="en-US" sz="2200" dirty="0"/>
              <a:t>), </a:t>
            </a:r>
            <a:r>
              <a:rPr lang="en-US" sz="2200" dirty="0" err="1"/>
              <a:t>danbottom</a:t>
            </a:r>
            <a:r>
              <a:rPr lang="en-US" sz="2200" dirty="0"/>
              <a:t>(</a:t>
            </a:r>
            <a:r>
              <a:rPr lang="en-US" sz="2200" dirty="0" err="1"/>
              <a:t>judul</a:t>
            </a:r>
            <a:r>
              <a:rPr lang="en-US" sz="2200" dirty="0"/>
              <a:t> </a:t>
            </a:r>
            <a:r>
              <a:rPr lang="en-US" sz="2200" dirty="0" err="1"/>
              <a:t>terletak</a:t>
            </a:r>
            <a:r>
              <a:rPr lang="en-US" sz="2200" dirty="0"/>
              <a:t> di </a:t>
            </a:r>
            <a:r>
              <a:rPr lang="en-US" sz="2200" dirty="0" err="1"/>
              <a:t>bawah</a:t>
            </a:r>
            <a:r>
              <a:rPr lang="en-US" sz="2200" dirty="0"/>
              <a:t> </a:t>
            </a:r>
            <a:r>
              <a:rPr lang="en-US" sz="2200" dirty="0" err="1"/>
              <a:t>tabel</a:t>
            </a:r>
            <a:r>
              <a:rPr lang="en-US" sz="2200" dirty="0"/>
              <a:t>).</a:t>
            </a:r>
          </a:p>
          <a:p>
            <a:pPr marL="0" indent="0" algn="just">
              <a:buNone/>
            </a:pPr>
            <a:r>
              <a:rPr lang="en-US" sz="2200" dirty="0" err="1"/>
              <a:t>Sintaks</a:t>
            </a:r>
            <a:r>
              <a:rPr lang="en-US" sz="2200" dirty="0"/>
              <a:t>:</a:t>
            </a:r>
          </a:p>
          <a:p>
            <a:pPr marL="0" indent="0" algn="just">
              <a:buNone/>
            </a:pPr>
            <a:r>
              <a:rPr lang="en-US" sz="2200" i="1" dirty="0"/>
              <a:t>&lt;caption align="</a:t>
            </a:r>
            <a:r>
              <a:rPr lang="en-US" sz="2200" i="1" dirty="0" err="1"/>
              <a:t>top"|"bottom</a:t>
            </a:r>
            <a:r>
              <a:rPr lang="en-US" sz="2200" i="1" dirty="0"/>
              <a:t>"&gt;</a:t>
            </a:r>
          </a:p>
          <a:p>
            <a:pPr marL="0" indent="0" algn="just">
              <a:buNone/>
            </a:pPr>
            <a:r>
              <a:rPr lang="en-US" sz="2200" i="1" dirty="0"/>
              <a:t>..........................</a:t>
            </a:r>
          </a:p>
          <a:p>
            <a:pPr marL="0" indent="0" algn="just">
              <a:buNone/>
            </a:pPr>
            <a:r>
              <a:rPr lang="en-US" sz="2200" i="1" dirty="0"/>
              <a:t>&lt;/caption&gt;</a:t>
            </a:r>
          </a:p>
          <a:p>
            <a:pPr marL="0" indent="0" algn="just">
              <a:buNone/>
            </a:pPr>
            <a:endParaRPr lang="en-US" sz="2200" i="1" dirty="0"/>
          </a:p>
          <a:p>
            <a:pPr marL="0" indent="0" algn="just">
              <a:buNone/>
            </a:pPr>
            <a:r>
              <a:rPr lang="en-US" sz="2200" b="1" u="sng" dirty="0"/>
              <a:t>ELEMENT TR (Table Row)</a:t>
            </a:r>
          </a:p>
          <a:p>
            <a:pPr marL="0" indent="0" algn="just">
              <a:buNone/>
            </a:pPr>
            <a:r>
              <a:rPr lang="en-US" sz="2200" dirty="0"/>
              <a:t>Element TR </a:t>
            </a:r>
            <a:r>
              <a:rPr lang="en-US" sz="2200" dirty="0" err="1"/>
              <a:t>mendefinisikan</a:t>
            </a:r>
            <a:r>
              <a:rPr lang="en-US" sz="2200" dirty="0"/>
              <a:t> baris pada </a:t>
            </a:r>
            <a:r>
              <a:rPr lang="en-US" sz="2200" dirty="0" err="1"/>
              <a:t>tabel</a:t>
            </a:r>
            <a:r>
              <a:rPr lang="en-US" sz="2200" dirty="0"/>
              <a:t> dan element </a:t>
            </a:r>
            <a:r>
              <a:rPr lang="en-US" sz="2200" dirty="0" err="1"/>
              <a:t>ini</a:t>
            </a:r>
            <a:r>
              <a:rPr lang="en-US" sz="2200" dirty="0"/>
              <a:t> </a:t>
            </a:r>
            <a:r>
              <a:rPr lang="en-US" sz="2200" dirty="0" err="1"/>
              <a:t>harus</a:t>
            </a:r>
            <a:r>
              <a:rPr lang="en-US" sz="2200" dirty="0"/>
              <a:t> </a:t>
            </a:r>
            <a:r>
              <a:rPr lang="en-US" sz="2200" dirty="0" err="1"/>
              <a:t>berada</a:t>
            </a:r>
            <a:r>
              <a:rPr lang="en-US" sz="2200" dirty="0"/>
              <a:t> di </a:t>
            </a:r>
            <a:r>
              <a:rPr lang="en-US" sz="2200" dirty="0" err="1"/>
              <a:t>dalam</a:t>
            </a:r>
            <a:r>
              <a:rPr lang="en-US" sz="2200" dirty="0"/>
              <a:t> element TABLE. Pada element TR </a:t>
            </a:r>
            <a:r>
              <a:rPr lang="en-US" sz="2200" dirty="0" err="1"/>
              <a:t>terdapat</a:t>
            </a:r>
            <a:r>
              <a:rPr lang="en-US" sz="2200" dirty="0"/>
              <a:t> element TH dan TD. Attribute yang </a:t>
            </a:r>
            <a:r>
              <a:rPr lang="en-US" sz="2200" dirty="0" err="1"/>
              <a:t>terdapat</a:t>
            </a:r>
            <a:r>
              <a:rPr lang="en-US" sz="2200" dirty="0"/>
              <a:t> pada element </a:t>
            </a:r>
            <a:r>
              <a:rPr lang="en-US" sz="2200" dirty="0" err="1"/>
              <a:t>ini</a:t>
            </a:r>
            <a:r>
              <a:rPr lang="en-US" sz="2200" dirty="0"/>
              <a:t> </a:t>
            </a:r>
            <a:r>
              <a:rPr lang="en-US" sz="2200" dirty="0" err="1"/>
              <a:t>adalahalign</a:t>
            </a:r>
            <a:r>
              <a:rPr lang="en-US" sz="2200" dirty="0"/>
              <a:t>, </a:t>
            </a:r>
            <a:r>
              <a:rPr lang="en-US" sz="2200" dirty="0" err="1"/>
              <a:t>valign</a:t>
            </a:r>
            <a:r>
              <a:rPr lang="en-US" sz="2200" dirty="0"/>
              <a:t>(</a:t>
            </a:r>
            <a:r>
              <a:rPr lang="en-US" sz="2200" dirty="0" err="1"/>
              <a:t>posisi</a:t>
            </a:r>
            <a:r>
              <a:rPr lang="en-US" sz="2200" dirty="0"/>
              <a:t> </a:t>
            </a:r>
            <a:r>
              <a:rPr lang="en-US" sz="2200" dirty="0" err="1"/>
              <a:t>vertikal</a:t>
            </a:r>
            <a:r>
              <a:rPr lang="en-US" sz="2200" dirty="0"/>
              <a:t>), dan </a:t>
            </a:r>
            <a:r>
              <a:rPr lang="en-US" sz="2200" dirty="0" err="1"/>
              <a:t>bgcolor</a:t>
            </a:r>
            <a:r>
              <a:rPr lang="en-US" sz="2200" dirty="0"/>
              <a:t>.</a:t>
            </a:r>
          </a:p>
          <a:p>
            <a:pPr marL="0" indent="0" algn="just">
              <a:buNone/>
            </a:pPr>
            <a:r>
              <a:rPr lang="en-US" sz="2200" dirty="0" err="1"/>
              <a:t>Sintaks</a:t>
            </a:r>
            <a:r>
              <a:rPr lang="en-US" sz="2200" dirty="0"/>
              <a:t>:</a:t>
            </a:r>
          </a:p>
          <a:p>
            <a:pPr marL="0" indent="0" algn="just">
              <a:buNone/>
            </a:pPr>
            <a:r>
              <a:rPr lang="en-US" sz="2200" i="1" dirty="0"/>
              <a:t>&lt;tr align="</a:t>
            </a:r>
            <a:r>
              <a:rPr lang="en-US" sz="2200" i="1" dirty="0" err="1"/>
              <a:t>left"|"center"|"right</a:t>
            </a:r>
            <a:r>
              <a:rPr lang="en-US" sz="2200" i="1" dirty="0"/>
              <a:t>" </a:t>
            </a:r>
            <a:r>
              <a:rPr lang="en-US" sz="2200" i="1" dirty="0" err="1"/>
              <a:t>valign</a:t>
            </a:r>
            <a:r>
              <a:rPr lang="en-US" sz="2200" i="1" dirty="0"/>
              <a:t>="</a:t>
            </a:r>
            <a:r>
              <a:rPr lang="en-US" sz="2200" i="1" dirty="0" err="1"/>
              <a:t>top"|"middle"|"bottom</a:t>
            </a:r>
            <a:r>
              <a:rPr lang="en-US" sz="2200" i="1" dirty="0"/>
              <a:t>” </a:t>
            </a:r>
            <a:r>
              <a:rPr lang="en-US" sz="2200" i="1" dirty="0" err="1"/>
              <a:t>bgcolor</a:t>
            </a:r>
            <a:r>
              <a:rPr lang="en-US" sz="2200" i="1" dirty="0"/>
              <a:t>="color"&gt;</a:t>
            </a:r>
          </a:p>
          <a:p>
            <a:pPr marL="0" indent="0" algn="just">
              <a:buNone/>
            </a:pPr>
            <a:r>
              <a:rPr lang="en-US" sz="2200" i="1" dirty="0"/>
              <a:t>..........................</a:t>
            </a:r>
          </a:p>
          <a:p>
            <a:pPr marL="0" indent="0" algn="just">
              <a:buNone/>
            </a:pPr>
            <a:r>
              <a:rPr lang="en-US" sz="2200" i="1" dirty="0"/>
              <a:t>&lt;/tr&gt;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005" y="299720"/>
            <a:ext cx="11603355" cy="6454775"/>
          </a:xfrm>
        </p:spPr>
        <p:txBody>
          <a:bodyPr>
            <a:noAutofit/>
          </a:bodyPr>
          <a:lstStyle/>
          <a:p>
            <a:pPr marL="0" indent="0" algn="just">
              <a:buNone/>
            </a:pPr>
            <a:r>
              <a:rPr lang="en-US" sz="3300" b="1" u="sng"/>
              <a:t>1. Tag Dasar Struktur HTML</a:t>
            </a:r>
          </a:p>
          <a:p>
            <a:pPr marL="0" indent="0" algn="just">
              <a:buNone/>
            </a:pPr>
            <a:endParaRPr lang="en-US" sz="3300" b="1" u="sng"/>
          </a:p>
          <a:p>
            <a:pPr algn="just">
              <a:buFont typeface="Wingdings" panose="05000000000000000000" charset="0"/>
              <a:buChar char="Ø"/>
            </a:pPr>
            <a:r>
              <a:rPr lang="en-US" sz="3300"/>
              <a:t> Script mendasar untuk membangun halaman web adalah HTML. </a:t>
            </a:r>
          </a:p>
          <a:p>
            <a:pPr algn="just">
              <a:buFont typeface="Wingdings" panose="05000000000000000000" charset="0"/>
              <a:buChar char="Ø"/>
            </a:pPr>
            <a:r>
              <a:rPr lang="en-US" sz="3300"/>
              <a:t> HTML merupakan bahasa penanda (markup) pada dokumen teks. </a:t>
            </a:r>
          </a:p>
          <a:p>
            <a:pPr algn="just">
              <a:buFont typeface="Wingdings" panose="05000000000000000000" charset="0"/>
              <a:buChar char="Ø"/>
            </a:pPr>
            <a:r>
              <a:rPr lang="en-US" sz="3300"/>
              <a:t>Penandaan (markup) dalam HTML menggunakan ‘ &lt; ‘ tanda lebih kecil dan ‘ &gt; ‘ tanda lebih besar, perintah dalam HTML disebut dengan tag.</a:t>
            </a:r>
          </a:p>
          <a:p>
            <a:pPr algn="just">
              <a:buFont typeface="Wingdings" panose="05000000000000000000" charset="0"/>
              <a:buChar char="Ø"/>
            </a:pPr>
            <a:r>
              <a:rPr lang="en-US" sz="3300"/>
              <a:t>Tag atau perintah dalam HTML menggunakan perintah yang berpasangan, ditandai dengan &lt;..&gt; dan diakhiri &lt;/..&gt;. </a:t>
            </a:r>
          </a:p>
          <a:p>
            <a:pPr algn="just">
              <a:buFont typeface="Wingdings" panose="05000000000000000000" charset="0"/>
              <a:buChar char="Ø"/>
            </a:pPr>
            <a:r>
              <a:rPr lang="en-US" sz="3300"/>
              <a:t>Bentuk umum penulisan Tag diawali</a:t>
            </a:r>
          </a:p>
          <a:p>
            <a:pPr marL="0" indent="0" algn="just">
              <a:buNone/>
            </a:pPr>
            <a:r>
              <a:rPr lang="en-US" sz="3300"/>
              <a:t>&lt;nama_elemen&gt; dan bentuk umum tag diakhiri &lt;/nama_elemen&gt;.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10" y="362585"/>
            <a:ext cx="11661140" cy="6356985"/>
          </a:xfrm>
        </p:spPr>
        <p:txBody>
          <a:bodyPr>
            <a:normAutofit fontScale="97500" lnSpcReduction="10000"/>
          </a:bodyPr>
          <a:lstStyle/>
          <a:p>
            <a:pPr marL="0" indent="0" algn="just">
              <a:buNone/>
            </a:pPr>
            <a:r>
              <a:rPr lang="en-US" b="1" u="sng"/>
              <a:t>ELEMENT TH (Table Header) dan TD (Table Data)</a:t>
            </a:r>
          </a:p>
          <a:p>
            <a:pPr marL="0" indent="0" algn="just">
              <a:buNone/>
            </a:pPr>
            <a:r>
              <a:rPr lang="en-US"/>
              <a:t>Element TH dan TD merupakan informasi pada tabel. TH mendefinisikan isi sel sebagai header sel pada kolom tabel dan datanya tercetak tebal dan dengan posisi ditengah sel. Element TH dan TD ini harus terletak di dalam element TR. Attribute kedua element ini adalah align, valign, bgcolor, colspan, rowspan</a:t>
            </a:r>
          </a:p>
          <a:p>
            <a:pPr marL="0" indent="0" algn="just">
              <a:buNone/>
            </a:pPr>
            <a:r>
              <a:rPr lang="en-US"/>
              <a:t>Sintaks:</a:t>
            </a:r>
          </a:p>
          <a:p>
            <a:pPr marL="0" indent="0" algn="just">
              <a:buNone/>
            </a:pPr>
            <a:r>
              <a:rPr lang="en-US" i="1"/>
              <a:t>&lt;th align="left"|"center"|"right" valign="top"|"middle"|"bottom" bgcolor="color"</a:t>
            </a:r>
          </a:p>
          <a:p>
            <a:pPr marL="0" indent="0" algn="just">
              <a:buNone/>
            </a:pPr>
            <a:r>
              <a:rPr lang="en-US" i="1"/>
              <a:t>colspan="number" rowspan="number"&gt;</a:t>
            </a:r>
          </a:p>
          <a:p>
            <a:pPr marL="0" indent="0" algn="just">
              <a:buNone/>
            </a:pPr>
            <a:r>
              <a:rPr lang="en-US" i="1"/>
              <a:t>..........................</a:t>
            </a:r>
          </a:p>
          <a:p>
            <a:pPr marL="0" indent="0" algn="just">
              <a:buNone/>
            </a:pPr>
            <a:r>
              <a:rPr lang="en-US" i="1"/>
              <a:t>&lt;/th&gt;</a:t>
            </a:r>
          </a:p>
          <a:p>
            <a:pPr marL="0" indent="0" algn="just">
              <a:buNone/>
            </a:pPr>
            <a:r>
              <a:rPr lang="en-US" i="1"/>
              <a:t>&lt;td align="left"|"center"|"right" valign="top"|"middle"|"bottom" bgcolor="color"</a:t>
            </a:r>
          </a:p>
          <a:p>
            <a:pPr marL="0" indent="0" algn="just">
              <a:buNone/>
            </a:pPr>
            <a:r>
              <a:rPr lang="en-US" i="1"/>
              <a:t>colspan="number" rowspan="number"&gt;</a:t>
            </a:r>
          </a:p>
          <a:p>
            <a:pPr marL="0" indent="0" algn="just">
              <a:buNone/>
            </a:pPr>
            <a:r>
              <a:rPr lang="en-US" i="1"/>
              <a:t>..........................</a:t>
            </a:r>
          </a:p>
          <a:p>
            <a:pPr marL="0" indent="0" algn="just">
              <a:buNone/>
            </a:pPr>
            <a:r>
              <a:rPr lang="en-US" i="1"/>
              <a:t>&lt;/td&gt;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430" y="226695"/>
            <a:ext cx="11766550" cy="6447790"/>
          </a:xfrm>
        </p:spPr>
        <p:txBody>
          <a:bodyPr/>
          <a:lstStyle/>
          <a:p>
            <a:pPr marL="0" indent="0" algn="just">
              <a:buNone/>
            </a:pPr>
            <a:r>
              <a:rPr lang="en-US"/>
              <a:t>Latihan :</a:t>
            </a:r>
          </a:p>
          <a:p>
            <a:pPr marL="0" indent="0" algn="just">
              <a:buNone/>
            </a:pPr>
            <a:r>
              <a:rPr lang="en-US"/>
              <a:t>Gunakan teks editor misalkan "Notepad" untuk menyunting dan menyimpan script latihan di bawah ini. Untuk melihat hasilnya bukalah file tersebut dengan menggunakan web browser atau gunakan editor yang telah tersedia pada modul ini dengan mengklik menu Editor.simpan nama file dengan latihan.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670" y="165735"/>
            <a:ext cx="11721465" cy="6692265"/>
          </a:xfrm>
        </p:spPr>
        <p:txBody>
          <a:bodyPr numCol="2">
            <a:noAutofit/>
          </a:bodyPr>
          <a:lstStyle/>
          <a:p>
            <a:pPr marL="0" indent="0" algn="just">
              <a:buNone/>
            </a:pPr>
            <a:r>
              <a:rPr lang="en-US" sz="1800" b="1" i="1" dirty="0"/>
              <a:t>&lt;html&gt;</a:t>
            </a:r>
          </a:p>
          <a:p>
            <a:pPr marL="0" indent="0" algn="just">
              <a:buNone/>
            </a:pPr>
            <a:r>
              <a:rPr lang="en-US" sz="1800" b="1" i="1" dirty="0"/>
              <a:t>&lt;head&gt;</a:t>
            </a:r>
          </a:p>
          <a:p>
            <a:pPr marL="0" indent="0" algn="just">
              <a:buNone/>
            </a:pPr>
            <a:r>
              <a:rPr lang="en-US" sz="1800" b="1" i="1" dirty="0"/>
              <a:t>&lt;title&gt;Latihan4-1&lt;/title&gt;</a:t>
            </a:r>
          </a:p>
          <a:p>
            <a:pPr marL="0" indent="0" algn="just">
              <a:buNone/>
            </a:pPr>
            <a:r>
              <a:rPr lang="en-US" sz="1800" b="1" i="1" dirty="0"/>
              <a:t>&lt;/head&gt;</a:t>
            </a:r>
          </a:p>
          <a:p>
            <a:pPr marL="0" indent="0" algn="just">
              <a:buNone/>
            </a:pPr>
            <a:r>
              <a:rPr lang="en-US" sz="1800" b="1" i="1" dirty="0"/>
              <a:t>&lt;body&gt;</a:t>
            </a:r>
          </a:p>
          <a:p>
            <a:pPr marL="0" indent="0" algn="just">
              <a:buNone/>
            </a:pPr>
            <a:r>
              <a:rPr lang="en-US" sz="1800" b="1" i="1" dirty="0"/>
              <a:t>&lt;table align="center" border="2" </a:t>
            </a:r>
            <a:r>
              <a:rPr lang="en-US" sz="1800" b="1" i="1" dirty="0" err="1"/>
              <a:t>bgcolor</a:t>
            </a:r>
            <a:r>
              <a:rPr lang="en-US" sz="1800" b="1" i="1" dirty="0"/>
              <a:t>="cyan" cellpadding="5" </a:t>
            </a:r>
            <a:r>
              <a:rPr lang="en-US" sz="1800" b="1" i="1" dirty="0" err="1"/>
              <a:t>cellspacing</a:t>
            </a:r>
            <a:r>
              <a:rPr lang="en-US" sz="1800" b="1" i="1" dirty="0"/>
              <a:t>="0" &gt;</a:t>
            </a:r>
          </a:p>
          <a:p>
            <a:pPr marL="0" indent="0" algn="just">
              <a:buNone/>
            </a:pPr>
            <a:r>
              <a:rPr lang="en-US" sz="1800" b="1" i="1" dirty="0"/>
              <a:t>&lt;caption align="top"&gt;&lt;b&gt;</a:t>
            </a:r>
            <a:r>
              <a:rPr lang="en-US" sz="1800" b="1" i="1" dirty="0" err="1"/>
              <a:t>Tabel</a:t>
            </a:r>
            <a:r>
              <a:rPr lang="en-US" sz="1800" b="1" i="1" dirty="0"/>
              <a:t> 1.1&lt;/b&gt;&lt;/caption&gt;</a:t>
            </a:r>
          </a:p>
          <a:p>
            <a:pPr marL="0" indent="0" algn="just">
              <a:buNone/>
            </a:pPr>
            <a:r>
              <a:rPr lang="en-US" sz="1800" b="1" i="1" dirty="0"/>
              <a:t>&lt;tr&gt;</a:t>
            </a:r>
          </a:p>
          <a:p>
            <a:pPr marL="0" indent="0" algn="just">
              <a:buNone/>
            </a:pPr>
            <a:r>
              <a:rPr lang="en-US" sz="1800" b="1" i="1" dirty="0"/>
              <a:t>&lt;</a:t>
            </a:r>
            <a:r>
              <a:rPr lang="en-US" sz="1800" b="1" i="1" dirty="0" err="1"/>
              <a:t>th</a:t>
            </a:r>
            <a:r>
              <a:rPr lang="en-US" sz="1800" b="1" i="1" dirty="0"/>
              <a:t>&gt;No.&lt;/</a:t>
            </a:r>
            <a:r>
              <a:rPr lang="en-US" sz="1800" b="1" i="1" dirty="0" err="1"/>
              <a:t>th</a:t>
            </a:r>
            <a:r>
              <a:rPr lang="en-US" sz="1800" b="1" i="1" dirty="0"/>
              <a:t>&gt;</a:t>
            </a:r>
          </a:p>
          <a:p>
            <a:pPr marL="0" indent="0" algn="just">
              <a:buNone/>
            </a:pPr>
            <a:r>
              <a:rPr lang="en-US" sz="1800" b="1" i="1" dirty="0"/>
              <a:t>&lt;</a:t>
            </a:r>
            <a:r>
              <a:rPr lang="en-US" sz="1800" b="1" i="1" dirty="0" err="1"/>
              <a:t>th</a:t>
            </a:r>
            <a:r>
              <a:rPr lang="en-US" sz="1800" b="1" i="1" dirty="0"/>
              <a:t>&gt;Nama&lt;/</a:t>
            </a:r>
            <a:r>
              <a:rPr lang="en-US" sz="1800" b="1" i="1" dirty="0" err="1"/>
              <a:t>th</a:t>
            </a:r>
            <a:r>
              <a:rPr lang="en-US" sz="1800" b="1" i="1" dirty="0"/>
              <a:t>&gt;</a:t>
            </a:r>
          </a:p>
          <a:p>
            <a:pPr marL="0" indent="0" algn="just">
              <a:buNone/>
            </a:pPr>
            <a:r>
              <a:rPr lang="en-US" sz="1800" b="1" i="1" dirty="0"/>
              <a:t>&lt;/tr&gt;</a:t>
            </a:r>
          </a:p>
          <a:p>
            <a:pPr marL="0" indent="0" algn="just">
              <a:buNone/>
            </a:pPr>
            <a:r>
              <a:rPr lang="en-US" sz="1800" b="1" i="1" dirty="0"/>
              <a:t>&lt;tr&gt;</a:t>
            </a:r>
          </a:p>
          <a:p>
            <a:pPr marL="0" indent="0" algn="just">
              <a:buNone/>
            </a:pPr>
            <a:r>
              <a:rPr lang="en-US" sz="1800" b="1" i="1" dirty="0"/>
              <a:t>&lt;td&gt;1.&lt;/td&gt;</a:t>
            </a:r>
          </a:p>
          <a:p>
            <a:pPr marL="0" indent="0" algn="just">
              <a:buNone/>
            </a:pPr>
            <a:r>
              <a:rPr lang="en-US" sz="1800" b="1" i="1" dirty="0"/>
              <a:t>&lt;td&gt;saya1&lt;/td&gt;</a:t>
            </a:r>
          </a:p>
          <a:p>
            <a:pPr marL="0" indent="0" algn="just">
              <a:buNone/>
            </a:pPr>
            <a:r>
              <a:rPr lang="en-US" sz="1800" b="1" i="1" dirty="0"/>
              <a:t>&lt;/tr&gt;</a:t>
            </a:r>
          </a:p>
          <a:p>
            <a:pPr marL="0" indent="0" algn="just">
              <a:buNone/>
            </a:pPr>
            <a:r>
              <a:rPr lang="en-US" sz="1800" b="1" i="1" dirty="0"/>
              <a:t>&lt;tr&gt;</a:t>
            </a:r>
          </a:p>
          <a:p>
            <a:pPr marL="0" indent="0" algn="just">
              <a:buNone/>
            </a:pPr>
            <a:r>
              <a:rPr lang="en-US" sz="1800" b="1" i="1" dirty="0"/>
              <a:t>&lt;td&gt;2.&lt;/td&gt;</a:t>
            </a:r>
          </a:p>
          <a:p>
            <a:pPr marL="0" indent="0" algn="just">
              <a:buNone/>
            </a:pPr>
            <a:r>
              <a:rPr lang="en-US" sz="1800" b="1" i="1" dirty="0"/>
              <a:t>&lt;td&gt;saya2&lt;/td&gt; &lt;/tr&gt;</a:t>
            </a:r>
          </a:p>
          <a:p>
            <a:pPr marL="0" indent="0" algn="just">
              <a:buNone/>
            </a:pPr>
            <a:r>
              <a:rPr lang="en-US" sz="1800" b="1" i="1" dirty="0"/>
              <a:t>&lt;tr&gt;</a:t>
            </a:r>
          </a:p>
          <a:p>
            <a:pPr marL="0" indent="0" algn="just">
              <a:buNone/>
            </a:pPr>
            <a:r>
              <a:rPr lang="en-US" sz="1800" b="1" i="1" dirty="0"/>
              <a:t>&lt;td&gt;3.&lt;/td&gt;</a:t>
            </a:r>
          </a:p>
          <a:p>
            <a:pPr marL="0" indent="0" algn="just">
              <a:buNone/>
            </a:pPr>
            <a:r>
              <a:rPr lang="en-US" sz="1800" b="1" i="1" dirty="0"/>
              <a:t>&lt;td&gt;saya3&lt;/td&gt; </a:t>
            </a:r>
          </a:p>
          <a:p>
            <a:pPr marL="0" indent="0" algn="just">
              <a:buNone/>
            </a:pPr>
            <a:r>
              <a:rPr lang="en-US" sz="1800" b="1" i="1" dirty="0"/>
              <a:t>&lt;/tr&gt;</a:t>
            </a:r>
          </a:p>
          <a:p>
            <a:pPr marL="0" indent="0" algn="just">
              <a:buNone/>
            </a:pPr>
            <a:r>
              <a:rPr lang="en-US" sz="1800" b="1" i="1" dirty="0"/>
              <a:t>&lt;/table&gt;</a:t>
            </a:r>
          </a:p>
          <a:p>
            <a:pPr marL="0" indent="0" algn="just">
              <a:buNone/>
            </a:pPr>
            <a:r>
              <a:rPr lang="en-US" sz="1800" b="1" i="1" dirty="0"/>
              <a:t>&lt;/body&gt;</a:t>
            </a:r>
          </a:p>
          <a:p>
            <a:pPr marL="0" indent="0" algn="just">
              <a:buNone/>
            </a:pPr>
            <a:r>
              <a:rPr lang="en-US" sz="1800" b="1" i="1" dirty="0"/>
              <a:t>&lt;/html&gt;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70" y="243205"/>
            <a:ext cx="11828145" cy="6614795"/>
          </a:xfrm>
        </p:spPr>
        <p:txBody>
          <a:bodyPr numCol="2">
            <a:noAutofit/>
          </a:bodyPr>
          <a:lstStyle/>
          <a:p>
            <a:pPr marL="0" indent="0" algn="just">
              <a:buNone/>
            </a:pPr>
            <a:r>
              <a:rPr lang="en-US" sz="1300" b="1" i="1" dirty="0" err="1"/>
              <a:t>gantilah</a:t>
            </a:r>
            <a:r>
              <a:rPr lang="en-US" sz="1300" b="1" i="1" dirty="0"/>
              <a:t> </a:t>
            </a:r>
            <a:r>
              <a:rPr lang="en-US" sz="1300" b="1" i="1" dirty="0" err="1"/>
              <a:t>warna</a:t>
            </a:r>
            <a:r>
              <a:rPr lang="en-US" sz="1300" b="1" i="1" dirty="0"/>
              <a:t> background baris </a:t>
            </a:r>
            <a:r>
              <a:rPr lang="en-US" sz="1300" b="1" i="1" dirty="0" err="1"/>
              <a:t>tabel</a:t>
            </a:r>
            <a:r>
              <a:rPr lang="en-US" sz="1300" b="1" i="1" dirty="0"/>
              <a:t> </a:t>
            </a:r>
            <a:r>
              <a:rPr lang="en-US" sz="1300" b="1" i="1" dirty="0" err="1"/>
              <a:t>menjadi</a:t>
            </a:r>
            <a:r>
              <a:rPr lang="en-US" sz="1300" b="1" i="1" dirty="0"/>
              <a:t> baris-1=green baris-2=yellow baris-3=red baris-4=blue</a:t>
            </a:r>
          </a:p>
          <a:p>
            <a:pPr marL="0" indent="0" algn="just">
              <a:buNone/>
            </a:pPr>
            <a:r>
              <a:rPr lang="en-US" sz="1300" b="1" i="1" dirty="0"/>
              <a:t>&lt;html&gt;</a:t>
            </a:r>
          </a:p>
          <a:p>
            <a:pPr marL="0" indent="0" algn="just">
              <a:buNone/>
            </a:pPr>
            <a:r>
              <a:rPr lang="en-US" sz="1300" b="1" i="1" dirty="0"/>
              <a:t>&lt;head&gt;</a:t>
            </a:r>
          </a:p>
          <a:p>
            <a:pPr marL="0" indent="0" algn="just">
              <a:buNone/>
            </a:pPr>
            <a:r>
              <a:rPr lang="en-US" sz="1300" b="1" i="1" dirty="0"/>
              <a:t>&lt;title&gt;Latihan4-2&lt;/title&gt;</a:t>
            </a:r>
          </a:p>
          <a:p>
            <a:pPr marL="0" indent="0" algn="just">
              <a:buNone/>
            </a:pPr>
            <a:r>
              <a:rPr lang="en-US" sz="1300" b="1" i="1" dirty="0"/>
              <a:t>&lt;/head&gt;</a:t>
            </a:r>
          </a:p>
          <a:p>
            <a:pPr marL="0" indent="0" algn="just">
              <a:buNone/>
            </a:pPr>
            <a:r>
              <a:rPr lang="en-US" sz="1300" b="1" i="1" dirty="0"/>
              <a:t>&lt;body&gt;</a:t>
            </a:r>
          </a:p>
          <a:p>
            <a:pPr marL="0" indent="0" algn="just">
              <a:buNone/>
            </a:pPr>
            <a:r>
              <a:rPr lang="en-US" sz="1300" b="1" i="1" dirty="0"/>
              <a:t>&lt;table align="center" border="2" </a:t>
            </a:r>
            <a:r>
              <a:rPr lang="en-US" sz="1300" b="1" i="1" dirty="0" err="1"/>
              <a:t>bgcolor</a:t>
            </a:r>
            <a:r>
              <a:rPr lang="en-US" sz="1300" b="1" i="1" dirty="0"/>
              <a:t>="cyan" cellpadding="5" </a:t>
            </a:r>
            <a:r>
              <a:rPr lang="en-US" sz="1300" b="1" i="1" dirty="0" err="1"/>
              <a:t>cellspacing</a:t>
            </a:r>
            <a:r>
              <a:rPr lang="en-US" sz="1300" b="1" i="1" dirty="0"/>
              <a:t>="0" &gt;</a:t>
            </a:r>
          </a:p>
          <a:p>
            <a:pPr marL="0" indent="0" algn="just">
              <a:buNone/>
            </a:pPr>
            <a:r>
              <a:rPr lang="en-US" sz="1300" b="1" i="1" dirty="0"/>
              <a:t>&lt;caption align="top"&gt;&lt;b&gt;</a:t>
            </a:r>
            <a:r>
              <a:rPr lang="en-US" sz="1300" b="1" i="1" dirty="0" err="1"/>
              <a:t>Tabel</a:t>
            </a:r>
            <a:r>
              <a:rPr lang="en-US" sz="1300" b="1" i="1" dirty="0"/>
              <a:t> 1.1&lt;/b&gt;&lt;/caption&gt;</a:t>
            </a:r>
          </a:p>
          <a:p>
            <a:pPr marL="0" indent="0" algn="just">
              <a:buNone/>
            </a:pPr>
            <a:r>
              <a:rPr lang="en-US" sz="1300" b="1" i="1" dirty="0"/>
              <a:t>&lt;tr </a:t>
            </a:r>
            <a:r>
              <a:rPr lang="en-US" sz="1300" b="1" i="1" dirty="0" err="1"/>
              <a:t>bgcolor</a:t>
            </a:r>
            <a:r>
              <a:rPr lang="en-US" sz="1300" b="1" i="1" dirty="0"/>
              <a:t>="green"&gt;</a:t>
            </a:r>
          </a:p>
          <a:p>
            <a:pPr marL="0" indent="0" algn="just">
              <a:buNone/>
            </a:pPr>
            <a:r>
              <a:rPr lang="en-US" sz="1300" b="1" i="1" dirty="0"/>
              <a:t>&lt;</a:t>
            </a:r>
            <a:r>
              <a:rPr lang="en-US" sz="1300" b="1" i="1" dirty="0" err="1"/>
              <a:t>th</a:t>
            </a:r>
            <a:r>
              <a:rPr lang="en-US" sz="1300" b="1" i="1" dirty="0"/>
              <a:t>&gt;No.&lt;/</a:t>
            </a:r>
            <a:r>
              <a:rPr lang="en-US" sz="1300" b="1" i="1" dirty="0" err="1"/>
              <a:t>th</a:t>
            </a:r>
            <a:r>
              <a:rPr lang="en-US" sz="1300" b="1" i="1" dirty="0"/>
              <a:t>&gt;</a:t>
            </a:r>
          </a:p>
          <a:p>
            <a:pPr marL="0" indent="0" algn="just">
              <a:buNone/>
            </a:pPr>
            <a:r>
              <a:rPr lang="en-US" sz="1300" b="1" i="1" dirty="0"/>
              <a:t>&lt;</a:t>
            </a:r>
            <a:r>
              <a:rPr lang="en-US" sz="1300" b="1" i="1" dirty="0" err="1"/>
              <a:t>th</a:t>
            </a:r>
            <a:r>
              <a:rPr lang="en-US" sz="1300" b="1" i="1" dirty="0"/>
              <a:t>&gt;Nama&lt;/</a:t>
            </a:r>
            <a:r>
              <a:rPr lang="en-US" sz="1300" b="1" i="1" dirty="0" err="1"/>
              <a:t>th</a:t>
            </a:r>
            <a:r>
              <a:rPr lang="en-US" sz="1300" b="1" i="1" dirty="0"/>
              <a:t>&gt;</a:t>
            </a:r>
          </a:p>
          <a:p>
            <a:pPr marL="0" indent="0" algn="just">
              <a:buNone/>
            </a:pPr>
            <a:r>
              <a:rPr lang="en-US" sz="1300" b="1" i="1" dirty="0"/>
              <a:t>&lt;/tr&gt;</a:t>
            </a:r>
          </a:p>
          <a:p>
            <a:pPr marL="0" indent="0" algn="just">
              <a:buNone/>
            </a:pPr>
            <a:r>
              <a:rPr lang="en-US" sz="1300" b="1" i="1" dirty="0"/>
              <a:t>&lt;tr </a:t>
            </a:r>
            <a:r>
              <a:rPr lang="en-US" sz="1300" b="1" i="1" dirty="0" err="1"/>
              <a:t>bgcolor</a:t>
            </a:r>
            <a:r>
              <a:rPr lang="en-US" sz="1300" b="1" i="1" dirty="0"/>
              <a:t>="yellow"&gt;</a:t>
            </a:r>
          </a:p>
          <a:p>
            <a:pPr marL="0" indent="0" algn="just">
              <a:buNone/>
            </a:pPr>
            <a:r>
              <a:rPr lang="en-US" sz="1300" b="1" i="1" dirty="0"/>
              <a:t>&lt;td&gt;1.&lt;/td&gt;</a:t>
            </a:r>
          </a:p>
          <a:p>
            <a:pPr marL="0" indent="0" algn="just">
              <a:buNone/>
            </a:pPr>
            <a:r>
              <a:rPr lang="en-US" sz="1300" b="1" i="1" dirty="0"/>
              <a:t>&lt;td&gt;saya1&lt;/td&gt;</a:t>
            </a:r>
          </a:p>
          <a:p>
            <a:pPr marL="0" indent="0" algn="just">
              <a:buNone/>
            </a:pPr>
            <a:r>
              <a:rPr lang="en-US" sz="1300" b="1" i="1" dirty="0"/>
              <a:t>&lt;/tr&gt;</a:t>
            </a:r>
          </a:p>
          <a:p>
            <a:pPr marL="0" indent="0" algn="just">
              <a:buNone/>
            </a:pPr>
            <a:r>
              <a:rPr lang="en-US" sz="1300" b="1" i="1" dirty="0"/>
              <a:t>&lt;tr </a:t>
            </a:r>
            <a:r>
              <a:rPr lang="en-US" sz="1300" b="1" i="1" dirty="0" err="1"/>
              <a:t>bgcolor</a:t>
            </a:r>
            <a:r>
              <a:rPr lang="en-US" sz="1300" b="1" i="1" dirty="0"/>
              <a:t>="red"&gt;</a:t>
            </a:r>
          </a:p>
          <a:p>
            <a:pPr marL="0" indent="0" algn="just">
              <a:buNone/>
            </a:pPr>
            <a:r>
              <a:rPr lang="en-US" sz="1300" b="1" i="1" dirty="0"/>
              <a:t>&lt;td&gt;2.&lt;/td&gt;</a:t>
            </a:r>
          </a:p>
          <a:p>
            <a:pPr marL="0" indent="0" algn="just">
              <a:buNone/>
            </a:pPr>
            <a:r>
              <a:rPr lang="en-US" sz="1300" b="1" i="1" dirty="0"/>
              <a:t>&lt;td&gt;saya2&lt;/td&gt; </a:t>
            </a:r>
          </a:p>
          <a:p>
            <a:pPr marL="0" indent="0" algn="just">
              <a:buNone/>
            </a:pPr>
            <a:r>
              <a:rPr lang="en-US" sz="1300" b="1" i="1" dirty="0"/>
              <a:t>&lt;/tr&gt;</a:t>
            </a:r>
          </a:p>
          <a:p>
            <a:pPr marL="0" indent="0" algn="just">
              <a:buNone/>
            </a:pPr>
            <a:r>
              <a:rPr lang="en-US" sz="1300" b="1" i="1" dirty="0"/>
              <a:t>&lt;tr </a:t>
            </a:r>
            <a:r>
              <a:rPr lang="en-US" sz="1300" b="1" i="1" dirty="0" err="1"/>
              <a:t>bgcolor</a:t>
            </a:r>
            <a:r>
              <a:rPr lang="en-US" sz="1300" b="1" i="1" dirty="0"/>
              <a:t>="blue"&gt;</a:t>
            </a:r>
          </a:p>
          <a:p>
            <a:pPr marL="0" indent="0" algn="just">
              <a:buNone/>
            </a:pPr>
            <a:r>
              <a:rPr lang="en-US" sz="1300" b="1" i="1" dirty="0"/>
              <a:t>&lt;td&gt;3.&lt;/td&gt;</a:t>
            </a:r>
          </a:p>
          <a:p>
            <a:pPr marL="0" indent="0" algn="just">
              <a:buNone/>
            </a:pPr>
            <a:r>
              <a:rPr lang="en-US" sz="1300" b="1" i="1" dirty="0"/>
              <a:t>&lt;td&gt;saya3&lt;/td&gt; </a:t>
            </a:r>
          </a:p>
          <a:p>
            <a:pPr marL="0" indent="0" algn="just">
              <a:buNone/>
            </a:pPr>
            <a:r>
              <a:rPr lang="en-US" sz="1300" b="1" i="1" dirty="0"/>
              <a:t>&lt;/tr&gt;</a:t>
            </a:r>
          </a:p>
          <a:p>
            <a:pPr marL="0" indent="0" algn="just">
              <a:buNone/>
            </a:pPr>
            <a:r>
              <a:rPr lang="en-US" sz="1300" b="1" i="1" dirty="0"/>
              <a:t>&lt;/table&gt;</a:t>
            </a:r>
          </a:p>
          <a:p>
            <a:pPr marL="0" indent="0" algn="just">
              <a:buNone/>
            </a:pPr>
            <a:r>
              <a:rPr lang="en-US" sz="1300" b="1" i="1" dirty="0"/>
              <a:t>&lt;/body&gt;</a:t>
            </a:r>
          </a:p>
          <a:p>
            <a:pPr marL="0" indent="0" algn="just">
              <a:buNone/>
            </a:pPr>
            <a:r>
              <a:rPr lang="en-US" sz="1300" b="1" i="1" dirty="0"/>
              <a:t>&lt;/html&gt;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TERIMA KASIH</a:t>
            </a:r>
          </a:p>
        </p:txBody>
      </p:sp>
    </p:spTree>
    <p:extLst>
      <p:ext uri="{BB962C8B-B14F-4D97-AF65-F5344CB8AC3E}">
        <p14:creationId xmlns:p14="http://schemas.microsoft.com/office/powerpoint/2010/main" val="353932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090" y="350520"/>
            <a:ext cx="11379200" cy="6259195"/>
          </a:xfrm>
        </p:spPr>
        <p:txBody>
          <a:bodyPr>
            <a:normAutofit/>
          </a:bodyPr>
          <a:lstStyle/>
          <a:p>
            <a:pPr marL="0" indent="0" algn="just">
              <a:buNone/>
            </a:pPr>
            <a:r>
              <a:rPr lang="en-US" sz="3500"/>
              <a:t>Bentuk tag dalam HTML terdiri dari beberapa macam, yaitu :</a:t>
            </a:r>
          </a:p>
          <a:p>
            <a:pPr marL="0" indent="0" algn="just">
              <a:buNone/>
            </a:pPr>
            <a:r>
              <a:rPr lang="en-US" sz="3500"/>
              <a:t>a. Tag berpasangan</a:t>
            </a:r>
          </a:p>
          <a:p>
            <a:pPr marL="0" indent="0" algn="just">
              <a:buNone/>
            </a:pPr>
            <a:r>
              <a:rPr lang="en-US" sz="3500"/>
              <a:t>Format : </a:t>
            </a:r>
            <a:r>
              <a:rPr lang="en-US" sz="3500" i="1"/>
              <a:t>&lt;nama elemen&gt; teks &lt;/nama elemen&gt;</a:t>
            </a:r>
          </a:p>
          <a:p>
            <a:pPr marL="0" indent="0" algn="just">
              <a:buNone/>
            </a:pPr>
            <a:r>
              <a:rPr lang="en-US" sz="3500"/>
              <a:t>b. Tag tunggal</a:t>
            </a:r>
          </a:p>
          <a:p>
            <a:pPr marL="0" indent="0" algn="just">
              <a:buNone/>
            </a:pPr>
            <a:r>
              <a:rPr lang="en-US" sz="3500"/>
              <a:t>Format : </a:t>
            </a:r>
            <a:r>
              <a:rPr lang="en-US" sz="3500" i="1"/>
              <a:t>&lt;nama elemen&gt;</a:t>
            </a:r>
            <a:endParaRPr lang="en-US" sz="3500"/>
          </a:p>
          <a:p>
            <a:pPr marL="0" indent="0" algn="just">
              <a:buNone/>
            </a:pPr>
            <a:r>
              <a:rPr lang="en-US" sz="3500"/>
              <a:t>c. Tag dengan attribut</a:t>
            </a:r>
          </a:p>
          <a:p>
            <a:pPr marL="0" indent="0" algn="just">
              <a:buNone/>
            </a:pPr>
            <a:r>
              <a:rPr lang="en-US" sz="3500"/>
              <a:t>Format : </a:t>
            </a:r>
            <a:r>
              <a:rPr lang="en-US" sz="3500" i="1"/>
              <a:t>&lt;nama elemen attribut1 = nilai1 attribut2 = nilai 2....&gt; teks &lt;/nama elemen&gt;</a:t>
            </a:r>
          </a:p>
          <a:p>
            <a:pPr marL="0" indent="0" algn="just">
              <a:buNone/>
            </a:pPr>
            <a:r>
              <a:rPr lang="en-US" sz="3500"/>
              <a:t>Attribut : property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8010"/>
            <a:ext cx="10515600" cy="5589270"/>
          </a:xfrm>
        </p:spPr>
        <p:txBody>
          <a:bodyPr/>
          <a:lstStyle/>
          <a:p>
            <a:pPr marL="0" indent="0" algn="just">
              <a:buNone/>
            </a:pPr>
            <a:r>
              <a:rPr lang="en-US" b="1" u="sng"/>
              <a:t>Penulisan Struktur HTML </a:t>
            </a:r>
          </a:p>
          <a:p>
            <a:pPr marL="0" indent="0" algn="just">
              <a:buNone/>
            </a:pPr>
            <a:r>
              <a:rPr lang="en-US"/>
              <a:t>Struktur script HTML, sebagai berikut :</a:t>
            </a:r>
          </a:p>
          <a:p>
            <a:pPr marL="0" indent="0" algn="just">
              <a:buNone/>
            </a:pPr>
            <a:r>
              <a:rPr lang="en-US" b="1" i="1"/>
              <a:t>&lt;html&gt;</a:t>
            </a:r>
          </a:p>
          <a:p>
            <a:pPr marL="0" indent="0" algn="just">
              <a:buNone/>
            </a:pPr>
            <a:r>
              <a:rPr lang="en-US" b="1" i="1"/>
              <a:t>&lt;head&gt;</a:t>
            </a:r>
          </a:p>
          <a:p>
            <a:pPr marL="0" indent="0" algn="just">
              <a:buNone/>
            </a:pPr>
            <a:r>
              <a:rPr lang="en-US" b="1" i="1"/>
              <a:t>--- bagian head ---</a:t>
            </a:r>
          </a:p>
          <a:p>
            <a:pPr marL="0" indent="0" algn="just">
              <a:buNone/>
            </a:pPr>
            <a:r>
              <a:rPr lang="en-US" b="1" i="1"/>
              <a:t>&lt;/head&gt;</a:t>
            </a:r>
          </a:p>
          <a:p>
            <a:pPr marL="0" indent="0" algn="just">
              <a:buNone/>
            </a:pPr>
            <a:r>
              <a:rPr lang="en-US" b="1" i="1"/>
              <a:t>&lt;body&gt;</a:t>
            </a:r>
          </a:p>
          <a:p>
            <a:pPr marL="0" indent="0" algn="just">
              <a:buNone/>
            </a:pPr>
            <a:r>
              <a:rPr lang="en-US" b="1" i="1"/>
              <a:t>--- bagian body ---</a:t>
            </a:r>
          </a:p>
          <a:p>
            <a:pPr marL="0" indent="0" algn="just">
              <a:buNone/>
            </a:pPr>
            <a:r>
              <a:rPr lang="en-US" b="1" i="1"/>
              <a:t>&lt;/body&gt;</a:t>
            </a:r>
          </a:p>
          <a:p>
            <a:pPr marL="0" indent="0" algn="just">
              <a:buNone/>
            </a:pPr>
            <a:r>
              <a:rPr lang="en-US" b="1" i="1"/>
              <a:t>&lt;/html&gt;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85" y="453390"/>
            <a:ext cx="11752580" cy="6176010"/>
          </a:xfrm>
        </p:spPr>
        <p:txBody>
          <a:bodyPr>
            <a:noAutofit/>
          </a:bodyPr>
          <a:lstStyle/>
          <a:p>
            <a:pPr marL="0" indent="0" algn="just">
              <a:buNone/>
            </a:pPr>
            <a:r>
              <a:rPr lang="en-US" sz="3300" b="1" u="sng"/>
              <a:t>HEAD</a:t>
            </a:r>
          </a:p>
          <a:p>
            <a:pPr marL="0" indent="0" algn="just">
              <a:buNone/>
            </a:pPr>
            <a:r>
              <a:rPr lang="en-US" sz="3300"/>
              <a:t>Head merupakan bagian awal dari struktur HTML. Penggunaan Head bersifat optional dalam HTML, namun penggunaan Head yang benar dapat meningkatkan kinerja dokumen HTML Selain berisi title atau judul dokumen pada head terdapat perintah lain yang tidak ditampilkan dihalaman browser.</a:t>
            </a:r>
          </a:p>
          <a:p>
            <a:pPr marL="0" indent="0" algn="just">
              <a:buNone/>
            </a:pPr>
            <a:r>
              <a:rPr lang="en-US" sz="3300"/>
              <a:t>Perintah dalam Head selain menampilkan title diantaranya :</a:t>
            </a:r>
          </a:p>
          <a:p>
            <a:pPr marL="0" indent="0" algn="just">
              <a:buNone/>
            </a:pPr>
            <a:r>
              <a:rPr lang="en-US" sz="3300"/>
              <a:t>a. Menampilkan title pada halaman browser</a:t>
            </a:r>
          </a:p>
          <a:p>
            <a:pPr marL="0" indent="0" algn="just">
              <a:buNone/>
            </a:pPr>
            <a:r>
              <a:rPr lang="en-US" sz="3300"/>
              <a:t>b. Menghubungkan antar dokumen</a:t>
            </a:r>
          </a:p>
          <a:p>
            <a:pPr marL="0" indent="0" algn="just">
              <a:buNone/>
            </a:pPr>
            <a:r>
              <a:rPr lang="en-US" sz="3300"/>
              <a:t>c. Menginformasikan kunci pencarian pada browser</a:t>
            </a:r>
          </a:p>
          <a:p>
            <a:pPr marL="0" indent="0" algn="just">
              <a:buNone/>
            </a:pPr>
            <a:r>
              <a:rPr lang="en-US" sz="3300"/>
              <a:t>d. Mengatur tampilan halaman web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530" y="362585"/>
            <a:ext cx="11390630" cy="6311900"/>
          </a:xfrm>
        </p:spPr>
        <p:txBody>
          <a:bodyPr>
            <a:normAutofit/>
          </a:bodyPr>
          <a:lstStyle/>
          <a:p>
            <a:pPr marL="0" indent="0" algn="just">
              <a:buNone/>
            </a:pPr>
            <a:r>
              <a:rPr lang="en-US" sz="3500"/>
              <a:t>Elemen bagian head terdiri dari:</a:t>
            </a:r>
          </a:p>
          <a:p>
            <a:pPr marL="0" indent="0" algn="just">
              <a:buNone/>
            </a:pPr>
            <a:r>
              <a:rPr lang="en-US" sz="3500"/>
              <a:t>a. Tag &lt;TITLE&gt; menampilkan title (judul) pada halaman browser.</a:t>
            </a:r>
          </a:p>
          <a:p>
            <a:pPr marL="0" indent="0" algn="just">
              <a:buNone/>
            </a:pPr>
            <a:r>
              <a:rPr lang="en-US" sz="3500"/>
              <a:t>	Bentuk umumnya : </a:t>
            </a:r>
            <a:r>
              <a:rPr lang="en-US" sz="3500" i="1"/>
              <a:t>&lt;TITLE&gt; Judul &lt;/TITLE&gt;</a:t>
            </a:r>
          </a:p>
          <a:p>
            <a:pPr marL="0" indent="0" algn="just">
              <a:buNone/>
            </a:pPr>
            <a:r>
              <a:rPr lang="en-US" sz="3500"/>
              <a:t>b. Tag &lt;BASE&gt;, menentukan basis URL sebuah dokumen.</a:t>
            </a:r>
          </a:p>
          <a:p>
            <a:pPr marL="0" indent="0" algn="just">
              <a:buNone/>
            </a:pPr>
            <a:r>
              <a:rPr lang="en-US" sz="3500"/>
              <a:t>	Bentuk umumnya : </a:t>
            </a:r>
            <a:r>
              <a:rPr lang="en-US" sz="3500" i="1"/>
              <a:t>&lt;BASE HREF=”URL”&gt;</a:t>
            </a:r>
          </a:p>
          <a:p>
            <a:pPr marL="0" indent="0" algn="just">
              <a:buNone/>
            </a:pPr>
            <a:r>
              <a:rPr lang="en-US" sz="3500"/>
              <a:t>	Contoh : &lt;BASE HREF=”//www.alamat.com/direktori”&gt;</a:t>
            </a:r>
          </a:p>
          <a:p>
            <a:pPr marL="0" indent="0" algn="just">
              <a:buNone/>
            </a:pPr>
            <a:r>
              <a:rPr lang="en-US" sz="3500"/>
              <a:t>c. Tag &lt;LINK&gt; : menghubungkan antar dokumen HTML.</a:t>
            </a:r>
          </a:p>
          <a:p>
            <a:pPr marL="0" indent="0" algn="just">
              <a:buNone/>
            </a:pPr>
            <a:r>
              <a:rPr lang="en-US" sz="3500"/>
              <a:t>d. Tag &lt;META&gt; : menginformasikan browser terkait keyword untuk search engine, menentukan diskripsi halaman, penulis dokumen, terakhir diumbah dan meta data lainnya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0515" y="633095"/>
            <a:ext cx="11638915" cy="5890895"/>
          </a:xfrm>
        </p:spPr>
        <p:txBody>
          <a:bodyPr/>
          <a:lstStyle/>
          <a:p>
            <a:pPr marL="0" indent="0" algn="just">
              <a:buNone/>
            </a:pPr>
            <a:r>
              <a:rPr lang="en-US" b="1" u="sng"/>
              <a:t>BODY</a:t>
            </a:r>
          </a:p>
          <a:p>
            <a:pPr marL="0" indent="0" algn="just">
              <a:buNone/>
            </a:pPr>
            <a:r>
              <a:rPr lang="en-US"/>
              <a:t>Bagian body digunakan untuk menyimpan informasi atau data yang akan dipublish pada halaman browser atau web page. Bentuk Umum :</a:t>
            </a:r>
          </a:p>
          <a:p>
            <a:pPr marL="0" indent="0" algn="just">
              <a:buNone/>
            </a:pPr>
            <a:endParaRPr lang="en-US"/>
          </a:p>
          <a:p>
            <a:pPr marL="0" indent="0" algn="just">
              <a:buNone/>
            </a:pPr>
            <a:r>
              <a:rPr lang="en-US" i="1"/>
              <a:t>&lt;body background = “...”bgcolor = “...”&gt;</a:t>
            </a:r>
          </a:p>
          <a:p>
            <a:pPr marL="0" indent="0" algn="just">
              <a:buNone/>
            </a:pPr>
            <a:r>
              <a:rPr lang="en-US" i="1"/>
              <a:t>background : latar belakang gambar</a:t>
            </a:r>
          </a:p>
          <a:p>
            <a:pPr marL="0" indent="0" algn="just">
              <a:buNone/>
            </a:pPr>
            <a:r>
              <a:rPr lang="en-US" i="1"/>
              <a:t>bgcolor         : latar belakang warna</a:t>
            </a:r>
          </a:p>
          <a:p>
            <a:pPr marL="0" indent="0" algn="just">
              <a:buNone/>
            </a:pPr>
            <a:endParaRPr lang="en-US" i="1"/>
          </a:p>
          <a:p>
            <a:pPr marL="0" indent="0" algn="just">
              <a:buNone/>
            </a:pPr>
            <a:r>
              <a:rPr lang="en-US" i="1"/>
              <a:t>HTML structure + CSS style + JS interaction = web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4795" y="347345"/>
            <a:ext cx="11744325" cy="6342380"/>
          </a:xfrm>
        </p:spPr>
        <p:txBody>
          <a:bodyPr>
            <a:noAutofit/>
          </a:bodyPr>
          <a:lstStyle/>
          <a:p>
            <a:pPr marL="0" indent="0" algn="just">
              <a:buNone/>
            </a:pPr>
            <a:r>
              <a:rPr lang="en-US" sz="3300" b="1" u="sng"/>
              <a:t>2. Format Dokumen HTML </a:t>
            </a:r>
          </a:p>
          <a:p>
            <a:pPr marL="0" indent="0" algn="just">
              <a:buNone/>
            </a:pPr>
            <a:endParaRPr lang="en-US" sz="3300" b="1" u="sng"/>
          </a:p>
          <a:p>
            <a:pPr marL="0" indent="0" algn="just">
              <a:buNone/>
            </a:pPr>
            <a:r>
              <a:rPr lang="en-US" sz="3300"/>
              <a:t>Untuk mengatur tampilan halaman terdapat beberapa perintah diantaranya :</a:t>
            </a:r>
          </a:p>
          <a:p>
            <a:pPr marL="514350" indent="-514350" algn="just">
              <a:buFont typeface="+mj-lt"/>
              <a:buAutoNum type="alphaLcParenR"/>
            </a:pPr>
            <a:r>
              <a:rPr lang="en-US" sz="3300" i="1"/>
              <a:t>&lt;br&gt; pindah ke baris baru (seperti menekan tombol enter), perintah &lt;br&gt; tanpa menggunakan penutup</a:t>
            </a:r>
          </a:p>
          <a:p>
            <a:pPr marL="514350" indent="-514350" algn="just">
              <a:buFont typeface="+mj-lt"/>
              <a:buAutoNum type="alphaLcParenR"/>
            </a:pPr>
            <a:r>
              <a:rPr lang="en-US" sz="3300"/>
              <a:t>&lt;p align=left|right|center|justify&gt; mengatur paragraf menggunakan rata tulisan (rata kiri, rata kanan, rata tengah, atau rata kiri kanan), ditutup dengan &lt;/p&gt;</a:t>
            </a:r>
          </a:p>
          <a:p>
            <a:pPr marL="514350" indent="-514350" algn="just">
              <a:buFont typeface="+mj-lt"/>
              <a:buAutoNum type="alphaLcParenR"/>
            </a:pPr>
            <a:r>
              <a:rPr lang="en-US" sz="3300"/>
              <a:t>&lt;hr align=left|right|center width =… size = … color = … noshade = …&gt; tanpa penutup, digunakan untuk menampilkan garis horizontal</a:t>
            </a:r>
          </a:p>
          <a:p>
            <a:pPr marL="0" indent="0" algn="just">
              <a:buFont typeface="+mj-lt"/>
              <a:buNone/>
            </a:pPr>
            <a:endParaRPr lang="en-US" sz="33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2989</Words>
  <Application>Microsoft Office PowerPoint</Application>
  <PresentationFormat>Widescreen</PresentationFormat>
  <Paragraphs>375</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Pertemuan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Merubah warna background menjadi hitam.  Nama file: latihan1_3.html &lt;html&gt; &lt;head&gt; &lt;title&gt;Latihan1-3&lt;/title&gt; &lt;/head&gt; &lt;body text="red" bgcolor="black"&gt; Belajar bahasa pemrograman web ternyata mudah juga :) &lt;/body&gt; &lt;/html&gt;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II</dc:title>
  <dc:creator>ENDANG</dc:creator>
  <cp:lastModifiedBy>Ayiipp</cp:lastModifiedBy>
  <cp:revision>15</cp:revision>
  <dcterms:created xsi:type="dcterms:W3CDTF">2022-10-14T03:29:00Z</dcterms:created>
  <dcterms:modified xsi:type="dcterms:W3CDTF">2022-10-18T08:57:18Z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5FF8DE8EF5804AC39F3BFDD246C44469</vt:lpwstr>
  </property>
  <property fmtid="{D5CDD505-2E9C-101B-9397-08002B2CF9AE}" pid="3" name="KSOProductBuildVer">
    <vt:lpwstr>1033-11.2.0.11341</vt:lpwstr>
  </property>
</Properties>
</file>