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60400" y="1122680"/>
            <a:ext cx="10871835" cy="1449705"/>
          </a:xfrm>
        </p:spPr>
        <p:txBody>
          <a:bodyPr>
            <a:normAutofit/>
          </a:bodyPr>
          <a:p>
            <a:r>
              <a:rPr lang="en-US"/>
              <a:t>FORMAT TEKS DAN FORM HTML </a:t>
            </a:r>
            <a:endParaRPr lang="en-US"/>
          </a:p>
        </p:txBody>
      </p:sp>
      <p:sp>
        <p:nvSpPr>
          <p:cNvPr id="3" name="Subtitle 2"/>
          <p:cNvSpPr>
            <a:spLocks noGrp="1"/>
          </p:cNvSpPr>
          <p:nvPr>
            <p:ph type="subTitle" idx="1"/>
          </p:nvPr>
        </p:nvSpPr>
        <p:spPr/>
        <p:txBody>
          <a:bodyPr/>
          <a:p>
            <a:r>
              <a:rPr lang="en-US"/>
              <a:t>Pertemuan IV</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167640" y="151130"/>
            <a:ext cx="11668125" cy="6538595"/>
          </a:xfrm>
        </p:spPr>
        <p:txBody>
          <a:bodyPr>
            <a:normAutofit lnSpcReduction="20000"/>
          </a:bodyPr>
          <a:p>
            <a:pPr marL="0" indent="0" algn="just">
              <a:buNone/>
            </a:pPr>
            <a:r>
              <a:rPr lang="en-US" sz="2890" b="1" u="sng"/>
              <a:t>Kontrol Berupa Checkbox</a:t>
            </a:r>
            <a:endParaRPr lang="en-US" sz="2890" b="1" u="sng"/>
          </a:p>
          <a:p>
            <a:pPr marL="0" indent="0" algn="just">
              <a:buNone/>
            </a:pPr>
            <a:endParaRPr lang="en-US" sz="2890"/>
          </a:p>
          <a:p>
            <a:pPr marL="0" indent="0" algn="just">
              <a:buNone/>
            </a:pPr>
            <a:r>
              <a:rPr lang="en-US" sz="2890"/>
              <a:t>Berbeda dengan radio button yang hanya memungkinkan user memilih satu pilihan, pada input type checked box Anda dapat memilih satu atau beberapa pilihan, atau tidak memilih sama sekali. Pilihan ini biasanya dipakai untuk memasukkan data yang sifatnya opsional. Anda dapat menggunakan “Checkbox” pada atribut. </a:t>
            </a:r>
            <a:endParaRPr lang="en-US" sz="2890"/>
          </a:p>
          <a:p>
            <a:pPr marL="0" indent="0" algn="just">
              <a:buNone/>
            </a:pPr>
            <a:r>
              <a:rPr lang="en-US" sz="2890"/>
              <a:t>Input checkbox adalah sebuah masukan untuk memilih sesuatu opsi/ pilihan. Jika dipilih maka pengguna akan men-check (mencentang) dan jika tidak memilih akan dibiarkan saja.</a:t>
            </a:r>
            <a:endParaRPr lang="en-US" sz="2890"/>
          </a:p>
          <a:p>
            <a:pPr marL="0" indent="0" algn="just">
              <a:buNone/>
            </a:pPr>
            <a:r>
              <a:rPr lang="en-US" sz="2890"/>
              <a:t>Elemen ini sama seperti radio button, dibuat dengan elemen input yang nilai atribut type-nya berisikancheckbox.</a:t>
            </a:r>
            <a:endParaRPr lang="en-US" sz="2890"/>
          </a:p>
          <a:p>
            <a:pPr marL="0" indent="0" algn="just">
              <a:buNone/>
            </a:pPr>
            <a:r>
              <a:rPr lang="en-US" sz="2890"/>
              <a:t>&lt;input type="checkbox" name="day" </a:t>
            </a:r>
            <a:endParaRPr lang="en-US" sz="2890"/>
          </a:p>
          <a:p>
            <a:pPr marL="0" indent="0" algn="just">
              <a:buNone/>
            </a:pPr>
            <a:r>
              <a:rPr lang="en-US" sz="2890"/>
              <a:t>value="senin"&gt;Senin&lt;br&gt;&lt;input type="checkbox" name="day" </a:t>
            </a:r>
            <a:endParaRPr lang="en-US" sz="2890"/>
          </a:p>
          <a:p>
            <a:pPr marL="0" indent="0" algn="just">
              <a:buNone/>
            </a:pPr>
            <a:r>
              <a:rPr lang="en-US" sz="2890"/>
              <a:t>value="selasa"&gt;Selasa&lt;br&gt;&lt;input type="checkbox" name="day" </a:t>
            </a:r>
            <a:endParaRPr lang="en-US" sz="2890"/>
          </a:p>
          <a:p>
            <a:pPr marL="0" indent="0" algn="just">
              <a:buNone/>
            </a:pPr>
            <a:r>
              <a:rPr lang="en-US" sz="2890"/>
              <a:t>value="rabu"&gt;Rabu</a:t>
            </a:r>
            <a:endParaRPr lang="en-US" sz="289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10515" y="317500"/>
            <a:ext cx="11473180" cy="6297930"/>
          </a:xfrm>
        </p:spPr>
        <p:txBody>
          <a:bodyPr>
            <a:normAutofit lnSpcReduction="20000"/>
          </a:bodyPr>
          <a:p>
            <a:pPr marL="0" indent="0" algn="just">
              <a:buNone/>
            </a:pPr>
            <a:r>
              <a:rPr lang="en-US" sz="3200" b="1" u="sng"/>
              <a:t>Dropdown list</a:t>
            </a:r>
            <a:endParaRPr lang="en-US" sz="3200" b="1" u="sng"/>
          </a:p>
          <a:p>
            <a:pPr marL="0" indent="0" algn="just">
              <a:buNone/>
            </a:pPr>
            <a:endParaRPr lang="en-US" sz="3200" b="1" u="sng"/>
          </a:p>
          <a:p>
            <a:pPr marL="0" indent="0" algn="just">
              <a:buNone/>
            </a:pPr>
            <a:r>
              <a:rPr lang="en-US" sz="3200"/>
              <a:t>Pembuatan elemen dropdown dilakukan dengan menggabungkan dua elemen, yaitu select dan option. Elemenselect membungkus seluruh elemen option yang ada, untuk membentuk sebuah dropdown. </a:t>
            </a:r>
            <a:endParaRPr lang="en-US" sz="3200"/>
          </a:p>
          <a:p>
            <a:pPr marL="0" indent="0" algn="just">
              <a:buNone/>
            </a:pPr>
            <a:r>
              <a:rPr lang="en-US" sz="3200"/>
              <a:t>Elemen option sendiri merupakan nilai dari dropdown yang diinginkan. Perhatikan kode di bawah:</a:t>
            </a:r>
            <a:endParaRPr lang="en-US" sz="3200"/>
          </a:p>
          <a:p>
            <a:pPr marL="0" indent="0" algn="just">
              <a:buNone/>
            </a:pPr>
            <a:r>
              <a:rPr lang="en-US" sz="3200"/>
              <a:t>&lt;select name="country"&gt;</a:t>
            </a:r>
            <a:endParaRPr lang="en-US" sz="3200"/>
          </a:p>
          <a:p>
            <a:pPr marL="0" indent="0" algn="just">
              <a:buNone/>
            </a:pPr>
            <a:r>
              <a:rPr lang="en-US" sz="3200"/>
              <a:t>&lt;option value="indonesia"&gt;Indonesia&lt;/option&gt;</a:t>
            </a:r>
            <a:endParaRPr lang="en-US" sz="3200"/>
          </a:p>
          <a:p>
            <a:pPr marL="0" indent="0" algn="just">
              <a:buNone/>
            </a:pPr>
            <a:r>
              <a:rPr lang="en-US" sz="3200"/>
              <a:t>&lt;option value="malaysia"&gt;Malaysia&lt;/option&gt;</a:t>
            </a:r>
            <a:endParaRPr lang="en-US" sz="3200"/>
          </a:p>
          <a:p>
            <a:pPr marL="0" indent="0" algn="just">
              <a:buNone/>
            </a:pPr>
            <a:r>
              <a:rPr lang="en-US" sz="3200"/>
              <a:t>&lt;option value="filipina"&gt;Filipina&lt;/option&gt;</a:t>
            </a:r>
            <a:endParaRPr lang="en-US" sz="3200"/>
          </a:p>
          <a:p>
            <a:pPr marL="0" indent="0" algn="just">
              <a:buNone/>
            </a:pPr>
            <a:r>
              <a:rPr lang="en-US" sz="3200"/>
              <a:t>&lt;option value="vietnam"&gt;Vietnam&lt;/option&gt;</a:t>
            </a:r>
            <a:endParaRPr lang="en-US" sz="3200"/>
          </a:p>
          <a:p>
            <a:pPr marL="0" indent="0" algn="just">
              <a:buNone/>
            </a:pPr>
            <a:r>
              <a:rPr lang="en-US" sz="3200"/>
              <a:t>&lt;/select&gt;</a:t>
            </a:r>
            <a:endParaRPr 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15925" y="362585"/>
            <a:ext cx="11428095" cy="6191250"/>
          </a:xfrm>
        </p:spPr>
        <p:txBody>
          <a:bodyPr>
            <a:normAutofit/>
          </a:bodyPr>
          <a:p>
            <a:pPr marL="0" indent="0" algn="just">
              <a:buNone/>
            </a:pPr>
            <a:r>
              <a:rPr lang="en-US" sz="3500"/>
              <a:t>jika ingin memungkinkan pengguna memilih beberapa pilihan kita dapat menambahkan atribut multiple pada elemen select:</a:t>
            </a:r>
            <a:endParaRPr lang="en-US" sz="3500"/>
          </a:p>
          <a:p>
            <a:pPr marL="0" indent="0" algn="just">
              <a:buNone/>
            </a:pPr>
            <a:r>
              <a:rPr lang="en-US" sz="3500"/>
              <a:t>&lt;select name="country" multiple&gt;</a:t>
            </a:r>
            <a:endParaRPr lang="en-US" sz="3500"/>
          </a:p>
          <a:p>
            <a:pPr marL="0" indent="0" algn="just">
              <a:buNone/>
            </a:pPr>
            <a:r>
              <a:rPr lang="en-US" sz="3500"/>
              <a:t>&lt;option value="indonesia"&gt;Indonesia&lt;/option&gt;</a:t>
            </a:r>
            <a:endParaRPr lang="en-US" sz="3500"/>
          </a:p>
          <a:p>
            <a:pPr marL="0" indent="0" algn="just">
              <a:buNone/>
            </a:pPr>
            <a:r>
              <a:rPr lang="en-US" sz="3500"/>
              <a:t>&lt;option value="malaysia"&gt;Malaysia&lt;/option&gt;</a:t>
            </a:r>
            <a:endParaRPr lang="en-US" sz="3500"/>
          </a:p>
          <a:p>
            <a:pPr marL="0" indent="0" algn="just">
              <a:buNone/>
            </a:pPr>
            <a:r>
              <a:rPr lang="en-US" sz="3500"/>
              <a:t>&lt;option value="filipina"&gt;Filipina&lt;/option&gt;</a:t>
            </a:r>
            <a:endParaRPr lang="en-US" sz="3500"/>
          </a:p>
          <a:p>
            <a:pPr marL="0" indent="0" algn="just">
              <a:buNone/>
            </a:pPr>
            <a:r>
              <a:rPr lang="en-US" sz="3500"/>
              <a:t>&lt;option value="vietnam"&gt;Vietnam&lt;/option&gt;</a:t>
            </a:r>
            <a:endParaRPr lang="en-US" sz="3500"/>
          </a:p>
          <a:p>
            <a:pPr marL="0" indent="0" algn="just">
              <a:buNone/>
            </a:pPr>
            <a:r>
              <a:rPr lang="en-US" sz="3500"/>
              <a:t>&lt;/select&gt;</a:t>
            </a:r>
            <a:endParaRPr lang="en-US" sz="3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25755" y="287655"/>
            <a:ext cx="11577955" cy="5889625"/>
          </a:xfrm>
        </p:spPr>
        <p:txBody>
          <a:bodyPr>
            <a:normAutofit/>
          </a:bodyPr>
          <a:p>
            <a:pPr marL="0" indent="0" algn="just">
              <a:buNone/>
            </a:pPr>
            <a:r>
              <a:rPr lang="en-US" b="1" u="sng"/>
              <a:t>Button</a:t>
            </a:r>
            <a:endParaRPr lang="en-US" b="1" u="sng"/>
          </a:p>
          <a:p>
            <a:pPr marL="0" indent="0" algn="just">
              <a:buNone/>
            </a:pPr>
            <a:r>
              <a:rPr lang="en-US"/>
              <a:t>Pada saat kita melakukan browsing di dunia maya, dan mengakses sebuah website. </a:t>
            </a:r>
            <a:endParaRPr lang="en-US"/>
          </a:p>
          <a:p>
            <a:pPr marL="0" indent="0" algn="just">
              <a:buNone/>
            </a:pPr>
            <a:r>
              <a:rPr lang="en-US"/>
              <a:t>Sering kita menemui tombol-tombol fungsi seperti reset, submit, send dan lain  sebagainya. Dan sering pula kita sering menemui gambar yang dibuat fungsi seperti tombol.</a:t>
            </a:r>
            <a:endParaRPr lang="en-US"/>
          </a:p>
          <a:p>
            <a:pPr marL="0" indent="0" algn="just">
              <a:buNone/>
            </a:pPr>
            <a:endParaRPr lang="en-US"/>
          </a:p>
          <a:p>
            <a:pPr marL="0" indent="0" algn="just">
              <a:buNone/>
            </a:pPr>
            <a:r>
              <a:rPr lang="en-US" b="1" u="sng"/>
              <a:t>Submit</a:t>
            </a:r>
            <a:endParaRPr lang="en-US" b="1" u="sng"/>
          </a:p>
          <a:p>
            <a:pPr marL="0" indent="0" algn="just">
              <a:buNone/>
            </a:pPr>
            <a:r>
              <a:rPr lang="en-US"/>
              <a:t>Tombol ini berfungsi untuk memanggil url yang sudah didefisikan di atribut action. Pembuatan tombol submit juga dilakukan dengan menggunakan elemen input, yang atribut type-nya diisikan dengan nilai submit, seperti berikut:</a:t>
            </a:r>
            <a:endParaRPr lang="en-US"/>
          </a:p>
          <a:p>
            <a:pPr marL="0" indent="0" algn="just">
              <a:buNone/>
            </a:pPr>
            <a:r>
              <a:rPr lang="en-US"/>
              <a:t>&lt;input type="submit" name="submit" value="Masukkan Form"&gt;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31165" y="407670"/>
            <a:ext cx="11351895" cy="5769610"/>
          </a:xfrm>
        </p:spPr>
        <p:txBody>
          <a:bodyPr>
            <a:normAutofit/>
          </a:bodyPr>
          <a:p>
            <a:pPr marL="0" indent="0" algn="just">
              <a:buNone/>
            </a:pPr>
            <a:r>
              <a:rPr lang="en-US" sz="3200" b="1" u="sng"/>
              <a:t>Reset</a:t>
            </a:r>
            <a:endParaRPr lang="en-US" sz="3200" b="1" u="sng"/>
          </a:p>
          <a:p>
            <a:pPr marL="0" indent="0" algn="just">
              <a:buNone/>
            </a:pPr>
            <a:r>
              <a:rPr lang="en-US" sz="3200"/>
              <a:t>Tombol ini berfungsi untuk mengembalikan form ke kondisi awal (mengosongkan nilai semua elemen yang ada pada form). Pembuatan tombol dilakukan sama persis seperti pada tombol submit, dengan perbedaan nilai pada atribut type, yang diisikan </a:t>
            </a:r>
            <a:endParaRPr lang="en-US" sz="3200"/>
          </a:p>
          <a:p>
            <a:pPr marL="0" indent="0" algn="just">
              <a:buNone/>
            </a:pPr>
            <a:r>
              <a:rPr lang="en-US" sz="3200"/>
              <a:t>dengan reset pada tombol penghapusan ini.</a:t>
            </a:r>
            <a:endParaRPr lang="en-US" sz="3200"/>
          </a:p>
          <a:p>
            <a:pPr marL="0" indent="0" algn="just">
              <a:buNone/>
            </a:pPr>
            <a:r>
              <a:rPr lang="en-US" sz="3200"/>
              <a:t>&lt;input type="reset" name="reset" value="Kosongkan Form"&gt;</a:t>
            </a:r>
            <a:endParaRPr lang="en-US"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15290" y="244475"/>
            <a:ext cx="11578590" cy="6494145"/>
          </a:xfrm>
        </p:spPr>
        <p:txBody>
          <a:bodyPr>
            <a:noAutofit/>
          </a:bodyPr>
          <a:p>
            <a:pPr marL="0" indent="0" algn="just">
              <a:buNone/>
            </a:pPr>
            <a:r>
              <a:rPr lang="en-US" sz="2500" b="1" u="sng"/>
              <a:t>Fieldset</a:t>
            </a:r>
            <a:endParaRPr lang="en-US" sz="2500" b="1" u="sng"/>
          </a:p>
          <a:p>
            <a:pPr marL="0" indent="0" algn="just">
              <a:buNone/>
            </a:pPr>
            <a:endParaRPr lang="en-US" sz="2500" b="1" u="sng"/>
          </a:p>
          <a:p>
            <a:pPr marL="0" indent="0" algn="just">
              <a:buNone/>
            </a:pPr>
            <a:r>
              <a:rPr lang="en-US" sz="2500"/>
              <a:t>Elemen fieldset merupakan elemen yang digunakan untuk membungkus beberapa elemen masukan form, untuk menandakan bahwa elemen-elemen tersebut merupakan elemen masukan yang berada pada satu grup yang sama, atau saling berhubungan.</a:t>
            </a:r>
            <a:endParaRPr lang="en-US" sz="2500"/>
          </a:p>
          <a:p>
            <a:pPr marL="0" indent="0" algn="just">
              <a:buNone/>
            </a:pPr>
            <a:r>
              <a:rPr lang="en-US" sz="2500"/>
              <a:t>Secara standar, elemen fieldset akan memberikan border di sekitar grup elemen_x0002_elemen di dalamnya, yang tentunya dapat diubah dengan menggunakan CSS. </a:t>
            </a:r>
            <a:endParaRPr lang="en-US" sz="2500"/>
          </a:p>
          <a:p>
            <a:pPr marL="0" indent="0" algn="just">
              <a:buNone/>
            </a:pPr>
            <a:r>
              <a:rPr lang="en-US" sz="2500"/>
              <a:t>Berikut adalah contoh penggunaan fieldset :</a:t>
            </a:r>
            <a:endParaRPr lang="en-US" sz="2500"/>
          </a:p>
          <a:p>
            <a:pPr marL="0" indent="0" algn="just">
              <a:buNone/>
            </a:pPr>
            <a:r>
              <a:rPr lang="en-US" sz="2500"/>
              <a:t>&lt;fieldset&gt;</a:t>
            </a:r>
            <a:endParaRPr lang="en-US" sz="2500"/>
          </a:p>
          <a:p>
            <a:pPr marL="0" indent="0" algn="just">
              <a:buNone/>
            </a:pPr>
            <a:r>
              <a:rPr lang="en-US" sz="2500"/>
              <a:t>&lt;label for="username"&gt;Username&lt;/label&gt;</a:t>
            </a:r>
            <a:endParaRPr lang="en-US" sz="2500"/>
          </a:p>
          <a:p>
            <a:pPr marL="0" indent="0" algn="just">
              <a:buNone/>
            </a:pPr>
            <a:r>
              <a:rPr lang="en-US" sz="2500"/>
              <a:t>&lt;input type="text" name="username" id="username"&gt;</a:t>
            </a:r>
            <a:endParaRPr lang="en-US" sz="2500"/>
          </a:p>
          <a:p>
            <a:pPr marL="0" indent="0" algn="just">
              <a:buNone/>
            </a:pPr>
            <a:r>
              <a:rPr lang="en-US" sz="2500"/>
              <a:t>&lt;label for="password"&gt;Password&lt;/label&gt;</a:t>
            </a:r>
            <a:endParaRPr lang="en-US" sz="2500"/>
          </a:p>
          <a:p>
            <a:pPr marL="0" indent="0" algn="just">
              <a:buNone/>
            </a:pPr>
            <a:r>
              <a:rPr lang="en-US" sz="2500"/>
              <a:t>&lt;input type="text" name="password" id="password"&gt;</a:t>
            </a:r>
            <a:endParaRPr lang="en-US" sz="2500"/>
          </a:p>
          <a:p>
            <a:pPr marL="0" indent="0" algn="just">
              <a:buNone/>
            </a:pPr>
            <a:r>
              <a:rPr lang="en-US" sz="2500"/>
              <a:t>&lt;/fieldset&gt;</a:t>
            </a:r>
            <a:endParaRPr lang="en-US"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71500" y="604520"/>
            <a:ext cx="10854055" cy="6025515"/>
          </a:xfrm>
        </p:spPr>
        <p:txBody>
          <a:bodyPr>
            <a:noAutofit/>
          </a:bodyPr>
          <a:p>
            <a:pPr marL="0" indent="0" algn="just">
              <a:buNone/>
            </a:pPr>
            <a:r>
              <a:rPr lang="en-US" sz="2700" b="1" u="sng"/>
              <a:t>Legend</a:t>
            </a:r>
            <a:endParaRPr lang="en-US" sz="2700" b="1" u="sng"/>
          </a:p>
          <a:p>
            <a:pPr marL="0" indent="0" algn="just">
              <a:buNone/>
            </a:pPr>
            <a:endParaRPr lang="en-US" sz="2700" b="1" u="sng"/>
          </a:p>
          <a:p>
            <a:pPr marL="0" indent="0" algn="just">
              <a:buNone/>
            </a:pPr>
            <a:r>
              <a:rPr lang="en-US" sz="2700"/>
              <a:t>Elemen legend digunakan untuk memberikan judul pada sebuah fieldset. Pengunaan elemen legend sangat sederhana, hanya dengan menambahkan elemen tersebut sebagai child pertama dari fieldset, seperti berikut:</a:t>
            </a:r>
            <a:endParaRPr lang="en-US" sz="2700"/>
          </a:p>
          <a:p>
            <a:pPr marL="0" indent="0" algn="just">
              <a:buNone/>
            </a:pPr>
            <a:r>
              <a:rPr lang="en-US" sz="2700"/>
              <a:t>&lt;fieldset&gt;</a:t>
            </a:r>
            <a:endParaRPr lang="en-US" sz="2700"/>
          </a:p>
          <a:p>
            <a:pPr marL="0" indent="0" algn="just">
              <a:buNone/>
            </a:pPr>
            <a:r>
              <a:rPr lang="en-US" sz="2700"/>
              <a:t>&lt;legend&gt;Login&lt;/legend&gt;</a:t>
            </a:r>
            <a:endParaRPr lang="en-US" sz="2700"/>
          </a:p>
          <a:p>
            <a:pPr marL="0" indent="0" algn="just">
              <a:buNone/>
            </a:pPr>
            <a:r>
              <a:rPr lang="en-US" sz="2700"/>
              <a:t>&lt;label for="username"&gt;Username&lt;/label&gt;</a:t>
            </a:r>
            <a:endParaRPr lang="en-US" sz="2700"/>
          </a:p>
          <a:p>
            <a:pPr marL="0" indent="0" algn="just">
              <a:buNone/>
            </a:pPr>
            <a:r>
              <a:rPr lang="en-US" sz="2700"/>
              <a:t>&lt;input type="text" name="username" id="username"&gt;</a:t>
            </a:r>
            <a:endParaRPr lang="en-US" sz="2700"/>
          </a:p>
          <a:p>
            <a:pPr marL="0" indent="0" algn="just">
              <a:buNone/>
            </a:pPr>
            <a:r>
              <a:rPr lang="en-US" sz="2700"/>
              <a:t>&lt;label for="password"&gt;Password&lt;/label&gt;</a:t>
            </a:r>
            <a:endParaRPr lang="en-US" sz="2700"/>
          </a:p>
          <a:p>
            <a:pPr marL="0" indent="0" algn="just">
              <a:buNone/>
            </a:pPr>
            <a:r>
              <a:rPr lang="en-US" sz="2700"/>
              <a:t>&lt;input type="text" name="password" id="password"&gt;</a:t>
            </a:r>
            <a:endParaRPr lang="en-US" sz="2700"/>
          </a:p>
          <a:p>
            <a:pPr marL="0" indent="0" algn="just">
              <a:buNone/>
            </a:pPr>
            <a:r>
              <a:rPr lang="en-US" sz="2700"/>
              <a:t>&lt;/fieldset&gt;</a:t>
            </a:r>
            <a:endParaRPr lang="en-US" sz="2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589280"/>
            <a:ext cx="10809605" cy="5588000"/>
          </a:xfrm>
        </p:spPr>
        <p:txBody>
          <a:bodyPr>
            <a:normAutofit/>
          </a:bodyPr>
          <a:p>
            <a:pPr marL="0" indent="0" algn="just">
              <a:buNone/>
            </a:pPr>
            <a:r>
              <a:rPr lang="en-US" b="1" u="sng"/>
              <a:t>Validasi Masukan pada Form</a:t>
            </a:r>
            <a:endParaRPr lang="en-US" b="1" u="sng"/>
          </a:p>
          <a:p>
            <a:pPr marL="0" indent="0" algn="just">
              <a:buNone/>
            </a:pPr>
            <a:endParaRPr lang="en-US" b="1" u="sng"/>
          </a:p>
          <a:p>
            <a:pPr marL="0" indent="0" algn="just">
              <a:buNone/>
            </a:pPr>
            <a:r>
              <a:rPr lang="en-US"/>
              <a:t>Proses pengecekan kewajiban isi atau berbagai batasan lain ini dikenal dengan nama validasi. validasi untuk mengecek terjadinya verivikasi elemen-elemen yang di berikan nilainyanya oleh pengguna.</a:t>
            </a:r>
            <a:endParaRPr lang="en-US"/>
          </a:p>
          <a:p>
            <a:pPr marL="0" indent="0" algn="just">
              <a:buNone/>
            </a:pPr>
            <a:r>
              <a:rPr lang="en-US"/>
              <a:t>contoh penggunaan atribut ini untuk username atau email: </a:t>
            </a:r>
            <a:endParaRPr lang="en-US"/>
          </a:p>
          <a:p>
            <a:pPr marL="0" indent="0" algn="just">
              <a:buNone/>
            </a:pPr>
            <a:r>
              <a:rPr lang="en-US"/>
              <a:t>&lt;input type="text" name="username" requied&gt;</a:t>
            </a:r>
            <a:endParaRPr lang="en-US"/>
          </a:p>
          <a:p>
            <a:pPr marL="0" indent="0" algn="just">
              <a:buNone/>
            </a:pPr>
            <a:endParaRPr lang="en-US"/>
          </a:p>
        </p:txBody>
      </p:sp>
      <p:pic>
        <p:nvPicPr>
          <p:cNvPr id="5" name="Content Placeholder 4"/>
          <p:cNvPicPr>
            <a:picLocks noChangeAspect="1"/>
          </p:cNvPicPr>
          <p:nvPr>
            <p:ph sz="half" idx="2"/>
          </p:nvPr>
        </p:nvPicPr>
        <p:blipFill>
          <a:blip r:embed="rId1"/>
          <a:stretch>
            <a:fillRect/>
          </a:stretch>
        </p:blipFill>
        <p:spPr>
          <a:xfrm>
            <a:off x="1280160" y="3888740"/>
            <a:ext cx="7026275" cy="1579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4640" y="123825"/>
            <a:ext cx="10666730" cy="738505"/>
          </a:xfrm>
        </p:spPr>
        <p:txBody>
          <a:bodyPr>
            <a:normAutofit fontScale="90000"/>
          </a:bodyPr>
          <a:p>
            <a:r>
              <a:rPr lang="en-US"/>
              <a:t>contoh latihan</a:t>
            </a:r>
            <a:endParaRPr lang="en-US"/>
          </a:p>
        </p:txBody>
      </p:sp>
      <p:sp>
        <p:nvSpPr>
          <p:cNvPr id="3" name="Content Placeholder 2"/>
          <p:cNvSpPr>
            <a:spLocks noGrp="1"/>
          </p:cNvSpPr>
          <p:nvPr>
            <p:ph sz="half" idx="1"/>
          </p:nvPr>
        </p:nvSpPr>
        <p:spPr>
          <a:xfrm>
            <a:off x="295275" y="861695"/>
            <a:ext cx="11276965" cy="5996305"/>
          </a:xfrm>
        </p:spPr>
        <p:txBody>
          <a:bodyPr>
            <a:normAutofit fontScale="75000"/>
          </a:bodyPr>
          <a:p>
            <a:pPr marL="0" indent="0" algn="just">
              <a:buNone/>
            </a:pPr>
            <a:r>
              <a:rPr lang="en-US"/>
              <a:t>Penggunaan input text dalam sebuah form.  Simpan dengan nama latihan1.html</a:t>
            </a:r>
            <a:endParaRPr lang="en-US"/>
          </a:p>
          <a:p>
            <a:pPr marL="0" indent="0" algn="just">
              <a:buNone/>
            </a:pPr>
            <a:r>
              <a:rPr lang="en-US"/>
              <a:t>Buat form dengan input kontrol form seperti text, checkbox, radio, reset, submit, seperti tampilan </a:t>
            </a:r>
            <a:endParaRPr lang="en-US"/>
          </a:p>
          <a:p>
            <a:pPr marL="0" indent="0" algn="just">
              <a:buNone/>
            </a:pPr>
            <a:r>
              <a:rPr lang="en-US"/>
              <a:t>di bawah ini:</a:t>
            </a:r>
            <a:endParaRPr lang="en-US"/>
          </a:p>
          <a:p>
            <a:pPr marL="0" indent="0" algn="just">
              <a:buNone/>
            </a:pPr>
            <a:r>
              <a:rPr lang="en-US"/>
              <a:t>&lt;html&gt;</a:t>
            </a:r>
            <a:endParaRPr lang="en-US"/>
          </a:p>
          <a:p>
            <a:pPr marL="0" indent="0" algn="just">
              <a:buNone/>
            </a:pPr>
            <a:r>
              <a:rPr lang="en-US"/>
              <a:t>&lt;head&gt;</a:t>
            </a:r>
            <a:endParaRPr lang="en-US"/>
          </a:p>
          <a:p>
            <a:pPr marL="0" indent="0" algn="just">
              <a:buNone/>
            </a:pPr>
            <a:r>
              <a:rPr lang="en-US"/>
              <a:t>&lt;title&gt;Latihan7-1&lt;/title&gt;</a:t>
            </a:r>
            <a:endParaRPr lang="en-US"/>
          </a:p>
          <a:p>
            <a:pPr marL="0" indent="0" algn="just">
              <a:buNone/>
            </a:pPr>
            <a:r>
              <a:rPr lang="en-US"/>
              <a:t>&lt;/head&gt;</a:t>
            </a:r>
            <a:endParaRPr lang="en-US"/>
          </a:p>
          <a:p>
            <a:pPr marL="0" indent="0" algn="just">
              <a:buNone/>
            </a:pPr>
            <a:r>
              <a:rPr lang="en-US"/>
              <a:t>&lt;body&gt;</a:t>
            </a:r>
            <a:endParaRPr lang="en-US"/>
          </a:p>
          <a:p>
            <a:pPr marL="0" indent="0" algn="just">
              <a:buNone/>
            </a:pPr>
            <a:r>
              <a:rPr lang="en-US"/>
              <a:t>&lt;FORM METHOD="POST" ACTION=mailto:teknisi@jardiknas.org&gt;</a:t>
            </a:r>
            <a:endParaRPr lang="en-US"/>
          </a:p>
          <a:p>
            <a:pPr marL="0" indent="0" algn="just">
              <a:buNone/>
            </a:pPr>
            <a:r>
              <a:rPr lang="en-US"/>
              <a:t>&lt;H4&gt;FORM&lt;/H4&gt;</a:t>
            </a:r>
            <a:endParaRPr lang="en-US"/>
          </a:p>
          <a:p>
            <a:pPr marL="0" indent="0" algn="just">
              <a:buNone/>
            </a:pPr>
            <a:r>
              <a:rPr lang="en-US"/>
              <a:t>&lt;INPUT TYPE="text" NAME="var1" SIZE="30" VALUE="Enter your name here."&gt;</a:t>
            </a:r>
            <a:endParaRPr lang="en-US"/>
          </a:p>
          <a:p>
            <a:pPr marL="0" indent="0" algn="just">
              <a:buNone/>
            </a:pPr>
            <a:r>
              <a:rPr lang="en-US"/>
              <a:t>&lt;BR&gt;&lt;BR&gt;</a:t>
            </a:r>
            <a:endParaRPr lang="en-US"/>
          </a:p>
          <a:p>
            <a:pPr marL="0" indent="0" algn="just">
              <a:buNone/>
            </a:pPr>
            <a:r>
              <a:rPr lang="en-US"/>
              <a:t>&lt;B&gt;Are you a student?&lt;/B&gt;</a:t>
            </a:r>
            <a:endParaRPr lang="en-US"/>
          </a:p>
          <a:p>
            <a:pPr marL="0" indent="0" algn="just">
              <a:buNone/>
            </a:pPr>
            <a:r>
              <a:rPr lang="en-US"/>
              <a:t>&lt;INPUT TYPE="checkbox" NAME="var2"&gt;</a:t>
            </a:r>
            <a:endParaRPr lang="en-US"/>
          </a:p>
          <a:p>
            <a:pPr marL="0" indent="0" algn="just">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10515" y="287020"/>
            <a:ext cx="11684635" cy="6297930"/>
          </a:xfrm>
        </p:spPr>
        <p:txBody>
          <a:bodyPr>
            <a:normAutofit fontScale="60000"/>
          </a:bodyPr>
          <a:p>
            <a:pPr marL="0" indent="0" algn="just">
              <a:buNone/>
            </a:pPr>
            <a:r>
              <a:rPr lang="en-US">
                <a:sym typeface="+mn-ea"/>
              </a:rPr>
              <a:t>&lt;BR&gt;&lt;BR&gt;</a:t>
            </a:r>
            <a:endParaRPr lang="en-US"/>
          </a:p>
          <a:p>
            <a:pPr marL="0" indent="0" algn="just">
              <a:buNone/>
            </a:pPr>
            <a:r>
              <a:rPr lang="en-US">
                <a:sym typeface="+mn-ea"/>
              </a:rPr>
              <a:t>&lt;B&gt;How old are you?&lt;/B&gt;</a:t>
            </a:r>
            <a:endParaRPr lang="en-US"/>
          </a:p>
          <a:p>
            <a:pPr marL="0" indent="0" algn="just">
              <a:buNone/>
            </a:pPr>
            <a:r>
              <a:rPr lang="en-US">
                <a:sym typeface="+mn-ea"/>
              </a:rPr>
              <a:t>&lt;BR&gt;</a:t>
            </a:r>
            <a:endParaRPr lang="en-US"/>
          </a:p>
          <a:p>
            <a:pPr marL="0" indent="0" algn="just">
              <a:buNone/>
            </a:pPr>
            <a:r>
              <a:rPr lang="en-US">
                <a:sym typeface="+mn-ea"/>
              </a:rPr>
              <a:t>&lt;INPUT TYPE="radio" NAME="var3" VALUE="r1"&gt;10 – 15</a:t>
            </a:r>
            <a:endParaRPr lang="en-US"/>
          </a:p>
          <a:p>
            <a:pPr marL="0" indent="0" algn="just">
              <a:buNone/>
            </a:pPr>
            <a:r>
              <a:rPr lang="en-US">
                <a:sym typeface="+mn-ea"/>
              </a:rPr>
              <a:t>&lt;BR&gt;</a:t>
            </a:r>
            <a:endParaRPr lang="en-US"/>
          </a:p>
          <a:p>
            <a:pPr marL="0" indent="0" algn="just">
              <a:buNone/>
            </a:pPr>
            <a:r>
              <a:rPr lang="en-US">
                <a:sym typeface="+mn-ea"/>
              </a:rPr>
              <a:t>&lt;INPUT TYPE="radio" NAME="var3" VALUE="r2"&gt;16 – 20</a:t>
            </a:r>
            <a:endParaRPr lang="en-US"/>
          </a:p>
          <a:p>
            <a:pPr marL="0" indent="0" algn="just">
              <a:buNone/>
            </a:pPr>
            <a:r>
              <a:rPr lang="en-US">
                <a:sym typeface="+mn-ea"/>
              </a:rPr>
              <a:t>&lt;BR&gt;</a:t>
            </a:r>
            <a:endParaRPr lang="en-US"/>
          </a:p>
          <a:p>
            <a:pPr marL="0" indent="0" algn="just">
              <a:buNone/>
            </a:pPr>
            <a:r>
              <a:rPr lang="en-US">
                <a:sym typeface="+mn-ea"/>
              </a:rPr>
              <a:t>&lt;INPUT TYPE="radio" NAME="var3" VALUE="r3"&gt;21 – 25</a:t>
            </a:r>
            <a:endParaRPr lang="en-US"/>
          </a:p>
          <a:p>
            <a:pPr marL="0" indent="0" algn="just">
              <a:buNone/>
            </a:pPr>
            <a:r>
              <a:rPr lang="en-US">
                <a:sym typeface="+mn-ea"/>
              </a:rPr>
              <a:t>&lt;BR&gt;&lt;BR&gt;</a:t>
            </a:r>
            <a:endParaRPr lang="en-US"/>
          </a:p>
          <a:p>
            <a:pPr marL="0" indent="0" algn="just">
              <a:buNone/>
            </a:pPr>
            <a:r>
              <a:rPr lang="en-US">
                <a:sym typeface="+mn-ea"/>
              </a:rPr>
              <a:t>&lt;INPUT TYPE="submit" NAME="var4" VALUE="Send"&gt;</a:t>
            </a:r>
            <a:endParaRPr lang="en-US"/>
          </a:p>
          <a:p>
            <a:pPr marL="0" indent="0" algn="just">
              <a:buNone/>
            </a:pPr>
            <a:r>
              <a:rPr lang="en-US">
                <a:sym typeface="+mn-ea"/>
              </a:rPr>
              <a:t>&lt;INPUT TYPE="reset" NAME="var5" VALUE="Clear"&gt;</a:t>
            </a:r>
            <a:endParaRPr lang="en-US">
              <a:sym typeface="+mn-ea"/>
            </a:endParaRPr>
          </a:p>
          <a:p>
            <a:pPr marL="0" indent="0" algn="just">
              <a:buNone/>
            </a:pPr>
            <a:r>
              <a:rPr lang="en-US"/>
              <a:t>&lt;/FORM&gt;</a:t>
            </a:r>
            <a:endParaRPr lang="en-US"/>
          </a:p>
          <a:p>
            <a:pPr marL="0" indent="0" algn="just">
              <a:buNone/>
            </a:pPr>
            <a:r>
              <a:rPr lang="en-US"/>
              <a:t>&lt;/body&gt;</a:t>
            </a:r>
            <a:endParaRPr lang="en-US"/>
          </a:p>
          <a:p>
            <a:pPr marL="0" indent="0" algn="just">
              <a:buNone/>
            </a:pPr>
            <a:r>
              <a:rPr lang="en-US"/>
              <a:t>&lt;/html&gt;</a:t>
            </a:r>
            <a:endParaRPr lang="en-US"/>
          </a:p>
          <a:p>
            <a:pPr marL="0" indent="0" algn="just">
              <a:buNone/>
            </a:pPr>
            <a:r>
              <a:rPr lang="en-US"/>
              <a:t>Jika diisi namanya adalah Rahmat ; student di check ; umur 21-25 ; maka jika form ini di submit </a:t>
            </a:r>
            <a:endParaRPr lang="en-US"/>
          </a:p>
          <a:p>
            <a:pPr marL="0" indent="0" algn="just">
              <a:buNone/>
            </a:pPr>
            <a:r>
              <a:rPr lang="en-US"/>
              <a:t>data form yang terkirim adalah var1="Rahmat"&amp;var2="1"&amp;var3="r3"</a:t>
            </a:r>
            <a:endParaRPr lang="en-US"/>
          </a:p>
          <a:p>
            <a:pPr marL="0" indent="0" algn="just">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12725" y="156210"/>
            <a:ext cx="11857355" cy="6805930"/>
          </a:xfrm>
        </p:spPr>
        <p:txBody>
          <a:bodyPr>
            <a:noAutofit/>
          </a:bodyPr>
          <a:p>
            <a:pPr marL="0" indent="0" algn="just">
              <a:buNone/>
            </a:pPr>
            <a:r>
              <a:rPr lang="en-US" sz="1600" b="1" u="sng"/>
              <a:t>Format Teks</a:t>
            </a:r>
            <a:endParaRPr lang="en-US" sz="1600" b="1" u="sng"/>
          </a:p>
          <a:p>
            <a:pPr marL="0" indent="0" algn="just">
              <a:buNone/>
            </a:pPr>
            <a:r>
              <a:rPr lang="en-US" sz="1600"/>
              <a:t>Font</a:t>
            </a:r>
            <a:endParaRPr lang="en-US" sz="1600"/>
          </a:p>
          <a:p>
            <a:pPr marL="0" indent="0" algn="just">
              <a:buNone/>
            </a:pPr>
            <a:r>
              <a:rPr lang="en-US" sz="1600"/>
              <a:t>Elemen &lt;FONT&gt; digunakan untuk mengganti jenis huruf, warna, dan ukuran teks.</a:t>
            </a:r>
            <a:endParaRPr lang="en-US" sz="1600"/>
          </a:p>
          <a:p>
            <a:pPr marL="0" indent="0" algn="just">
              <a:buNone/>
            </a:pPr>
            <a:endParaRPr lang="en-US" sz="1600"/>
          </a:p>
          <a:p>
            <a:pPr marL="0" indent="0" algn="just">
              <a:buNone/>
            </a:pPr>
            <a:endParaRPr lang="en-US" sz="1600"/>
          </a:p>
          <a:p>
            <a:pPr marL="0" indent="0" algn="just">
              <a:buNone/>
            </a:pPr>
            <a:r>
              <a:rPr lang="en-US" sz="1600"/>
              <a:t>n merupakan ukuran dimulai dari yang terkecil , hingga nilai terbesar 7. default atau ukuran teks adalah 3. Ukuran awal teks dapat diganti dengan perintah tag</a:t>
            </a:r>
            <a:endParaRPr lang="en-US" sz="1600"/>
          </a:p>
          <a:p>
            <a:pPr marL="0" indent="0" algn="just">
              <a:buNone/>
            </a:pPr>
            <a:r>
              <a:rPr lang="en-US" sz="1600"/>
              <a:t>&lt;BASEFONT&gt;</a:t>
            </a:r>
            <a:endParaRPr lang="en-US" sz="1600"/>
          </a:p>
          <a:p>
            <a:pPr marL="0" indent="0" algn="just">
              <a:buNone/>
            </a:pPr>
            <a:r>
              <a:rPr lang="en-US" sz="1600"/>
              <a:t>color : mengatur warna teks</a:t>
            </a:r>
            <a:endParaRPr lang="en-US" sz="1600"/>
          </a:p>
          <a:p>
            <a:pPr marL="0" indent="0" algn="just">
              <a:buNone/>
            </a:pPr>
            <a:r>
              <a:rPr lang="en-US" sz="1600"/>
              <a:t>a. &lt;b&gt; : menebalkan teks</a:t>
            </a:r>
            <a:endParaRPr lang="en-US" sz="1600"/>
          </a:p>
          <a:p>
            <a:pPr marL="0" indent="0" algn="just">
              <a:buNone/>
            </a:pPr>
            <a:r>
              <a:rPr lang="en-US" sz="1600"/>
              <a:t>b. &lt;strong&gt; : menebalkan teks</a:t>
            </a:r>
            <a:endParaRPr lang="en-US" sz="1600"/>
          </a:p>
          <a:p>
            <a:pPr marL="0" indent="0" algn="just">
              <a:buNone/>
            </a:pPr>
            <a:r>
              <a:rPr lang="en-US" sz="1600"/>
              <a:t>c. &lt;em&gt; : menekankan teks</a:t>
            </a:r>
            <a:endParaRPr lang="en-US" sz="1600"/>
          </a:p>
          <a:p>
            <a:pPr marL="0" indent="0" algn="just">
              <a:buNone/>
            </a:pPr>
            <a:r>
              <a:rPr lang="en-US" sz="1600"/>
              <a:t>d. &lt;i&gt; : memiringkan teks</a:t>
            </a:r>
            <a:endParaRPr lang="en-US" sz="1600"/>
          </a:p>
          <a:p>
            <a:pPr marL="0" indent="0" algn="just">
              <a:buNone/>
            </a:pPr>
            <a:r>
              <a:rPr lang="en-US" sz="1600"/>
              <a:t>e. &lt;small&gt; : memperkecil ukuran teks dari ukuran normal</a:t>
            </a:r>
            <a:endParaRPr lang="en-US" sz="1600"/>
          </a:p>
          <a:p>
            <a:pPr marL="0" indent="0" algn="just">
              <a:buNone/>
            </a:pPr>
            <a:r>
              <a:rPr lang="en-US" sz="1600"/>
              <a:t>f. &lt;big&gt; : memperbesar ukuran teks dari ukuran normal</a:t>
            </a:r>
            <a:endParaRPr lang="en-US" sz="1600"/>
          </a:p>
          <a:p>
            <a:pPr marL="0" indent="0" algn="just">
              <a:buNone/>
            </a:pPr>
            <a:r>
              <a:rPr lang="en-US" sz="1600"/>
              <a:t>g. &lt;sub&gt; : subscript, teks sedikit kebawah dari baris normal</a:t>
            </a:r>
            <a:endParaRPr lang="en-US" sz="1600"/>
          </a:p>
          <a:p>
            <a:pPr marL="0" indent="0" algn="just">
              <a:buNone/>
            </a:pPr>
            <a:r>
              <a:rPr lang="en-US" sz="1600"/>
              <a:t>h. &lt;sup&gt; : supercript, teks sedikit naik dari baris normal</a:t>
            </a:r>
            <a:endParaRPr lang="en-US" sz="1600"/>
          </a:p>
          <a:p>
            <a:pPr marL="0" indent="0" algn="just">
              <a:buNone/>
            </a:pPr>
            <a:r>
              <a:rPr lang="en-US" sz="1600"/>
              <a:t>i. &lt;u&gt; : underline, garis bawah</a:t>
            </a:r>
            <a:endParaRPr lang="en-US" sz="1600"/>
          </a:p>
          <a:p>
            <a:pPr marL="0" indent="0" algn="just">
              <a:buNone/>
            </a:pPr>
            <a:r>
              <a:rPr lang="en-US" sz="1600"/>
              <a:t>j. &lt;s&gt; : strike, mencoret teks</a:t>
            </a:r>
            <a:endParaRPr lang="en-US" sz="1600"/>
          </a:p>
          <a:p>
            <a:pPr marL="0" indent="0" algn="just">
              <a:buNone/>
            </a:pPr>
            <a:r>
              <a:rPr lang="en-US" sz="1600"/>
              <a:t>Penggunaan Format Teks</a:t>
            </a:r>
            <a:endParaRPr lang="en-US" sz="1600"/>
          </a:p>
        </p:txBody>
      </p:sp>
      <p:pic>
        <p:nvPicPr>
          <p:cNvPr id="5" name="Content Placeholder 4"/>
          <p:cNvPicPr>
            <a:picLocks noChangeAspect="1"/>
          </p:cNvPicPr>
          <p:nvPr>
            <p:ph sz="half" idx="2"/>
          </p:nvPr>
        </p:nvPicPr>
        <p:blipFill>
          <a:blip r:embed="rId1"/>
          <a:stretch>
            <a:fillRect/>
          </a:stretch>
        </p:blipFill>
        <p:spPr>
          <a:xfrm>
            <a:off x="540385" y="1095375"/>
            <a:ext cx="4419600" cy="7429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06095" y="422910"/>
            <a:ext cx="11322050" cy="6236335"/>
          </a:xfrm>
        </p:spPr>
        <p:txBody>
          <a:bodyPr>
            <a:normAutofit fontScale="75000"/>
          </a:bodyPr>
          <a:p>
            <a:pPr marL="0" indent="0" algn="just">
              <a:buNone/>
            </a:pPr>
            <a:r>
              <a:rPr lang="en-US"/>
              <a:t>Dari latihan 1 tambahkan menu select where are you from?, dan juga disimpan filenya dengan latihan2. </a:t>
            </a:r>
            <a:endParaRPr lang="en-US"/>
          </a:p>
          <a:p>
            <a:pPr marL="0" indent="0" algn="just">
              <a:buNone/>
            </a:pPr>
            <a:r>
              <a:rPr lang="en-US"/>
              <a:t>&lt;html&gt;</a:t>
            </a:r>
            <a:endParaRPr lang="en-US"/>
          </a:p>
          <a:p>
            <a:pPr marL="0" indent="0" algn="just">
              <a:buNone/>
            </a:pPr>
            <a:r>
              <a:rPr lang="en-US"/>
              <a:t>&lt;head&gt;</a:t>
            </a:r>
            <a:endParaRPr lang="en-US"/>
          </a:p>
          <a:p>
            <a:pPr marL="0" indent="0" algn="just">
              <a:buNone/>
            </a:pPr>
            <a:r>
              <a:rPr lang="en-US"/>
              <a:t>&lt;title&gt;Latihan7-2&lt;/title&gt;</a:t>
            </a:r>
            <a:endParaRPr lang="en-US"/>
          </a:p>
          <a:p>
            <a:pPr marL="0" indent="0" algn="just">
              <a:buNone/>
            </a:pPr>
            <a:r>
              <a:rPr lang="en-US"/>
              <a:t>&lt;/head&gt;</a:t>
            </a:r>
            <a:endParaRPr lang="en-US"/>
          </a:p>
          <a:p>
            <a:pPr marL="0" indent="0" algn="just">
              <a:buNone/>
            </a:pPr>
            <a:r>
              <a:rPr lang="en-US"/>
              <a:t>&lt;body&gt;</a:t>
            </a:r>
            <a:endParaRPr lang="en-US"/>
          </a:p>
          <a:p>
            <a:pPr marL="0" indent="0" algn="just">
              <a:buNone/>
            </a:pPr>
            <a:r>
              <a:rPr lang="en-US"/>
              <a:t>&lt;FORM METHOD="POST" ACTION="mailto:teknisi@jardiknas.org"&gt;</a:t>
            </a:r>
            <a:endParaRPr lang="en-US"/>
          </a:p>
          <a:p>
            <a:pPr marL="0" indent="0" algn="just">
              <a:buNone/>
            </a:pPr>
            <a:r>
              <a:rPr lang="en-US"/>
              <a:t>&lt;H4&gt;FORM&lt;/H4&gt;</a:t>
            </a:r>
            <a:endParaRPr lang="en-US"/>
          </a:p>
          <a:p>
            <a:pPr marL="0" indent="0" algn="just">
              <a:buNone/>
            </a:pPr>
            <a:r>
              <a:rPr lang="en-US"/>
              <a:t>&lt;INPUT TYPE="text" NAME="var1" SIZE="30" VALUE="Enter your name here."&gt;</a:t>
            </a:r>
            <a:endParaRPr lang="en-US"/>
          </a:p>
          <a:p>
            <a:pPr marL="0" indent="0" algn="just">
              <a:buNone/>
            </a:pPr>
            <a:r>
              <a:rPr lang="en-US"/>
              <a:t>&lt;BR&gt;&lt;BR&gt;</a:t>
            </a:r>
            <a:endParaRPr lang="en-US"/>
          </a:p>
          <a:p>
            <a:pPr marL="0" indent="0" algn="just">
              <a:buNone/>
            </a:pPr>
            <a:r>
              <a:rPr lang="en-US"/>
              <a:t>&lt;B&gt;Are you a student?&lt;/B&gt;</a:t>
            </a:r>
            <a:endParaRPr lang="en-US"/>
          </a:p>
          <a:p>
            <a:pPr marL="0" indent="0" algn="just">
              <a:buNone/>
            </a:pPr>
            <a:r>
              <a:rPr lang="en-US"/>
              <a:t>&lt;INPUT TYPE="checkbox" NAME="var2"&gt;</a:t>
            </a:r>
            <a:endParaRPr lang="en-US"/>
          </a:p>
          <a:p>
            <a:pPr marL="0" indent="0" algn="just">
              <a:buNone/>
            </a:pPr>
            <a:r>
              <a:rPr lang="en-US"/>
              <a:t>&lt;BR&gt;&lt;BR&gt;</a:t>
            </a:r>
            <a:endParaRPr lang="en-US"/>
          </a:p>
          <a:p>
            <a:pPr marL="0" indent="0" algn="just">
              <a:buNone/>
            </a:pPr>
            <a:r>
              <a:rPr lang="en-US"/>
              <a:t>&lt;B&gt;How old are you?&lt;/B&gt;</a:t>
            </a:r>
            <a:endParaRPr lang="en-US"/>
          </a:p>
          <a:p>
            <a:pPr marL="0" indent="0" algn="just">
              <a:buNone/>
            </a:pPr>
            <a:r>
              <a:rPr lang="en-US"/>
              <a:t>&lt;BR&gt;</a:t>
            </a:r>
            <a:endParaRPr lang="en-US"/>
          </a:p>
          <a:p>
            <a:pPr marL="0" indent="0" algn="just">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86080" y="377190"/>
            <a:ext cx="11337290" cy="6297295"/>
          </a:xfrm>
        </p:spPr>
        <p:txBody>
          <a:bodyPr>
            <a:normAutofit fontScale="45000"/>
          </a:bodyPr>
          <a:p>
            <a:pPr marL="0" indent="0" algn="just">
              <a:buNone/>
            </a:pPr>
            <a:r>
              <a:rPr lang="en-US">
                <a:sym typeface="+mn-ea"/>
              </a:rPr>
              <a:t>&lt;INPUT TYPE="radio" NAME="var3" VALUE="r1"&gt;10 – 15</a:t>
            </a:r>
            <a:endParaRPr lang="en-US"/>
          </a:p>
          <a:p>
            <a:pPr marL="0" indent="0" algn="just">
              <a:buNone/>
            </a:pPr>
            <a:r>
              <a:rPr lang="en-US">
                <a:sym typeface="+mn-ea"/>
              </a:rPr>
              <a:t>&lt;BR&gt;</a:t>
            </a:r>
            <a:endParaRPr lang="en-US"/>
          </a:p>
          <a:p>
            <a:pPr marL="0" indent="0" algn="just">
              <a:buNone/>
            </a:pPr>
            <a:r>
              <a:rPr lang="en-US">
                <a:sym typeface="+mn-ea"/>
              </a:rPr>
              <a:t>&lt;INPUT TYPE="radio" NAME="var3" VALUE="r2"&gt;16 – 20</a:t>
            </a:r>
            <a:endParaRPr lang="en-US"/>
          </a:p>
          <a:p>
            <a:pPr marL="0" indent="0" algn="just">
              <a:buNone/>
            </a:pPr>
            <a:r>
              <a:rPr lang="en-US">
                <a:sym typeface="+mn-ea"/>
              </a:rPr>
              <a:t>&lt;BR&gt;</a:t>
            </a:r>
            <a:endParaRPr lang="en-US"/>
          </a:p>
          <a:p>
            <a:pPr marL="0" indent="0" algn="just">
              <a:buNone/>
            </a:pPr>
            <a:r>
              <a:rPr lang="en-US">
                <a:sym typeface="+mn-ea"/>
              </a:rPr>
              <a:t>&lt;INPUT TYPE="radio" NAME="var3" VALUE="r3"&gt;21 – 25</a:t>
            </a:r>
            <a:endParaRPr lang="en-US"/>
          </a:p>
          <a:p>
            <a:pPr marL="0" indent="0" algn="just">
              <a:buNone/>
            </a:pPr>
            <a:r>
              <a:rPr lang="en-US">
                <a:sym typeface="+mn-ea"/>
              </a:rPr>
              <a:t>&lt;BR&gt;&lt;BR&gt;</a:t>
            </a:r>
            <a:endParaRPr lang="en-US"/>
          </a:p>
          <a:p>
            <a:pPr marL="0" indent="0" algn="just">
              <a:buNone/>
            </a:pPr>
            <a:r>
              <a:rPr lang="en-US">
                <a:sym typeface="+mn-ea"/>
              </a:rPr>
              <a:t>&lt;B&gt;Where are you from?&lt;/B&gt;</a:t>
            </a:r>
            <a:endParaRPr lang="en-US"/>
          </a:p>
          <a:p>
            <a:pPr marL="0" indent="0" algn="just">
              <a:buNone/>
            </a:pPr>
            <a:r>
              <a:rPr lang="en-US">
                <a:sym typeface="+mn-ea"/>
              </a:rPr>
              <a:t>&lt;BR&gt;</a:t>
            </a:r>
            <a:endParaRPr lang="en-US"/>
          </a:p>
          <a:p>
            <a:pPr marL="0" indent="0" algn="just">
              <a:buNone/>
            </a:pPr>
            <a:r>
              <a:rPr lang="en-US">
                <a:sym typeface="+mn-ea"/>
              </a:rPr>
              <a:t>&lt;SELECT NAME="var6" SIZE="1"&gt;</a:t>
            </a:r>
            <a:endParaRPr lang="en-US"/>
          </a:p>
          <a:p>
            <a:pPr marL="0" indent="0" algn="just">
              <a:buNone/>
            </a:pPr>
            <a:r>
              <a:rPr lang="en-US">
                <a:sym typeface="+mn-ea"/>
              </a:rPr>
              <a:t>&lt;OPTION VALUE="BG"&gt;Bulgaria</a:t>
            </a:r>
            <a:endParaRPr lang="en-US">
              <a:sym typeface="+mn-ea"/>
            </a:endParaRPr>
          </a:p>
          <a:p>
            <a:pPr marL="0" indent="0" algn="just">
              <a:buNone/>
            </a:pPr>
            <a:r>
              <a:rPr lang="en-US"/>
              <a:t>&lt;OPTION VALUE="UK"&gt;United Kingdom</a:t>
            </a:r>
            <a:endParaRPr lang="en-US"/>
          </a:p>
          <a:p>
            <a:pPr marL="0" indent="0" algn="just">
              <a:buNone/>
            </a:pPr>
            <a:r>
              <a:rPr lang="en-US"/>
              <a:t>&lt;OPTION VALUE="USA" SELECTED&gt;USA</a:t>
            </a:r>
            <a:endParaRPr lang="en-US"/>
          </a:p>
          <a:p>
            <a:pPr marL="0" indent="0" algn="just">
              <a:buNone/>
            </a:pPr>
            <a:r>
              <a:rPr lang="en-US"/>
              <a:t>&lt;/SELECT&gt;</a:t>
            </a:r>
            <a:endParaRPr lang="en-US"/>
          </a:p>
          <a:p>
            <a:pPr marL="0" indent="0" algn="just">
              <a:buNone/>
            </a:pPr>
            <a:r>
              <a:rPr lang="en-US"/>
              <a:t>&lt;BR&gt;&lt;BR&gt;</a:t>
            </a:r>
            <a:endParaRPr lang="en-US"/>
          </a:p>
          <a:p>
            <a:pPr marL="0" indent="0" algn="just">
              <a:buNone/>
            </a:pPr>
            <a:r>
              <a:rPr lang="en-US"/>
              <a:t>&lt;INPUT TYPE="submit" NAME="var4" VALUE="Send"&gt;</a:t>
            </a:r>
            <a:endParaRPr lang="en-US"/>
          </a:p>
          <a:p>
            <a:pPr marL="0" indent="0" algn="just">
              <a:buNone/>
            </a:pPr>
            <a:r>
              <a:rPr lang="en-US"/>
              <a:t>&lt;INPUT TYPE="reset" NAME="var5" VALUE="Clear"&gt;</a:t>
            </a:r>
            <a:endParaRPr lang="en-US"/>
          </a:p>
          <a:p>
            <a:pPr marL="0" indent="0" algn="just">
              <a:buNone/>
            </a:pPr>
            <a:r>
              <a:rPr lang="en-US"/>
              <a:t>&lt;/FORM&gt;</a:t>
            </a:r>
            <a:endParaRPr lang="en-US"/>
          </a:p>
          <a:p>
            <a:pPr marL="0" indent="0" algn="just">
              <a:buNone/>
            </a:pPr>
            <a:r>
              <a:rPr lang="en-US"/>
              <a:t>&lt;/body&gt;</a:t>
            </a:r>
            <a:endParaRPr lang="en-US"/>
          </a:p>
          <a:p>
            <a:pPr marL="0" indent="0" algn="just">
              <a:buNone/>
            </a:pPr>
            <a:r>
              <a:rPr lang="en-US"/>
              <a:t>&lt;/html&gt;</a:t>
            </a:r>
            <a:endParaRPr lang="en-US"/>
          </a:p>
          <a:p>
            <a:pPr marL="0" indent="0" algn="just">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p:nvPr>
            <p:ph sz="half" idx="1"/>
          </p:nvPr>
        </p:nvSpPr>
        <p:spPr>
          <a:xfrm>
            <a:off x="220345" y="362585"/>
            <a:ext cx="11744960" cy="6342380"/>
          </a:xfrm>
        </p:spPr>
        <p:txBody>
          <a:bodyPr/>
          <a:p>
            <a:pPr marL="0" indent="0" algn="just">
              <a:buNone/>
            </a:pPr>
            <a:r>
              <a:rPr lang="en-US"/>
              <a:t>Latihan 3 </a:t>
            </a:r>
            <a:endParaRPr lang="en-US"/>
          </a:p>
          <a:p>
            <a:pPr marL="0" indent="0" algn="just">
              <a:buNone/>
            </a:pPr>
            <a:r>
              <a:rPr lang="en-US"/>
              <a:t>Contoh skrip untuk penggunaan input text dalam sebuah form </a:t>
            </a:r>
            <a:endParaRPr lang="en-US"/>
          </a:p>
        </p:txBody>
      </p:sp>
      <p:pic>
        <p:nvPicPr>
          <p:cNvPr id="7" name="Content Placeholder 6"/>
          <p:cNvPicPr>
            <a:picLocks noChangeAspect="1"/>
          </p:cNvPicPr>
          <p:nvPr>
            <p:ph sz="half" idx="2"/>
          </p:nvPr>
        </p:nvPicPr>
        <p:blipFill>
          <a:blip r:embed="rId1"/>
          <a:stretch>
            <a:fillRect/>
          </a:stretch>
        </p:blipFill>
        <p:spPr>
          <a:xfrm>
            <a:off x="220345" y="1403350"/>
            <a:ext cx="10846435" cy="51657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65430" y="377190"/>
            <a:ext cx="11502390" cy="5800090"/>
          </a:xfrm>
        </p:spPr>
        <p:txBody>
          <a:bodyPr/>
          <a:p>
            <a:pPr marL="0" indent="0">
              <a:buNone/>
            </a:pPr>
            <a:r>
              <a:rPr lang="en-US"/>
              <a:t>Latihan 4</a:t>
            </a:r>
            <a:endParaRPr lang="en-US"/>
          </a:p>
          <a:p>
            <a:pPr marL="0" indent="0">
              <a:buNone/>
            </a:pPr>
            <a:r>
              <a:rPr lang="en-US"/>
              <a:t> contoh skrip untuk penggunaan input text dalam </a:t>
            </a:r>
            <a:endParaRPr lang="en-US"/>
          </a:p>
          <a:p>
            <a:pPr marL="0" indent="0">
              <a:buNone/>
            </a:pPr>
            <a:r>
              <a:rPr lang="en-US"/>
              <a:t>sebuah passwordmenu</a:t>
            </a:r>
            <a:endParaRPr lang="en-US"/>
          </a:p>
          <a:p>
            <a:pPr marL="0" indent="0">
              <a:buNone/>
            </a:pPr>
            <a:endParaRPr lang="en-US"/>
          </a:p>
        </p:txBody>
      </p:sp>
      <p:pic>
        <p:nvPicPr>
          <p:cNvPr id="5" name="Content Placeholder 4"/>
          <p:cNvPicPr>
            <a:picLocks noChangeAspect="1"/>
          </p:cNvPicPr>
          <p:nvPr>
            <p:ph sz="half" idx="2"/>
          </p:nvPr>
        </p:nvPicPr>
        <p:blipFill>
          <a:blip r:embed="rId1"/>
          <a:stretch>
            <a:fillRect/>
          </a:stretch>
        </p:blipFill>
        <p:spPr>
          <a:xfrm>
            <a:off x="838200" y="1859280"/>
            <a:ext cx="9481185" cy="43173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09880" y="287020"/>
            <a:ext cx="11533505" cy="6372860"/>
          </a:xfrm>
        </p:spPr>
        <p:txBody>
          <a:bodyPr/>
          <a:p>
            <a:pPr marL="0" indent="0">
              <a:buNone/>
            </a:pPr>
            <a:r>
              <a:rPr lang="en-US"/>
              <a:t>Latihan 5</a:t>
            </a:r>
            <a:endParaRPr lang="en-US"/>
          </a:p>
          <a:p>
            <a:pPr marL="0" indent="0">
              <a:buNone/>
            </a:pPr>
            <a:r>
              <a:rPr lang="en-US"/>
              <a:t> contoh skrip untuk penggunaan input text berupa radio button </a:t>
            </a:r>
            <a:endParaRPr lang="en-US"/>
          </a:p>
          <a:p>
            <a:pPr marL="0" indent="0">
              <a:buNone/>
            </a:pPr>
            <a:endParaRPr lang="en-US"/>
          </a:p>
          <a:p>
            <a:pPr marL="0" indent="0">
              <a:buNone/>
            </a:pPr>
            <a:endParaRPr lang="en-US"/>
          </a:p>
        </p:txBody>
      </p:sp>
      <p:pic>
        <p:nvPicPr>
          <p:cNvPr id="9" name="Content Placeholder 8"/>
          <p:cNvPicPr>
            <a:picLocks noChangeAspect="1"/>
          </p:cNvPicPr>
          <p:nvPr>
            <p:ph sz="half" idx="2"/>
          </p:nvPr>
        </p:nvPicPr>
        <p:blipFill>
          <a:blip r:embed="rId1"/>
          <a:stretch>
            <a:fillRect/>
          </a:stretch>
        </p:blipFill>
        <p:spPr>
          <a:xfrm>
            <a:off x="559435" y="1370965"/>
            <a:ext cx="9662160" cy="46266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16560" y="377190"/>
            <a:ext cx="11337290" cy="6207125"/>
          </a:xfrm>
        </p:spPr>
        <p:txBody>
          <a:bodyPr/>
          <a:p>
            <a:pPr marL="0" indent="0" algn="just">
              <a:buNone/>
            </a:pPr>
            <a:r>
              <a:rPr lang="en-US"/>
              <a:t>Latihan6</a:t>
            </a:r>
            <a:endParaRPr lang="en-US"/>
          </a:p>
          <a:p>
            <a:pPr marL="0" indent="0" algn="just">
              <a:buNone/>
            </a:pPr>
            <a:r>
              <a:rPr lang="en-US"/>
              <a:t>contoh skrip untuk penggunaan input text berupa checkbox</a:t>
            </a:r>
            <a:endParaRPr lang="en-US"/>
          </a:p>
          <a:p>
            <a:pPr marL="0" indent="0" algn="just">
              <a:buNone/>
            </a:pPr>
            <a:endParaRPr lang="en-US"/>
          </a:p>
        </p:txBody>
      </p:sp>
      <p:pic>
        <p:nvPicPr>
          <p:cNvPr id="5" name="Content Placeholder 4"/>
          <p:cNvPicPr>
            <a:picLocks noChangeAspect="1"/>
          </p:cNvPicPr>
          <p:nvPr>
            <p:ph sz="half" idx="2"/>
          </p:nvPr>
        </p:nvPicPr>
        <p:blipFill>
          <a:blip r:embed="rId1"/>
          <a:stretch>
            <a:fillRect/>
          </a:stretch>
        </p:blipFill>
        <p:spPr>
          <a:xfrm>
            <a:off x="695325" y="1442085"/>
            <a:ext cx="10477500" cy="49504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55600" y="302895"/>
            <a:ext cx="11443335" cy="6341745"/>
          </a:xfrm>
        </p:spPr>
        <p:txBody>
          <a:bodyPr/>
          <a:p>
            <a:pPr marL="0" indent="0" algn="just">
              <a:buNone/>
            </a:pPr>
            <a:r>
              <a:rPr lang="en-US"/>
              <a:t>Latihan7</a:t>
            </a:r>
            <a:endParaRPr lang="en-US"/>
          </a:p>
          <a:p>
            <a:pPr marL="0" indent="0" algn="just">
              <a:buNone/>
            </a:pPr>
            <a:r>
              <a:rPr lang="en-US"/>
              <a:t>contoh skrip penggunaan input berupa button </a:t>
            </a:r>
            <a:endParaRPr lang="en-US"/>
          </a:p>
          <a:p>
            <a:pPr marL="0" indent="0" algn="just">
              <a:buNone/>
            </a:pPr>
            <a:endParaRPr lang="en-US"/>
          </a:p>
          <a:p>
            <a:pPr marL="0" indent="0" algn="just">
              <a:buNone/>
            </a:pPr>
            <a:endParaRPr lang="en-US"/>
          </a:p>
        </p:txBody>
      </p:sp>
      <p:pic>
        <p:nvPicPr>
          <p:cNvPr id="5" name="Content Placeholder 4"/>
          <p:cNvPicPr>
            <a:picLocks noChangeAspect="1"/>
          </p:cNvPicPr>
          <p:nvPr>
            <p:ph sz="half" idx="2"/>
          </p:nvPr>
        </p:nvPicPr>
        <p:blipFill>
          <a:blip r:embed="rId1"/>
          <a:stretch>
            <a:fillRect/>
          </a:stretch>
        </p:blipFill>
        <p:spPr>
          <a:xfrm>
            <a:off x="499110" y="1340485"/>
            <a:ext cx="10417810" cy="51263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61645" y="317500"/>
            <a:ext cx="11276330" cy="6296660"/>
          </a:xfrm>
        </p:spPr>
        <p:txBody>
          <a:bodyPr/>
          <a:p>
            <a:pPr marL="0" indent="0" algn="just">
              <a:buNone/>
            </a:pPr>
            <a:r>
              <a:rPr lang="en-US"/>
              <a:t>Latihan8</a:t>
            </a:r>
            <a:endParaRPr lang="en-US"/>
          </a:p>
          <a:p>
            <a:pPr marL="0" indent="0" algn="just">
              <a:buNone/>
            </a:pPr>
            <a:r>
              <a:rPr lang="en-US"/>
              <a:t>contoh skrip penggunaan input berupa text area</a:t>
            </a:r>
            <a:endParaRPr lang="en-US"/>
          </a:p>
          <a:p>
            <a:pPr marL="0" indent="0" algn="just">
              <a:buNone/>
            </a:pPr>
            <a:endParaRPr lang="en-US"/>
          </a:p>
        </p:txBody>
      </p:sp>
      <p:pic>
        <p:nvPicPr>
          <p:cNvPr id="5" name="Content Placeholder 4"/>
          <p:cNvPicPr>
            <a:picLocks noChangeAspect="1"/>
          </p:cNvPicPr>
          <p:nvPr>
            <p:ph sz="half" idx="2"/>
          </p:nvPr>
        </p:nvPicPr>
        <p:blipFill>
          <a:blip r:embed="rId1"/>
          <a:stretch>
            <a:fillRect/>
          </a:stretch>
        </p:blipFill>
        <p:spPr>
          <a:xfrm>
            <a:off x="664210" y="1501140"/>
            <a:ext cx="8683625" cy="35655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55600" y="135890"/>
            <a:ext cx="11458575" cy="6417945"/>
          </a:xfrm>
        </p:spPr>
        <p:txBody>
          <a:bodyPr/>
          <a:p>
            <a:pPr marL="0" indent="0" algn="just">
              <a:buNone/>
            </a:pPr>
            <a:r>
              <a:rPr lang="en-US"/>
              <a:t>contoh9</a:t>
            </a:r>
            <a:endParaRPr lang="en-US"/>
          </a:p>
          <a:p>
            <a:pPr marL="0" indent="0" algn="just">
              <a:buNone/>
            </a:pPr>
            <a:r>
              <a:rPr lang="en-US"/>
              <a:t>contoh skrip penggunaan Select Dropdown.</a:t>
            </a:r>
            <a:endParaRPr lang="en-US"/>
          </a:p>
          <a:p>
            <a:pPr marL="0" indent="0" algn="just">
              <a:buNone/>
            </a:pPr>
            <a:endParaRPr lang="en-US"/>
          </a:p>
        </p:txBody>
      </p:sp>
      <p:pic>
        <p:nvPicPr>
          <p:cNvPr id="5" name="Content Placeholder 4"/>
          <p:cNvPicPr>
            <a:picLocks noChangeAspect="1"/>
          </p:cNvPicPr>
          <p:nvPr>
            <p:ph sz="half" idx="2"/>
          </p:nvPr>
        </p:nvPicPr>
        <p:blipFill>
          <a:blip r:embed="rId1"/>
          <a:stretch>
            <a:fillRect/>
          </a:stretch>
        </p:blipFill>
        <p:spPr>
          <a:xfrm>
            <a:off x="508635" y="1162685"/>
            <a:ext cx="10395585" cy="56959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TERIMA KASIH</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76885"/>
          </a:xfrm>
        </p:spPr>
        <p:txBody>
          <a:bodyPr>
            <a:normAutofit fontScale="90000"/>
          </a:bodyPr>
          <a:p>
            <a:r>
              <a:rPr lang="en-US"/>
              <a:t>MENAMPILKAN GAMBAR, SUARA DAN VIDEO</a:t>
            </a:r>
            <a:endParaRPr lang="en-US"/>
          </a:p>
        </p:txBody>
      </p:sp>
      <p:sp>
        <p:nvSpPr>
          <p:cNvPr id="3" name="Content Placeholder 2"/>
          <p:cNvSpPr>
            <a:spLocks noGrp="1"/>
          </p:cNvSpPr>
          <p:nvPr>
            <p:ph sz="half" idx="1"/>
          </p:nvPr>
        </p:nvSpPr>
        <p:spPr>
          <a:xfrm>
            <a:off x="597535" y="1047750"/>
            <a:ext cx="10922000" cy="5656580"/>
          </a:xfrm>
        </p:spPr>
        <p:txBody>
          <a:bodyPr>
            <a:normAutofit fontScale="80000"/>
          </a:bodyPr>
          <a:p>
            <a:pPr marL="0" indent="0" algn="just">
              <a:buNone/>
            </a:pPr>
            <a:r>
              <a:rPr lang="en-US"/>
              <a:t>Menampilkan Gambar</a:t>
            </a:r>
            <a:endParaRPr lang="en-US"/>
          </a:p>
          <a:p>
            <a:pPr marL="0" indent="0" algn="just">
              <a:buNone/>
            </a:pPr>
            <a:r>
              <a:rPr lang="en-US"/>
              <a:t>&lt;img src=” ... ” width= “...” height =” ...” Alt=” … “ align=” …” title="..." </a:t>
            </a:r>
            <a:endParaRPr lang="en-US"/>
          </a:p>
          <a:p>
            <a:pPr marL="0" indent="0" algn="just">
              <a:buNone/>
            </a:pPr>
            <a:r>
              <a:rPr lang="en-US"/>
              <a:t>border= ...&gt;</a:t>
            </a:r>
            <a:endParaRPr lang="en-US"/>
          </a:p>
          <a:p>
            <a:pPr marL="0" indent="0" algn="just">
              <a:buNone/>
            </a:pPr>
            <a:r>
              <a:rPr lang="en-US"/>
              <a:t>Dalam dokumen HTML ekstension file image yang digunakan gif, jpeg, pcx, png, wmf, dan bmp, tetapi browser lebih banyak menerima untuk file gambar yang berakhiran gif dan jpg.</a:t>
            </a:r>
            <a:endParaRPr lang="en-US"/>
          </a:p>
          <a:p>
            <a:pPr marL="0" indent="0" algn="just">
              <a:buNone/>
            </a:pPr>
            <a:r>
              <a:rPr lang="en-US"/>
              <a:t>src : nama file gambar</a:t>
            </a:r>
            <a:endParaRPr lang="en-US"/>
          </a:p>
          <a:p>
            <a:pPr marL="0" indent="0" algn="just">
              <a:buNone/>
            </a:pPr>
            <a:r>
              <a:rPr lang="en-US"/>
              <a:t>Height : tinggi gambar </a:t>
            </a:r>
            <a:endParaRPr lang="en-US"/>
          </a:p>
          <a:p>
            <a:pPr marL="0" indent="0" algn="just">
              <a:buNone/>
            </a:pPr>
            <a:r>
              <a:rPr lang="en-US"/>
              <a:t>Width : lebar gambar</a:t>
            </a:r>
            <a:endParaRPr lang="en-US"/>
          </a:p>
          <a:p>
            <a:pPr marL="0" indent="0" algn="just">
              <a:buNone/>
            </a:pPr>
            <a:r>
              <a:rPr lang="en-US"/>
              <a:t>Align : mengatur letak image terhadap teks </a:t>
            </a:r>
            <a:endParaRPr lang="en-US"/>
          </a:p>
          <a:p>
            <a:pPr marL="0" indent="0" algn="just">
              <a:buNone/>
            </a:pPr>
            <a:r>
              <a:rPr lang="en-US"/>
              <a:t>(top| bottom| middle| left| right|center)</a:t>
            </a:r>
            <a:endParaRPr lang="en-US"/>
          </a:p>
          <a:p>
            <a:pPr marL="0" indent="0" algn="just">
              <a:buNone/>
            </a:pPr>
            <a:r>
              <a:rPr lang="en-US"/>
              <a:t>Alt : menampilkan teks pada saat image tidak dapat tampil</a:t>
            </a:r>
            <a:endParaRPr lang="en-US"/>
          </a:p>
          <a:p>
            <a:pPr marL="0" indent="0" algn="just">
              <a:buNone/>
            </a:pPr>
            <a:r>
              <a:rPr lang="en-US"/>
              <a:t>Border : garis tepi gambar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4410"/>
          </a:xfrm>
        </p:spPr>
        <p:txBody>
          <a:bodyPr/>
          <a:p>
            <a:r>
              <a:rPr lang="en-US"/>
              <a:t>FORM HTML </a:t>
            </a:r>
            <a:endParaRPr lang="en-US"/>
          </a:p>
        </p:txBody>
      </p:sp>
      <p:sp>
        <p:nvSpPr>
          <p:cNvPr id="3" name="Content Placeholder 2"/>
          <p:cNvSpPr>
            <a:spLocks noGrp="1"/>
          </p:cNvSpPr>
          <p:nvPr>
            <p:ph sz="half" idx="1"/>
          </p:nvPr>
        </p:nvSpPr>
        <p:spPr>
          <a:xfrm>
            <a:off x="838200" y="1554480"/>
            <a:ext cx="10944860" cy="5044440"/>
          </a:xfrm>
        </p:spPr>
        <p:txBody>
          <a:bodyPr>
            <a:normAutofit/>
          </a:bodyPr>
          <a:p>
            <a:pPr marL="0" indent="0" algn="just">
              <a:buNone/>
            </a:pPr>
            <a:r>
              <a:rPr lang="en-US" sz="3000"/>
              <a:t>Salah satu fasilitas yang disediakan oleh dokumen HTML memungkinkan kita untuk melakukan “interaksi lebih” terhadap halaman dokumen tersebut. </a:t>
            </a:r>
            <a:endParaRPr lang="en-US" sz="3000"/>
          </a:p>
          <a:p>
            <a:pPr marL="0" indent="0" algn="just">
              <a:buNone/>
            </a:pPr>
            <a:r>
              <a:rPr lang="en-US" sz="3000"/>
              <a:t>Semisal, kemampuan dokumen HTML mampu menyediakan fasilitas yang dapat menerima masukkan atau isian data dari user. Data isian user ini nantinya akan dapat diproses lebih lanjut menjadi informasi yang dibutuhkan oleh user maupun oleh pemilik situs tersebut. Teknik pengisian ini dilakukan menggunakan elemen Form.</a:t>
            </a:r>
            <a:endParaRPr lang="en-US" sz="3000"/>
          </a:p>
          <a:p>
            <a:pPr marL="0" indent="0" algn="just">
              <a:buNone/>
            </a:pPr>
            <a:r>
              <a:rPr lang="en-US" sz="3000"/>
              <a:t>Contohnya proses pengiriman data, browse, hapus, penyuntingan data dan lain sebagainya.</a:t>
            </a:r>
            <a:endParaRPr lang="en-US"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332105"/>
            <a:ext cx="11020425" cy="6056630"/>
          </a:xfrm>
        </p:spPr>
        <p:txBody>
          <a:bodyPr>
            <a:normAutofit/>
          </a:bodyPr>
          <a:p>
            <a:pPr marL="0" indent="0" algn="just">
              <a:buNone/>
            </a:pPr>
            <a:r>
              <a:rPr lang="en-US" u="sng"/>
              <a:t>Menu Form</a:t>
            </a:r>
            <a:endParaRPr lang="en-US" u="sng"/>
          </a:p>
          <a:p>
            <a:pPr marL="0" indent="0" algn="just">
              <a:buNone/>
            </a:pPr>
            <a:r>
              <a:rPr lang="en-US"/>
              <a:t>Form dalam HTML adalah suatu bagian yang berfungsi sebagai input atau masukan dari pengguna yang kemudian akan diproses atau diolah untuk dapat digunakan sesuai dengan kebutuhan. Contohnya proses pengiriman data, browse, hapus, penyuntingan data dan lain sebagainya. Cara penulisan form dalam html adalah</a:t>
            </a:r>
            <a:endParaRPr lang="en-US"/>
          </a:p>
          <a:p>
            <a:pPr marL="0" indent="0" algn="just">
              <a:buNone/>
            </a:pPr>
            <a:endParaRPr lang="en-US"/>
          </a:p>
        </p:txBody>
      </p:sp>
      <p:pic>
        <p:nvPicPr>
          <p:cNvPr id="5" name="Content Placeholder 4"/>
          <p:cNvPicPr>
            <a:picLocks noChangeAspect="1"/>
          </p:cNvPicPr>
          <p:nvPr>
            <p:ph sz="half" idx="2"/>
          </p:nvPr>
        </p:nvPicPr>
        <p:blipFill>
          <a:blip r:embed="rId1"/>
          <a:stretch>
            <a:fillRect/>
          </a:stretch>
        </p:blipFill>
        <p:spPr>
          <a:xfrm>
            <a:off x="838200" y="3153410"/>
            <a:ext cx="10024745" cy="1741170"/>
          </a:xfrm>
          <a:prstGeom prst="rect">
            <a:avLst/>
          </a:prstGeom>
        </p:spPr>
      </p:pic>
      <p:pic>
        <p:nvPicPr>
          <p:cNvPr id="7" name="Picture 6"/>
          <p:cNvPicPr>
            <a:picLocks noChangeAspect="1"/>
          </p:cNvPicPr>
          <p:nvPr/>
        </p:nvPicPr>
        <p:blipFill>
          <a:blip r:embed="rId2"/>
          <a:stretch>
            <a:fillRect/>
          </a:stretch>
        </p:blipFill>
        <p:spPr>
          <a:xfrm>
            <a:off x="838200" y="4894580"/>
            <a:ext cx="8954770" cy="1057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90855" y="332105"/>
            <a:ext cx="11202035" cy="6282690"/>
          </a:xfrm>
        </p:spPr>
        <p:txBody>
          <a:bodyPr>
            <a:noAutofit/>
          </a:bodyPr>
          <a:p>
            <a:pPr marL="0" indent="0" algn="just">
              <a:buNone/>
            </a:pPr>
            <a:r>
              <a:rPr lang="en-US" sz="2700" b="1" u="sng"/>
              <a:t>Jenis-jenis media input dalam Form</a:t>
            </a:r>
            <a:endParaRPr lang="en-US" sz="2700" b="1" u="sng"/>
          </a:p>
          <a:p>
            <a:pPr marL="0" indent="0" algn="just">
              <a:buNone/>
            </a:pPr>
            <a:r>
              <a:rPr lang="en-US" sz="2700"/>
              <a:t>Pada bagian form tersedia kontrol-kontrol input yang digunakan untuk masing_x0002_masing keperluan dalam memasukan data input. Dan kontrol form terdiri dari :</a:t>
            </a:r>
            <a:endParaRPr lang="en-US" sz="2700"/>
          </a:p>
          <a:p>
            <a:pPr marL="0" indent="0" algn="just">
              <a:buNone/>
            </a:pPr>
            <a:endParaRPr lang="en-US" sz="2700"/>
          </a:p>
          <a:p>
            <a:pPr marL="0" indent="0" algn="just">
              <a:buNone/>
            </a:pPr>
            <a:r>
              <a:rPr lang="en-US" sz="2700" u="sng"/>
              <a:t>Kontrol Berupa Text</a:t>
            </a:r>
            <a:endParaRPr lang="en-US" sz="2700" u="sng"/>
          </a:p>
          <a:p>
            <a:pPr marL="0" indent="0" algn="just">
              <a:buNone/>
            </a:pPr>
            <a:r>
              <a:rPr lang="en-US" sz="2700"/>
              <a:t>Pengisian informasi dalam bentuk teks pada form HTML dapat dilakukan dengan menggunakan dua buah elemen:textarea dan input. textarea digunakan untuk masukan teks yang terdiri dafi beberapa baris, sementara inputdigunakan untuk masukan teks yang hanya satu baris.</a:t>
            </a:r>
            <a:endParaRPr lang="en-US" sz="2700"/>
          </a:p>
          <a:p>
            <a:pPr marL="0" indent="0" algn="just">
              <a:buNone/>
            </a:pPr>
            <a:r>
              <a:rPr lang="en-US" sz="2700"/>
              <a:t>Penggunaan elemen textarea dapat dilakukan dengan sangat sederhana, hanya </a:t>
            </a:r>
            <a:endParaRPr lang="en-US" sz="2700"/>
          </a:p>
          <a:p>
            <a:pPr marL="0" indent="0" algn="just">
              <a:buNone/>
            </a:pPr>
            <a:r>
              <a:rPr lang="en-US" sz="2700"/>
              <a:t>langsung memasukkan tag-nya saja:</a:t>
            </a:r>
            <a:endParaRPr lang="en-US" sz="2700"/>
          </a:p>
          <a:p>
            <a:pPr marL="0" indent="0" algn="just">
              <a:buNone/>
            </a:pPr>
            <a:r>
              <a:rPr lang="en-US" sz="2700"/>
              <a:t>&lt;textarea&gt;</a:t>
            </a:r>
            <a:endParaRPr lang="en-US" sz="2700"/>
          </a:p>
          <a:p>
            <a:pPr marL="0" indent="0" algn="just">
              <a:buNone/>
            </a:pPr>
            <a:r>
              <a:rPr lang="en-US" sz="2700"/>
              <a:t>&lt;/textarea&gt;</a:t>
            </a:r>
            <a:endParaRPr lang="en-US"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784860"/>
            <a:ext cx="10515600" cy="5392420"/>
          </a:xfrm>
        </p:spPr>
        <p:txBody>
          <a:bodyPr/>
          <a:p>
            <a:pPr marL="0" indent="0" algn="just">
              <a:buNone/>
            </a:pPr>
            <a:r>
              <a:rPr lang="en-US" sz="3500"/>
              <a:t>selain memberikan tag kosong seperti di atas, kita juga dapat mengisikan tag untuk mendapatkan nilai masukan standar:</a:t>
            </a:r>
            <a:endParaRPr lang="en-US" sz="3500"/>
          </a:p>
          <a:p>
            <a:pPr marL="0" indent="0" algn="just">
              <a:buNone/>
            </a:pPr>
            <a:r>
              <a:rPr lang="en-US" sz="3500"/>
              <a:t>&lt;textarea&gt;</a:t>
            </a:r>
            <a:endParaRPr lang="en-US" sz="3500"/>
          </a:p>
          <a:p>
            <a:pPr marL="0" indent="0" algn="just">
              <a:buNone/>
            </a:pPr>
            <a:r>
              <a:rPr lang="en-US" sz="3500"/>
              <a:t>Contoh isi textarea</a:t>
            </a:r>
            <a:endParaRPr lang="en-US" sz="3500"/>
          </a:p>
          <a:p>
            <a:pPr marL="0" indent="0" algn="just">
              <a:buNone/>
            </a:pPr>
            <a:r>
              <a:rPr lang="en-US" sz="3500"/>
              <a:t>&lt;/textarea&gt;</a:t>
            </a:r>
            <a:endParaRPr lang="en-US" sz="3500"/>
          </a:p>
          <a:p>
            <a:pPr marL="0" indent="0" algn="just">
              <a:buNone/>
            </a:pPr>
            <a:r>
              <a:rPr lang="en-US" sz="3500"/>
              <a:t>Pengaturan panjang dan lebar dari textarea dapat dilakukan melalui CSS, dengan menggunakan properti height danwidth.</a:t>
            </a:r>
            <a:endParaRPr lang="en-US" sz="3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96900" y="723900"/>
            <a:ext cx="11224895" cy="5422900"/>
          </a:xfrm>
        </p:spPr>
        <p:txBody>
          <a:bodyPr>
            <a:noAutofit/>
          </a:bodyPr>
          <a:p>
            <a:pPr marL="0" indent="0" algn="just">
              <a:buNone/>
            </a:pPr>
            <a:r>
              <a:rPr lang="en-US" sz="3500"/>
              <a:t>Walaupun dapat mengisikan teks dengan banyak sekaligus, textarea tentunya tidak dapat digunakan untuk seluruh kasus pengisian data. </a:t>
            </a:r>
            <a:endParaRPr lang="en-US" sz="3500"/>
          </a:p>
          <a:p>
            <a:pPr marL="0" indent="0" algn="just">
              <a:buNone/>
            </a:pPr>
            <a:r>
              <a:rPr lang="en-US" sz="3500"/>
              <a:t>Seringkali kita menginginkan pengguna hanya mengisikan data singkat, tanpa isi teks yang banyak. Untuk jenis masukan seperti itu, kita dapat menggunakan elemen input:</a:t>
            </a:r>
            <a:endParaRPr lang="en-US" sz="3500"/>
          </a:p>
          <a:p>
            <a:pPr marL="0" indent="0" algn="just">
              <a:buNone/>
            </a:pPr>
            <a:r>
              <a:rPr lang="en-US" sz="3500"/>
              <a:t>&lt;input type="text"&gt;</a:t>
            </a:r>
            <a:endParaRPr lang="en-US" sz="3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21335" y="346710"/>
            <a:ext cx="11353165" cy="6297295"/>
          </a:xfrm>
        </p:spPr>
        <p:txBody>
          <a:bodyPr>
            <a:noAutofit/>
          </a:bodyPr>
          <a:p>
            <a:pPr marL="0" indent="0" algn="just">
              <a:buNone/>
            </a:pPr>
            <a:r>
              <a:rPr lang="en-US" sz="2600" b="1" u="sng"/>
              <a:t>Kontrol Berupa Radio Button</a:t>
            </a:r>
            <a:endParaRPr lang="en-US" sz="2600" b="1" u="sng"/>
          </a:p>
          <a:p>
            <a:pPr marL="0" indent="0" algn="just">
              <a:buNone/>
            </a:pPr>
            <a:endParaRPr lang="en-US" sz="2600"/>
          </a:p>
          <a:p>
            <a:pPr marL="0" indent="0" algn="just">
              <a:buNone/>
            </a:pPr>
            <a:r>
              <a:rPr lang="en-US" sz="2600"/>
              <a:t>Radio button di gunakan untuk menyatakan pilihan yang bersifat tunggal, umumnya pada web di gunakan untuk kelengkapan pertanyaan seperti pada pendaftaran online, biasanya pertanyaan itu adalah pilihan untuk menyetakan jenis kelamin , agama, ataupun sebagainya. </a:t>
            </a:r>
            <a:endParaRPr lang="en-US" sz="2600"/>
          </a:p>
          <a:p>
            <a:pPr marL="0" indent="0" algn="just">
              <a:buNone/>
            </a:pPr>
            <a:r>
              <a:rPr lang="en-US" sz="2600"/>
              <a:t>Radio Button ini akan sering kita temui saat kita berselancar di dunia maya yang terkait dengan proses input data seperti pendaftaran dll.</a:t>
            </a:r>
            <a:endParaRPr lang="en-US" sz="2600"/>
          </a:p>
          <a:p>
            <a:pPr marL="0" indent="0" algn="just">
              <a:buNone/>
            </a:pPr>
            <a:endParaRPr lang="en-US" sz="2600"/>
          </a:p>
          <a:p>
            <a:pPr marL="0" indent="0" algn="just">
              <a:buNone/>
            </a:pPr>
            <a:r>
              <a:rPr lang="en-US" sz="2600"/>
              <a:t>Radio button dibuat dalam HTML dengan menggunakan elemen input, dengan </a:t>
            </a:r>
            <a:endParaRPr lang="en-US" sz="2600"/>
          </a:p>
          <a:p>
            <a:pPr marL="0" indent="0" algn="just">
              <a:buNone/>
            </a:pPr>
            <a:r>
              <a:rPr lang="en-US" sz="2600"/>
              <a:t>atribut type bernilai : code`radio`:</a:t>
            </a:r>
            <a:endParaRPr lang="en-US" sz="2600"/>
          </a:p>
          <a:p>
            <a:pPr marL="0" indent="0" algn="just">
              <a:buNone/>
            </a:pPr>
            <a:r>
              <a:rPr lang="en-US" sz="2600"/>
              <a:t>&lt;input type="radio" name="sex" </a:t>
            </a:r>
            <a:endParaRPr lang="en-US" sz="2600"/>
          </a:p>
          <a:p>
            <a:pPr marL="0" indent="0" algn="just">
              <a:buNone/>
            </a:pPr>
            <a:r>
              <a:rPr lang="en-US" sz="2600"/>
              <a:t>value="pria"&gt;Pria&lt;br&gt;&lt;input type="radio" name="sex" </a:t>
            </a:r>
            <a:endParaRPr lang="en-US" sz="2600"/>
          </a:p>
          <a:p>
            <a:pPr marL="0" indent="0" algn="just">
              <a:buNone/>
            </a:pPr>
            <a:r>
              <a:rPr lang="en-US" sz="2600"/>
              <a:t>value="wanita"&gt;Wanita</a:t>
            </a:r>
            <a:endParaRPr lang="en-US" sz="2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10053</Words>
  <Application>WPS Presentation</Application>
  <PresentationFormat>Widescreen</PresentationFormat>
  <Paragraphs>257</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Calibri Light</vt:lpstr>
      <vt:lpstr>Calibri</vt:lpstr>
      <vt:lpstr>Microsoft YaHei</vt:lpstr>
      <vt:lpstr>Arial Unicode MS</vt:lpstr>
      <vt:lpstr>Office Theme</vt:lpstr>
      <vt:lpstr>FORMAT TEKS DAN FORM HTML </vt:lpstr>
      <vt:lpstr>PowerPoint 演示文稿</vt:lpstr>
      <vt:lpstr>MENAMPILKAN GAMBAR, SUARA DAN VIDEO</vt:lpstr>
      <vt:lpstr>FORM HTML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contoh latihan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TEKS DAN KARAKTER KHUSUS</dc:title>
  <dc:creator>ENDANG</dc:creator>
  <cp:lastModifiedBy>ENDANG</cp:lastModifiedBy>
  <cp:revision>4</cp:revision>
  <dcterms:created xsi:type="dcterms:W3CDTF">2022-10-20T08:16:00Z</dcterms:created>
  <dcterms:modified xsi:type="dcterms:W3CDTF">2022-10-22T05:26:16Z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328046B2FFB44131BD6E81CB034F2E8F</vt:lpwstr>
  </property>
  <property fmtid="{D5CDD505-2E9C-101B-9397-08002B2CF9AE}" pid="3" name="KSOProductBuildVer">
    <vt:lpwstr>1033-11.2.0.11341</vt:lpwstr>
  </property>
</Properties>
</file>