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FFE0-5CC1-4C0F-83F8-EC2E6BEF549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A436-A7C4-4BF0-BFD2-AF0E265C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2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FFE0-5CC1-4C0F-83F8-EC2E6BEF549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A436-A7C4-4BF0-BFD2-AF0E265C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4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FFE0-5CC1-4C0F-83F8-EC2E6BEF549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A436-A7C4-4BF0-BFD2-AF0E265C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2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FFE0-5CC1-4C0F-83F8-EC2E6BEF549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A436-A7C4-4BF0-BFD2-AF0E265C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FFE0-5CC1-4C0F-83F8-EC2E6BEF549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A436-A7C4-4BF0-BFD2-AF0E265C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FFE0-5CC1-4C0F-83F8-EC2E6BEF549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A436-A7C4-4BF0-BFD2-AF0E265C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FFE0-5CC1-4C0F-83F8-EC2E6BEF549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A436-A7C4-4BF0-BFD2-AF0E265C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7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FFE0-5CC1-4C0F-83F8-EC2E6BEF549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A436-A7C4-4BF0-BFD2-AF0E265C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6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FFE0-5CC1-4C0F-83F8-EC2E6BEF549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A436-A7C4-4BF0-BFD2-AF0E265C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5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FFE0-5CC1-4C0F-83F8-EC2E6BEF549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A436-A7C4-4BF0-BFD2-AF0E265C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4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FFE0-5CC1-4C0F-83F8-EC2E6BEF549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A436-A7C4-4BF0-BFD2-AF0E265C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FFE0-5CC1-4C0F-83F8-EC2E6BEF549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CA436-A7C4-4BF0-BFD2-AF0E265C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7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lecturer.eepis-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lecturer.eepis-its.edu/~zenhadi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CASCADING STYLE SHEETS (CSS)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9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839200" cy="61722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Cara </a:t>
            </a:r>
            <a:r>
              <a:rPr lang="en-US" dirty="0" err="1"/>
              <a:t>mendeklarasikan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: (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&amp;)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H1</a:t>
            </a:r>
            <a:r>
              <a:rPr lang="en-US" dirty="0"/>
              <a:t>, H2 {color : green};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H3</a:t>
            </a:r>
            <a:r>
              <a:rPr lang="en-US" dirty="0"/>
              <a:t>, H4 &amp; H5 {color : red};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Cara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: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•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: /* ….. */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•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: &lt;!-- - - &gt;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: </a:t>
            </a:r>
            <a:endParaRPr lang="en-US" dirty="0" smtClean="0"/>
          </a:p>
          <a:p>
            <a:pPr algn="just"/>
            <a:r>
              <a:rPr lang="en-US" dirty="0" err="1" smtClean="0"/>
              <a:t>em</a:t>
            </a:r>
            <a:r>
              <a:rPr lang="en-US" dirty="0" smtClean="0"/>
              <a:t> {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yang </a:t>
            </a:r>
            <a:r>
              <a:rPr lang="en-US" dirty="0" err="1"/>
              <a:t>pecahan</a:t>
            </a:r>
            <a:r>
              <a:rPr lang="en-US" dirty="0"/>
              <a:t> (</a:t>
            </a:r>
            <a:r>
              <a:rPr lang="en-US" dirty="0" err="1"/>
              <a:t>desimal</a:t>
            </a:r>
            <a:r>
              <a:rPr lang="en-US" dirty="0"/>
              <a:t>) </a:t>
            </a:r>
            <a:r>
              <a:rPr lang="en-US" dirty="0" smtClean="0"/>
              <a:t>}</a:t>
            </a:r>
          </a:p>
          <a:p>
            <a:pPr algn="just"/>
            <a:r>
              <a:rPr lang="en-US" dirty="0"/>
              <a:t>ex </a:t>
            </a:r>
            <a:r>
              <a:rPr lang="en-US" dirty="0" smtClean="0"/>
              <a:t> {x-height</a:t>
            </a:r>
            <a:r>
              <a:rPr lang="en-US" dirty="0"/>
              <a:t>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yang </a:t>
            </a:r>
            <a:r>
              <a:rPr lang="en-US" dirty="0" err="1" smtClean="0"/>
              <a:t>sifatnya</a:t>
            </a:r>
            <a:r>
              <a:rPr lang="en-US" dirty="0" smtClean="0"/>
              <a:t> </a:t>
            </a:r>
            <a:r>
              <a:rPr lang="en-US" dirty="0" err="1"/>
              <a:t>vertikal</a:t>
            </a: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pPr algn="just"/>
            <a:r>
              <a:rPr lang="en-US" dirty="0" err="1"/>
              <a:t>px</a:t>
            </a:r>
            <a:r>
              <a:rPr lang="en-US" dirty="0"/>
              <a:t> </a:t>
            </a:r>
            <a:r>
              <a:rPr lang="en-US" dirty="0" smtClean="0"/>
              <a:t>{Pixels</a:t>
            </a:r>
            <a:r>
              <a:rPr lang="en-US" dirty="0"/>
              <a:t>,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pixel (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smtClean="0"/>
              <a:t>monitor</a:t>
            </a:r>
            <a:r>
              <a:rPr lang="en-US" dirty="0"/>
              <a:t>)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 smtClean="0"/>
              <a:t>.}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000" b="1" dirty="0"/>
              <a:t>SELECTOR SEBAGAI PENGONTROL DESIGN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 smtClean="0"/>
              <a:t>1. Selector </a:t>
            </a:r>
            <a:r>
              <a:rPr lang="en-US" sz="1700" b="1" dirty="0" err="1"/>
              <a:t>untuk</a:t>
            </a:r>
            <a:r>
              <a:rPr lang="en-US" sz="1700" b="1" dirty="0"/>
              <a:t> </a:t>
            </a:r>
            <a:r>
              <a:rPr lang="en-US" sz="1700" b="1" dirty="0" err="1"/>
              <a:t>merubah</a:t>
            </a:r>
            <a:r>
              <a:rPr lang="en-US" sz="1700" b="1" dirty="0"/>
              <a:t> body.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&lt;HTML&gt;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&lt;HEAD&gt;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&lt;TITLE&gt; Selector &lt;/TITLE&gt;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&lt;style type="text/</a:t>
            </a:r>
            <a:r>
              <a:rPr lang="en-US" sz="1700" dirty="0" err="1"/>
              <a:t>css</a:t>
            </a:r>
            <a:r>
              <a:rPr lang="en-US" sz="1700" dirty="0"/>
              <a:t>"&gt;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body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{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FONT-FAMILY: Geneva, Arial;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FONT-SIZE: 20px;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color: red;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BACKGROUND-COLOR: green;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}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&lt;/style&gt;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&lt;/HEAD&gt;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&lt;BODY&gt;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err="1"/>
              <a:t>Halaman</a:t>
            </a:r>
            <a:r>
              <a:rPr lang="en-US" sz="1700" dirty="0"/>
              <a:t> </a:t>
            </a:r>
            <a:r>
              <a:rPr lang="en-US" sz="1700" dirty="0" err="1"/>
              <a:t>efect</a:t>
            </a:r>
            <a:r>
              <a:rPr lang="en-US" sz="1700" dirty="0"/>
              <a:t> CSS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&lt;/BODY&gt; 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9680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Jenis-jenis</a:t>
            </a:r>
            <a:r>
              <a:rPr lang="en-US" b="1" dirty="0"/>
              <a:t> selector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a. Selector </a:t>
            </a:r>
            <a:r>
              <a:rPr lang="en-US" b="1" dirty="0" err="1"/>
              <a:t>bebas</a:t>
            </a:r>
            <a:r>
              <a:rPr lang="en-US" b="1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&lt;HTML&gt;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&lt;HEAD&gt;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&lt;TITLE&gt; Selector &lt;/TITLE&gt;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 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/>
              <a:t>gbawah</a:t>
            </a:r>
            <a:r>
              <a:rPr lang="en-US" b="1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TEXT-DECORATION: underline;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&lt;/style&gt;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&lt;/HEAD&gt;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&lt;BODY&gt;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gbawah</a:t>
            </a:r>
            <a:r>
              <a:rPr lang="en-US" b="1" dirty="0"/>
              <a:t>&gt; </a:t>
            </a:r>
            <a:r>
              <a:rPr lang="en-US" b="1" dirty="0" err="1"/>
              <a:t>Efect</a:t>
            </a:r>
            <a:r>
              <a:rPr lang="en-US" b="1" dirty="0"/>
              <a:t> </a:t>
            </a:r>
            <a:r>
              <a:rPr lang="en-US" b="1" dirty="0" err="1"/>
              <a:t>Garis</a:t>
            </a:r>
            <a:r>
              <a:rPr lang="en-US" b="1" dirty="0"/>
              <a:t> </a:t>
            </a:r>
            <a:r>
              <a:rPr lang="en-US" b="1" dirty="0" err="1"/>
              <a:t>Bawah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Selector </a:t>
            </a:r>
            <a:r>
              <a:rPr lang="en-US" b="1" dirty="0" err="1"/>
              <a:t>Bebas</a:t>
            </a:r>
            <a:r>
              <a:rPr lang="en-US" b="1" dirty="0"/>
              <a:t> &lt;/</a:t>
            </a:r>
            <a:r>
              <a:rPr lang="en-US" b="1" dirty="0" err="1"/>
              <a:t>gbawah</a:t>
            </a:r>
            <a:r>
              <a:rPr lang="en-US" b="1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&lt;/BODY&gt;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6392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b. Selector </a:t>
            </a:r>
            <a:r>
              <a:rPr lang="en-US" b="1" dirty="0" err="1"/>
              <a:t>dengan</a:t>
            </a:r>
            <a:r>
              <a:rPr lang="en-US" b="1" dirty="0"/>
              <a:t> class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&lt;HTML&gt;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&lt;HEAD&gt;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&lt;TITLE&gt; Selector &lt;/TITLE&gt;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.right { text-align : right 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&lt;/style&gt;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&lt;/HEAD&gt;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&lt;BODY&gt;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&lt;h2 </a:t>
            </a:r>
            <a:r>
              <a:rPr lang="en-US" b="1" dirty="0"/>
              <a:t>class="right"</a:t>
            </a:r>
            <a:r>
              <a:rPr lang="en-US" dirty="0"/>
              <a:t>&gt;Class Heading 2 &lt;/h2&gt;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&lt;p </a:t>
            </a:r>
            <a:r>
              <a:rPr lang="en-US" b="1" dirty="0"/>
              <a:t>class="right"</a:t>
            </a:r>
            <a:r>
              <a:rPr lang="en-US" dirty="0"/>
              <a:t>&gt; Class </a:t>
            </a:r>
            <a:r>
              <a:rPr lang="en-US" dirty="0" err="1"/>
              <a:t>Paragraf</a:t>
            </a:r>
            <a:r>
              <a:rPr lang="en-US" dirty="0"/>
              <a:t>&lt;/p&gt;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&lt;/BODY&gt;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59358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c. Selector Id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&lt;HTML&gt;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&lt;HEAD&gt;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&lt;TITLE&gt; Selector &lt;/TITLE&gt;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#BODY_115 {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FONT-SIZE: 20px;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TEXT-DECORATION: underline;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COLOR: blue; 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/>
              <a:t>FONT-FAMILY:Comic</a:t>
            </a:r>
            <a:r>
              <a:rPr lang="en-US" b="1" dirty="0"/>
              <a:t> Sans MS;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&lt;/style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&lt;/HEAD&gt;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&lt;BODY </a:t>
            </a:r>
            <a:r>
              <a:rPr lang="en-US" b="1" dirty="0"/>
              <a:t>id="BODY_115"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Menggunakan</a:t>
            </a:r>
            <a:r>
              <a:rPr lang="en-US" dirty="0"/>
              <a:t> ID Selector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&lt;/BODY&gt;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01258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MEMFORMAT HALAMAN WEB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 smtClean="0"/>
              <a:t>MEMFORMAT </a:t>
            </a:r>
            <a:r>
              <a:rPr lang="en-US" sz="1500" b="1" dirty="0"/>
              <a:t>HALAMAN WEB </a:t>
            </a:r>
            <a:endParaRPr lang="en-US" sz="1500" dirty="0" smtClean="0"/>
          </a:p>
          <a:p>
            <a:pPr marL="514350" indent="-514350">
              <a:buAutoNum type="arabicPeriod"/>
            </a:pPr>
            <a:r>
              <a:rPr lang="en-US" sz="1500" dirty="0" smtClean="0"/>
              <a:t>Format </a:t>
            </a:r>
            <a:r>
              <a:rPr lang="en-US" sz="1500" dirty="0" err="1"/>
              <a:t>dengan</a:t>
            </a:r>
            <a:r>
              <a:rPr lang="en-US" sz="1500" dirty="0"/>
              <a:t> margin </a:t>
            </a: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dirty="0"/>
              <a:t>&lt;HTML&gt;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/>
              <a:t>&lt;HEAD&gt;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/>
              <a:t>&lt;TITLE&gt;</a:t>
            </a:r>
            <a:r>
              <a:rPr lang="en-US" sz="1500" dirty="0" err="1"/>
              <a:t>Pengaturan</a:t>
            </a:r>
            <a:r>
              <a:rPr lang="en-US" sz="1500" dirty="0"/>
              <a:t> Margin&lt;/TITLE&gt;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/>
              <a:t>&lt;STYLE ="text/</a:t>
            </a:r>
            <a:r>
              <a:rPr lang="en-US" sz="1500" dirty="0" err="1"/>
              <a:t>css</a:t>
            </a:r>
            <a:r>
              <a:rPr lang="en-US" sz="1500" dirty="0"/>
              <a:t>"&gt;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b="1" dirty="0"/>
              <a:t>BODY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b="1" dirty="0"/>
              <a:t>{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b="1" dirty="0"/>
              <a:t>margin-top : 1cm;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b="1" dirty="0"/>
              <a:t>margin-right : 2cm;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b="1" dirty="0"/>
              <a:t>margin-bottom : 1cm;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b="1" dirty="0"/>
              <a:t>margin-left : 2cm;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b="1" dirty="0"/>
              <a:t>}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/>
              <a:t>&lt;/STYLE&gt;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/>
              <a:t>&lt;/HEAD&gt;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/>
              <a:t>&lt;BODY&gt;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err="1"/>
              <a:t>Pengaturan</a:t>
            </a:r>
            <a:r>
              <a:rPr lang="en-US" sz="1500" dirty="0"/>
              <a:t> Margin </a:t>
            </a:r>
            <a:r>
              <a:rPr lang="en-US" sz="1500" dirty="0" err="1"/>
              <a:t>Halaman</a:t>
            </a:r>
            <a:r>
              <a:rPr lang="en-US" sz="1500" dirty="0"/>
              <a:t>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/>
              <a:t>(1cm,2cm,1cm,2cm)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/>
              <a:t>&lt;/BODY&gt;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406253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629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2. </a:t>
            </a:r>
            <a:r>
              <a:rPr lang="en-US" sz="2200" dirty="0" err="1"/>
              <a:t>Pemetaan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padding </a:t>
            </a: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Padding </a:t>
            </a:r>
            <a:r>
              <a:rPr lang="en-US" sz="2200" dirty="0" err="1"/>
              <a:t>hampir</a:t>
            </a:r>
            <a:r>
              <a:rPr lang="en-US" sz="2200" dirty="0"/>
              <a:t> </a:t>
            </a:r>
            <a:r>
              <a:rPr lang="en-US" sz="2200" dirty="0" err="1"/>
              <a:t>sama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margin : </a:t>
            </a:r>
            <a:endParaRPr lang="en-US" sz="2200" dirty="0" smtClean="0"/>
          </a:p>
          <a:p>
            <a:pPr marL="0" indent="0" algn="just">
              <a:buNone/>
            </a:pPr>
            <a:r>
              <a:rPr lang="en-US" sz="2200" dirty="0"/>
              <a:t>a. Margin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membuat</a:t>
            </a:r>
            <a:r>
              <a:rPr lang="en-US" sz="2200" dirty="0"/>
              <a:t> </a:t>
            </a:r>
            <a:r>
              <a:rPr lang="en-US" sz="2200" dirty="0" err="1" smtClean="0"/>
              <a:t>batasan-batasan</a:t>
            </a:r>
            <a:r>
              <a:rPr lang="en-US" sz="2200" dirty="0" smtClean="0"/>
              <a:t> </a:t>
            </a:r>
            <a:r>
              <a:rPr lang="en-US" sz="2200" dirty="0" err="1"/>
              <a:t>sisi</a:t>
            </a:r>
            <a:r>
              <a:rPr lang="en-US" sz="2200" dirty="0"/>
              <a:t> </a:t>
            </a:r>
            <a:r>
              <a:rPr lang="en-US" sz="2200" dirty="0" err="1"/>
              <a:t>halaman</a:t>
            </a:r>
            <a:r>
              <a:rPr lang="en-US" sz="2200" dirty="0"/>
              <a:t>. </a:t>
            </a:r>
            <a:endParaRPr lang="en-US" sz="2200" dirty="0" smtClean="0"/>
          </a:p>
          <a:p>
            <a:pPr marL="0" indent="0" algn="just">
              <a:buNone/>
            </a:pPr>
            <a:r>
              <a:rPr lang="en-US" sz="2200" dirty="0"/>
              <a:t>b. Padding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membuat</a:t>
            </a:r>
            <a:r>
              <a:rPr lang="en-US" sz="2200" dirty="0"/>
              <a:t> </a:t>
            </a:r>
            <a:r>
              <a:rPr lang="en-US" sz="2200" dirty="0" err="1"/>
              <a:t>batasan-batasan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 smtClean="0"/>
              <a:t>komponen</a:t>
            </a:r>
            <a:r>
              <a:rPr lang="en-US" sz="2200" dirty="0" smtClean="0"/>
              <a:t> </a:t>
            </a:r>
            <a:r>
              <a:rPr lang="en-US" sz="2200" dirty="0"/>
              <a:t>web lain </a:t>
            </a:r>
            <a:r>
              <a:rPr lang="en-US" sz="2200" dirty="0" err="1"/>
              <a:t>seperti</a:t>
            </a:r>
            <a:r>
              <a:rPr lang="en-US" sz="2200" dirty="0"/>
              <a:t> </a:t>
            </a:r>
            <a:r>
              <a:rPr lang="en-US" sz="2200" dirty="0" err="1"/>
              <a:t>tabel</a:t>
            </a:r>
            <a:r>
              <a:rPr lang="en-US" sz="2200" dirty="0"/>
              <a:t>, </a:t>
            </a:r>
            <a:r>
              <a:rPr lang="en-US" sz="2200" dirty="0" err="1"/>
              <a:t>disamping</a:t>
            </a:r>
            <a:r>
              <a:rPr lang="en-US" sz="2200" dirty="0"/>
              <a:t> </a:t>
            </a:r>
            <a:r>
              <a:rPr lang="en-US" sz="2200" dirty="0" err="1" smtClean="0"/>
              <a:t>pengaturan</a:t>
            </a:r>
            <a:r>
              <a:rPr lang="en-US" sz="2200" dirty="0" smtClean="0"/>
              <a:t> </a:t>
            </a:r>
            <a:r>
              <a:rPr lang="en-US" sz="2200" dirty="0" err="1"/>
              <a:t>batas</a:t>
            </a:r>
            <a:r>
              <a:rPr lang="en-US" sz="2200" dirty="0"/>
              <a:t> </a:t>
            </a:r>
            <a:r>
              <a:rPr lang="en-US" sz="2200" dirty="0" err="1"/>
              <a:t>halaman</a:t>
            </a:r>
            <a:r>
              <a:rPr lang="en-US" sz="2200" dirty="0"/>
              <a:t>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&lt;HTML&gt;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&lt;HEAD&gt;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&lt;TITLE&gt;</a:t>
            </a:r>
            <a:r>
              <a:rPr lang="en-US" sz="2200" dirty="0" err="1"/>
              <a:t>Pengaturan</a:t>
            </a:r>
            <a:r>
              <a:rPr lang="en-US" sz="2200" dirty="0"/>
              <a:t> Margin&lt;/TITLE&gt;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&lt;STYLE ="text/</a:t>
            </a:r>
            <a:r>
              <a:rPr lang="en-US" sz="2200" dirty="0" err="1"/>
              <a:t>css</a:t>
            </a:r>
            <a:r>
              <a:rPr lang="en-US" sz="2200" dirty="0"/>
              <a:t>"&gt;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b="1" dirty="0"/>
              <a:t>BODY {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b="1" dirty="0"/>
              <a:t>padding-top : 10%;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b="1" dirty="0"/>
              <a:t>padding-right : 20%;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b="1" dirty="0"/>
              <a:t>padding-bottom : 40%;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b="1" dirty="0"/>
              <a:t>padding-left: 20%;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b="1" dirty="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38440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&lt;/STYLE&gt;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&lt;/HEAD&gt;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Text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, </a:t>
            </a:r>
            <a:r>
              <a:rPr lang="en-US" dirty="0" err="1" smtClean="0"/>
              <a:t>karna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menggunakan</a:t>
            </a:r>
            <a:r>
              <a:rPr lang="en-US" dirty="0"/>
              <a:t> padding </a:t>
            </a:r>
            <a:r>
              <a:rPr lang="en-US" dirty="0" err="1"/>
              <a:t>atas</a:t>
            </a:r>
            <a:r>
              <a:rPr lang="en-US" dirty="0"/>
              <a:t> 10%,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/>
              <a:t>20%,bawah 40%,dan </a:t>
            </a:r>
            <a:r>
              <a:rPr lang="en-US" dirty="0" err="1"/>
              <a:t>kiri</a:t>
            </a:r>
            <a:r>
              <a:rPr lang="en-US" dirty="0"/>
              <a:t> 20%.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&lt;/BODY&gt;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45807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b="1" dirty="0"/>
              <a:t>MEMBUAT BACKGROUND </a:t>
            </a:r>
            <a:endParaRPr lang="en-US" sz="2100" b="1" dirty="0" smtClean="0"/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US" sz="2100" b="1" dirty="0"/>
              <a:t>1. </a:t>
            </a:r>
            <a:r>
              <a:rPr lang="en-US" sz="2100" b="1" dirty="0" smtClean="0"/>
              <a:t>Background </a:t>
            </a:r>
            <a:r>
              <a:rPr lang="en-US" sz="2100" b="1" dirty="0" err="1" smtClean="0"/>
              <a:t>warna</a:t>
            </a:r>
            <a:r>
              <a:rPr lang="en-US" sz="2100" b="1" dirty="0" smtClean="0"/>
              <a:t>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&lt;HTML&gt; </a:t>
            </a:r>
          </a:p>
          <a:p>
            <a:pPr marL="0" indent="0">
              <a:buNone/>
            </a:pPr>
            <a:r>
              <a:rPr lang="en-US" sz="2100" dirty="0" smtClean="0"/>
              <a:t>&lt;HEAD&gt; </a:t>
            </a:r>
          </a:p>
          <a:p>
            <a:pPr marL="0" indent="0">
              <a:buNone/>
            </a:pPr>
            <a:r>
              <a:rPr lang="en-US" sz="2100" dirty="0" smtClean="0"/>
              <a:t>&lt;TITLE&gt;</a:t>
            </a:r>
            <a:r>
              <a:rPr lang="en-US" sz="2100" dirty="0" err="1" smtClean="0"/>
              <a:t>Menggunakan</a:t>
            </a:r>
            <a:r>
              <a:rPr lang="en-US" sz="2100" dirty="0" smtClean="0"/>
              <a:t> Background </a:t>
            </a:r>
          </a:p>
          <a:p>
            <a:pPr marL="0" indent="0">
              <a:buNone/>
            </a:pPr>
            <a:r>
              <a:rPr lang="en-US" sz="2100" dirty="0" err="1" smtClean="0"/>
              <a:t>Warna</a:t>
            </a:r>
            <a:r>
              <a:rPr lang="en-US" sz="2100" dirty="0" smtClean="0"/>
              <a:t>&lt;/TITLE&gt; </a:t>
            </a:r>
          </a:p>
          <a:p>
            <a:pPr marL="0" indent="0">
              <a:buNone/>
            </a:pPr>
            <a:r>
              <a:rPr lang="en-US" sz="2100" dirty="0" smtClean="0"/>
              <a:t>&lt;STYLE type="text/</a:t>
            </a:r>
            <a:r>
              <a:rPr lang="en-US" sz="2100" dirty="0" err="1" smtClean="0"/>
              <a:t>css</a:t>
            </a:r>
            <a:r>
              <a:rPr lang="en-US" sz="2100" dirty="0" smtClean="0"/>
              <a:t>"&gt; </a:t>
            </a:r>
          </a:p>
          <a:p>
            <a:pPr marL="0" indent="0">
              <a:buNone/>
            </a:pPr>
            <a:r>
              <a:rPr lang="en-US" sz="2100" b="1" dirty="0" smtClean="0"/>
              <a:t>BODY { background-color : yellow}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&lt;/</a:t>
            </a:r>
            <a:r>
              <a:rPr lang="en-US" sz="2100" dirty="0"/>
              <a:t>STYLE&gt;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/>
              <a:t>&lt;/HEAD&gt;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/>
              <a:t>&lt;BODY&gt;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err="1"/>
              <a:t>Halaman</a:t>
            </a:r>
            <a:r>
              <a:rPr lang="en-US" sz="2100" dirty="0"/>
              <a:t> </a:t>
            </a:r>
            <a:r>
              <a:rPr lang="en-US" sz="2100" dirty="0" err="1"/>
              <a:t>ini</a:t>
            </a:r>
            <a:r>
              <a:rPr lang="en-US" sz="2100" dirty="0"/>
              <a:t> di </a:t>
            </a:r>
            <a:r>
              <a:rPr lang="en-US" sz="2100" dirty="0" err="1"/>
              <a:t>buat</a:t>
            </a:r>
            <a:r>
              <a:rPr lang="en-US" sz="2100" dirty="0"/>
              <a:t> </a:t>
            </a:r>
            <a:r>
              <a:rPr lang="en-US" sz="2100" dirty="0" err="1"/>
              <a:t>Berwarna</a:t>
            </a:r>
            <a:r>
              <a:rPr lang="en-US" sz="2100" dirty="0"/>
              <a:t> </a:t>
            </a:r>
            <a:r>
              <a:rPr lang="en-US" sz="2100" dirty="0" err="1"/>
              <a:t>Kuning</a:t>
            </a:r>
            <a:r>
              <a:rPr lang="en-US" sz="2100" dirty="0"/>
              <a:t>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/>
              <a:t>&lt;/BODY&gt;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79635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b="1" dirty="0"/>
              <a:t>2. Background </a:t>
            </a:r>
            <a:r>
              <a:rPr lang="en-US" b="1" dirty="0" err="1"/>
              <a:t>campuran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&lt;HTML&gt;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&lt;HEAD&gt;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&lt;TITLE&gt;</a:t>
            </a:r>
            <a:r>
              <a:rPr lang="en-US" dirty="0" err="1"/>
              <a:t>Menggunakan</a:t>
            </a:r>
            <a:r>
              <a:rPr lang="en-US" dirty="0"/>
              <a:t> Background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/>
              <a:t>Warna</a:t>
            </a:r>
            <a:r>
              <a:rPr lang="en-US" dirty="0"/>
              <a:t>&lt;/TITLE&gt;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&lt;STYLE ="text/</a:t>
            </a:r>
            <a:r>
              <a:rPr lang="en-US" dirty="0" err="1"/>
              <a:t>css</a:t>
            </a:r>
            <a:r>
              <a:rPr lang="en-US" dirty="0"/>
              <a:t>"&gt; </a:t>
            </a:r>
            <a:endParaRPr lang="en-US" dirty="0" smtClean="0"/>
          </a:p>
          <a:p>
            <a:pPr marL="0" indent="0" algn="just">
              <a:buNone/>
            </a:pPr>
            <a:r>
              <a:rPr lang="en-US" b="1" dirty="0"/>
              <a:t>body {background-color : #99CCFF} </a:t>
            </a:r>
            <a:endParaRPr lang="en-US" dirty="0" smtClean="0"/>
          </a:p>
          <a:p>
            <a:pPr marL="0" indent="0" algn="just">
              <a:buNone/>
            </a:pPr>
            <a:r>
              <a:rPr lang="en-US" b="1" dirty="0"/>
              <a:t>h2 {background : green} </a:t>
            </a:r>
            <a:endParaRPr lang="en-US" dirty="0" smtClean="0"/>
          </a:p>
          <a:p>
            <a:pPr marL="0" indent="0" algn="just">
              <a:buNone/>
            </a:pPr>
            <a:r>
              <a:rPr lang="en-US" b="1" dirty="0"/>
              <a:t>h3 {background-color : transparent} </a:t>
            </a:r>
            <a:endParaRPr lang="en-US" dirty="0" smtClean="0"/>
          </a:p>
          <a:p>
            <a:pPr marL="0" indent="0" algn="just">
              <a:buNone/>
            </a:pPr>
            <a:r>
              <a:rPr lang="en-US" b="1" dirty="0"/>
              <a:t>p {background : </a:t>
            </a:r>
            <a:r>
              <a:rPr lang="en-US" b="1" dirty="0" err="1"/>
              <a:t>rgb</a:t>
            </a:r>
            <a:r>
              <a:rPr lang="en-US" b="1" dirty="0"/>
              <a:t>(240,248,255)}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&lt;/STYLE&gt;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&lt;/HEAD&gt;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&lt;BODY&gt;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&lt;h2&gt;Header 2,Background </a:t>
            </a:r>
            <a:r>
              <a:rPr lang="en-US" dirty="0" err="1"/>
              <a:t>Hijao</a:t>
            </a:r>
            <a:r>
              <a:rPr lang="en-US" dirty="0"/>
              <a:t>&lt;/h2&gt;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&lt;h3&gt;Header 3 , </a:t>
            </a:r>
            <a:r>
              <a:rPr lang="en-US" dirty="0" err="1"/>
              <a:t>Bakground</a:t>
            </a:r>
            <a:r>
              <a:rPr lang="en-US" dirty="0"/>
              <a:t> </a:t>
            </a:r>
            <a:r>
              <a:rPr lang="en-US" dirty="0" err="1"/>
              <a:t>Transparan</a:t>
            </a:r>
            <a:r>
              <a:rPr lang="en-US" dirty="0"/>
              <a:t>&lt;/h3&gt;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&lt;p&gt;Background </a:t>
            </a:r>
            <a:r>
              <a:rPr lang="en-US" dirty="0" err="1"/>
              <a:t>pada</a:t>
            </a:r>
            <a:r>
              <a:rPr lang="en-US" dirty="0"/>
              <a:t> paragraph&lt;/p&gt;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&lt;/BODY&gt;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7498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CSS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CSS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Memahami</a:t>
            </a:r>
            <a:r>
              <a:rPr lang="en-US" dirty="0"/>
              <a:t> selector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pengontrol</a:t>
            </a:r>
            <a:r>
              <a:rPr lang="en-US" dirty="0"/>
              <a:t> design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background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Memformat</a:t>
            </a:r>
            <a:r>
              <a:rPr lang="en-US" dirty="0"/>
              <a:t> text </a:t>
            </a:r>
            <a:r>
              <a:rPr lang="en-US" dirty="0" err="1"/>
              <a:t>pada</a:t>
            </a:r>
            <a:r>
              <a:rPr lang="en-US" dirty="0"/>
              <a:t> web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font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pewarnaannya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7. </a:t>
            </a:r>
            <a:r>
              <a:rPr lang="en-US" dirty="0" err="1"/>
              <a:t>Membuat</a:t>
            </a:r>
            <a:r>
              <a:rPr lang="en-US" dirty="0"/>
              <a:t> hyperlink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97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324600"/>
          </a:xfrm>
        </p:spPr>
        <p:txBody>
          <a:bodyPr/>
          <a:lstStyle/>
          <a:p>
            <a:pPr marL="0" lvl="0" indent="0">
              <a:buNone/>
            </a:pPr>
            <a:r>
              <a:rPr lang="en-US" u="sng" dirty="0" smtClean="0"/>
              <a:t>3. </a:t>
            </a:r>
            <a:r>
              <a:rPr lang="id-ID" u="sng" dirty="0" smtClean="0"/>
              <a:t>Background gambar</a:t>
            </a:r>
            <a:endParaRPr lang="en-US" u="sng" dirty="0" smtClean="0"/>
          </a:p>
          <a:p>
            <a:pPr marL="0" lvl="0" indent="0">
              <a:buNone/>
            </a:pPr>
            <a:endParaRPr lang="en-US" u="heavy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83797"/>
              </p:ext>
            </p:extLst>
          </p:nvPr>
        </p:nvGraphicFramePr>
        <p:xfrm>
          <a:off x="609600" y="990601"/>
          <a:ext cx="7924800" cy="5715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641034"/>
                <a:gridCol w="2639337"/>
                <a:gridCol w="2644429"/>
              </a:tblGrid>
              <a:tr h="298418">
                <a:tc>
                  <a:txBody>
                    <a:bodyPr/>
                    <a:lstStyle/>
                    <a:p>
                      <a:pPr marL="240665" marR="0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 dirty="0">
                          <a:solidFill>
                            <a:schemeClr val="tx1"/>
                          </a:solidFill>
                          <a:effectLst/>
                        </a:rPr>
                        <a:t>Properties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6075" marR="320675" algn="ctr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96850" marR="0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 dirty="0">
                          <a:solidFill>
                            <a:schemeClr val="tx1"/>
                          </a:solidFill>
                          <a:effectLst/>
                        </a:rPr>
                        <a:t>Keterangan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604220">
                <a:tc>
                  <a:txBody>
                    <a:bodyPr/>
                    <a:lstStyle/>
                    <a:p>
                      <a:pPr marL="68580" marR="0">
                        <a:lnSpc>
                          <a:spcPts val="9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 dirty="0">
                          <a:solidFill>
                            <a:schemeClr val="tx1"/>
                          </a:solidFill>
                          <a:effectLst/>
                        </a:rPr>
                        <a:t>background-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580" marR="0">
                        <a:lnSpc>
                          <a:spcPts val="1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 dirty="0">
                          <a:solidFill>
                            <a:schemeClr val="tx1"/>
                          </a:solidFill>
                          <a:effectLst/>
                        </a:rPr>
                        <a:t>image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9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url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9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Alamat</a:t>
                      </a:r>
                      <a:r>
                        <a:rPr lang="id-ID" sz="1400" b="0" spc="-2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gambar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580" marR="0">
                        <a:lnSpc>
                          <a:spcPts val="1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yang</a:t>
                      </a:r>
                      <a:r>
                        <a:rPr lang="id-ID" sz="1400" b="0" spc="-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dituju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1542311">
                <a:tc>
                  <a:txBody>
                    <a:bodyPr/>
                    <a:lstStyle/>
                    <a:p>
                      <a:pPr marL="68580" marR="0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background-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580" marR="0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repeat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repeat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47561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repeat-x</a:t>
                      </a:r>
                      <a:r>
                        <a:rPr lang="id-ID" sz="1400" b="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repeat-y</a:t>
                      </a:r>
                      <a:r>
                        <a:rPr lang="id-ID" sz="1400" b="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no-repeat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0" algn="just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Diulang</a:t>
                      </a:r>
                      <a:r>
                        <a:rPr lang="id-ID" sz="1400" b="0" spc="-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dlm</a:t>
                      </a:r>
                      <a:r>
                        <a:rPr lang="id-ID" sz="1400" b="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hal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0485" marR="12001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Diulang sumbu x</a:t>
                      </a:r>
                      <a:r>
                        <a:rPr lang="id-ID" sz="1400" b="0" spc="-2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Diulang sumbu y</a:t>
                      </a:r>
                      <a:r>
                        <a:rPr lang="id-ID" sz="1400" b="0" spc="-2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Tampil</a:t>
                      </a:r>
                      <a:r>
                        <a:rPr lang="id-ID" sz="1400" b="0" spc="-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1 gbr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251144">
                <a:tc>
                  <a:txBody>
                    <a:bodyPr/>
                    <a:lstStyle/>
                    <a:p>
                      <a:pPr marL="68580" marR="0">
                        <a:lnSpc>
                          <a:spcPts val="7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Background-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7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top</a:t>
                      </a:r>
                      <a:r>
                        <a:rPr lang="id-ID" sz="1400" b="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0">
                        <a:lnSpc>
                          <a:spcPts val="7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Atas kiri</a:t>
                      </a:r>
                      <a:r>
                        <a:rPr lang="id-ID" sz="1400" b="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hal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302849">
                <a:tc>
                  <a:txBody>
                    <a:bodyPr/>
                    <a:lstStyle/>
                    <a:p>
                      <a:pPr marL="68580" marR="0">
                        <a:lnSpc>
                          <a:spcPts val="9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position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9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top</a:t>
                      </a:r>
                      <a:r>
                        <a:rPr lang="id-ID" sz="1400" b="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center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0">
                        <a:lnSpc>
                          <a:spcPts val="9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Atas</a:t>
                      </a:r>
                      <a:r>
                        <a:rPr lang="id-ID" sz="1400" b="0" spc="-1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tngh hal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2939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top right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0">
                        <a:lnSpc>
                          <a:spcPts val="88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Atas kanan</a:t>
                      </a:r>
                      <a:r>
                        <a:rPr lang="id-ID" sz="1400" b="0" spc="-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hal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3102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 dirty="0">
                          <a:solidFill>
                            <a:schemeClr val="tx1"/>
                          </a:solidFill>
                          <a:effectLst/>
                        </a:rPr>
                        <a:t>center</a:t>
                      </a:r>
                      <a:r>
                        <a:rPr lang="id-ID" sz="1400" b="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 dirty="0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0">
                        <a:lnSpc>
                          <a:spcPts val="905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Tgh</a:t>
                      </a:r>
                      <a:r>
                        <a:rPr lang="id-ID" sz="1400" b="0" spc="-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kiri</a:t>
                      </a:r>
                      <a:r>
                        <a:rPr lang="id-ID" sz="1400" b="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hal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3043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9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center</a:t>
                      </a:r>
                      <a:r>
                        <a:rPr lang="id-ID" sz="1400" b="0" spc="-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center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0">
                        <a:lnSpc>
                          <a:spcPts val="905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Pusat</a:t>
                      </a:r>
                      <a:r>
                        <a:rPr lang="id-ID" sz="1400" b="0" spc="-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hal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3028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9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 dirty="0">
                          <a:solidFill>
                            <a:schemeClr val="tx1"/>
                          </a:solidFill>
                          <a:effectLst/>
                        </a:rPr>
                        <a:t>center</a:t>
                      </a:r>
                      <a:r>
                        <a:rPr lang="id-ID" sz="1400" b="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 dirty="0">
                          <a:solidFill>
                            <a:schemeClr val="tx1"/>
                          </a:solidFill>
                          <a:effectLst/>
                        </a:rPr>
                        <a:t>right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0">
                        <a:lnSpc>
                          <a:spcPts val="91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Tngh</a:t>
                      </a:r>
                      <a:r>
                        <a:rPr lang="id-ID" sz="1400" b="0" spc="-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kanan</a:t>
                      </a:r>
                      <a:r>
                        <a:rPr lang="id-ID" sz="1400" b="0" spc="-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hal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3043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9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bottom</a:t>
                      </a:r>
                      <a:r>
                        <a:rPr lang="id-ID" sz="1400" b="0" spc="-2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0">
                        <a:lnSpc>
                          <a:spcPts val="92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Bwh</a:t>
                      </a:r>
                      <a:r>
                        <a:rPr lang="id-ID" sz="1400" b="0" spc="-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kiri</a:t>
                      </a:r>
                      <a:r>
                        <a:rPr lang="id-ID" sz="1400" b="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hal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3043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9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bottom</a:t>
                      </a:r>
                      <a:r>
                        <a:rPr lang="id-ID" sz="1400" b="0" spc="-1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center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0">
                        <a:lnSpc>
                          <a:spcPts val="92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Bwh</a:t>
                      </a:r>
                      <a:r>
                        <a:rPr lang="id-ID" sz="1400" b="0" spc="-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tgh hal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3028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9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bottom</a:t>
                      </a:r>
                      <a:r>
                        <a:rPr lang="id-ID" sz="1400" b="0" spc="-1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right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0">
                        <a:lnSpc>
                          <a:spcPts val="91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Bwh</a:t>
                      </a:r>
                      <a:r>
                        <a:rPr lang="id-ID" sz="1400" b="0" spc="-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kanan</a:t>
                      </a:r>
                      <a:r>
                        <a:rPr lang="id-ID" sz="1400" b="0" spc="-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hal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5931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9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x-%</a:t>
                      </a:r>
                      <a:r>
                        <a:rPr lang="id-ID" sz="1400" b="0" spc="-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y-%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0">
                        <a:lnSpc>
                          <a:spcPts val="1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x-pos</a:t>
                      </a:r>
                      <a:r>
                        <a:rPr lang="id-ID" sz="1400" b="0" spc="-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>
                          <a:solidFill>
                            <a:schemeClr val="tx1"/>
                          </a:solidFill>
                          <a:effectLst/>
                        </a:rPr>
                        <a:t>y-pos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id-ID" sz="1400" b="0" dirty="0">
                          <a:solidFill>
                            <a:schemeClr val="tx1"/>
                          </a:solidFill>
                          <a:effectLst/>
                        </a:rPr>
                        <a:t>Pakai</a:t>
                      </a:r>
                      <a:r>
                        <a:rPr lang="id-ID" sz="1400" b="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 dirty="0">
                          <a:solidFill>
                            <a:schemeClr val="tx1"/>
                          </a:solidFill>
                          <a:effectLst/>
                        </a:rPr>
                        <a:t>nilai</a:t>
                      </a:r>
                      <a:r>
                        <a:rPr lang="id-ID" sz="1400" b="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400" b="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355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b="1" i="1" dirty="0"/>
              <a:t>Contoh 1 :</a:t>
            </a:r>
            <a:endParaRPr lang="en-US" b="1" i="1" dirty="0"/>
          </a:p>
          <a:p>
            <a:pPr marL="0" indent="0">
              <a:buNone/>
            </a:pPr>
            <a:r>
              <a:rPr lang="id-ID" dirty="0"/>
              <a:t>&lt;HTML&gt;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&lt;HEAD&gt;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&lt;TITLE&gt;Menggunakan Background Gambar&lt;/TITLE&gt;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&lt;STYLE ="text/css"&gt;</a:t>
            </a:r>
            <a:endParaRPr lang="en-US" dirty="0"/>
          </a:p>
          <a:p>
            <a:pPr marL="0" indent="0">
              <a:buNone/>
            </a:pPr>
            <a:r>
              <a:rPr lang="id-ID" b="1" dirty="0"/>
              <a:t>BODY</a:t>
            </a:r>
            <a:endParaRPr lang="en-US" b="1" dirty="0"/>
          </a:p>
          <a:p>
            <a:pPr marL="0" indent="0">
              <a:buNone/>
            </a:pPr>
            <a:r>
              <a:rPr lang="id-ID" b="1" dirty="0"/>
              <a:t>{</a:t>
            </a:r>
            <a:endParaRPr lang="en-US" dirty="0"/>
          </a:p>
          <a:p>
            <a:pPr marL="0" indent="0">
              <a:buNone/>
            </a:pPr>
            <a:r>
              <a:rPr lang="id-ID" b="1" dirty="0"/>
              <a:t>background-image: url("drums.jpg"); background-repeat: repeat-x;</a:t>
            </a:r>
            <a:endParaRPr lang="en-US" b="1" dirty="0"/>
          </a:p>
          <a:p>
            <a:pPr marL="0" indent="0">
              <a:buNone/>
            </a:pPr>
            <a:r>
              <a:rPr lang="id-ID" b="1" dirty="0"/>
              <a:t>}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&lt;/STYLE&gt;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&lt;/HEAD&gt;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&lt;BODY&gt;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Background Berulang pada Sumbu X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&lt;/BODY&gt;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8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b="1" i="1" dirty="0"/>
              <a:t>Contoh 2 :</a:t>
            </a:r>
            <a:endParaRPr lang="en-US" b="1" i="1" dirty="0"/>
          </a:p>
          <a:p>
            <a:pPr marL="0" indent="0">
              <a:buNone/>
            </a:pPr>
            <a:r>
              <a:rPr lang="id-ID" dirty="0"/>
              <a:t>&lt;HTML&gt;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&lt;HEAD&gt;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&lt;TITLE&gt;Menggunakan Background Gambar&lt;/TITLE&gt;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&lt;STYLE ="text/css"&gt;</a:t>
            </a:r>
            <a:endParaRPr lang="en-US" dirty="0"/>
          </a:p>
          <a:p>
            <a:pPr marL="0" indent="0">
              <a:buNone/>
            </a:pPr>
            <a:r>
              <a:rPr lang="id-ID" b="1" dirty="0"/>
              <a:t>BODY</a:t>
            </a:r>
            <a:endParaRPr lang="en-US" b="1" dirty="0"/>
          </a:p>
          <a:p>
            <a:pPr marL="0" indent="0">
              <a:buNone/>
            </a:pPr>
            <a:r>
              <a:rPr lang="id-ID" b="1" dirty="0"/>
              <a:t>{</a:t>
            </a:r>
            <a:endParaRPr lang="en-US" dirty="0"/>
          </a:p>
          <a:p>
            <a:pPr marL="0" indent="0">
              <a:buNone/>
            </a:pPr>
            <a:r>
              <a:rPr lang="id-ID" b="1" dirty="0"/>
              <a:t>background-image:url ("motor.jpg"); background-repeat: no-repeat; background-position: center center;</a:t>
            </a:r>
            <a:endParaRPr lang="en-US" b="1" dirty="0"/>
          </a:p>
          <a:p>
            <a:pPr marL="0" indent="0">
              <a:buNone/>
            </a:pPr>
            <a:r>
              <a:rPr lang="id-ID" b="1" dirty="0" smtClean="0"/>
              <a:t>}</a:t>
            </a:r>
            <a:endParaRPr lang="en-US" b="1" dirty="0" smtClean="0"/>
          </a:p>
          <a:p>
            <a:pPr marL="0" indent="0">
              <a:buNone/>
            </a:pPr>
            <a:r>
              <a:rPr lang="id-ID" dirty="0"/>
              <a:t>&lt;/STYLE&gt;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&lt;/HEAD&gt;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&lt;BODY&gt;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Background di Pusat Halaman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&lt;/BODY&gt;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&lt;/HTML&gt;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42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pPr marL="0" lvl="0" indent="0">
              <a:buNone/>
            </a:pPr>
            <a:r>
              <a:rPr lang="id-ID" b="1" u="heavy" dirty="0"/>
              <a:t>FORMAT TEXT PADA </a:t>
            </a:r>
            <a:r>
              <a:rPr lang="id-ID" b="1" u="heavy" dirty="0" smtClean="0"/>
              <a:t>WEB</a:t>
            </a:r>
            <a:endParaRPr lang="en-US" b="1" u="heavy" dirty="0" smtClean="0"/>
          </a:p>
          <a:p>
            <a:pPr marL="0" lvl="0" indent="0">
              <a:buNone/>
            </a:pPr>
            <a:endParaRPr lang="en-US" u="heav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82909"/>
              </p:ext>
            </p:extLst>
          </p:nvPr>
        </p:nvGraphicFramePr>
        <p:xfrm>
          <a:off x="533400" y="990600"/>
          <a:ext cx="8382000" cy="5715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793401"/>
                <a:gridCol w="2437943"/>
                <a:gridCol w="3150656"/>
              </a:tblGrid>
              <a:tr h="209494">
                <a:tc>
                  <a:txBody>
                    <a:bodyPr/>
                    <a:lstStyle/>
                    <a:p>
                      <a:pPr marL="252730" marR="0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Properties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6385" marR="0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Value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48920" marR="0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Keterangan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209494">
                <a:tc gridSpan="3">
                  <a:txBody>
                    <a:bodyPr/>
                    <a:lstStyle/>
                    <a:p>
                      <a:pPr marL="66675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Pengaturan</a:t>
                      </a:r>
                      <a:r>
                        <a:rPr lang="id-ID" sz="1300" spc="-15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warna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535">
                <a:tc>
                  <a:txBody>
                    <a:bodyPr/>
                    <a:lstStyle/>
                    <a:p>
                      <a:pPr marL="66675" marR="0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color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8420" marR="0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green,</a:t>
                      </a:r>
                      <a:r>
                        <a:rPr lang="id-ID" sz="1300" spc="-15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dll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209494">
                <a:tc gridSpan="3">
                  <a:txBody>
                    <a:bodyPr/>
                    <a:lstStyle/>
                    <a:p>
                      <a:pPr marL="66675" marR="0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Pengaturan</a:t>
                      </a:r>
                      <a:r>
                        <a:rPr lang="id-ID" sz="1300" spc="-15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Spasi (jrk</a:t>
                      </a:r>
                      <a:r>
                        <a:rPr lang="id-ID" sz="1300" spc="-5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antar</a:t>
                      </a:r>
                      <a:r>
                        <a:rPr lang="id-ID" sz="1300" spc="-15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karakter)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3072">
                <a:tc>
                  <a:txBody>
                    <a:bodyPr/>
                    <a:lstStyle/>
                    <a:p>
                      <a:pPr marL="66675" marR="0">
                        <a:lnSpc>
                          <a:spcPts val="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letter-spacing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0">
                        <a:lnSpc>
                          <a:spcPts val="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Normal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7945" marR="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Length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ts val="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Ukrn</a:t>
                      </a:r>
                      <a:r>
                        <a:rPr lang="id-ID" sz="1300" spc="-5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standar</a:t>
                      </a:r>
                      <a:r>
                        <a:rPr lang="id-ID" sz="1300" spc="-1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HTML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6675" marR="40005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Ukrn panjang</a:t>
                      </a:r>
                      <a:r>
                        <a:rPr lang="id-ID" sz="1300" spc="-21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(cm,px)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210535">
                <a:tc>
                  <a:txBody>
                    <a:bodyPr/>
                    <a:lstStyle/>
                    <a:p>
                      <a:pPr marL="66675" marR="0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Perataan</a:t>
                      </a:r>
                      <a:r>
                        <a:rPr lang="id-ID" sz="1300" spc="-5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Text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862987">
                <a:tc>
                  <a:txBody>
                    <a:bodyPr/>
                    <a:lstStyle/>
                    <a:p>
                      <a:pPr marL="66675" marR="0">
                        <a:lnSpc>
                          <a:spcPts val="8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text-align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0">
                        <a:lnSpc>
                          <a:spcPts val="8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left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7945" marR="47942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right</a:t>
                      </a:r>
                      <a:r>
                        <a:rPr lang="id-ID" sz="1300" spc="5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center</a:t>
                      </a:r>
                      <a:r>
                        <a:rPr lang="id-ID" sz="1300" spc="-21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justify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1290834">
                <a:tc>
                  <a:txBody>
                    <a:bodyPr/>
                    <a:lstStyle/>
                    <a:p>
                      <a:pPr marL="66675" marR="0">
                        <a:lnSpc>
                          <a:spcPts val="8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text-decoration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ts val="8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none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7945" marR="217170">
                        <a:lnSpc>
                          <a:spcPct val="98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underline</a:t>
                      </a:r>
                      <a:r>
                        <a:rPr lang="id-ID" sz="1300" spc="5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overline</a:t>
                      </a:r>
                      <a:r>
                        <a:rPr lang="id-ID" sz="1300" spc="5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line-through</a:t>
                      </a:r>
                      <a:r>
                        <a:rPr lang="id-ID" sz="1300" spc="-21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blink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ts val="8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Bentuk</a:t>
                      </a:r>
                      <a:r>
                        <a:rPr lang="id-ID" sz="1300" spc="-5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standar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6675" marR="39687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Bergaris bwh</a:t>
                      </a:r>
                      <a:r>
                        <a:rPr lang="id-ID" sz="1300" spc="-21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Bergaris atas</a:t>
                      </a:r>
                      <a:r>
                        <a:rPr lang="id-ID" sz="1300" spc="5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Text dicoret</a:t>
                      </a:r>
                      <a:r>
                        <a:rPr lang="id-ID" sz="1300" spc="5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 spc="-5">
                          <a:solidFill>
                            <a:srgbClr val="FF0000"/>
                          </a:solidFill>
                          <a:effectLst/>
                        </a:rPr>
                        <a:t>Text</a:t>
                      </a:r>
                      <a:r>
                        <a:rPr lang="id-ID" sz="1300" spc="-55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berkedip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210535">
                <a:tc gridSpan="3">
                  <a:txBody>
                    <a:bodyPr/>
                    <a:lstStyle/>
                    <a:p>
                      <a:pPr marL="66675" marR="0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Pengaturan</a:t>
                      </a:r>
                      <a:r>
                        <a:rPr lang="id-ID" sz="1300" spc="-15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text</a:t>
                      </a:r>
                      <a:r>
                        <a:rPr lang="id-ID" sz="1300" spc="-5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indentasi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5241">
                <a:tc>
                  <a:txBody>
                    <a:bodyPr/>
                    <a:lstStyle/>
                    <a:p>
                      <a:pPr marL="66675" marR="0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text-indent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0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length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7945" marR="0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%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ts val="8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Dengn</a:t>
                      </a:r>
                      <a:r>
                        <a:rPr lang="id-ID" sz="1300" spc="-1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cm,</a:t>
                      </a:r>
                      <a:r>
                        <a:rPr lang="id-ID" sz="1300" spc="-1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px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6675" marR="0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Dengan</a:t>
                      </a:r>
                      <a:r>
                        <a:rPr lang="id-ID" sz="1300" spc="-1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persentase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  <a:tr h="210535">
                <a:tc gridSpan="3">
                  <a:txBody>
                    <a:bodyPr/>
                    <a:lstStyle/>
                    <a:p>
                      <a:pPr marL="66675" marR="0">
                        <a:lnSpc>
                          <a:spcPts val="8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Pengubahan</a:t>
                      </a:r>
                      <a:r>
                        <a:rPr lang="id-ID" sz="1300" spc="-15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Bentuk</a:t>
                      </a:r>
                      <a:r>
                        <a:rPr lang="id-ID" sz="1300" spc="-5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Karakter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22244">
                <a:tc>
                  <a:txBody>
                    <a:bodyPr/>
                    <a:lstStyle/>
                    <a:p>
                      <a:pPr marL="66675" marR="0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text-transform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6835" marR="0">
                        <a:lnSpc>
                          <a:spcPts val="7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capitalize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7945" marR="325755" algn="just">
                        <a:lnSpc>
                          <a:spcPct val="9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uppercase</a:t>
                      </a:r>
                      <a:r>
                        <a:rPr lang="id-ID" sz="1300" spc="-215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lowercase</a:t>
                      </a:r>
                      <a:r>
                        <a:rPr lang="id-ID" sz="1300" spc="-215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FF0000"/>
                          </a:solidFill>
                          <a:effectLst/>
                        </a:rPr>
                        <a:t>none</a:t>
                      </a:r>
                      <a:endParaRPr lang="en-US" sz="13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232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b="1" i="1" dirty="0"/>
              <a:t>Contoh 1 :</a:t>
            </a:r>
            <a:endParaRPr lang="en-US" b="1" i="1" dirty="0"/>
          </a:p>
          <a:p>
            <a:pPr marL="0" indent="0">
              <a:buNone/>
            </a:pPr>
            <a:r>
              <a:rPr lang="id-ID" dirty="0"/>
              <a:t>&lt;HTML&gt;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&lt;HEAD&gt;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&lt;TITLE&gt;Format Text &lt;/TITLE&gt;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&lt;STYLE ="text/css"&gt;</a:t>
            </a:r>
            <a:endParaRPr lang="en-US" dirty="0"/>
          </a:p>
          <a:p>
            <a:pPr marL="0" indent="0">
              <a:buNone/>
            </a:pPr>
            <a:r>
              <a:rPr lang="id-ID" b="1" dirty="0"/>
              <a:t>p {color : green; letter-spacing: 0.5cm} h4 {letter-spacing: -2px}</a:t>
            </a:r>
            <a:endParaRPr lang="en-US" b="1" dirty="0"/>
          </a:p>
          <a:p>
            <a:pPr marL="0" indent="0">
              <a:buNone/>
            </a:pPr>
            <a:r>
              <a:rPr lang="id-ID" dirty="0"/>
              <a:t>&lt;/STYLE&gt;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&lt;/HEAD&gt;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&lt;BODY&gt;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&lt;p&gt;Pengaturan Spasi Pada Paragraph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&lt;/p&gt;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&lt;h4&gt; Header 4&lt;/h4&gt;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&lt;/BODY&gt;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&lt;/HTML&gt;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97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b="1" i="1" dirty="0"/>
              <a:t>Contoh 2 :</a:t>
            </a:r>
            <a:endParaRPr lang="en-US" b="1" i="1" dirty="0"/>
          </a:p>
          <a:p>
            <a:pPr marL="0" indent="0">
              <a:buNone/>
            </a:pPr>
            <a:r>
              <a:rPr lang="id-ID" dirty="0"/>
              <a:t>&lt;HTML&gt;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&lt;HEAD&gt;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&lt;TITLE&gt;Format Text &lt;/TITLE&gt;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&lt;STYLE ="text/css"&gt; </a:t>
            </a:r>
            <a:r>
              <a:rPr lang="id-ID" b="1" dirty="0"/>
              <a:t>h1 {text-align: center} h2 {text-align: left} h3 {text-align: right}</a:t>
            </a:r>
            <a:endParaRPr lang="en-US" dirty="0"/>
          </a:p>
          <a:p>
            <a:pPr marL="0" indent="0">
              <a:buNone/>
            </a:pPr>
            <a:r>
              <a:rPr lang="id-ID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&lt;/STYLE&gt;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&lt;/HEAD&gt;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&lt;BODY&gt;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&lt;h1&gt;Header 1,Di tengah&lt;/h1&gt;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&lt;h2&gt;Header 2 , Di kiri&lt;/h2&gt;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&lt;h3&gt;Header 3 ,Di kanan&lt;/h3&gt;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&lt;/BODY&gt;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31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b="1" i="1" dirty="0"/>
              <a:t>Contoh 3 :</a:t>
            </a:r>
            <a:endParaRPr lang="en-US" b="1" i="1" dirty="0"/>
          </a:p>
          <a:p>
            <a:pPr marL="0" indent="0">
              <a:buNone/>
            </a:pPr>
            <a:r>
              <a:rPr lang="id-ID" dirty="0"/>
              <a:t>&lt;HTML&gt;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&lt;HEAD&gt;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&lt;TITLE&gt;Format Text &lt;/TITLE&gt;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&lt;STYLE ="text/css"&gt;</a:t>
            </a:r>
            <a:endParaRPr lang="en-US" dirty="0"/>
          </a:p>
          <a:p>
            <a:pPr marL="0" indent="0">
              <a:buNone/>
            </a:pPr>
            <a:r>
              <a:rPr lang="id-ID" b="1" dirty="0"/>
              <a:t>em {text-decoration : overline} h2 {text-decoration: blink}</a:t>
            </a:r>
            <a:endParaRPr lang="en-US" b="1" dirty="0"/>
          </a:p>
          <a:p>
            <a:pPr marL="0" indent="0">
              <a:buNone/>
            </a:pPr>
            <a:r>
              <a:rPr lang="id-ID" b="1" dirty="0"/>
              <a:t>h3 {text-decoration: underline} a {text-decoration: none}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&lt;/STYLE&gt;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&lt;/HEAD&gt;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&lt;BODY&gt;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&lt;em&gt;Bentuk Overline&lt;/em&gt;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&lt;h2&gt;Header 2, Bentuk Line- through&lt;/h2&gt;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&lt;h3&gt;Header 3,Bentuk Underline&lt;/h3&gt;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&lt;p&gt; &lt;a href="</a:t>
            </a:r>
            <a:r>
              <a:rPr lang="id-ID" dirty="0">
                <a:hlinkClick r:id="rId2"/>
              </a:rPr>
              <a:t>http://lecturer.eepis-</a:t>
            </a:r>
            <a:r>
              <a:rPr lang="id-ID" dirty="0"/>
              <a:t> its.edu/~zenhadi"&gt;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Penggunaan Dalam Link,Nilai NONE&lt;/a&gt;&lt;/p&gt;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&lt;/BODY&gt;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7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b="1" i="1" dirty="0"/>
              <a:t>Contoh 4 :</a:t>
            </a:r>
            <a:endParaRPr lang="en-US" b="1" i="1" dirty="0"/>
          </a:p>
          <a:p>
            <a:pPr marL="0" indent="0">
              <a:buNone/>
            </a:pPr>
            <a:r>
              <a:rPr lang="id-ID" dirty="0"/>
              <a:t>&lt;HTML&gt;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&lt;HEAD&gt;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&lt;TITLE&gt;Format Text &lt;/TITLE&gt;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&lt;STYLE ="text/css"&gt;</a:t>
            </a:r>
            <a:endParaRPr lang="en-US" dirty="0"/>
          </a:p>
          <a:p>
            <a:pPr marL="0" indent="0">
              <a:buNone/>
            </a:pPr>
            <a:r>
              <a:rPr lang="id-ID" b="1" dirty="0"/>
              <a:t>p.besar {text-transform: uppercase</a:t>
            </a:r>
            <a:r>
              <a:rPr lang="id-ID" b="1" dirty="0" smtClean="0"/>
              <a:t>}</a:t>
            </a:r>
            <a:endParaRPr lang="en-US" b="1" dirty="0" smtClean="0"/>
          </a:p>
          <a:p>
            <a:pPr marL="0" indent="0">
              <a:buNone/>
            </a:pPr>
            <a:r>
              <a:rPr lang="id-ID" b="1" dirty="0"/>
              <a:t>p.kecil {text-transform: lowercase}</a:t>
            </a:r>
            <a:endParaRPr lang="en-US" b="1" dirty="0"/>
          </a:p>
          <a:p>
            <a:pPr marL="0" indent="0">
              <a:buNone/>
            </a:pPr>
            <a:r>
              <a:rPr lang="id-ID" dirty="0"/>
              <a:t>&lt;/STYLE&gt;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&lt;/HEAD&gt;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&lt;BODY&gt;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&lt;p class="besar"&gt;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pengubahan kedalam hurup Besar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&lt;/p&gt;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&lt;p class="kecil"&gt;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PENGUBAHAN KEDALAM HURUF KECIL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&lt;/p&gt;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&lt;/BODY&gt;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&lt;/HTML&gt;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1299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id-ID" b="1" u="heavy" dirty="0"/>
              <a:t>PENGATURAN FONT</a:t>
            </a:r>
            <a:r>
              <a:rPr lang="en-US" u="heavy" dirty="0"/>
              <a:t/>
            </a:r>
            <a:br>
              <a:rPr lang="en-US" u="heavy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956890"/>
              </p:ext>
            </p:extLst>
          </p:nvPr>
        </p:nvGraphicFramePr>
        <p:xfrm>
          <a:off x="762000" y="990603"/>
          <a:ext cx="7924801" cy="556259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641034"/>
                <a:gridCol w="2304965"/>
                <a:gridCol w="2978802"/>
              </a:tblGrid>
              <a:tr h="305504">
                <a:tc>
                  <a:txBody>
                    <a:bodyPr/>
                    <a:lstStyle/>
                    <a:p>
                      <a:pPr marL="252730" marR="0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Properties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6385" marR="0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Value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8920" marR="0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Keterangan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2479">
                <a:tc gridSpan="3">
                  <a:txBody>
                    <a:bodyPr/>
                    <a:lstStyle/>
                    <a:p>
                      <a:pPr marL="66675" marR="0">
                        <a:lnSpc>
                          <a:spcPts val="9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Jenis</a:t>
                      </a:r>
                      <a:r>
                        <a:rPr lang="id-ID" sz="1300" spc="-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Font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5504">
                <a:tc>
                  <a:txBody>
                    <a:bodyPr/>
                    <a:lstStyle/>
                    <a:p>
                      <a:pPr marL="66675" marR="0">
                        <a:lnSpc>
                          <a:spcPts val="8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font-family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5880" marR="0">
                        <a:lnSpc>
                          <a:spcPts val="8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arial,</a:t>
                      </a:r>
                      <a:r>
                        <a:rPr lang="id-ID" sz="1300" spc="-1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dll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5504">
                <a:tc gridSpan="3">
                  <a:txBody>
                    <a:bodyPr/>
                    <a:lstStyle/>
                    <a:p>
                      <a:pPr marL="66675" marR="0">
                        <a:lnSpc>
                          <a:spcPts val="8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Ukuran</a:t>
                      </a:r>
                      <a:r>
                        <a:rPr lang="id-ID" sz="1300" spc="-1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Huruf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7770">
                <a:tc>
                  <a:txBody>
                    <a:bodyPr/>
                    <a:lstStyle/>
                    <a:p>
                      <a:pPr marL="66675" marR="0">
                        <a:lnSpc>
                          <a:spcPts val="8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Font-size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0">
                        <a:lnSpc>
                          <a:spcPts val="8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Small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67945" marR="38481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Medium</a:t>
                      </a:r>
                      <a:r>
                        <a:rPr lang="id-ID" sz="1300" spc="-21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Large</a:t>
                      </a:r>
                      <a:r>
                        <a:rPr lang="id-ID" sz="1300" spc="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Length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67945" marR="0">
                        <a:lnSpc>
                          <a:spcPts val="10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%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ts val="8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Kecil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66675" marR="54292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Menengah</a:t>
                      </a:r>
                      <a:r>
                        <a:rPr lang="id-ID" sz="1300" spc="-21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Besar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66675" marR="215900">
                        <a:lnSpc>
                          <a:spcPct val="96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Besar font (pt,px)</a:t>
                      </a:r>
                      <a:r>
                        <a:rPr lang="id-ID" sz="1300" spc="-21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Persentase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5504">
                <a:tc gridSpan="3">
                  <a:txBody>
                    <a:bodyPr/>
                    <a:lstStyle/>
                    <a:p>
                      <a:pPr marL="66675" marR="0">
                        <a:lnSpc>
                          <a:spcPts val="8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Pengaturan</a:t>
                      </a:r>
                      <a:r>
                        <a:rPr lang="id-ID" sz="1300" spc="-2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gaya</a:t>
                      </a:r>
                      <a:r>
                        <a:rPr lang="id-ID" sz="1300" spc="-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pada font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3191">
                <a:tc>
                  <a:txBody>
                    <a:bodyPr/>
                    <a:lstStyle/>
                    <a:p>
                      <a:pPr marL="66675" marR="0">
                        <a:lnSpc>
                          <a:spcPts val="8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font-style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>
                        <a:lnSpc>
                          <a:spcPts val="7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normal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69215" marR="427990">
                        <a:lnSpc>
                          <a:spcPct val="9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italic</a:t>
                      </a:r>
                      <a:r>
                        <a:rPr lang="id-ID" sz="1300" spc="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oblique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5504">
                <a:tc gridSpan="3">
                  <a:txBody>
                    <a:bodyPr/>
                    <a:lstStyle/>
                    <a:p>
                      <a:pPr marL="66675" marR="0">
                        <a:lnSpc>
                          <a:spcPts val="7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Ketebalan</a:t>
                      </a:r>
                      <a:r>
                        <a:rPr lang="id-ID" sz="1300" spc="-1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huruf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1637">
                <a:tc>
                  <a:txBody>
                    <a:bodyPr/>
                    <a:lstStyle/>
                    <a:p>
                      <a:pPr marL="66675" marR="0">
                        <a:lnSpc>
                          <a:spcPts val="7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font-weight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ts val="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normal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67945" marR="0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bold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69215" marR="0">
                        <a:lnSpc>
                          <a:spcPts val="1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100</a:t>
                      </a:r>
                      <a:r>
                        <a:rPr lang="id-ID" sz="1300" spc="-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~</a:t>
                      </a:r>
                      <a:r>
                        <a:rPr lang="id-ID" sz="1300" spc="-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900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999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550" b="1" i="1" dirty="0"/>
              <a:t>Contoh 1 :</a:t>
            </a:r>
            <a:endParaRPr lang="en-US" sz="1550" b="1" i="1" dirty="0"/>
          </a:p>
          <a:p>
            <a:pPr marL="0" indent="0">
              <a:buNone/>
            </a:pPr>
            <a:r>
              <a:rPr lang="id-ID" sz="1550" dirty="0"/>
              <a:t>&lt;HTML&gt;</a:t>
            </a:r>
            <a:endParaRPr lang="en-US" sz="1550" dirty="0"/>
          </a:p>
          <a:p>
            <a:pPr marL="0" indent="0">
              <a:buNone/>
            </a:pPr>
            <a:r>
              <a:rPr lang="id-ID" sz="1550" dirty="0"/>
              <a:t>&lt;HEAD&gt;</a:t>
            </a:r>
            <a:endParaRPr lang="en-US" sz="1550" dirty="0"/>
          </a:p>
          <a:p>
            <a:pPr marL="0" indent="0">
              <a:buNone/>
            </a:pPr>
            <a:r>
              <a:rPr lang="id-ID" sz="1550" dirty="0"/>
              <a:t>&lt;TITLE&gt;Pengaturan Font&lt;/TITLE&gt;</a:t>
            </a:r>
            <a:endParaRPr lang="en-US" sz="1550" dirty="0"/>
          </a:p>
          <a:p>
            <a:pPr marL="0" indent="0">
              <a:buNone/>
            </a:pPr>
            <a:r>
              <a:rPr lang="id-ID" sz="1550" dirty="0"/>
              <a:t>&lt;STYLE ="text/css"&gt;</a:t>
            </a:r>
            <a:endParaRPr lang="en-US" sz="1550" dirty="0"/>
          </a:p>
          <a:p>
            <a:pPr marL="0" indent="0">
              <a:buNone/>
            </a:pPr>
            <a:r>
              <a:rPr lang="id-ID" sz="1550" b="1" dirty="0"/>
              <a:t>p.italic</a:t>
            </a:r>
            <a:endParaRPr lang="en-US" sz="1550" b="1" dirty="0"/>
          </a:p>
          <a:p>
            <a:pPr marL="0" indent="0">
              <a:buNone/>
            </a:pPr>
            <a:r>
              <a:rPr lang="id-ID" sz="1550" b="1" dirty="0"/>
              <a:t>{</a:t>
            </a:r>
            <a:endParaRPr lang="en-US" sz="1550" dirty="0"/>
          </a:p>
          <a:p>
            <a:pPr marL="0" indent="0">
              <a:buNone/>
            </a:pPr>
            <a:r>
              <a:rPr lang="id-ID" sz="1550" b="1" dirty="0"/>
              <a:t>font-size :200 % ; font-style: italic;</a:t>
            </a:r>
            <a:endParaRPr lang="en-US" sz="1550" b="1" dirty="0"/>
          </a:p>
          <a:p>
            <a:pPr marL="0" indent="0">
              <a:buNone/>
            </a:pPr>
            <a:r>
              <a:rPr lang="id-ID" sz="1550" b="1" dirty="0"/>
              <a:t>}</a:t>
            </a:r>
            <a:endParaRPr lang="en-US" sz="1550" dirty="0"/>
          </a:p>
          <a:p>
            <a:pPr marL="0" indent="0">
              <a:buNone/>
            </a:pPr>
            <a:r>
              <a:rPr lang="id-ID" sz="1550" b="1" dirty="0"/>
              <a:t>p.normal{</a:t>
            </a:r>
            <a:endParaRPr lang="en-US" sz="1550" b="1" dirty="0"/>
          </a:p>
          <a:p>
            <a:pPr marL="0" indent="0">
              <a:buNone/>
            </a:pPr>
            <a:r>
              <a:rPr lang="id-ID" sz="1550" b="1" dirty="0"/>
              <a:t>font-family : verdana ; font-style: normal;</a:t>
            </a:r>
            <a:endParaRPr lang="en-US" sz="1550" dirty="0"/>
          </a:p>
          <a:p>
            <a:pPr marL="0" indent="0">
              <a:buNone/>
            </a:pPr>
            <a:r>
              <a:rPr lang="id-ID" sz="1550" b="1" dirty="0"/>
              <a:t>}</a:t>
            </a:r>
            <a:endParaRPr lang="en-US" sz="1550" b="1" dirty="0"/>
          </a:p>
          <a:p>
            <a:pPr marL="0" indent="0">
              <a:buNone/>
            </a:pPr>
            <a:r>
              <a:rPr lang="id-ID" sz="1550" b="1" dirty="0"/>
              <a:t>p.oblique {font-style: oblique}</a:t>
            </a:r>
            <a:endParaRPr lang="en-US" sz="1550" dirty="0"/>
          </a:p>
          <a:p>
            <a:pPr marL="0" indent="0">
              <a:buNone/>
            </a:pPr>
            <a:r>
              <a:rPr lang="id-ID" sz="1550" dirty="0"/>
              <a:t>&lt;/STYLE&gt;</a:t>
            </a:r>
            <a:endParaRPr lang="en-US" sz="1550" dirty="0"/>
          </a:p>
          <a:p>
            <a:pPr marL="0" indent="0">
              <a:buNone/>
            </a:pPr>
            <a:r>
              <a:rPr lang="id-ID" sz="1550" dirty="0"/>
              <a:t>&lt;/HEAD</a:t>
            </a:r>
            <a:r>
              <a:rPr lang="id-ID" sz="1550" dirty="0" smtClean="0"/>
              <a:t>&gt;</a:t>
            </a:r>
            <a:endParaRPr lang="en-US" sz="1550" dirty="0" smtClean="0"/>
          </a:p>
          <a:p>
            <a:pPr marL="0" indent="0">
              <a:buNone/>
            </a:pPr>
            <a:r>
              <a:rPr lang="id-ID" sz="1550" dirty="0"/>
              <a:t>&lt;BODY&gt;</a:t>
            </a:r>
            <a:endParaRPr lang="en-US" sz="1550" dirty="0"/>
          </a:p>
          <a:p>
            <a:pPr marL="0" indent="0">
              <a:buNone/>
            </a:pPr>
            <a:r>
              <a:rPr lang="id-ID" sz="1550" dirty="0"/>
              <a:t>&lt;P class="italic"&gt;Menggunakan Style Italic&lt;/P&gt;</a:t>
            </a:r>
            <a:endParaRPr lang="en-US" sz="1550" dirty="0"/>
          </a:p>
          <a:p>
            <a:pPr marL="0" indent="0">
              <a:buNone/>
            </a:pPr>
            <a:r>
              <a:rPr lang="id-ID" sz="1550" dirty="0"/>
              <a:t>&lt;P class="normal"&gt;Menggunakan Style Normal</a:t>
            </a:r>
            <a:endParaRPr lang="en-US" sz="1550" dirty="0"/>
          </a:p>
          <a:p>
            <a:pPr marL="0" indent="0">
              <a:buNone/>
            </a:pPr>
            <a:r>
              <a:rPr lang="id-ID" sz="1550" dirty="0"/>
              <a:t>&lt;/P&gt;</a:t>
            </a:r>
            <a:endParaRPr lang="en-US" sz="1550" dirty="0"/>
          </a:p>
          <a:p>
            <a:pPr marL="0" indent="0">
              <a:buNone/>
            </a:pPr>
            <a:r>
              <a:rPr lang="id-ID" sz="1550" dirty="0"/>
              <a:t>&lt;P class="oblique"&gt;Menggunakan Style Oblieque&lt;/P&gt;</a:t>
            </a:r>
            <a:endParaRPr lang="en-US" sz="1550" dirty="0"/>
          </a:p>
          <a:p>
            <a:pPr marL="0" indent="0">
              <a:buNone/>
            </a:pPr>
            <a:r>
              <a:rPr lang="id-ID" sz="1550" dirty="0"/>
              <a:t>&lt;/BODY&gt;</a:t>
            </a:r>
            <a:endParaRPr lang="en-US" sz="1550" dirty="0"/>
          </a:p>
          <a:p>
            <a:pPr marL="0" indent="0">
              <a:buNone/>
            </a:pPr>
            <a:r>
              <a:rPr lang="id-ID" sz="1550" dirty="0"/>
              <a:t>&lt;/HTML&gt;</a:t>
            </a:r>
            <a:endParaRPr lang="en-US" sz="1550" dirty="0"/>
          </a:p>
          <a:p>
            <a:pPr marL="0" indent="0">
              <a:buNone/>
            </a:pP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204909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KONSEP </a:t>
            </a:r>
            <a:r>
              <a:rPr lang="en-US" b="1" dirty="0" smtClean="0"/>
              <a:t>CSS</a:t>
            </a:r>
          </a:p>
          <a:p>
            <a:pPr marL="0" indent="0" algn="just">
              <a:buNone/>
            </a:pPr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/>
              <a:t>itu</a:t>
            </a:r>
            <a:r>
              <a:rPr lang="en-US" b="1" dirty="0"/>
              <a:t> </a:t>
            </a:r>
            <a:r>
              <a:rPr lang="en-US" b="1" dirty="0" smtClean="0"/>
              <a:t>CSS </a:t>
            </a:r>
            <a:r>
              <a:rPr lang="en-US" b="1" dirty="0"/>
              <a:t>: </a:t>
            </a: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Feature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dynamic HTML. </a:t>
            </a: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Style </a:t>
            </a:r>
            <a:r>
              <a:rPr lang="en-US" dirty="0"/>
              <a:t>sheet </a:t>
            </a:r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document HTML di </a:t>
            </a:r>
            <a:r>
              <a:rPr lang="en-US" dirty="0" err="1"/>
              <a:t>layar</a:t>
            </a:r>
            <a:r>
              <a:rPr lang="en-US" dirty="0"/>
              <a:t> (template) </a:t>
            </a: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special </a:t>
            </a:r>
            <a:r>
              <a:rPr lang="en-US" dirty="0" err="1"/>
              <a:t>efek</a:t>
            </a:r>
            <a:r>
              <a:rPr lang="en-US" dirty="0"/>
              <a:t> (</a:t>
            </a:r>
            <a:r>
              <a:rPr lang="en-US" dirty="0" err="1"/>
              <a:t>mendefinisikan</a:t>
            </a:r>
            <a:r>
              <a:rPr lang="en-US" dirty="0"/>
              <a:t> style </a:t>
            </a:r>
            <a:r>
              <a:rPr lang="en-US" dirty="0" err="1"/>
              <a:t>untuk</a:t>
            </a:r>
            <a:r>
              <a:rPr lang="en-US" dirty="0"/>
              <a:t> &lt;H1&gt; </a:t>
            </a:r>
            <a:r>
              <a:rPr lang="en-US" dirty="0" err="1"/>
              <a:t>dengan</a:t>
            </a:r>
            <a:r>
              <a:rPr lang="en-US" dirty="0"/>
              <a:t> style bold </a:t>
            </a:r>
            <a:r>
              <a:rPr lang="en-US" dirty="0" err="1"/>
              <a:t>dan</a:t>
            </a:r>
            <a:r>
              <a:rPr lang="en-US" dirty="0"/>
              <a:t> italic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) </a:t>
            </a: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Support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browser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20980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6553200"/>
          </a:xfrm>
        </p:spPr>
        <p:txBody>
          <a:bodyPr>
            <a:noAutofit/>
          </a:bodyPr>
          <a:lstStyle/>
          <a:p>
            <a:r>
              <a:rPr lang="id-ID" sz="1500" b="1" i="1" dirty="0"/>
              <a:t>Contoh 2 :</a:t>
            </a:r>
            <a:endParaRPr lang="en-US" sz="1500" b="1" i="1" dirty="0"/>
          </a:p>
          <a:p>
            <a:r>
              <a:rPr lang="id-ID" sz="1500" dirty="0"/>
              <a:t>&lt;HTML&gt;</a:t>
            </a:r>
            <a:endParaRPr lang="en-US" sz="1500" dirty="0"/>
          </a:p>
          <a:p>
            <a:r>
              <a:rPr lang="id-ID" sz="1500" dirty="0"/>
              <a:t>&lt;HEAD&gt;</a:t>
            </a:r>
            <a:endParaRPr lang="en-US" sz="1500" dirty="0"/>
          </a:p>
          <a:p>
            <a:r>
              <a:rPr lang="id-ID" sz="1500" dirty="0"/>
              <a:t>&lt;TITLE&gt;Pengaturan Font&lt;/TITLE&gt;</a:t>
            </a:r>
            <a:endParaRPr lang="en-US" sz="1500" dirty="0"/>
          </a:p>
          <a:p>
            <a:r>
              <a:rPr lang="id-ID" sz="1500" dirty="0"/>
              <a:t>&lt;STYLE ="text/css"&gt;</a:t>
            </a:r>
            <a:endParaRPr lang="en-US" sz="1500" dirty="0"/>
          </a:p>
          <a:p>
            <a:r>
              <a:rPr lang="id-ID" sz="1500" b="1" dirty="0"/>
              <a:t>p.normal</a:t>
            </a:r>
            <a:endParaRPr lang="en-US" sz="1500" b="1" dirty="0"/>
          </a:p>
          <a:p>
            <a:r>
              <a:rPr lang="id-ID" sz="1500" b="1" dirty="0"/>
              <a:t>{</a:t>
            </a:r>
            <a:endParaRPr lang="en-US" sz="1500" dirty="0"/>
          </a:p>
          <a:p>
            <a:r>
              <a:rPr lang="id-ID" sz="1500" b="1" dirty="0"/>
              <a:t>font-family : verdana ; font-weight: normal;</a:t>
            </a:r>
            <a:endParaRPr lang="en-US" sz="1500" b="1" dirty="0"/>
          </a:p>
          <a:p>
            <a:r>
              <a:rPr lang="id-ID" sz="1500" b="1" dirty="0"/>
              <a:t>}</a:t>
            </a:r>
            <a:endParaRPr lang="en-US" sz="1500" dirty="0"/>
          </a:p>
          <a:p>
            <a:r>
              <a:rPr lang="id-ID" sz="1500" b="1" dirty="0"/>
              <a:t>p.thick</a:t>
            </a:r>
            <a:endParaRPr lang="en-US" sz="1500" b="1" dirty="0"/>
          </a:p>
          <a:p>
            <a:r>
              <a:rPr lang="id-ID" sz="1500" b="1" dirty="0"/>
              <a:t>{</a:t>
            </a:r>
            <a:endParaRPr lang="en-US" sz="1500" dirty="0"/>
          </a:p>
          <a:p>
            <a:r>
              <a:rPr lang="id-ID" sz="1500" b="1" dirty="0"/>
              <a:t>font-family : verdana ; font-weight: bold;</a:t>
            </a:r>
            <a:endParaRPr lang="en-US" sz="1500" b="1" dirty="0"/>
          </a:p>
          <a:p>
            <a:r>
              <a:rPr lang="id-ID" sz="1500" b="1" dirty="0"/>
              <a:t>}</a:t>
            </a:r>
            <a:endParaRPr lang="en-US" sz="1500" dirty="0"/>
          </a:p>
          <a:p>
            <a:r>
              <a:rPr lang="id-ID" sz="1500" b="1" dirty="0"/>
              <a:t>p.thicker</a:t>
            </a:r>
            <a:endParaRPr lang="en-US" sz="1500" b="1" dirty="0"/>
          </a:p>
          <a:p>
            <a:r>
              <a:rPr lang="id-ID" sz="1500" b="1" dirty="0"/>
              <a:t>{</a:t>
            </a:r>
            <a:endParaRPr lang="en-US" sz="1500" dirty="0"/>
          </a:p>
          <a:p>
            <a:r>
              <a:rPr lang="id-ID" sz="1500" b="1" dirty="0"/>
              <a:t>font-family : times ; font-weight: 900;</a:t>
            </a:r>
            <a:endParaRPr lang="en-US" sz="1500" b="1" dirty="0"/>
          </a:p>
          <a:p>
            <a:r>
              <a:rPr lang="id-ID" sz="1500" b="1" dirty="0"/>
              <a:t>}</a:t>
            </a:r>
            <a:endParaRPr lang="en-US" sz="1500" dirty="0"/>
          </a:p>
          <a:p>
            <a:r>
              <a:rPr lang="id-ID" sz="1500" dirty="0"/>
              <a:t>&lt;/STYLE&gt;</a:t>
            </a:r>
            <a:endParaRPr lang="en-US" sz="1500" dirty="0"/>
          </a:p>
          <a:p>
            <a:r>
              <a:rPr lang="id-ID" sz="1500" dirty="0"/>
              <a:t>&lt;/HEAD&gt;</a:t>
            </a:r>
            <a:endParaRPr lang="en-US" sz="1500" dirty="0"/>
          </a:p>
          <a:p>
            <a:r>
              <a:rPr lang="id-ID" sz="1500" dirty="0"/>
              <a:t>&lt;BODY&gt;</a:t>
            </a:r>
            <a:endParaRPr lang="en-US" sz="1500" dirty="0"/>
          </a:p>
          <a:p>
            <a:r>
              <a:rPr lang="id-ID" sz="1500" dirty="0"/>
              <a:t>&lt;p class="normal"&gt; This is a paragraph&lt;/p&gt;</a:t>
            </a:r>
            <a:endParaRPr lang="en-US" sz="1500" dirty="0"/>
          </a:p>
          <a:p>
            <a:r>
              <a:rPr lang="id-ID" sz="1500" dirty="0"/>
              <a:t>&lt;p class="thick"&gt;</a:t>
            </a:r>
            <a:endParaRPr lang="en-US" sz="1500" dirty="0"/>
          </a:p>
          <a:p>
            <a:r>
              <a:rPr lang="id-ID" sz="1500" dirty="0"/>
              <a:t>This is a paragraph&lt;/p&gt;</a:t>
            </a:r>
            <a:endParaRPr lang="en-US" sz="1500" dirty="0"/>
          </a:p>
          <a:p>
            <a:r>
              <a:rPr lang="id-ID" sz="1500" dirty="0"/>
              <a:t>&lt;p class="thicker"&gt; This is a paragraph&lt;/p&gt;</a:t>
            </a:r>
            <a:endParaRPr lang="en-US" sz="1500" dirty="0"/>
          </a:p>
          <a:p>
            <a:r>
              <a:rPr lang="id-ID" sz="1500" dirty="0"/>
              <a:t>&lt;/BODY&gt;</a:t>
            </a:r>
            <a:endParaRPr lang="en-US" sz="1500" dirty="0"/>
          </a:p>
          <a:p>
            <a:r>
              <a:rPr lang="id-ID" sz="1500" dirty="0"/>
              <a:t>&lt;/HTML&gt;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803584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id-ID" b="1" u="heavy" dirty="0"/>
              <a:t>PENGATURAN TABEL</a:t>
            </a:r>
            <a:endParaRPr lang="en-US" u="heavy" dirty="0"/>
          </a:p>
          <a:p>
            <a:pPr marL="0" indent="0">
              <a:buNone/>
            </a:pPr>
            <a:r>
              <a:rPr lang="id-ID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Yang perlu diperhatikan adalah pengaturan border, padding dan margin suatu tabel.</a:t>
            </a:r>
            <a:endParaRPr lang="en-US" dirty="0"/>
          </a:p>
          <a:p>
            <a:pPr marL="0" lvl="0" indent="0">
              <a:buNone/>
            </a:pPr>
            <a:r>
              <a:rPr lang="en-US" b="1" u="heavy" dirty="0" smtClean="0"/>
              <a:t>1. </a:t>
            </a:r>
            <a:r>
              <a:rPr lang="id-ID" b="1" u="heavy" dirty="0" smtClean="0"/>
              <a:t>Pengaturan </a:t>
            </a:r>
            <a:r>
              <a:rPr lang="id-ID" b="1" u="heavy" dirty="0"/>
              <a:t>padding</a:t>
            </a:r>
            <a:endParaRPr lang="en-US" u="heavy" dirty="0"/>
          </a:p>
          <a:p>
            <a:pPr marL="0" indent="0">
              <a:buNone/>
            </a:pPr>
            <a:r>
              <a:rPr lang="id-ID" dirty="0"/>
              <a:t>&lt;HTML&gt;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&lt;HEAD&gt;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&lt;TITLE&gt;Pengaturan Padding Table&lt;/TITLE&gt;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&lt;style type="text/css"&gt;</a:t>
            </a:r>
            <a:endParaRPr lang="en-US" dirty="0"/>
          </a:p>
          <a:p>
            <a:pPr marL="0" indent="0">
              <a:buNone/>
            </a:pPr>
            <a:r>
              <a:rPr lang="id-ID" b="1" dirty="0"/>
              <a:t>td.kiri{</a:t>
            </a:r>
            <a:endParaRPr lang="en-US" b="1" dirty="0"/>
          </a:p>
          <a:p>
            <a:pPr marL="0" indent="0">
              <a:buNone/>
            </a:pPr>
            <a:r>
              <a:rPr lang="id-ID" b="1" dirty="0"/>
              <a:t>padding-top: 2cm; padding-right: 2cm; padding-bottom: 2cm; padding-left: 2cm ;</a:t>
            </a:r>
            <a:endParaRPr lang="en-US" dirty="0"/>
          </a:p>
          <a:p>
            <a:pPr marL="0" indent="0">
              <a:buNone/>
            </a:pPr>
            <a:r>
              <a:rPr lang="id-ID" b="1" dirty="0"/>
              <a:t>background-color : #F0F8FF;</a:t>
            </a:r>
            <a:endParaRPr lang="en-US" b="1" dirty="0"/>
          </a:p>
          <a:p>
            <a:pPr marL="0" indent="0">
              <a:buNone/>
            </a:pPr>
            <a:r>
              <a:rPr lang="id-ID" b="1" dirty="0"/>
              <a:t>}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&lt;/style&gt;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&lt;/HEAD&gt;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&lt;BODY&gt;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&lt;TABLE BORDER="1"&gt;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&lt;TR&gt;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&lt;TD class="kiri"&gt;Pading dengan jarak 2cm dari kiri,atas,kanan,dan bawah&lt;/TD&gt;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&lt;TD&gt;Tanpa jarak &lt;/TD&gt;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&lt;/TR&gt;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&lt;/TABLE&gt;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&lt;/BODY&gt;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34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300" b="1" u="heavy" dirty="0" smtClean="0"/>
              <a:t>2. </a:t>
            </a:r>
            <a:r>
              <a:rPr lang="id-ID" sz="2300" b="1" u="heavy" dirty="0" smtClean="0"/>
              <a:t>Menggunakan </a:t>
            </a:r>
            <a:r>
              <a:rPr lang="id-ID" sz="2300" b="1" u="heavy" dirty="0"/>
              <a:t>file css untuk mempercantik pembuatan tabel.</a:t>
            </a:r>
            <a:endParaRPr lang="en-US" sz="2300" u="heavy" dirty="0"/>
          </a:p>
          <a:p>
            <a:pPr marL="0" indent="0">
              <a:buNone/>
            </a:pPr>
            <a:r>
              <a:rPr lang="id-ID" sz="2300" b="1" dirty="0"/>
              <a:t> </a:t>
            </a:r>
            <a:endParaRPr lang="en-US" sz="2300" dirty="0"/>
          </a:p>
          <a:p>
            <a:pPr marL="0" indent="0">
              <a:buNone/>
            </a:pPr>
            <a:r>
              <a:rPr lang="id-ID" sz="2300" b="1" dirty="0"/>
              <a:t>File table_specbody.css</a:t>
            </a:r>
            <a:endParaRPr lang="en-US" sz="2300" dirty="0"/>
          </a:p>
          <a:p>
            <a:pPr marL="0" indent="0">
              <a:buNone/>
            </a:pPr>
            <a:r>
              <a:rPr lang="id-ID" sz="2300" dirty="0"/>
              <a:t>/* CSS Document */</a:t>
            </a:r>
            <a:endParaRPr lang="en-US" sz="2300" dirty="0"/>
          </a:p>
          <a:p>
            <a:pPr marL="0" indent="0">
              <a:buNone/>
            </a:pPr>
            <a:r>
              <a:rPr lang="id-ID" sz="2300" dirty="0"/>
              <a:t> </a:t>
            </a:r>
            <a:endParaRPr lang="en-US" sz="2300" dirty="0"/>
          </a:p>
          <a:p>
            <a:pPr marL="0" indent="0">
              <a:buNone/>
            </a:pPr>
            <a:r>
              <a:rPr lang="id-ID" sz="2300" dirty="0"/>
              <a:t>TH {</a:t>
            </a:r>
            <a:endParaRPr lang="en-US" sz="2300" dirty="0"/>
          </a:p>
          <a:p>
            <a:pPr marL="0" indent="0">
              <a:buNone/>
            </a:pPr>
            <a:r>
              <a:rPr lang="id-ID" sz="2300" dirty="0"/>
              <a:t>color : #FFFFFF; background-color : #336699; border-width: 1px ;</a:t>
            </a:r>
            <a:endParaRPr lang="en-US" sz="2300" dirty="0"/>
          </a:p>
          <a:p>
            <a:pPr marL="0" indent="0">
              <a:buNone/>
            </a:pPr>
            <a:r>
              <a:rPr lang="id-ID" sz="2300" dirty="0"/>
              <a:t>border-style:solid; border-color :red ; font-size: 9pt;</a:t>
            </a:r>
            <a:endParaRPr lang="en-US" sz="2300" dirty="0"/>
          </a:p>
          <a:p>
            <a:pPr marL="0" indent="0">
              <a:buNone/>
            </a:pPr>
            <a:r>
              <a:rPr lang="id-ID" sz="2300" dirty="0"/>
              <a:t>}</a:t>
            </a:r>
            <a:endParaRPr lang="en-US" sz="2300" dirty="0"/>
          </a:p>
          <a:p>
            <a:pPr marL="0" indent="0">
              <a:buNone/>
            </a:pPr>
            <a:r>
              <a:rPr lang="id-ID" sz="2300" dirty="0"/>
              <a:t>TD {</a:t>
            </a:r>
            <a:endParaRPr lang="en-US" sz="2300" dirty="0"/>
          </a:p>
          <a:p>
            <a:pPr marL="0" indent="0">
              <a:buNone/>
            </a:pPr>
            <a:r>
              <a:rPr lang="id-ID" sz="2300" dirty="0"/>
              <a:t>color : red</a:t>
            </a:r>
            <a:r>
              <a:rPr lang="id-ID" sz="2300" dirty="0" smtClean="0"/>
              <a:t>;</a:t>
            </a:r>
            <a:endParaRPr lang="en-US" sz="2300" dirty="0" smtClean="0"/>
          </a:p>
          <a:p>
            <a:pPr marL="0" indent="0">
              <a:buNone/>
            </a:pPr>
            <a:r>
              <a:rPr lang="id-ID" sz="2300" dirty="0"/>
              <a:t>background-color : #E6E6FA; border-width: 1px ;</a:t>
            </a:r>
            <a:endParaRPr lang="en-US" sz="2300" dirty="0"/>
          </a:p>
          <a:p>
            <a:pPr marL="0" indent="0">
              <a:buNone/>
            </a:pPr>
            <a:r>
              <a:rPr lang="id-ID" sz="2300" dirty="0"/>
              <a:t>border-style:solid; border-color :blue ; font-size: 9pt;</a:t>
            </a:r>
            <a:endParaRPr lang="en-US" sz="2300" dirty="0"/>
          </a:p>
          <a:p>
            <a:pPr marL="0" indent="0">
              <a:buNone/>
            </a:pPr>
            <a:r>
              <a:rPr lang="id-ID" sz="2300" dirty="0"/>
              <a:t>}</a:t>
            </a:r>
            <a:endParaRPr lang="en-US" sz="2300" dirty="0"/>
          </a:p>
          <a:p>
            <a:pPr marL="0" indent="0">
              <a:buNone/>
            </a:pPr>
            <a:r>
              <a:rPr lang="id-ID" sz="2300" dirty="0"/>
              <a:t> </a:t>
            </a:r>
            <a:endParaRPr lang="en-US" sz="2300" dirty="0"/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880106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200" b="1" dirty="0"/>
              <a:t>File html yang akan memanggil file css</a:t>
            </a:r>
            <a:endParaRPr lang="en-US" sz="2200" b="1" dirty="0"/>
          </a:p>
          <a:p>
            <a:pPr marL="0" indent="0">
              <a:buNone/>
            </a:pPr>
            <a:r>
              <a:rPr lang="id-ID" sz="2200" dirty="0"/>
              <a:t>&lt;HTML&gt;</a:t>
            </a:r>
            <a:endParaRPr lang="en-US" sz="2200" dirty="0"/>
          </a:p>
          <a:p>
            <a:pPr marL="0" indent="0">
              <a:buNone/>
            </a:pPr>
            <a:r>
              <a:rPr lang="id-ID" sz="2200" dirty="0"/>
              <a:t>&lt;HEAD&gt;</a:t>
            </a:r>
            <a:endParaRPr lang="en-US" sz="2200" dirty="0"/>
          </a:p>
          <a:p>
            <a:pPr marL="0" indent="0">
              <a:buNone/>
            </a:pPr>
            <a:r>
              <a:rPr lang="id-ID" sz="2200" dirty="0"/>
              <a:t>&lt;TITLE&gt;Pengaturan Table spec&lt;/TITLE&gt;</a:t>
            </a:r>
            <a:endParaRPr lang="en-US" sz="2200" dirty="0"/>
          </a:p>
          <a:p>
            <a:pPr marL="0" indent="0">
              <a:buNone/>
            </a:pPr>
            <a:r>
              <a:rPr lang="id-ID" sz="2200" b="1" dirty="0"/>
              <a:t>&lt;LINK REL="STYLESHEET"</a:t>
            </a:r>
            <a:endParaRPr lang="en-US" sz="2200" b="1" dirty="0"/>
          </a:p>
          <a:p>
            <a:pPr marL="0" indent="0">
              <a:buNone/>
            </a:pPr>
            <a:r>
              <a:rPr lang="id-ID" sz="2200" b="1" dirty="0"/>
              <a:t>TYPE="text/css" HREF="table_specbody.css"&gt;</a:t>
            </a:r>
            <a:endParaRPr lang="en-US" sz="2200" dirty="0"/>
          </a:p>
          <a:p>
            <a:pPr marL="0" indent="0">
              <a:buNone/>
            </a:pPr>
            <a:r>
              <a:rPr lang="id-ID" sz="2200" b="1" dirty="0"/>
              <a:t> </a:t>
            </a:r>
            <a:r>
              <a:rPr lang="id-ID" sz="2200" dirty="0" smtClean="0"/>
              <a:t>&lt;/</a:t>
            </a:r>
            <a:r>
              <a:rPr lang="id-ID" sz="2200" dirty="0"/>
              <a:t>HEAD&gt;</a:t>
            </a:r>
            <a:endParaRPr lang="en-US" sz="2200" dirty="0"/>
          </a:p>
          <a:p>
            <a:pPr marL="0" indent="0">
              <a:buNone/>
            </a:pPr>
            <a:r>
              <a:rPr lang="id-ID" sz="2200" dirty="0"/>
              <a:t>&lt;BODY&gt;</a:t>
            </a:r>
            <a:endParaRPr lang="en-US" sz="2200" dirty="0"/>
          </a:p>
          <a:p>
            <a:pPr marL="0" indent="0">
              <a:buNone/>
            </a:pPr>
            <a:r>
              <a:rPr lang="id-ID" sz="2200" dirty="0"/>
              <a:t>&lt;table width="468" border="0" cellpadding="5" cellspacing="0" &gt;</a:t>
            </a:r>
            <a:endParaRPr lang="en-US" sz="2200" dirty="0"/>
          </a:p>
          <a:p>
            <a:pPr marL="0" indent="0">
              <a:buNone/>
            </a:pPr>
            <a:r>
              <a:rPr lang="id-ID" sz="2200" dirty="0"/>
              <a:t>&lt;tr&gt;</a:t>
            </a:r>
            <a:endParaRPr lang="en-US" sz="2200" dirty="0"/>
          </a:p>
          <a:p>
            <a:pPr marL="0" indent="0">
              <a:buNone/>
            </a:pPr>
            <a:r>
              <a:rPr lang="id-ID" sz="2200" dirty="0"/>
              <a:t>&lt;th width="112" &gt;Nama Computer&lt;/th&gt;</a:t>
            </a:r>
            <a:endParaRPr lang="en-US" sz="2200" dirty="0"/>
          </a:p>
          <a:p>
            <a:pPr marL="0" indent="0">
              <a:buNone/>
            </a:pPr>
            <a:r>
              <a:rPr lang="id-ID" sz="2200" dirty="0"/>
              <a:t>&lt;th width="91"&gt;Prossesor&lt;/th&gt;</a:t>
            </a:r>
            <a:endParaRPr lang="en-US" sz="2200" dirty="0"/>
          </a:p>
          <a:p>
            <a:pPr marL="0" indent="0">
              <a:buNone/>
            </a:pPr>
            <a:r>
              <a:rPr lang="id-ID" sz="2200" dirty="0"/>
              <a:t>&lt;th width="96"&gt;Ram&lt;/th&gt;</a:t>
            </a:r>
            <a:endParaRPr lang="en-US" sz="2200" dirty="0"/>
          </a:p>
          <a:p>
            <a:pPr marL="0" indent="0">
              <a:buNone/>
            </a:pPr>
            <a:r>
              <a:rPr lang="id-ID" sz="2200" dirty="0"/>
              <a:t>&lt;th width="137" &gt;System Operasi&lt;/th&gt;</a:t>
            </a:r>
            <a:endParaRPr lang="en-US" sz="2200" dirty="0"/>
          </a:p>
          <a:p>
            <a:pPr marL="0" indent="0">
              <a:buNone/>
            </a:pPr>
            <a:r>
              <a:rPr lang="id-ID" sz="2200" dirty="0"/>
              <a:t>&lt;/tr&gt;</a:t>
            </a:r>
            <a:endParaRPr lang="en-US" sz="2200" dirty="0"/>
          </a:p>
          <a:p>
            <a:pPr marL="0" indent="0">
              <a:buNone/>
            </a:pPr>
            <a:r>
              <a:rPr lang="id-ID" sz="2200" dirty="0"/>
              <a:t>&lt;tr&gt;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58307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dirty="0"/>
              <a:t>&lt;td&gt;Clnt-1&lt;/td&gt;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&lt;td &gt;IP 4 1,8 Ghz&lt;/td&gt;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&lt;td &gt;10 GB&lt;/td&gt;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&lt;td &gt;Redhat Linux&lt;/td&gt;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&lt;/tr&gt;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&lt;tr&gt;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&lt;td &gt;Clnt-2&lt;/td&gt;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&lt;td &gt;IP 2 Ghz C&lt;/td&gt;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&lt;td &gt;6 GB&lt;/td&gt;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&lt;td &gt;Mandrake Linux&lt;/td&gt;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&lt;/tr&gt;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&lt;tr&gt;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&lt;td &gt;Clnt-2&lt;/td&gt;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&lt;td &gt;XP 2000+ &lt;/td&gt;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&lt;td &gt;20 GB&lt;/td&gt;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&lt;td&gt;Windows&lt;/td&gt;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&lt;/tr&gt;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&lt;/table&gt;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&lt;/BODY&gt;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&lt;/HTML&gt;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77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324600"/>
          </a:xfrm>
        </p:spPr>
        <p:txBody>
          <a:bodyPr/>
          <a:lstStyle/>
          <a:p>
            <a:pPr marL="0" lvl="0" indent="0">
              <a:buNone/>
            </a:pPr>
            <a:r>
              <a:rPr lang="id-ID" b="1" u="heavy" dirty="0"/>
              <a:t>PENGATURAN HYPERLINK &amp; TOMBOL YANG MENARIK</a:t>
            </a:r>
            <a:endParaRPr lang="en-US" u="heavy" dirty="0"/>
          </a:p>
          <a:p>
            <a:pPr marL="0" indent="0">
              <a:buNone/>
            </a:pPr>
            <a:r>
              <a:rPr lang="id-ID" dirty="0" smtClean="0"/>
              <a:t>Syntax </a:t>
            </a:r>
            <a:r>
              <a:rPr lang="id-ID" dirty="0"/>
              <a:t>penulisan pada CSS :</a:t>
            </a:r>
            <a:endParaRPr lang="en-US" dirty="0"/>
          </a:p>
          <a:p>
            <a:pPr marL="0" indent="0">
              <a:buNone/>
            </a:pPr>
            <a:r>
              <a:rPr lang="id-ID" b="1" dirty="0"/>
              <a:t>a:link {property : value</a:t>
            </a:r>
            <a:r>
              <a:rPr lang="id-ID" b="1" dirty="0" smtClean="0"/>
              <a:t>}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1918"/>
              </p:ext>
            </p:extLst>
          </p:nvPr>
        </p:nvGraphicFramePr>
        <p:xfrm>
          <a:off x="685800" y="2667000"/>
          <a:ext cx="7620000" cy="3657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88469"/>
                <a:gridCol w="5131531"/>
              </a:tblGrid>
              <a:tr h="518699">
                <a:tc>
                  <a:txBody>
                    <a:bodyPr/>
                    <a:lstStyle/>
                    <a:p>
                      <a:pPr marL="276860" marR="0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chemeClr val="tx1"/>
                          </a:solidFill>
                          <a:effectLst/>
                        </a:rPr>
                        <a:t>Selector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79450" marR="668020" algn="ctr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chemeClr val="tx1"/>
                          </a:solidFill>
                          <a:effectLst/>
                        </a:rPr>
                        <a:t>Keterangan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</a:tr>
              <a:tr h="518699">
                <a:tc>
                  <a:txBody>
                    <a:bodyPr/>
                    <a:lstStyle/>
                    <a:p>
                      <a:pPr marL="66675" marR="0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chemeClr val="tx1"/>
                          </a:solidFill>
                          <a:effectLst/>
                        </a:rPr>
                        <a:t>a:link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0960" marR="0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chemeClr val="tx1"/>
                          </a:solidFill>
                          <a:effectLst/>
                        </a:rPr>
                        <a:t>Keadaan</a:t>
                      </a:r>
                      <a:r>
                        <a:rPr lang="id-ID" sz="130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chemeClr val="tx1"/>
                          </a:solidFill>
                          <a:effectLst/>
                        </a:rPr>
                        <a:t>awal</a:t>
                      </a:r>
                      <a:r>
                        <a:rPr lang="id-ID" sz="130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chemeClr val="tx1"/>
                          </a:solidFill>
                          <a:effectLst/>
                        </a:rPr>
                        <a:t>pemicu</a:t>
                      </a:r>
                      <a:r>
                        <a:rPr lang="id-ID" sz="130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chemeClr val="tx1"/>
                          </a:solidFill>
                          <a:effectLst/>
                        </a:rPr>
                        <a:t>link</a:t>
                      </a:r>
                      <a:r>
                        <a:rPr lang="id-ID" sz="1300" spc="-1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chemeClr val="tx1"/>
                          </a:solidFill>
                          <a:effectLst/>
                        </a:rPr>
                        <a:t>aktif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</a:tr>
              <a:tr h="1053833">
                <a:tc>
                  <a:txBody>
                    <a:bodyPr/>
                    <a:lstStyle/>
                    <a:p>
                      <a:pPr marL="66675" marR="0">
                        <a:lnSpc>
                          <a:spcPts val="9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chemeClr val="tx1"/>
                          </a:solidFill>
                          <a:effectLst/>
                        </a:rPr>
                        <a:t>a:visited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7310" marR="560070" indent="635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chemeClr val="tx1"/>
                          </a:solidFill>
                          <a:effectLst/>
                        </a:rPr>
                        <a:t>Keadaan</a:t>
                      </a:r>
                      <a:r>
                        <a:rPr lang="id-ID" sz="1300" spc="-3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chemeClr val="tx1"/>
                          </a:solidFill>
                          <a:effectLst/>
                        </a:rPr>
                        <a:t>pemicu</a:t>
                      </a:r>
                      <a:r>
                        <a:rPr lang="id-ID" sz="1300" spc="-3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chemeClr val="tx1"/>
                          </a:solidFill>
                          <a:effectLst/>
                        </a:rPr>
                        <a:t>link</a:t>
                      </a:r>
                      <a:r>
                        <a:rPr lang="id-ID" sz="1300" spc="-4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chemeClr val="tx1"/>
                          </a:solidFill>
                          <a:effectLst/>
                        </a:rPr>
                        <a:t>setelah</a:t>
                      </a:r>
                      <a:r>
                        <a:rPr lang="id-ID" sz="1300" spc="-2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chemeClr val="tx1"/>
                          </a:solidFill>
                          <a:effectLst/>
                        </a:rPr>
                        <a:t>dikunjungi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</a:tr>
              <a:tr h="516131">
                <a:tc>
                  <a:txBody>
                    <a:bodyPr/>
                    <a:lstStyle/>
                    <a:p>
                      <a:pPr marL="66675" marR="0">
                        <a:lnSpc>
                          <a:spcPts val="8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chemeClr val="tx1"/>
                          </a:solidFill>
                          <a:effectLst/>
                        </a:rPr>
                        <a:t>a:active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0">
                        <a:lnSpc>
                          <a:spcPts val="8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chemeClr val="tx1"/>
                          </a:solidFill>
                          <a:effectLst/>
                        </a:rPr>
                        <a:t>Keadaan</a:t>
                      </a:r>
                      <a:r>
                        <a:rPr lang="id-ID" sz="1300" spc="-1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chemeClr val="tx1"/>
                          </a:solidFill>
                          <a:effectLst/>
                        </a:rPr>
                        <a:t>pemicu yang</a:t>
                      </a:r>
                      <a:r>
                        <a:rPr lang="id-ID" sz="1300" spc="-2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chemeClr val="tx1"/>
                          </a:solidFill>
                          <a:effectLst/>
                        </a:rPr>
                        <a:t>sedang</a:t>
                      </a:r>
                      <a:r>
                        <a:rPr lang="id-ID" sz="1300" spc="-2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chemeClr val="tx1"/>
                          </a:solidFill>
                          <a:effectLst/>
                        </a:rPr>
                        <a:t>aktif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</a:tr>
              <a:tr h="1050238">
                <a:tc>
                  <a:txBody>
                    <a:bodyPr/>
                    <a:lstStyle/>
                    <a:p>
                      <a:pPr marL="66675" marR="0">
                        <a:lnSpc>
                          <a:spcPts val="8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chemeClr val="tx1"/>
                          </a:solidFill>
                          <a:effectLst/>
                        </a:rPr>
                        <a:t>a:hover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0960" marR="0">
                        <a:lnSpc>
                          <a:spcPts val="8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 dirty="0">
                          <a:solidFill>
                            <a:schemeClr val="tx1"/>
                          </a:solidFill>
                          <a:effectLst/>
                        </a:rPr>
                        <a:t>Kejadian</a:t>
                      </a:r>
                      <a:r>
                        <a:rPr lang="id-ID" sz="13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300" dirty="0">
                          <a:solidFill>
                            <a:schemeClr val="tx1"/>
                          </a:solidFill>
                          <a:effectLst/>
                        </a:rPr>
                        <a:t>pada</a:t>
                      </a:r>
                      <a:r>
                        <a:rPr lang="id-ID" sz="1300" spc="-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300" dirty="0">
                          <a:solidFill>
                            <a:schemeClr val="tx1"/>
                          </a:solidFill>
                          <a:effectLst/>
                        </a:rPr>
                        <a:t>pemicu</a:t>
                      </a:r>
                      <a:r>
                        <a:rPr lang="id-ID" sz="13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300" dirty="0">
                          <a:solidFill>
                            <a:schemeClr val="tx1"/>
                          </a:solidFill>
                          <a:effectLst/>
                        </a:rPr>
                        <a:t>link</a:t>
                      </a:r>
                      <a:r>
                        <a:rPr lang="id-ID" sz="1300" spc="-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300" dirty="0">
                          <a:solidFill>
                            <a:schemeClr val="tx1"/>
                          </a:solidFill>
                          <a:effectLst/>
                        </a:rPr>
                        <a:t>saat mouse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310" marR="0">
                        <a:lnSpc>
                          <a:spcPts val="10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 dirty="0">
                          <a:solidFill>
                            <a:schemeClr val="tx1"/>
                          </a:solidFill>
                          <a:effectLst/>
                        </a:rPr>
                        <a:t>digerakkan</a:t>
                      </a:r>
                      <a:r>
                        <a:rPr lang="id-ID" sz="13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300" dirty="0">
                          <a:solidFill>
                            <a:schemeClr val="tx1"/>
                          </a:solidFill>
                          <a:effectLst/>
                        </a:rPr>
                        <a:t>diatasnya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810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b="1" u="heavy" dirty="0" smtClean="0"/>
              <a:t>1. </a:t>
            </a:r>
            <a:r>
              <a:rPr lang="id-ID" b="1" u="heavy" dirty="0" smtClean="0"/>
              <a:t>Penggunaan </a:t>
            </a:r>
            <a:r>
              <a:rPr lang="id-ID" b="1" u="heavy" dirty="0"/>
              <a:t>property selector</a:t>
            </a:r>
            <a:endParaRPr lang="en-US" u="heavy" dirty="0"/>
          </a:p>
          <a:p>
            <a:pPr marL="0" indent="0">
              <a:buNone/>
            </a:pPr>
            <a:r>
              <a:rPr lang="id-ID" dirty="0"/>
              <a:t>&lt;HTML&gt;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&lt;HEAD&gt;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&lt;TITLE&gt;Pengaturan pada link&lt;/TITLE&gt;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 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&lt;STYLE type="text/css"&gt;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/*Konversi pengaturan Link pada contoh sebelumya menggunakan css */</a:t>
            </a:r>
            <a:endParaRPr lang="en-US" dirty="0"/>
          </a:p>
          <a:p>
            <a:pPr marL="0" indent="0">
              <a:buNone/>
            </a:pPr>
            <a:r>
              <a:rPr lang="id-ID" b="1" dirty="0"/>
              <a:t>A:link {color : green;} A:hover { color : pink;}</a:t>
            </a:r>
            <a:endParaRPr lang="en-US" b="1" dirty="0"/>
          </a:p>
          <a:p>
            <a:pPr marL="0" indent="0">
              <a:buNone/>
            </a:pPr>
            <a:r>
              <a:rPr lang="id-ID" dirty="0"/>
              <a:t>&lt;/STYLE&gt;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&lt;/HEAD&gt;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&lt;BODY&gt;</a:t>
            </a:r>
            <a:endParaRPr lang="en-US" dirty="0"/>
          </a:p>
          <a:p>
            <a:pPr marL="0" indent="0">
              <a:buNone/>
            </a:pPr>
            <a:r>
              <a:rPr lang="id-ID" dirty="0">
                <a:hlinkClick r:id="rId2"/>
              </a:rPr>
              <a:t>&lt;a href="http://lecturer.eepis-its.edu/~zenhadi"</a:t>
            </a:r>
            <a:r>
              <a:rPr lang="id-ID" dirty="0"/>
              <a:t> </a:t>
            </a:r>
            <a:r>
              <a:rPr lang="id-ID" dirty="0">
                <a:hlinkClick r:id="rId2"/>
              </a:rPr>
              <a:t>target="_self"&gt;Contoh Hyperlink menggunakan</a:t>
            </a:r>
            <a:r>
              <a:rPr lang="id-ID" dirty="0"/>
              <a:t> </a:t>
            </a:r>
            <a:r>
              <a:rPr lang="id-ID" dirty="0">
                <a:hlinkClick r:id="rId2"/>
              </a:rPr>
              <a:t>CSS&lt;/a&gt;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&lt;/BODY&gt;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61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b="1" u="heavy" dirty="0" smtClean="0"/>
              <a:t>2. </a:t>
            </a:r>
            <a:r>
              <a:rPr lang="id-ID" b="1" u="heavy" dirty="0" smtClean="0"/>
              <a:t>Background </a:t>
            </a:r>
            <a:r>
              <a:rPr lang="id-ID" b="1" u="heavy" dirty="0"/>
              <a:t>campuran</a:t>
            </a:r>
            <a:endParaRPr lang="en-US" u="heavy" dirty="0"/>
          </a:p>
          <a:p>
            <a:pPr marL="0" indent="0">
              <a:buNone/>
            </a:pPr>
            <a:r>
              <a:rPr lang="id-ID" dirty="0"/>
              <a:t>&lt;HTML&gt;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&lt;HEAD&gt;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&lt;TITLE&gt;Menggunakan Background Warna&lt;/TITLE&gt;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&lt;STYLE ="text/css"&gt;</a:t>
            </a:r>
            <a:endParaRPr lang="en-US" dirty="0"/>
          </a:p>
          <a:p>
            <a:pPr marL="0" indent="0">
              <a:buNone/>
            </a:pPr>
            <a:r>
              <a:rPr lang="id-ID" b="1" dirty="0"/>
              <a:t>body {background-color : #99CCFF} h2 {background : green}</a:t>
            </a:r>
            <a:endParaRPr lang="en-US" b="1" dirty="0"/>
          </a:p>
          <a:p>
            <a:pPr marL="0" indent="0">
              <a:buNone/>
            </a:pPr>
            <a:r>
              <a:rPr lang="id-ID" b="1" dirty="0"/>
              <a:t>h3 {background-color : transparent} p {background : rgb(240,248,255)}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&lt;/STYLE&gt;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&lt;/HEAD&gt;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&lt;BODY&gt;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&lt;h2&gt;Header 2,Background Hijao&lt;/h2&gt;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&lt;h3&gt;Header 3 , Bakground Transparan&lt;/h3&gt;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&lt;p&gt;Background pada paragraph&lt;/p&gt;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&lt;/BODY&gt;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10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3. </a:t>
            </a:r>
            <a:r>
              <a:rPr lang="id-ID" u="sng" dirty="0" smtClean="0"/>
              <a:t>Background gambar</a:t>
            </a:r>
            <a:endParaRPr lang="en-US" u="sng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44877"/>
              </p:ext>
            </p:extLst>
          </p:nvPr>
        </p:nvGraphicFramePr>
        <p:xfrm>
          <a:off x="685800" y="1143001"/>
          <a:ext cx="7772400" cy="495299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590245"/>
                <a:gridCol w="2588581"/>
                <a:gridCol w="2593574"/>
              </a:tblGrid>
              <a:tr h="255036">
                <a:tc>
                  <a:txBody>
                    <a:bodyPr/>
                    <a:lstStyle/>
                    <a:p>
                      <a:pPr marL="240665" marR="0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Properties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6075" marR="320675" algn="ctr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Value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6850" marR="0">
                        <a:lnSpc>
                          <a:spcPts val="9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Keterangan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6385">
                <a:tc>
                  <a:txBody>
                    <a:bodyPr/>
                    <a:lstStyle/>
                    <a:p>
                      <a:pPr marL="68580" marR="0">
                        <a:lnSpc>
                          <a:spcPts val="9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background-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68580" marR="0">
                        <a:lnSpc>
                          <a:spcPts val="1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image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9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url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9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Alamat</a:t>
                      </a:r>
                      <a:r>
                        <a:rPr lang="id-ID" sz="1300" spc="-2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gambar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68580" marR="0">
                        <a:lnSpc>
                          <a:spcPts val="1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yang</a:t>
                      </a:r>
                      <a:r>
                        <a:rPr lang="id-ID" sz="1300" spc="-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dituju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1318106">
                <a:tc>
                  <a:txBody>
                    <a:bodyPr/>
                    <a:lstStyle/>
                    <a:p>
                      <a:pPr marL="68580" marR="0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background-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68580" marR="0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repeat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repeat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67945" marR="47561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repeat-x</a:t>
                      </a:r>
                      <a:r>
                        <a:rPr lang="id-ID" sz="1300" spc="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repeat-y</a:t>
                      </a:r>
                      <a:r>
                        <a:rPr lang="id-ID" sz="1300" spc="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no-repeat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0" algn="just">
                        <a:lnSpc>
                          <a:spcPts val="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Diulang</a:t>
                      </a:r>
                      <a:r>
                        <a:rPr lang="id-ID" sz="1300" spc="-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dlm</a:t>
                      </a:r>
                      <a:r>
                        <a:rPr lang="id-ID" sz="1300" spc="-1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hal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70485" marR="12001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Diulang sumbu x</a:t>
                      </a:r>
                      <a:r>
                        <a:rPr lang="id-ID" sz="1300" spc="-21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Diulang sumbu y</a:t>
                      </a:r>
                      <a:r>
                        <a:rPr lang="id-ID" sz="1300" spc="-21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Tampil</a:t>
                      </a:r>
                      <a:r>
                        <a:rPr lang="id-ID" sz="1300" spc="-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1 gbr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14634">
                <a:tc>
                  <a:txBody>
                    <a:bodyPr/>
                    <a:lstStyle/>
                    <a:p>
                      <a:pPr marL="68580" marR="0">
                        <a:lnSpc>
                          <a:spcPts val="7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Background-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7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top</a:t>
                      </a:r>
                      <a:r>
                        <a:rPr lang="id-ID" sz="1300" spc="-1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left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0">
                        <a:lnSpc>
                          <a:spcPts val="7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Atas kiri</a:t>
                      </a:r>
                      <a:r>
                        <a:rPr lang="id-ID" sz="1300" spc="-1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hal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58823">
                <a:tc>
                  <a:txBody>
                    <a:bodyPr/>
                    <a:lstStyle/>
                    <a:p>
                      <a:pPr marL="68580" marR="0">
                        <a:lnSpc>
                          <a:spcPts val="9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position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9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top</a:t>
                      </a:r>
                      <a:r>
                        <a:rPr lang="id-ID" sz="1300" spc="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center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0">
                        <a:lnSpc>
                          <a:spcPts val="9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Atas</a:t>
                      </a:r>
                      <a:r>
                        <a:rPr lang="id-ID" sz="1300" spc="-1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tngh hal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512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top right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0">
                        <a:lnSpc>
                          <a:spcPts val="88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Atas kanan</a:t>
                      </a:r>
                      <a:r>
                        <a:rPr lang="id-ID" sz="1300" spc="-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hal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51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9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center</a:t>
                      </a:r>
                      <a:r>
                        <a:rPr lang="id-ID" sz="1300" spc="-1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left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0">
                        <a:lnSpc>
                          <a:spcPts val="905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Tgh</a:t>
                      </a:r>
                      <a:r>
                        <a:rPr lang="id-ID" sz="1300" spc="-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kiri</a:t>
                      </a:r>
                      <a:r>
                        <a:rPr lang="id-ID" sz="1300" spc="-1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hal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0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9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center</a:t>
                      </a:r>
                      <a:r>
                        <a:rPr lang="id-ID" sz="1300" spc="-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center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0">
                        <a:lnSpc>
                          <a:spcPts val="905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Pusat</a:t>
                      </a:r>
                      <a:r>
                        <a:rPr lang="id-ID" sz="1300" spc="-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hal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588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9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center</a:t>
                      </a:r>
                      <a:r>
                        <a:rPr lang="id-ID" sz="1300" spc="-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right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0">
                        <a:lnSpc>
                          <a:spcPts val="91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Tngh</a:t>
                      </a:r>
                      <a:r>
                        <a:rPr lang="id-ID" sz="1300" spc="-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kanan</a:t>
                      </a:r>
                      <a:r>
                        <a:rPr lang="id-ID" sz="1300" spc="-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hal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0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9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bottom</a:t>
                      </a:r>
                      <a:r>
                        <a:rPr lang="id-ID" sz="1300" spc="-2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left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0">
                        <a:lnSpc>
                          <a:spcPts val="92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Bwh</a:t>
                      </a:r>
                      <a:r>
                        <a:rPr lang="id-ID" sz="1300" spc="-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kiri</a:t>
                      </a:r>
                      <a:r>
                        <a:rPr lang="id-ID" sz="1300" spc="-1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hal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0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9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bottom</a:t>
                      </a:r>
                      <a:r>
                        <a:rPr lang="id-ID" sz="1300" spc="-1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center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0">
                        <a:lnSpc>
                          <a:spcPts val="92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Bwh</a:t>
                      </a:r>
                      <a:r>
                        <a:rPr lang="id-ID" sz="1300" spc="-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tgh hal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588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9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bottom</a:t>
                      </a:r>
                      <a:r>
                        <a:rPr lang="id-ID" sz="1300" spc="-1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right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0">
                        <a:lnSpc>
                          <a:spcPts val="91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Bwh</a:t>
                      </a:r>
                      <a:r>
                        <a:rPr lang="id-ID" sz="1300" spc="-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kanan</a:t>
                      </a:r>
                      <a:r>
                        <a:rPr lang="id-ID" sz="1300" spc="-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hal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757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9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x-%</a:t>
                      </a:r>
                      <a:r>
                        <a:rPr lang="id-ID" sz="1300" spc="-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y-%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67945" marR="0">
                        <a:lnSpc>
                          <a:spcPts val="1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x-pos</a:t>
                      </a:r>
                      <a:r>
                        <a:rPr lang="id-ID" sz="1300" spc="-5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>
                          <a:solidFill>
                            <a:srgbClr val="002060"/>
                          </a:solidFill>
                          <a:effectLst/>
                        </a:rPr>
                        <a:t>y-pos</a:t>
                      </a:r>
                      <a:endParaRPr lang="en-US" sz="13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id-ID" sz="1300" dirty="0">
                          <a:solidFill>
                            <a:srgbClr val="002060"/>
                          </a:solidFill>
                          <a:effectLst/>
                        </a:rPr>
                        <a:t>Pakai</a:t>
                      </a:r>
                      <a:r>
                        <a:rPr lang="id-ID" sz="1300" spc="-5" dirty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 dirty="0">
                          <a:solidFill>
                            <a:srgbClr val="002060"/>
                          </a:solidFill>
                          <a:effectLst/>
                        </a:rPr>
                        <a:t>nilai</a:t>
                      </a:r>
                      <a:r>
                        <a:rPr lang="id-ID" sz="1300" spc="-15" dirty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id-ID" sz="1300" dirty="0">
                          <a:solidFill>
                            <a:srgbClr val="002060"/>
                          </a:solidFill>
                          <a:effectLst/>
                        </a:rPr>
                        <a:t>%</a:t>
                      </a:r>
                      <a:endParaRPr lang="en-US" sz="13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050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b="1" i="1" dirty="0"/>
              <a:t>Contoh 1 :</a:t>
            </a:r>
            <a:endParaRPr lang="en-US" b="1" i="1" dirty="0"/>
          </a:p>
          <a:p>
            <a:pPr marL="0" indent="0">
              <a:buNone/>
            </a:pPr>
            <a:r>
              <a:rPr lang="id-ID" dirty="0"/>
              <a:t>&lt;HTML&gt;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&lt;HEAD&gt;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&lt;TITLE&gt;Menggunakan Background Gambar&lt;/TITLE&gt;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&lt;STYLE ="text/css"&gt;</a:t>
            </a:r>
            <a:endParaRPr lang="en-US" dirty="0"/>
          </a:p>
          <a:p>
            <a:pPr marL="0" indent="0">
              <a:buNone/>
            </a:pPr>
            <a:r>
              <a:rPr lang="id-ID" b="1" dirty="0"/>
              <a:t>BODY</a:t>
            </a:r>
            <a:endParaRPr lang="en-US" b="1" dirty="0"/>
          </a:p>
          <a:p>
            <a:pPr marL="0" indent="0">
              <a:buNone/>
            </a:pPr>
            <a:r>
              <a:rPr lang="id-ID" b="1" dirty="0"/>
              <a:t>{</a:t>
            </a:r>
            <a:endParaRPr lang="en-US" dirty="0"/>
          </a:p>
          <a:p>
            <a:pPr marL="0" indent="0">
              <a:buNone/>
            </a:pPr>
            <a:r>
              <a:rPr lang="id-ID" b="1" dirty="0"/>
              <a:t>background-image: url("drums.jpg"); background-repeat: repeat-x;</a:t>
            </a:r>
            <a:endParaRPr lang="en-US" b="1" dirty="0"/>
          </a:p>
          <a:p>
            <a:pPr marL="0" indent="0">
              <a:buNone/>
            </a:pPr>
            <a:r>
              <a:rPr lang="id-ID" b="1" dirty="0"/>
              <a:t>}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&lt;/STYLE&gt;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&lt;/HEAD&gt;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&lt;BODY&gt;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Background Berulang pada Sumbu X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&lt;/BODY&gt;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&lt;/HTML&gt;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4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Aturan</a:t>
            </a:r>
            <a:r>
              <a:rPr lang="en-US" b="1" dirty="0"/>
              <a:t> </a:t>
            </a:r>
            <a:r>
              <a:rPr lang="en-US" b="1" dirty="0" err="1"/>
              <a:t>penulisan</a:t>
            </a:r>
            <a:r>
              <a:rPr lang="en-US" b="1" dirty="0"/>
              <a:t> :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property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 smtClean="0"/>
              <a:t>petik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: color : green;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/>
              <a:t>property </a:t>
            </a:r>
            <a:r>
              <a:rPr lang="en-US" dirty="0" err="1"/>
              <a:t>bersifat</a:t>
            </a:r>
            <a:r>
              <a:rPr lang="en-US" dirty="0"/>
              <a:t> case </a:t>
            </a:r>
            <a:r>
              <a:rPr lang="en-US" dirty="0" smtClean="0"/>
              <a:t>sensitive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color </a:t>
            </a:r>
            <a:r>
              <a:rPr lang="en-US" dirty="0"/>
              <a:t>: green;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property 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color </a:t>
            </a:r>
            <a:r>
              <a:rPr lang="en-US" dirty="0"/>
              <a:t>value </a:t>
            </a:r>
            <a:r>
              <a:rPr lang="en-US" dirty="0" smtClean="0"/>
              <a:t>: 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08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200" b="1" i="1" dirty="0"/>
              <a:t>Contoh 2 :</a:t>
            </a:r>
            <a:endParaRPr lang="en-US" sz="2200" b="1" i="1" dirty="0"/>
          </a:p>
          <a:p>
            <a:pPr marL="0" indent="0">
              <a:buNone/>
            </a:pPr>
            <a:r>
              <a:rPr lang="id-ID" sz="2200" dirty="0"/>
              <a:t>&lt;HTML&gt;</a:t>
            </a:r>
            <a:endParaRPr lang="en-US" sz="2200" dirty="0"/>
          </a:p>
          <a:p>
            <a:pPr marL="0" indent="0">
              <a:buNone/>
            </a:pPr>
            <a:r>
              <a:rPr lang="id-ID" sz="2200" dirty="0"/>
              <a:t>&lt;HEAD&gt;</a:t>
            </a:r>
            <a:endParaRPr lang="en-US" sz="2200" dirty="0"/>
          </a:p>
          <a:p>
            <a:pPr marL="0" indent="0">
              <a:buNone/>
            </a:pPr>
            <a:r>
              <a:rPr lang="id-ID" sz="2200" dirty="0"/>
              <a:t>&lt;TITLE&gt;Menggunakan Background Gambar&lt;/TITLE&gt;</a:t>
            </a:r>
            <a:endParaRPr lang="en-US" sz="2200" dirty="0"/>
          </a:p>
          <a:p>
            <a:pPr marL="0" indent="0">
              <a:buNone/>
            </a:pPr>
            <a:r>
              <a:rPr lang="id-ID" sz="2200" dirty="0"/>
              <a:t>&lt;STYLE ="text/css"&gt;</a:t>
            </a:r>
            <a:endParaRPr lang="en-US" sz="2200" dirty="0"/>
          </a:p>
          <a:p>
            <a:pPr marL="0" indent="0">
              <a:buNone/>
            </a:pPr>
            <a:r>
              <a:rPr lang="id-ID" sz="2200" b="1" dirty="0"/>
              <a:t>BODY</a:t>
            </a:r>
            <a:endParaRPr lang="en-US" sz="2200" b="1" dirty="0"/>
          </a:p>
          <a:p>
            <a:pPr marL="0" indent="0">
              <a:buNone/>
            </a:pPr>
            <a:r>
              <a:rPr lang="id-ID" sz="2200" b="1" dirty="0"/>
              <a:t>{</a:t>
            </a:r>
            <a:endParaRPr lang="en-US" sz="2200" dirty="0"/>
          </a:p>
          <a:p>
            <a:pPr marL="0" indent="0">
              <a:buNone/>
            </a:pPr>
            <a:r>
              <a:rPr lang="id-ID" sz="2200" b="1" dirty="0"/>
              <a:t>background-image:url ("motor.jpg"); background-repeat: no-repeat; background-position: center center;</a:t>
            </a:r>
            <a:endParaRPr lang="en-US" sz="2200" b="1" dirty="0"/>
          </a:p>
          <a:p>
            <a:pPr marL="0" indent="0">
              <a:buNone/>
            </a:pPr>
            <a:r>
              <a:rPr lang="id-ID" sz="2200" b="1" dirty="0" smtClean="0"/>
              <a:t>}</a:t>
            </a:r>
            <a:endParaRPr lang="en-US" sz="2200" b="1" dirty="0" smtClean="0"/>
          </a:p>
          <a:p>
            <a:pPr marL="0" indent="0">
              <a:buNone/>
            </a:pPr>
            <a:r>
              <a:rPr lang="id-ID" sz="2200" dirty="0"/>
              <a:t>&lt;/STYLE&gt;</a:t>
            </a:r>
            <a:endParaRPr lang="en-US" sz="2200" dirty="0"/>
          </a:p>
          <a:p>
            <a:pPr marL="0" indent="0">
              <a:buNone/>
            </a:pPr>
            <a:r>
              <a:rPr lang="id-ID" sz="2200" dirty="0"/>
              <a:t>&lt;/HEAD&gt;</a:t>
            </a:r>
            <a:endParaRPr lang="en-US" sz="2200" dirty="0"/>
          </a:p>
          <a:p>
            <a:pPr marL="0" indent="0">
              <a:buNone/>
            </a:pPr>
            <a:r>
              <a:rPr lang="id-ID" sz="2200" dirty="0"/>
              <a:t>&lt;BODY&gt;</a:t>
            </a:r>
            <a:endParaRPr lang="en-US" sz="2200" dirty="0"/>
          </a:p>
          <a:p>
            <a:pPr marL="0" indent="0">
              <a:buNone/>
            </a:pPr>
            <a:r>
              <a:rPr lang="id-ID" sz="2200" dirty="0"/>
              <a:t>Background di Pusat Halaman</a:t>
            </a:r>
            <a:endParaRPr lang="en-US" sz="2200" dirty="0"/>
          </a:p>
          <a:p>
            <a:pPr marL="0" indent="0">
              <a:buNone/>
            </a:pPr>
            <a:r>
              <a:rPr lang="id-ID" sz="2200" dirty="0"/>
              <a:t>&lt;/BODY&gt;</a:t>
            </a:r>
            <a:endParaRPr lang="en-US" sz="2200" dirty="0"/>
          </a:p>
          <a:p>
            <a:pPr marL="0" indent="0">
              <a:buNone/>
            </a:pPr>
            <a:r>
              <a:rPr lang="id-ID" sz="2200" dirty="0"/>
              <a:t>&lt;/HTML&gt;</a:t>
            </a:r>
            <a:endParaRPr lang="en-US" sz="2200" dirty="0"/>
          </a:p>
          <a:p>
            <a:pPr marL="0" indent="0">
              <a:buNone/>
            </a:pPr>
            <a:r>
              <a:rPr lang="id-ID" sz="2200" dirty="0"/>
              <a:t> 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76479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3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Cara </a:t>
            </a:r>
            <a:r>
              <a:rPr lang="en-US" b="1" dirty="0" err="1"/>
              <a:t>penggunaan</a:t>
            </a:r>
            <a:r>
              <a:rPr lang="en-US" b="1" dirty="0"/>
              <a:t> CSS : 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External </a:t>
            </a:r>
            <a:r>
              <a:rPr lang="en-US" dirty="0"/>
              <a:t>Style Sheet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Bentuk</a:t>
            </a:r>
            <a:r>
              <a:rPr lang="en-US" dirty="0"/>
              <a:t> 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&lt;</a:t>
            </a:r>
            <a:r>
              <a:rPr lang="en-US" dirty="0"/>
              <a:t>link </a:t>
            </a:r>
            <a:r>
              <a:rPr lang="en-US" dirty="0" err="1"/>
              <a:t>rel</a:t>
            </a:r>
            <a:r>
              <a:rPr lang="en-US" dirty="0"/>
              <a:t>=“</a:t>
            </a:r>
            <a:r>
              <a:rPr lang="en-US" dirty="0" err="1"/>
              <a:t>stylesheet</a:t>
            </a:r>
            <a:r>
              <a:rPr lang="en-US" dirty="0"/>
              <a:t>” type=“text/</a:t>
            </a:r>
            <a:r>
              <a:rPr lang="en-US" dirty="0" err="1"/>
              <a:t>css</a:t>
            </a:r>
            <a:r>
              <a:rPr lang="en-US" dirty="0"/>
              <a:t>”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href</a:t>
            </a:r>
            <a:r>
              <a:rPr lang="en-US" dirty="0"/>
              <a:t>=“css_files.css”&gt;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dimana</a:t>
            </a:r>
            <a:r>
              <a:rPr lang="en-US" dirty="0"/>
              <a:t> : </a:t>
            </a: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&lt;</a:t>
            </a:r>
            <a:r>
              <a:rPr lang="en-US" dirty="0"/>
              <a:t>link, </a:t>
            </a:r>
            <a:r>
              <a:rPr lang="en-US" dirty="0" err="1"/>
              <a:t>merupakan</a:t>
            </a:r>
            <a:r>
              <a:rPr lang="en-US" dirty="0"/>
              <a:t> tag </a:t>
            </a:r>
            <a:r>
              <a:rPr lang="en-US" dirty="0" err="1"/>
              <a:t>pembuka</a:t>
            </a:r>
            <a:r>
              <a:rPr lang="en-US" dirty="0"/>
              <a:t> </a:t>
            </a:r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“&gt;” </a:t>
            </a: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err="1" smtClean="0"/>
              <a:t>rel</a:t>
            </a:r>
            <a:r>
              <a:rPr lang="en-US" dirty="0"/>
              <a:t>=“</a:t>
            </a:r>
            <a:r>
              <a:rPr lang="en-US" dirty="0" err="1"/>
              <a:t>stylesheet</a:t>
            </a:r>
            <a:r>
              <a:rPr lang="en-US" dirty="0"/>
              <a:t>”, </a:t>
            </a:r>
            <a:r>
              <a:rPr lang="en-US" dirty="0" err="1"/>
              <a:t>menerangkan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dikenai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style sheet </a:t>
            </a: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type</a:t>
            </a:r>
            <a:r>
              <a:rPr lang="en-US" dirty="0"/>
              <a:t>=“text/</a:t>
            </a:r>
            <a:r>
              <a:rPr lang="en-US" dirty="0" err="1"/>
              <a:t>css</a:t>
            </a:r>
            <a:r>
              <a:rPr lang="en-US" dirty="0"/>
              <a:t>”, file yang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err="1" smtClean="0"/>
              <a:t>href</a:t>
            </a:r>
            <a:r>
              <a:rPr lang="en-US" dirty="0" smtClean="0"/>
              <a:t>=“css_files.css”,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stylesheet</a:t>
            </a:r>
            <a:r>
              <a:rPr lang="en-US" dirty="0" smtClean="0"/>
              <a:t> yang </a:t>
            </a:r>
            <a:r>
              <a:rPr lang="en-US" dirty="0" err="1" smtClean="0"/>
              <a:t>dipanggil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1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script efek.css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&lt;TITLE&gt;ILMU KOMPUTER&lt;/TITLE&gt;</a:t>
            </a:r>
          </a:p>
          <a:p>
            <a:pPr marL="0" indent="0">
              <a:buNone/>
            </a:pPr>
            <a:r>
              <a:rPr lang="en-US" dirty="0"/>
              <a:t>&lt;LINK REL=”STYLESHEET”</a:t>
            </a:r>
          </a:p>
          <a:p>
            <a:pPr marL="0" indent="0">
              <a:buNone/>
            </a:pPr>
            <a:r>
              <a:rPr lang="en-US" dirty="0"/>
              <a:t>TYPE=”TEXT/CSS” HREF=”EFEK.CSS”&gt;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&lt;H1&gt;UM BIMA&lt;/H1&gt;</a:t>
            </a:r>
          </a:p>
          <a:p>
            <a:pPr marL="0" indent="0">
              <a:buNone/>
            </a:pPr>
            <a:r>
              <a:rPr lang="en-US" dirty="0"/>
              <a:t>&lt;P&gt;ILMU KOMPUTER UM BIMA &lt;/P&gt;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81200"/>
            <a:ext cx="22098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69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55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/>
              <a:t>Internal Style Sheet </a:t>
            </a:r>
            <a:endParaRPr lang="en-US" sz="1600" b="1" u="sng" dirty="0" smtClean="0"/>
          </a:p>
          <a:p>
            <a:pPr marL="0" indent="0">
              <a:buNone/>
            </a:pP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umum</a:t>
            </a:r>
            <a:r>
              <a:rPr lang="en-US" sz="1600" dirty="0"/>
              <a:t> :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&lt;style type=“text/</a:t>
            </a:r>
            <a:r>
              <a:rPr lang="en-US" sz="1600" dirty="0" err="1"/>
              <a:t>css</a:t>
            </a:r>
            <a:r>
              <a:rPr lang="en-US" sz="1600" dirty="0"/>
              <a:t>”&gt;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…</a:t>
            </a:r>
            <a:r>
              <a:rPr lang="en-US" sz="1600" dirty="0" err="1"/>
              <a:t>definisi</a:t>
            </a:r>
            <a:r>
              <a:rPr lang="en-US" sz="1600" dirty="0"/>
              <a:t> style…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&lt;/style&gt;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Penggunaan</a:t>
            </a:r>
            <a:r>
              <a:rPr lang="en-US" sz="1600" dirty="0"/>
              <a:t> 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US" sz="1600" dirty="0"/>
              <a:t>&lt;HTML&gt;</a:t>
            </a:r>
          </a:p>
          <a:p>
            <a:pPr marL="0" indent="0">
              <a:buNone/>
            </a:pPr>
            <a:r>
              <a:rPr lang="en-US" sz="1600" dirty="0"/>
              <a:t>&lt;HEAD&gt;</a:t>
            </a:r>
          </a:p>
          <a:p>
            <a:pPr marL="0" indent="0">
              <a:buNone/>
            </a:pPr>
            <a:r>
              <a:rPr lang="en-US" sz="1600" dirty="0"/>
              <a:t>&lt;TITLE&gt;CENTRANET&lt;/TITLE&gt;</a:t>
            </a:r>
          </a:p>
          <a:p>
            <a:pPr marL="0" indent="0">
              <a:buNone/>
            </a:pPr>
            <a:r>
              <a:rPr lang="en-US" sz="1600" dirty="0"/>
              <a:t>&lt;STYLE TYPE=”TEXT/CSS”&gt;</a:t>
            </a:r>
          </a:p>
          <a:p>
            <a:pPr marL="0" indent="0">
              <a:buNone/>
            </a:pPr>
            <a:r>
              <a:rPr lang="en-US" sz="1600" dirty="0"/>
              <a:t>BODY {</a:t>
            </a:r>
          </a:p>
          <a:p>
            <a:pPr marL="0" indent="0">
              <a:buNone/>
            </a:pPr>
            <a:r>
              <a:rPr lang="en-US" sz="1600" dirty="0"/>
              <a:t>COLOR: WHITE ;</a:t>
            </a:r>
          </a:p>
          <a:p>
            <a:pPr marL="0" indent="0">
              <a:buNone/>
            </a:pPr>
            <a:r>
              <a:rPr lang="en-US" sz="1600" dirty="0"/>
              <a:t>BACKGROUND:GREEN;</a:t>
            </a:r>
          </a:p>
          <a:p>
            <a:pPr marL="0" indent="0">
              <a:buNone/>
            </a:pPr>
            <a:r>
              <a:rPr lang="en-US" sz="1600" dirty="0"/>
              <a:t>FONT-FAMILY: ARIAL;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&lt;/STYLE&gt;</a:t>
            </a:r>
          </a:p>
          <a:p>
            <a:pPr marL="0" indent="0">
              <a:buNone/>
            </a:pPr>
            <a:r>
              <a:rPr lang="en-US" sz="1600" dirty="0"/>
              <a:t>&lt;/HEAD&gt;</a:t>
            </a:r>
          </a:p>
          <a:p>
            <a:pPr marL="0" indent="0">
              <a:buNone/>
            </a:pPr>
            <a:r>
              <a:rPr lang="en-US" sz="1600" dirty="0"/>
              <a:t>&lt;BODY&gt;</a:t>
            </a:r>
          </a:p>
          <a:p>
            <a:pPr marL="0" indent="0">
              <a:buNone/>
            </a:pPr>
            <a:r>
              <a:rPr lang="en-US" sz="1600" dirty="0"/>
              <a:t>&lt;H1&gt;UM BIMA&lt;/H1&gt;</a:t>
            </a:r>
          </a:p>
          <a:p>
            <a:pPr marL="0" indent="0">
              <a:buNone/>
            </a:pPr>
            <a:r>
              <a:rPr lang="en-US" sz="1600" dirty="0"/>
              <a:t>&lt;P&gt;ILMU KOMPUTER UM BIMA &lt;/P&gt;</a:t>
            </a:r>
          </a:p>
          <a:p>
            <a:pPr marL="0" indent="0">
              <a:buNone/>
            </a:pPr>
            <a:r>
              <a:rPr lang="en-US" sz="1600" dirty="0"/>
              <a:t>&lt;/BODY&gt;</a:t>
            </a:r>
          </a:p>
          <a:p>
            <a:pPr marL="0" indent="0">
              <a:buNone/>
            </a:pPr>
            <a:r>
              <a:rPr lang="en-US" sz="1600" dirty="0"/>
              <a:t>&lt;/HTML&gt;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326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Inline Style sheet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&lt;TITLE&gt;CENTRANET&lt;/TITLE&gt;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 STYLE=”COLOR: WHITE ;</a:t>
            </a:r>
          </a:p>
          <a:p>
            <a:pPr marL="0" indent="0">
              <a:buNone/>
            </a:pPr>
            <a:r>
              <a:rPr lang="en-US" dirty="0"/>
              <a:t>BACKGROUND:GREEN;</a:t>
            </a:r>
          </a:p>
          <a:p>
            <a:pPr marL="0" indent="0">
              <a:buNone/>
            </a:pPr>
            <a:r>
              <a:rPr lang="en-US" dirty="0"/>
              <a:t>FONT-FAMILY: ARIAL;”&gt;</a:t>
            </a:r>
          </a:p>
          <a:p>
            <a:pPr marL="0" indent="0">
              <a:buNone/>
            </a:pPr>
            <a:r>
              <a:rPr lang="en-US" dirty="0"/>
              <a:t>&lt;H1&gt;UM BIMA&lt;/H1&gt;</a:t>
            </a:r>
          </a:p>
          <a:p>
            <a:pPr marL="0" indent="0">
              <a:buNone/>
            </a:pPr>
            <a:r>
              <a:rPr lang="en-US" dirty="0"/>
              <a:t>&lt;P&gt;ILMU KOMPUTER UM BIMA &lt;/P&gt;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4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ATURAN PENULISAN PADA CSS </a:t>
            </a:r>
            <a:endParaRPr lang="en-US" b="1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/>
              <a:t>Syntaxis</a:t>
            </a:r>
            <a:r>
              <a:rPr lang="en-US" dirty="0"/>
              <a:t> CSS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 :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selector {property : value}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/>
              <a:t>dimana</a:t>
            </a:r>
            <a:r>
              <a:rPr lang="en-US" dirty="0"/>
              <a:t> :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selector </a:t>
            </a:r>
            <a:r>
              <a:rPr lang="en-US" dirty="0"/>
              <a:t>: tag HTML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(body, </a:t>
            </a:r>
            <a:r>
              <a:rPr lang="en-US" dirty="0" smtClean="0"/>
              <a:t>	H1</a:t>
            </a:r>
            <a:r>
              <a:rPr lang="en-US" dirty="0"/>
              <a:t>, Link , </a:t>
            </a:r>
            <a:r>
              <a:rPr lang="en-US" dirty="0" err="1"/>
              <a:t>dll</a:t>
            </a:r>
            <a:r>
              <a:rPr lang="en-US" dirty="0"/>
              <a:t>).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property </a:t>
            </a:r>
            <a:r>
              <a:rPr lang="en-US" dirty="0"/>
              <a:t>: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Cara </a:t>
            </a:r>
            <a:r>
              <a:rPr lang="en-US" dirty="0" err="1"/>
              <a:t>penulisan</a:t>
            </a:r>
            <a:r>
              <a:rPr lang="en-US" dirty="0"/>
              <a:t> :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FONT-FAMILY </a:t>
            </a:r>
            <a:r>
              <a:rPr lang="en-US" dirty="0"/>
              <a:t>: sans-serif;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FONT-SIZE </a:t>
            </a:r>
            <a:r>
              <a:rPr lang="en-US" dirty="0"/>
              <a:t>: small;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Cara </a:t>
            </a:r>
            <a:r>
              <a:rPr lang="en-US" dirty="0" err="1"/>
              <a:t>penulisan</a:t>
            </a:r>
            <a:r>
              <a:rPr lang="en-US" dirty="0"/>
              <a:t> yang </a:t>
            </a:r>
            <a:r>
              <a:rPr lang="en-US" dirty="0" err="1"/>
              <a:t>salah</a:t>
            </a:r>
            <a:r>
              <a:rPr lang="en-US" dirty="0"/>
              <a:t> :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FONT-FAMILY </a:t>
            </a:r>
            <a:r>
              <a:rPr lang="en-US" dirty="0"/>
              <a:t>: “sans-serif”;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FONT-SIZE </a:t>
            </a:r>
            <a:r>
              <a:rPr lang="en-US" dirty="0"/>
              <a:t>: „small‟;</a:t>
            </a:r>
          </a:p>
        </p:txBody>
      </p:sp>
    </p:spTree>
    <p:extLst>
      <p:ext uri="{BB962C8B-B14F-4D97-AF65-F5344CB8AC3E}">
        <p14:creationId xmlns:p14="http://schemas.microsoft.com/office/powerpoint/2010/main" val="217984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2330</Words>
  <Application>Microsoft Office PowerPoint</Application>
  <PresentationFormat>On-screen Show (4:3)</PresentationFormat>
  <Paragraphs>690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CASCADING STYLE SHEETS (CSS)</vt:lpstr>
      <vt:lpstr>Tujuan :</vt:lpstr>
      <vt:lpstr>PowerPoint Presentation</vt:lpstr>
      <vt:lpstr>PowerPoint Presentation</vt:lpstr>
      <vt:lpstr>PowerPoint Presentation</vt:lpstr>
      <vt:lpstr>Contoh Penggunaan :  script efek.css</vt:lpstr>
      <vt:lpstr>PowerPoint Presentation</vt:lpstr>
      <vt:lpstr>Inline Style sheet  Contoh Penggunaan :</vt:lpstr>
      <vt:lpstr>PowerPoint Presentation</vt:lpstr>
      <vt:lpstr>PowerPoint Presentation</vt:lpstr>
      <vt:lpstr>SELECTOR SEBAGAI PENGONTROL DESIGN </vt:lpstr>
      <vt:lpstr>PowerPoint Presentation</vt:lpstr>
      <vt:lpstr>PowerPoint Presentation</vt:lpstr>
      <vt:lpstr>PowerPoint Presentation</vt:lpstr>
      <vt:lpstr> MEMFORMAT HALAMAN WEB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PENGATURAN FONT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 (CSS)</dc:title>
  <dc:creator>ENDANG</dc:creator>
  <cp:lastModifiedBy>ENDANG</cp:lastModifiedBy>
  <cp:revision>14</cp:revision>
  <dcterms:created xsi:type="dcterms:W3CDTF">2022-11-05T00:49:40Z</dcterms:created>
  <dcterms:modified xsi:type="dcterms:W3CDTF">2022-11-05T02:40:58Z</dcterms:modified>
</cp:coreProperties>
</file>