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14"/>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DAAE8A-2F2D-4F6F-A83B-657688E6C1DC}" type="datetimeFigureOut">
              <a:rPr lang="id-ID" smtClean="0"/>
              <a:t>04/11/2022</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ABE3B0-5BD4-4127-B7FC-94FACAEB407E}" type="slidenum">
              <a:rPr lang="id-ID" smtClean="0"/>
              <a:t>‹#›</a:t>
            </a:fld>
            <a:endParaRPr lang="id-ID"/>
          </a:p>
        </p:txBody>
      </p:sp>
    </p:spTree>
    <p:extLst>
      <p:ext uri="{BB962C8B-B14F-4D97-AF65-F5344CB8AC3E}">
        <p14:creationId xmlns:p14="http://schemas.microsoft.com/office/powerpoint/2010/main" val="59070517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11/4/2022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11/4/2022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113902"/>
          </a:xfrm>
        </p:spPr>
        <p:txBody>
          <a:bodyPr>
            <a:normAutofit fontScale="90000"/>
          </a:bodyPr>
          <a:lstStyle/>
          <a:p>
            <a:r>
              <a:rPr lang="id-ID" b="1" dirty="0">
                <a:effectLst/>
              </a:rPr>
              <a:t>PANCASILA SEBAGAI </a:t>
            </a:r>
            <a:r>
              <a:rPr lang="id-ID" b="1" dirty="0" smtClean="0">
                <a:effectLst/>
              </a:rPr>
              <a:t>IDEOLOGI</a:t>
            </a:r>
            <a:br>
              <a:rPr lang="id-ID" b="1" dirty="0" smtClean="0">
                <a:effectLst/>
              </a:rPr>
            </a:br>
            <a:r>
              <a:rPr lang="id-ID" dirty="0">
                <a:effectLst/>
              </a:rPr>
              <a:t/>
            </a:r>
            <a:br>
              <a:rPr lang="id-ID" dirty="0">
                <a:effectLst/>
              </a:rPr>
            </a:br>
            <a:r>
              <a:rPr lang="id-ID" sz="1800" b="1" dirty="0" smtClean="0">
                <a:effectLst/>
              </a:rPr>
              <a:t>DOSEN </a:t>
            </a:r>
            <a:r>
              <a:rPr lang="id-ID" sz="1800" b="1" dirty="0">
                <a:effectLst/>
              </a:rPr>
              <a:t>PEMBIMBING: PAK. </a:t>
            </a:r>
            <a:r>
              <a:rPr lang="id-ID" sz="1800" b="1" dirty="0" smtClean="0">
                <a:effectLst/>
              </a:rPr>
              <a:t>TAUFIqurrahman m.pd</a:t>
            </a:r>
            <a:r>
              <a:rPr lang="id-ID" sz="1800" dirty="0">
                <a:effectLst/>
              </a:rPr>
              <a:t/>
            </a:r>
            <a:br>
              <a:rPr lang="id-ID" sz="1800" dirty="0">
                <a:effectLst/>
              </a:rPr>
            </a:br>
            <a:endParaRPr lang="id-ID" dirty="0"/>
          </a:p>
        </p:txBody>
      </p:sp>
      <p:sp>
        <p:nvSpPr>
          <p:cNvPr id="3" name="Subtitle 2"/>
          <p:cNvSpPr>
            <a:spLocks noGrp="1"/>
          </p:cNvSpPr>
          <p:nvPr>
            <p:ph type="subTitle" idx="1"/>
          </p:nvPr>
        </p:nvSpPr>
        <p:spPr>
          <a:xfrm>
            <a:off x="1668633" y="3251886"/>
            <a:ext cx="8676222" cy="1905000"/>
          </a:xfrm>
        </p:spPr>
        <p:txBody>
          <a:bodyPr>
            <a:normAutofit fontScale="70000" lnSpcReduction="20000"/>
          </a:bodyPr>
          <a:lstStyle/>
          <a:p>
            <a:pPr algn="l"/>
            <a:r>
              <a:rPr lang="id-ID" b="1" dirty="0" smtClean="0">
                <a:effectLst/>
              </a:rPr>
              <a:t>                                                                          OLEH </a:t>
            </a:r>
            <a:r>
              <a:rPr lang="id-ID" b="1" dirty="0">
                <a:effectLst/>
              </a:rPr>
              <a:t>:</a:t>
            </a:r>
            <a:endParaRPr lang="id-ID" dirty="0">
              <a:effectLst/>
            </a:endParaRPr>
          </a:p>
          <a:p>
            <a:pPr lvl="0"/>
            <a:r>
              <a:rPr lang="id-ID" b="1" dirty="0">
                <a:effectLst/>
              </a:rPr>
              <a:t>  Jakariah</a:t>
            </a:r>
            <a:endParaRPr lang="id-ID" dirty="0">
              <a:effectLst/>
            </a:endParaRPr>
          </a:p>
          <a:p>
            <a:pPr lvl="0"/>
            <a:r>
              <a:rPr lang="id-ID" b="1" dirty="0">
                <a:effectLst/>
              </a:rPr>
              <a:t>  arisandi</a:t>
            </a:r>
            <a:endParaRPr lang="id-ID" dirty="0">
              <a:effectLst/>
            </a:endParaRPr>
          </a:p>
          <a:p>
            <a:r>
              <a:rPr lang="id-ID" b="1" dirty="0">
                <a:effectLst/>
              </a:rPr>
              <a:t> </a:t>
            </a:r>
            <a:endParaRPr lang="id-ID" dirty="0">
              <a:effectLst/>
            </a:endParaRPr>
          </a:p>
          <a:p>
            <a:r>
              <a:rPr lang="id-ID" b="1" dirty="0">
                <a:effectLst/>
              </a:rPr>
              <a:t> </a:t>
            </a:r>
            <a:endParaRPr lang="id-ID" dirty="0">
              <a:effectLst/>
            </a:endParaRPr>
          </a:p>
          <a:p>
            <a:r>
              <a:rPr lang="id-ID" b="1" dirty="0">
                <a:effectLst/>
              </a:rPr>
              <a:t> </a:t>
            </a:r>
            <a:endParaRPr lang="id-ID" dirty="0">
              <a:effectLst/>
            </a:endParaRPr>
          </a:p>
          <a:p>
            <a:endParaRPr lang="id-ID" dirty="0"/>
          </a:p>
        </p:txBody>
      </p:sp>
    </p:spTree>
    <p:extLst>
      <p:ext uri="{BB962C8B-B14F-4D97-AF65-F5344CB8AC3E}">
        <p14:creationId xmlns:p14="http://schemas.microsoft.com/office/powerpoint/2010/main" val="666609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156" y="337752"/>
            <a:ext cx="11162270" cy="2701446"/>
          </a:xfrm>
        </p:spPr>
        <p:txBody>
          <a:bodyPr>
            <a:noAutofit/>
          </a:bodyPr>
          <a:lstStyle/>
          <a:p>
            <a:pPr algn="l"/>
            <a:r>
              <a:rPr lang="id-ID" sz="1200" b="1" dirty="0">
                <a:effectLst/>
              </a:rPr>
              <a:t>Pancasila sebagai sebuah ideologi memiliki tiga dimensi, yaitu:</a:t>
            </a:r>
            <a:r>
              <a:rPr lang="id-ID" sz="1200" dirty="0">
                <a:effectLst/>
              </a:rPr>
              <a:t/>
            </a:r>
            <a:br>
              <a:rPr lang="id-ID" sz="1200" dirty="0">
                <a:effectLst/>
              </a:rPr>
            </a:br>
            <a:r>
              <a:rPr lang="id-ID" sz="1200" dirty="0">
                <a:effectLst/>
              </a:rPr>
              <a:t>1. Dimensi Realita,</a:t>
            </a:r>
            <a:br>
              <a:rPr lang="id-ID" sz="1200" dirty="0">
                <a:effectLst/>
              </a:rPr>
            </a:br>
            <a:r>
              <a:rPr lang="id-ID" sz="1200" dirty="0">
                <a:effectLst/>
              </a:rPr>
              <a:t> artinya nilai-nilai dasar yang terkandungdalam ideologi itu secara riil berakar dan hidup dalam masyarakatatau bangsanya, yaitu mencerminkan kenyataan hidup yang ada di dalam masyarakat di mana ideologi itu muncul untuk pertama kalinya. </a:t>
            </a:r>
            <a:br>
              <a:rPr lang="id-ID" sz="1200" dirty="0">
                <a:effectLst/>
              </a:rPr>
            </a:br>
            <a:r>
              <a:rPr lang="id-ID" sz="1200" dirty="0">
                <a:effectLst/>
              </a:rPr>
              <a:t>2. Dimensi Idealisme,</a:t>
            </a:r>
            <a:br>
              <a:rPr lang="id-ID" sz="1200" dirty="0">
                <a:effectLst/>
              </a:rPr>
            </a:br>
            <a:r>
              <a:rPr lang="id-ID" sz="1200" dirty="0">
                <a:effectLst/>
              </a:rPr>
              <a:t> artinya kualitas ideologi yang terkandung dalam nilai dasar itu mampu memberikan harapan kepada berbagai kelompok dan masyarakat tentang masa depan yang lebih baik. </a:t>
            </a:r>
            <a:br>
              <a:rPr lang="id-ID" sz="1200" dirty="0">
                <a:effectLst/>
              </a:rPr>
            </a:br>
            <a:r>
              <a:rPr lang="id-ID" sz="1200" dirty="0">
                <a:effectLst/>
              </a:rPr>
              <a:t>3. Dimensi Fleksibilitas,</a:t>
            </a:r>
            <a:br>
              <a:rPr lang="id-ID" sz="1200" dirty="0">
                <a:effectLst/>
              </a:rPr>
            </a:br>
            <a:r>
              <a:rPr lang="id-ID" sz="1200" dirty="0">
                <a:effectLst/>
              </a:rPr>
              <a:t> atau dimensi pengembangan artinya kemampuan ideologi dalam mempengaruhi dan menyesuaikan diri dengan perkembangan masyarakatnya. Dengan memandang pengertian ideologi sebagai sebuah ide atau gagasan, Franz Magnis-Suseno menyatakan bahwa ideologi tertutup dan ideologi terbuka. Ideologi tertutup adalah ideologi yang nilainya bersifat mutlak. Ideologi tertutup bersifat dogmatis dan apriori. Dogmatis berarti memercayai suatu keadaan tanpa data yang valid, sedangkan apriori berarti berprasangka terlebih dahulu akan suatu keadaan.</a:t>
            </a:r>
            <a:br>
              <a:rPr lang="id-ID" sz="1200" dirty="0">
                <a:effectLst/>
              </a:rPr>
            </a:br>
            <a:endParaRPr lang="id-ID" sz="1200" dirty="0"/>
          </a:p>
        </p:txBody>
      </p:sp>
      <p:sp>
        <p:nvSpPr>
          <p:cNvPr id="3" name="Text Placeholder 2"/>
          <p:cNvSpPr>
            <a:spLocks noGrp="1"/>
          </p:cNvSpPr>
          <p:nvPr>
            <p:ph type="body" idx="1"/>
          </p:nvPr>
        </p:nvSpPr>
        <p:spPr>
          <a:xfrm>
            <a:off x="317156" y="3039198"/>
            <a:ext cx="11372336" cy="3757018"/>
          </a:xfrm>
        </p:spPr>
        <p:txBody>
          <a:bodyPr>
            <a:normAutofit fontScale="77500" lnSpcReduction="20000"/>
          </a:bodyPr>
          <a:lstStyle/>
          <a:p>
            <a:pPr algn="l"/>
            <a:r>
              <a:rPr lang="id-ID" b="1" dirty="0">
                <a:effectLst/>
              </a:rPr>
              <a:t>Keunggulan dan Kelemahan Ideologi Pancasila Keunggulan </a:t>
            </a:r>
            <a:endParaRPr lang="id-ID" dirty="0">
              <a:effectLst/>
            </a:endParaRPr>
          </a:p>
          <a:p>
            <a:pPr algn="l"/>
            <a:r>
              <a:rPr lang="id-ID" dirty="0">
                <a:effectLst/>
              </a:rPr>
              <a:t>· Memiliki sikap-sikap positif yang dimiliki ideology-ideologi lain yang ada di dunia </a:t>
            </a:r>
          </a:p>
          <a:p>
            <a:pPr algn="l"/>
            <a:r>
              <a:rPr lang="id-ID" dirty="0">
                <a:effectLst/>
              </a:rPr>
              <a:t>· Membela rakyat · Peran serta negara tidak membuat rakyat menderita (seharusnya) </a:t>
            </a:r>
          </a:p>
          <a:p>
            <a:pPr algn="l"/>
            <a:r>
              <a:rPr lang="id-ID" dirty="0">
                <a:effectLst/>
              </a:rPr>
              <a:t>· Seluruh komponen masyarakat saling memiliki keterikatan </a:t>
            </a:r>
          </a:p>
          <a:p>
            <a:pPr algn="l"/>
            <a:r>
              <a:rPr lang="id-ID" dirty="0">
                <a:effectLst/>
              </a:rPr>
              <a:t>· Bersifat terbuka · Memberi kebebasan kepada rakyat (dalam berpolitik dan beragama) </a:t>
            </a:r>
          </a:p>
          <a:p>
            <a:pPr algn="l"/>
            <a:r>
              <a:rPr lang="id-ID" dirty="0">
                <a:effectLst/>
              </a:rPr>
              <a:t>· Menjunjung tinggi hak asasi manusia tanpa menghilangkan hak orang lain, dll.</a:t>
            </a:r>
          </a:p>
          <a:p>
            <a:pPr algn="l"/>
            <a:r>
              <a:rPr lang="id-ID" dirty="0">
                <a:effectLst/>
              </a:rPr>
              <a:t> </a:t>
            </a:r>
          </a:p>
          <a:p>
            <a:pPr algn="l"/>
            <a:r>
              <a:rPr lang="id-ID" b="1" dirty="0">
                <a:effectLst/>
              </a:rPr>
              <a:t>Kelemahan Terlalu ditinggi-tinggikan (berlebihan)</a:t>
            </a:r>
            <a:endParaRPr lang="id-ID" dirty="0">
              <a:effectLst/>
            </a:endParaRPr>
          </a:p>
          <a:p>
            <a:pPr lvl="0" algn="l"/>
            <a:r>
              <a:rPr lang="id-ID" dirty="0">
                <a:effectLst/>
              </a:rPr>
              <a:t>Kelemahan Pancasila dibandingkan ideology-ideologi lain sangatlah sulit untuk dicari. Karena Pancasila sendiri mengambil segala hal-hal positif yang ada dalam setiap ideology yang ada. Untuk bangsa Indonesia Pancasila memang sudah tepat apabila dijadikan sebagai ideology bangsa, hanya saja cara pengamalan bangsa kita saat ini terhadap Pancasila sudah salah kaprah. Segala sesuatu yang menjadi makna atau nilai Pancasila tersebut seakan-akan sudah tidak ada lagi. Dan pratek untuk mengamalkan nilai-nilai Pancasila lama-kelamaan mulai memudar.</a:t>
            </a:r>
          </a:p>
          <a:p>
            <a:pPr algn="l"/>
            <a:endParaRPr lang="id-ID" dirty="0"/>
          </a:p>
        </p:txBody>
      </p:sp>
    </p:spTree>
    <p:extLst>
      <p:ext uri="{BB962C8B-B14F-4D97-AF65-F5344CB8AC3E}">
        <p14:creationId xmlns:p14="http://schemas.microsoft.com/office/powerpoint/2010/main" val="1742186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222" y="477794"/>
            <a:ext cx="11269362" cy="5544065"/>
          </a:xfrm>
        </p:spPr>
        <p:txBody>
          <a:bodyPr>
            <a:noAutofit/>
          </a:bodyPr>
          <a:lstStyle/>
          <a:p>
            <a:pPr algn="l"/>
            <a:r>
              <a:rPr lang="id-ID" sz="1400" b="1" dirty="0">
                <a:effectLst/>
              </a:rPr>
              <a:t>Perbedaan Ideologi Pancasila dengan Liberalisme, dan Komunisme</a:t>
            </a:r>
            <a:r>
              <a:rPr lang="id-ID" sz="1400" dirty="0">
                <a:effectLst/>
              </a:rPr>
              <a:t/>
            </a:r>
            <a:br>
              <a:rPr lang="id-ID" sz="1400" dirty="0">
                <a:effectLst/>
              </a:rPr>
            </a:br>
            <a:r>
              <a:rPr lang="id-ID" sz="1400" b="1" dirty="0">
                <a:effectLst/>
              </a:rPr>
              <a:t>1. Ideologi Pancasila dengan LiberalismePancasila:</a:t>
            </a:r>
            <a:r>
              <a:rPr lang="id-ID" sz="1400" dirty="0">
                <a:effectLst/>
              </a:rPr>
              <a:t/>
            </a:r>
            <a:br>
              <a:rPr lang="id-ID" sz="1400" dirty="0">
                <a:effectLst/>
              </a:rPr>
            </a:br>
            <a:r>
              <a:rPr lang="id-ID" sz="1400" dirty="0">
                <a:effectLst/>
              </a:rPr>
              <a:t>a) Kepemilikan individu dibatasi pada kepentingan yang tidak menjadi hajat hidup orang banyak. </a:t>
            </a:r>
            <a:br>
              <a:rPr lang="id-ID" sz="1400" dirty="0">
                <a:effectLst/>
              </a:rPr>
            </a:br>
            <a:r>
              <a:rPr lang="id-ID" sz="1400" dirty="0">
                <a:effectLst/>
              </a:rPr>
              <a:t>b) Bercampurnya aspek kepemerintahan dengan agama. </a:t>
            </a:r>
            <a:br>
              <a:rPr lang="id-ID" sz="1400" dirty="0">
                <a:effectLst/>
              </a:rPr>
            </a:br>
            <a:r>
              <a:rPr lang="id-ID" sz="1400" dirty="0">
                <a:effectLst/>
              </a:rPr>
              <a:t>c) Masih adanya pembatasan oleh pemerintah dan agama. </a:t>
            </a:r>
            <a:br>
              <a:rPr lang="id-ID" sz="1400" dirty="0">
                <a:effectLst/>
              </a:rPr>
            </a:br>
            <a:r>
              <a:rPr lang="id-ID" sz="1400" b="1" dirty="0">
                <a:effectLst/>
              </a:rPr>
              <a:t>Liberalisme: </a:t>
            </a:r>
            <a:r>
              <a:rPr lang="id-ID" sz="1400" dirty="0">
                <a:effectLst/>
              </a:rPr>
              <a:t/>
            </a:r>
            <a:br>
              <a:rPr lang="id-ID" sz="1400" dirty="0">
                <a:effectLst/>
              </a:rPr>
            </a:br>
            <a:r>
              <a:rPr lang="id-ID" sz="1400" dirty="0">
                <a:effectLst/>
              </a:rPr>
              <a:t>a) Kepemilikan individu tidak dibatasi sama sekali. </a:t>
            </a:r>
            <a:br>
              <a:rPr lang="id-ID" sz="1400" dirty="0">
                <a:effectLst/>
              </a:rPr>
            </a:br>
            <a:r>
              <a:rPr lang="id-ID" sz="1400" dirty="0">
                <a:effectLst/>
              </a:rPr>
              <a:t>b) Aspek pemerintahan dan keagamaan dilarang untuk dicampur adukkan. </a:t>
            </a:r>
            <a:br>
              <a:rPr lang="id-ID" sz="1400" dirty="0">
                <a:effectLst/>
              </a:rPr>
            </a:br>
            <a:r>
              <a:rPr lang="id-ID" sz="1400" dirty="0">
                <a:effectLst/>
              </a:rPr>
              <a:t>c) Penolakan terhadap pembatasan oleh pemerintah dan agama. Persamaan: Sama-sama menganut sistem demokrasi, dimana semua orang berhak menyuarakan pendapatnya.</a:t>
            </a:r>
            <a:br>
              <a:rPr lang="id-ID" sz="1400" dirty="0">
                <a:effectLst/>
              </a:rPr>
            </a:br>
            <a:r>
              <a:rPr lang="id-ID" sz="1400" b="1" dirty="0">
                <a:effectLst/>
              </a:rPr>
              <a:t>2. Ideologi Pancasila dengan Komunisme Pancasil</a:t>
            </a:r>
            <a:r>
              <a:rPr lang="id-ID" sz="1400" dirty="0">
                <a:effectLst/>
              </a:rPr>
              <a:t>a: </a:t>
            </a:r>
            <a:br>
              <a:rPr lang="id-ID" sz="1400" dirty="0">
                <a:effectLst/>
              </a:rPr>
            </a:br>
            <a:r>
              <a:rPr lang="id-ID" sz="1400" dirty="0">
                <a:effectLst/>
              </a:rPr>
              <a:t>a) Hak milik pribadi dan negara dipisahkan dengan jelas dan diperbolehkan sesuai peraturan. </a:t>
            </a:r>
            <a:br>
              <a:rPr lang="id-ID" sz="1400" dirty="0">
                <a:effectLst/>
              </a:rPr>
            </a:br>
            <a:r>
              <a:rPr lang="id-ID" sz="1400" dirty="0">
                <a:effectLst/>
              </a:rPr>
              <a:t>b) Menimbulkan adanya kelas dalam masyarakatdengan penanganan masing-masing. </a:t>
            </a:r>
            <a:br>
              <a:rPr lang="id-ID" sz="1400" dirty="0">
                <a:effectLst/>
              </a:rPr>
            </a:br>
            <a:r>
              <a:rPr lang="id-ID" sz="1400" dirty="0">
                <a:effectLst/>
              </a:rPr>
              <a:t>c) Pemerintah yang demokratis. </a:t>
            </a:r>
            <a:br>
              <a:rPr lang="id-ID" sz="1400" dirty="0">
                <a:effectLst/>
              </a:rPr>
            </a:br>
            <a:r>
              <a:rPr lang="id-ID" sz="1400" b="1" dirty="0">
                <a:effectLst/>
              </a:rPr>
              <a:t>Komunisme: </a:t>
            </a:r>
            <a:r>
              <a:rPr lang="id-ID" sz="1400" dirty="0">
                <a:effectLst/>
              </a:rPr>
              <a:t/>
            </a:r>
            <a:br>
              <a:rPr lang="id-ID" sz="1400" dirty="0">
                <a:effectLst/>
              </a:rPr>
            </a:br>
            <a:r>
              <a:rPr lang="id-ID" sz="1400" dirty="0">
                <a:effectLst/>
              </a:rPr>
              <a:t>a) Penghapusan seluruh hak milik pribadi dan negara menjadi hak milik besama. </a:t>
            </a:r>
            <a:br>
              <a:rPr lang="id-ID" sz="1400" dirty="0">
                <a:effectLst/>
              </a:rPr>
            </a:br>
            <a:r>
              <a:rPr lang="id-ID" sz="1400" dirty="0">
                <a:effectLst/>
              </a:rPr>
              <a:t>b) Terciptanya negara tanpa kelas. </a:t>
            </a:r>
            <a:br>
              <a:rPr lang="id-ID" sz="1400" dirty="0">
                <a:effectLst/>
              </a:rPr>
            </a:br>
            <a:r>
              <a:rPr lang="id-ID" sz="1400" dirty="0">
                <a:effectLst/>
              </a:rPr>
              <a:t>c) Pemerintahan cenderung otoriter agar rakyat dapat diatur sepenuhnya</a:t>
            </a:r>
            <a:r>
              <a:rPr lang="id-ID" sz="1400" dirty="0" smtClean="0">
                <a:effectLst/>
              </a:rPr>
              <a:t>.</a:t>
            </a:r>
            <a:br>
              <a:rPr lang="id-ID" sz="1400" dirty="0" smtClean="0">
                <a:effectLst/>
              </a:rPr>
            </a:br>
            <a:r>
              <a:rPr lang="id-ID" sz="1400" b="1" dirty="0">
                <a:effectLst/>
              </a:rPr>
              <a:t>I.Faktor-faktor yang mendasari Pancasila dipilih sebagai Ideologi </a:t>
            </a:r>
            <a:r>
              <a:rPr lang="id-ID" sz="1400" dirty="0">
                <a:effectLst/>
              </a:rPr>
              <a:t/>
            </a:r>
            <a:br>
              <a:rPr lang="id-ID" sz="1400" dirty="0">
                <a:effectLst/>
              </a:rPr>
            </a:br>
            <a:r>
              <a:rPr lang="id-ID" sz="1400" dirty="0">
                <a:effectLst/>
              </a:rPr>
              <a:t>1.Pancasila merupakan Ide ide para pahlawan bangsa </a:t>
            </a:r>
            <a:br>
              <a:rPr lang="id-ID" sz="1400" dirty="0">
                <a:effectLst/>
              </a:rPr>
            </a:br>
            <a:r>
              <a:rPr lang="id-ID" sz="1400" dirty="0">
                <a:effectLst/>
              </a:rPr>
              <a:t>2.Pancasila merupakan sumber dari segala sumber hukum </a:t>
            </a:r>
            <a:br>
              <a:rPr lang="id-ID" sz="1400" dirty="0">
                <a:effectLst/>
              </a:rPr>
            </a:br>
            <a:r>
              <a:rPr lang="id-ID" sz="1400" dirty="0">
                <a:effectLst/>
              </a:rPr>
              <a:t>3.Pancasila merupakan aturan paling umum pada bangsa Indonesia</a:t>
            </a:r>
            <a:br>
              <a:rPr lang="id-ID" sz="1400" dirty="0">
                <a:effectLst/>
              </a:rPr>
            </a:br>
            <a:r>
              <a:rPr lang="id-ID" sz="1400" dirty="0">
                <a:effectLst/>
              </a:rPr>
              <a:t/>
            </a:r>
            <a:br>
              <a:rPr lang="id-ID" sz="1400" dirty="0">
                <a:effectLst/>
              </a:rPr>
            </a:br>
            <a:endParaRPr lang="id-ID" sz="1400" dirty="0"/>
          </a:p>
        </p:txBody>
      </p:sp>
    </p:spTree>
    <p:extLst>
      <p:ext uri="{BB962C8B-B14F-4D97-AF65-F5344CB8AC3E}">
        <p14:creationId xmlns:p14="http://schemas.microsoft.com/office/powerpoint/2010/main" val="3552799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655" y="724930"/>
            <a:ext cx="10948086" cy="4687329"/>
          </a:xfrm>
        </p:spPr>
        <p:txBody>
          <a:bodyPr>
            <a:noAutofit/>
          </a:bodyPr>
          <a:lstStyle/>
          <a:p>
            <a:pPr algn="l"/>
            <a:r>
              <a:rPr lang="id-ID" sz="1800" b="1" dirty="0">
                <a:effectLst/>
              </a:rPr>
              <a:t>Kesimpulan</a:t>
            </a:r>
            <a:r>
              <a:rPr lang="id-ID" sz="1800" dirty="0">
                <a:effectLst/>
              </a:rPr>
              <a:t> </a:t>
            </a:r>
            <a:br>
              <a:rPr lang="id-ID" sz="1800" dirty="0">
                <a:effectLst/>
              </a:rPr>
            </a:br>
            <a:r>
              <a:rPr lang="id-ID" sz="1800" dirty="0">
                <a:effectLst/>
              </a:rPr>
              <a:t>Pancasila sebagai dasar negara dan pandangan hidup sekaligus juga merupakan ideologi negara. Sebagai ideologi negara berarti pancasila merupakan gagasan dasar yang berkenaan dengan kehidupan negara.Pancasila bukan hanya suatu yang bersifat statis melandasi berdirinya negara Indonesia akan tetapi pancasila membawakan gambaran mengenai wujud masyarakat tertentu yang diinginkan serta prinsip-prinsip dasar yang harus diperjuangkan untuk mewujudkannya. Pancasila membawakan nilai-nilai tertentu yang digali dari realitas sodio budaya bangsa Indonesia. Ideologi membawakan kekhasan tertentu yang membedakannya dengan ideologi lainnya. Kehasan itu adalah keyakinan akan adanya Tuhan Yang Maha Esa,yang membawa konsekuensi keimanan dan ketaqwaan terhadap Tuhan Yang Maha Esa. Keberadaan ideologi Pancasila dilihat dari dimensi realitas membawakan nilai-nilai yang mencerminkan realitas sosiobudaya bangsa Indonesia, dari segi idealitas mamidpu memberikan keyakian akan terwujudnya masyarakat yang dicitacitakan, dan dari dimensi Fleksibilitas, nilai-nilai yang ada didalamnya dapat dijabarkan secara konstektual agar senantiasa dapat menyesuaikan dengan dinamika dan perkembangan masyarakat.</a:t>
            </a:r>
          </a:p>
        </p:txBody>
      </p:sp>
    </p:spTree>
    <p:extLst>
      <p:ext uri="{BB962C8B-B14F-4D97-AF65-F5344CB8AC3E}">
        <p14:creationId xmlns:p14="http://schemas.microsoft.com/office/powerpoint/2010/main" val="212206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6519"/>
            <a:ext cx="11750803" cy="1992992"/>
          </a:xfrm>
        </p:spPr>
        <p:txBody>
          <a:bodyPr>
            <a:normAutofit fontScale="90000"/>
          </a:bodyPr>
          <a:lstStyle/>
          <a:p>
            <a:pPr algn="l"/>
            <a:r>
              <a:rPr lang="id-ID" sz="1400" b="1" i="1" dirty="0" smtClean="0">
                <a:effectLst/>
              </a:rPr>
              <a:t>A.Pengertian </a:t>
            </a:r>
            <a:r>
              <a:rPr lang="id-ID" sz="1400" b="1" i="1" dirty="0">
                <a:effectLst/>
              </a:rPr>
              <a:t>Pancasila dan </a:t>
            </a:r>
            <a:r>
              <a:rPr lang="id-ID" sz="1400" b="1" i="1" dirty="0">
                <a:effectLst/>
              </a:rPr>
              <a:t>Pancasila </a:t>
            </a:r>
            <a:r>
              <a:rPr lang="id-ID" sz="1400" b="1" i="1" dirty="0" smtClean="0">
                <a:effectLst/>
              </a:rPr>
              <a:t>Ideologi</a:t>
            </a:r>
            <a:r>
              <a:rPr lang="id-ID" sz="1400" dirty="0">
                <a:effectLst/>
              </a:rPr>
              <a:t/>
            </a:r>
            <a:br>
              <a:rPr lang="id-ID" sz="1400" dirty="0">
                <a:effectLst/>
              </a:rPr>
            </a:br>
            <a:r>
              <a:rPr lang="id-ID" sz="1400" dirty="0">
                <a:effectLst/>
              </a:rPr>
              <a:t/>
            </a:r>
            <a:br>
              <a:rPr lang="id-ID" sz="1400" dirty="0">
                <a:effectLst/>
              </a:rPr>
            </a:br>
            <a:r>
              <a:rPr lang="id-ID" sz="1400" dirty="0">
                <a:effectLst/>
              </a:rPr>
              <a:t> </a:t>
            </a:r>
            <a:r>
              <a:rPr lang="id-ID" sz="1400" dirty="0" smtClean="0">
                <a:effectLst/>
              </a:rPr>
              <a:t>     </a:t>
            </a:r>
            <a:r>
              <a:rPr lang="id-ID" sz="1600" b="1" dirty="0" smtClean="0">
                <a:effectLst/>
              </a:rPr>
              <a:t>1</a:t>
            </a:r>
            <a:r>
              <a:rPr lang="id-ID" sz="1400" dirty="0" smtClean="0">
                <a:effectLst/>
              </a:rPr>
              <a:t>.</a:t>
            </a:r>
            <a:r>
              <a:rPr lang="id-ID" sz="1400" b="1" dirty="0" smtClean="0">
                <a:effectLst/>
              </a:rPr>
              <a:t>Pancasila</a:t>
            </a:r>
            <a:r>
              <a:rPr lang="id-ID" sz="1400" dirty="0" smtClean="0">
                <a:effectLst/>
              </a:rPr>
              <a:t>,adalah </a:t>
            </a:r>
            <a:r>
              <a:rPr lang="id-ID" sz="1400" dirty="0">
                <a:effectLst/>
              </a:rPr>
              <a:t>ideologi dasar dalam kehidupan bagi negara Indonesia. Nama ini terdiri dari dua kata dari Sanskerta: pañca berarti lima dan śīla berarti prinsip atau asas. Pancasila     merupakan rumusan dan pedoman kehidupan berbangsa dan bernegara bagi seluruh rakyat Indonesia.Lima sendi utama penyusun Pancasila adalah Ketuhanan Yang Maha Esa, kemanusiaan yang adil dan beradab, persatuan Indonesia, </a:t>
            </a:r>
            <a:r>
              <a:rPr lang="id-ID" sz="1200" dirty="0">
                <a:effectLst/>
              </a:rPr>
              <a:t>kerakyatan</a:t>
            </a:r>
            <a:r>
              <a:rPr lang="id-ID" sz="1400" dirty="0">
                <a:effectLst/>
              </a:rPr>
              <a:t> yang dipimpin oleh hikmat kebijaksanaan dalam permusyawaratan/perwakilan, dan keadilan sosial bagi seluruh rakyat Indonesia, dan tercantum pada alinea ke-4 Preambule (Pembukaan) Undang-Undang Dasar 1945.Meskipun terjadi perubahan kandungan dan urutan lima sila Pancasila yang berlangsung dalam beberapa tahap selama masa perumusan Pancasila pada tahun 1945, tanggal 1 Juni diperingati sebagai hari lahirnya Pancasila.</a:t>
            </a:r>
            <a:endParaRPr lang="id-ID" sz="1400" dirty="0"/>
          </a:p>
        </p:txBody>
      </p:sp>
      <p:sp>
        <p:nvSpPr>
          <p:cNvPr id="3" name="Text Placeholder 2"/>
          <p:cNvSpPr>
            <a:spLocks noGrp="1"/>
          </p:cNvSpPr>
          <p:nvPr>
            <p:ph type="body" idx="1"/>
          </p:nvPr>
        </p:nvSpPr>
        <p:spPr>
          <a:xfrm>
            <a:off x="111682" y="3113337"/>
            <a:ext cx="11750803" cy="2817906"/>
          </a:xfrm>
        </p:spPr>
        <p:txBody>
          <a:bodyPr>
            <a:normAutofit/>
          </a:bodyPr>
          <a:lstStyle/>
          <a:p>
            <a:pPr algn="l"/>
            <a:r>
              <a:rPr lang="id-ID" b="1" dirty="0">
                <a:effectLst/>
              </a:rPr>
              <a:t> </a:t>
            </a:r>
            <a:r>
              <a:rPr lang="id-ID" b="1" dirty="0" smtClean="0">
                <a:effectLst/>
              </a:rPr>
              <a:t> </a:t>
            </a:r>
            <a:r>
              <a:rPr lang="id-ID" sz="1600" b="1" dirty="0" smtClean="0">
                <a:effectLst/>
              </a:rPr>
              <a:t>2</a:t>
            </a:r>
            <a:r>
              <a:rPr lang="id-ID" sz="1800" b="1" dirty="0" smtClean="0">
                <a:effectLst/>
              </a:rPr>
              <a:t>.Pancasila </a:t>
            </a:r>
            <a:r>
              <a:rPr lang="id-ID" sz="1800" b="1" dirty="0">
                <a:effectLst/>
              </a:rPr>
              <a:t>sebagai ideologi </a:t>
            </a:r>
            <a:r>
              <a:rPr lang="id-ID" sz="1800" dirty="0">
                <a:effectLst/>
              </a:rPr>
              <a:t>berarti Pancasila merupakan landasan/ide/gagasan yang fundamental dalam proses penyelenggaraan tata pemerintahan suatu negara, mengatur bagaimana suatu sistem itu dijalankan.visi atau arah dari kehidupan berbangsa dan bernegara di Indonesia ialah terwujudnya kehidupan yang menjunjung tinggi ketuhanan, nilai kemanusiaan, persatuan , kerakyatan serta nilai keadilan. visi atau arah dari kehidupan berbangsa dan bernegara di Indonesia ialah terwujudnya kehidupan yang menjunjung tinggi ketuhanan, nilai kemanusiaan, persatuan , kerakyatan serta nilai keadilan. seluruh warga negara Indonesia menjadikan pancasila sebagai dasar sistem kenegaraan. seluruh warga negara Indonesia menjadikan pancasila sebagai dasar sistem kenegaraan.</a:t>
            </a:r>
          </a:p>
          <a:p>
            <a:pPr algn="l"/>
            <a:endParaRPr lang="id-ID" dirty="0"/>
          </a:p>
        </p:txBody>
      </p:sp>
    </p:spTree>
    <p:extLst>
      <p:ext uri="{BB962C8B-B14F-4D97-AF65-F5344CB8AC3E}">
        <p14:creationId xmlns:p14="http://schemas.microsoft.com/office/powerpoint/2010/main" val="1134567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391" y="-159549"/>
            <a:ext cx="11446004" cy="1468800"/>
          </a:xfrm>
        </p:spPr>
        <p:txBody>
          <a:bodyPr>
            <a:normAutofit fontScale="90000"/>
          </a:bodyPr>
          <a:lstStyle/>
          <a:p>
            <a:pPr algn="l"/>
            <a:r>
              <a:rPr lang="id-ID" sz="1600" b="1" i="1" dirty="0">
                <a:effectLst/>
              </a:rPr>
              <a:t>b</a:t>
            </a:r>
            <a:r>
              <a:rPr lang="id-ID" sz="1600" b="1" i="1" dirty="0" smtClean="0">
                <a:effectLst/>
              </a:rPr>
              <a:t>.Hubungan </a:t>
            </a:r>
            <a:r>
              <a:rPr lang="id-ID" sz="1600" b="1" i="1" dirty="0">
                <a:effectLst/>
              </a:rPr>
              <a:t>Pancasila sebagai Ideologi .</a:t>
            </a:r>
            <a:r>
              <a:rPr lang="id-ID" sz="1600" dirty="0">
                <a:effectLst/>
              </a:rPr>
              <a:t/>
            </a:r>
            <a:br>
              <a:rPr lang="id-ID" sz="1600" dirty="0">
                <a:effectLst/>
              </a:rPr>
            </a:br>
            <a:r>
              <a:rPr lang="id-ID" sz="1600" dirty="0">
                <a:effectLst/>
              </a:rPr>
              <a:t>     Hubungan pancasila sebagai ideologi bangsa Indonesia adalah bahwa nilai-nilai yang terkandung dalam ideologi Pancasila itu menjadi cita-cita normatif bagi penyelenggaraan bernegara. Dengan kata lain, visi atau arah dari penyelenggaraan kehidupan berbangsa dan bernegara Indonesia adalah terwujudnya kehidupan yang ber-Ketuhanan, yang ber-Kemanusiaan, yang ber-Persatuan, yang ber-Kerakyatan, dan yang ber-Keadilan.</a:t>
            </a:r>
            <a:endParaRPr lang="id-ID" sz="1600" dirty="0"/>
          </a:p>
        </p:txBody>
      </p:sp>
      <p:sp>
        <p:nvSpPr>
          <p:cNvPr id="3" name="Text Placeholder 2"/>
          <p:cNvSpPr>
            <a:spLocks noGrp="1"/>
          </p:cNvSpPr>
          <p:nvPr>
            <p:ph type="body" idx="1"/>
          </p:nvPr>
        </p:nvSpPr>
        <p:spPr>
          <a:xfrm>
            <a:off x="309391" y="1572861"/>
            <a:ext cx="11561333" cy="4135961"/>
          </a:xfrm>
        </p:spPr>
        <p:txBody>
          <a:bodyPr>
            <a:normAutofit/>
          </a:bodyPr>
          <a:lstStyle/>
          <a:p>
            <a:pPr algn="l"/>
            <a:r>
              <a:rPr lang="id-ID" sz="1800" b="1" i="1" dirty="0">
                <a:effectLst/>
              </a:rPr>
              <a:t>c</a:t>
            </a:r>
            <a:r>
              <a:rPr lang="id-ID" sz="1800" b="1" i="1" dirty="0" smtClean="0">
                <a:effectLst/>
              </a:rPr>
              <a:t>.</a:t>
            </a:r>
            <a:r>
              <a:rPr lang="id-ID" sz="1600" b="1" i="1" dirty="0" smtClean="0">
                <a:effectLst/>
              </a:rPr>
              <a:t>Makna </a:t>
            </a:r>
            <a:r>
              <a:rPr lang="id-ID" sz="1600" b="1" i="1" dirty="0">
                <a:effectLst/>
              </a:rPr>
              <a:t>Pancasila sebagai </a:t>
            </a:r>
            <a:r>
              <a:rPr lang="id-ID" sz="1600" b="1" i="1" dirty="0" smtClean="0">
                <a:effectLst/>
              </a:rPr>
              <a:t>Ideologi antara lain :</a:t>
            </a:r>
          </a:p>
          <a:p>
            <a:pPr algn="l"/>
            <a:r>
              <a:rPr lang="id-ID" sz="1600" b="1" dirty="0" smtClean="0">
                <a:effectLst/>
              </a:rPr>
              <a:t>   1</a:t>
            </a:r>
            <a:r>
              <a:rPr lang="id-ID" sz="1600" b="1" dirty="0">
                <a:effectLst/>
              </a:rPr>
              <a:t>. Sebagai cita-cita negara</a:t>
            </a:r>
            <a:endParaRPr lang="id-ID" sz="1600" dirty="0">
              <a:effectLst/>
            </a:endParaRPr>
          </a:p>
          <a:p>
            <a:pPr algn="l"/>
            <a:r>
              <a:rPr lang="id-ID" sz="1600" dirty="0">
                <a:effectLst/>
              </a:rPr>
              <a:t>Ideologi Pancasila sebagai cita – cita negara berarti bahwa nilai – nilai dalam Pancasila diimplementasikan sebagai tujuan atau cita – cita dari penyelenggaraan pemerintahan negara. Secara luas dapat diartikan bahwa nilai – nilai yang terkandung dalam ideologi Pancasila menjadi visi atau arah dari penyelenggaraan kehidupan berbangsa dan bernegara. Visi atau arah yang dimaksud adalah terwujudnya kehidupan yang berdasar Ketuhanan Yang Maha Esa, berperi kemanusiaan, menjunjung tinggi persatuan, pro rakyat, serta adil dan makmur</a:t>
            </a:r>
            <a:r>
              <a:rPr lang="id-ID" sz="1600" dirty="0" smtClean="0">
                <a:effectLst/>
              </a:rPr>
              <a:t>.</a:t>
            </a:r>
          </a:p>
          <a:p>
            <a:pPr algn="l"/>
            <a:r>
              <a:rPr lang="id-ID" sz="1400" b="1" dirty="0" smtClean="0">
                <a:effectLst/>
              </a:rPr>
              <a:t>   2.Sebagai </a:t>
            </a:r>
            <a:r>
              <a:rPr lang="id-ID" sz="1400" b="1" dirty="0">
                <a:effectLst/>
              </a:rPr>
              <a:t>nilai integratif bangsa dan negara</a:t>
            </a:r>
            <a:endParaRPr lang="id-ID" sz="1400" dirty="0">
              <a:effectLst/>
            </a:endParaRPr>
          </a:p>
          <a:p>
            <a:pPr algn="l"/>
            <a:r>
              <a:rPr lang="id-ID" sz="1400" dirty="0">
                <a:effectLst/>
              </a:rPr>
              <a:t>Pancasila sebagai ideologi negara yang diwujudkan dalam nilai integratif bangsa dan negara membuat Pancasila menjadi sarana untuk menyatukan perbedaan bangsa Indonesia. Disitulah makna dari Pancasila sebagai ideologi negara memegang peran yang penting untuk persatuan dan kesatuan. Sebagai wujud nilai bersama yang menjadi pemecah konflik atau penyetara kesenjangan.</a:t>
            </a:r>
          </a:p>
          <a:p>
            <a:pPr algn="l"/>
            <a:endParaRPr lang="id-ID" sz="1400" b="1" i="1" dirty="0">
              <a:effectLst/>
            </a:endParaRPr>
          </a:p>
          <a:p>
            <a:pPr algn="l"/>
            <a:endParaRPr lang="id-ID" sz="1600" dirty="0"/>
          </a:p>
        </p:txBody>
      </p:sp>
    </p:spTree>
    <p:extLst>
      <p:ext uri="{BB962C8B-B14F-4D97-AF65-F5344CB8AC3E}">
        <p14:creationId xmlns:p14="http://schemas.microsoft.com/office/powerpoint/2010/main" val="1438758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96" y="0"/>
            <a:ext cx="11437765" cy="2380735"/>
          </a:xfrm>
        </p:spPr>
        <p:txBody>
          <a:bodyPr>
            <a:noAutofit/>
          </a:bodyPr>
          <a:lstStyle/>
          <a:p>
            <a:pPr algn="l"/>
            <a:r>
              <a:rPr lang="id-ID" sz="1200" b="1" i="1" dirty="0">
                <a:effectLst/>
              </a:rPr>
              <a:t>d</a:t>
            </a:r>
            <a:r>
              <a:rPr lang="id-ID" sz="1200" b="1" i="1" dirty="0" smtClean="0">
                <a:effectLst/>
              </a:rPr>
              <a:t>.Pandangan </a:t>
            </a:r>
            <a:r>
              <a:rPr lang="id-ID" sz="1200" b="1" i="1" dirty="0">
                <a:effectLst/>
              </a:rPr>
              <a:t>para ahli mengenai makna dari pancasila sebagai </a:t>
            </a:r>
            <a:r>
              <a:rPr lang="id-ID" sz="1200" b="1" i="1" dirty="0" smtClean="0">
                <a:effectLst/>
              </a:rPr>
              <a:t>ideologi yaitu :</a:t>
            </a:r>
            <a:r>
              <a:rPr lang="id-ID" sz="1200" dirty="0">
                <a:effectLst/>
              </a:rPr>
              <a:t/>
            </a:r>
            <a:br>
              <a:rPr lang="id-ID" sz="1200" dirty="0">
                <a:effectLst/>
              </a:rPr>
            </a:br>
            <a:r>
              <a:rPr lang="id-ID" sz="1200" dirty="0" smtClean="0">
                <a:effectLst/>
              </a:rPr>
              <a:t>    Beberapa </a:t>
            </a:r>
            <a:r>
              <a:rPr lang="id-ID" sz="1200" dirty="0">
                <a:effectLst/>
              </a:rPr>
              <a:t>negarawan juga mengungkapkan makna Pancasila sebagai ideologi negara menurut pandangan mereka.</a:t>
            </a:r>
            <a:br>
              <a:rPr lang="id-ID" sz="1200" dirty="0">
                <a:effectLst/>
              </a:rPr>
            </a:br>
            <a:r>
              <a:rPr lang="id-ID" sz="1400" b="1" dirty="0" smtClean="0">
                <a:effectLst/>
              </a:rPr>
              <a:t>   1</a:t>
            </a:r>
            <a:r>
              <a:rPr lang="id-ID" sz="1200" b="1" dirty="0" smtClean="0">
                <a:effectLst/>
              </a:rPr>
              <a:t>.</a:t>
            </a:r>
            <a:r>
              <a:rPr lang="id-ID" sz="1200" dirty="0" smtClean="0">
                <a:effectLst/>
              </a:rPr>
              <a:t>Seperti </a:t>
            </a:r>
            <a:r>
              <a:rPr lang="id-ID" sz="1200" dirty="0">
                <a:effectLst/>
              </a:rPr>
              <a:t>yang disampaikan oleh mantan Presiden pertama Indonesia, Soekarno, bahwa Pancasila adalah asas bersama yang mambu membuat semua kelompok masyarakat di Indonesia ini bersatu dan menerima asas tersebut.</a:t>
            </a:r>
            <a:br>
              <a:rPr lang="id-ID" sz="1200" dirty="0">
                <a:effectLst/>
              </a:rPr>
            </a:br>
            <a:r>
              <a:rPr lang="id-ID" sz="1200" dirty="0" smtClean="0">
                <a:effectLst/>
              </a:rPr>
              <a:t>  </a:t>
            </a:r>
            <a:r>
              <a:rPr lang="id-ID" sz="1200" b="1" dirty="0" smtClean="0">
                <a:effectLst/>
              </a:rPr>
              <a:t> </a:t>
            </a:r>
            <a:r>
              <a:rPr lang="id-ID" sz="1200" b="1" dirty="0">
                <a:effectLst/>
              </a:rPr>
              <a:t>2.</a:t>
            </a:r>
            <a:r>
              <a:rPr lang="id-ID" sz="1200" dirty="0">
                <a:effectLst/>
              </a:rPr>
              <a:t>Selain itu, Adnan Buyung Nasution pada tahun 1995 ,mengemukakan bahwa telah terjadi perubahan fungsi asli Pancasila. Walaupun mendapat julukan sebagai filsafat atau buah piker yang mendalam, Pancasila sebenarnya dimaksudkan sebagai sarana demokrasi bagi seluruh warga negara Indonesia. Dalam perkembangannya, Pancasila menjadi ideologi yang unik hanya dimiliki oleh Indonesia, dan berbeda dari ideologi yang lainnya. </a:t>
            </a:r>
            <a:br>
              <a:rPr lang="id-ID" sz="1200" dirty="0">
                <a:effectLst/>
              </a:rPr>
            </a:br>
            <a:r>
              <a:rPr lang="id-ID" sz="1200" dirty="0" smtClean="0">
                <a:effectLst/>
              </a:rPr>
              <a:t>   </a:t>
            </a:r>
            <a:r>
              <a:rPr lang="id-ID" sz="1200" b="1" dirty="0" smtClean="0">
                <a:effectLst/>
              </a:rPr>
              <a:t>3</a:t>
            </a:r>
            <a:r>
              <a:rPr lang="id-ID" sz="1200" dirty="0" smtClean="0">
                <a:effectLst/>
              </a:rPr>
              <a:t>.Negarawan </a:t>
            </a:r>
            <a:r>
              <a:rPr lang="id-ID" sz="1200" dirty="0">
                <a:effectLst/>
              </a:rPr>
              <a:t>Notonegoro mengungkapkan Pancasila sebagai filsafat. Pancasila adalah ideologi yang kemperhensif, mencapuk semua aspek. Hal tersebut menggambarkan bahwa Pancasila itu bersifat massif dan bisa diinterpretasikan dalam berbagai bentuk. Di masa pemerintahan orde baru, bahkan Pancasila menjadi monopoli politik</a:t>
            </a:r>
            <a:r>
              <a:rPr lang="id-ID" sz="1100" dirty="0">
                <a:effectLst/>
              </a:rPr>
              <a:t>.</a:t>
            </a:r>
            <a:endParaRPr lang="id-ID" sz="1100" dirty="0"/>
          </a:p>
        </p:txBody>
      </p:sp>
      <p:sp>
        <p:nvSpPr>
          <p:cNvPr id="3" name="Text Placeholder 2"/>
          <p:cNvSpPr>
            <a:spLocks noGrp="1"/>
          </p:cNvSpPr>
          <p:nvPr>
            <p:ph type="body" idx="1"/>
          </p:nvPr>
        </p:nvSpPr>
        <p:spPr>
          <a:xfrm>
            <a:off x="136396" y="2611395"/>
            <a:ext cx="10432749" cy="2372497"/>
          </a:xfrm>
        </p:spPr>
        <p:txBody>
          <a:bodyPr>
            <a:noAutofit/>
          </a:bodyPr>
          <a:lstStyle/>
          <a:p>
            <a:pPr algn="l"/>
            <a:r>
              <a:rPr lang="id-ID" sz="1800" b="1" i="1" dirty="0">
                <a:effectLst/>
              </a:rPr>
              <a:t>e</a:t>
            </a:r>
            <a:r>
              <a:rPr lang="id-ID" sz="1400" b="1" i="1" dirty="0" smtClean="0">
                <a:effectLst/>
              </a:rPr>
              <a:t>.Fungsi </a:t>
            </a:r>
            <a:r>
              <a:rPr lang="id-ID" sz="1400" b="1" i="1" dirty="0">
                <a:effectLst/>
              </a:rPr>
              <a:t>Pancasila sebagai Ideologi</a:t>
            </a:r>
            <a:endParaRPr lang="id-ID" sz="1400" dirty="0">
              <a:effectLst/>
            </a:endParaRPr>
          </a:p>
          <a:p>
            <a:pPr algn="l"/>
            <a:r>
              <a:rPr lang="id-ID" sz="1400" b="1" dirty="0">
                <a:effectLst/>
              </a:rPr>
              <a:t>1</a:t>
            </a:r>
            <a:r>
              <a:rPr lang="id-ID" sz="1400" dirty="0">
                <a:effectLst/>
              </a:rPr>
              <a:t>.mempersatukan bangsa, memelihara dan mengukuhkan persatuan dan kesatuan itu. Fungsi ini sangatlah penting bagi bangsa Indonesia karena sebagai masyarakat majemuk sering         kali terancam perpecahan.</a:t>
            </a:r>
          </a:p>
          <a:p>
            <a:r>
              <a:rPr lang="id-ID" sz="1400" b="1" dirty="0">
                <a:effectLst/>
              </a:rPr>
              <a:t> </a:t>
            </a:r>
            <a:endParaRPr lang="id-ID" sz="1400" dirty="0">
              <a:effectLst/>
            </a:endParaRPr>
          </a:p>
          <a:p>
            <a:pPr algn="l"/>
            <a:r>
              <a:rPr lang="id-ID" sz="1400" b="1" dirty="0">
                <a:effectLst/>
              </a:rPr>
              <a:t>2</a:t>
            </a:r>
            <a:r>
              <a:rPr lang="id-ID" sz="1400" dirty="0">
                <a:effectLst/>
              </a:rPr>
              <a:t>.membimbing dan mengarahkan bangsa menuju tujuannya. Pancasila memberi gambaran cita-cita bangsa Indonesia sekaligus menjadi sumber motivasi dan tekad perjuangan mencapai cita-cita, menggerakkan bangsa melaksanakan pembangunan nasional sebagai pengamalan Pancasila.</a:t>
            </a:r>
          </a:p>
          <a:p>
            <a:r>
              <a:rPr lang="id-ID" sz="1400" b="1" dirty="0">
                <a:effectLst/>
              </a:rPr>
              <a:t> </a:t>
            </a:r>
            <a:endParaRPr lang="id-ID" sz="1400" dirty="0">
              <a:effectLst/>
            </a:endParaRPr>
          </a:p>
          <a:p>
            <a:pPr algn="l"/>
            <a:r>
              <a:rPr lang="id-ID" sz="1400" b="1" dirty="0">
                <a:effectLst/>
              </a:rPr>
              <a:t>3.</a:t>
            </a:r>
            <a:r>
              <a:rPr lang="id-ID" sz="1400" dirty="0">
                <a:effectLst/>
              </a:rPr>
              <a:t>memberikan tekad untuk memelihara dan mengembangkan identitas bangsa. Pancasila memberi gambaran identitas bangsa Indonesia, sekaligus memberi dorongan bagi nation and character building berdasarkan Pancasila.</a:t>
            </a:r>
          </a:p>
          <a:p>
            <a:r>
              <a:rPr lang="id-ID" sz="1400" b="1" dirty="0">
                <a:effectLst/>
              </a:rPr>
              <a:t> </a:t>
            </a:r>
            <a:endParaRPr lang="id-ID" sz="1400" dirty="0">
              <a:effectLst/>
            </a:endParaRPr>
          </a:p>
          <a:p>
            <a:pPr algn="l"/>
            <a:r>
              <a:rPr lang="id-ID" sz="1400" b="1" dirty="0">
                <a:effectLst/>
              </a:rPr>
              <a:t>4. </a:t>
            </a:r>
            <a:r>
              <a:rPr lang="id-ID" sz="1400" dirty="0">
                <a:effectLst/>
              </a:rPr>
              <a:t>menyoroti kenyataan yang ada dan mengkritisi upaya perwujudan cita-cita yang terkandung dalam Pancasila. Pancasila menjadi ukuran untuk melakukan kritik mengenai keadaan Bangsa dan Negara.</a:t>
            </a:r>
            <a:endParaRPr lang="id-ID" sz="1200" dirty="0"/>
          </a:p>
        </p:txBody>
      </p:sp>
    </p:spTree>
    <p:extLst>
      <p:ext uri="{BB962C8B-B14F-4D97-AF65-F5344CB8AC3E}">
        <p14:creationId xmlns:p14="http://schemas.microsoft.com/office/powerpoint/2010/main" val="3295375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41" y="57665"/>
            <a:ext cx="11565925" cy="3096862"/>
          </a:xfrm>
        </p:spPr>
        <p:txBody>
          <a:bodyPr>
            <a:noAutofit/>
          </a:bodyPr>
          <a:lstStyle/>
          <a:p>
            <a:pPr algn="l"/>
            <a:r>
              <a:rPr lang="id-ID" sz="1600" b="1" i="1" dirty="0">
                <a:effectLst/>
              </a:rPr>
              <a:t>f</a:t>
            </a:r>
            <a:r>
              <a:rPr lang="id-ID" sz="1600" b="1" i="1" dirty="0" smtClean="0">
                <a:effectLst/>
              </a:rPr>
              <a:t>.Nilai </a:t>
            </a:r>
            <a:r>
              <a:rPr lang="id-ID" sz="1600" b="1" i="1" dirty="0">
                <a:effectLst/>
              </a:rPr>
              <a:t>Pancasila sebagai Ideologi</a:t>
            </a:r>
            <a:r>
              <a:rPr lang="id-ID" sz="1600" dirty="0">
                <a:effectLst/>
              </a:rPr>
              <a:t/>
            </a:r>
            <a:br>
              <a:rPr lang="id-ID" sz="1600" dirty="0">
                <a:effectLst/>
              </a:rPr>
            </a:br>
            <a:r>
              <a:rPr lang="id-ID" sz="1600" dirty="0" smtClean="0">
                <a:effectLst/>
              </a:rPr>
              <a:t>   </a:t>
            </a:r>
            <a:r>
              <a:rPr lang="id-ID" sz="1400" b="1" dirty="0" smtClean="0">
                <a:effectLst/>
              </a:rPr>
              <a:t>1</a:t>
            </a:r>
            <a:r>
              <a:rPr lang="id-ID" sz="1400" dirty="0">
                <a:effectLst/>
              </a:rPr>
              <a:t>. Nilai Dasar Artinya sila-sila Pancasila bersifat universal sehingga didalamnya terkandung cita-cita, tujuan serta nilai-nilai yang baik dan benar. </a:t>
            </a:r>
            <a:r>
              <a:rPr lang="id-ID" sz="1400" dirty="0" smtClean="0">
                <a:effectLst/>
              </a:rPr>
              <a:t>  sebuah </a:t>
            </a:r>
            <a:r>
              <a:rPr lang="id-ID" sz="1400" dirty="0">
                <a:effectLst/>
              </a:rPr>
              <a:t>nilai yang mendasar yang relatif tetap dan tidak berubah dan ini terdapat dalam isi kelima sila dalam Pancasila</a:t>
            </a:r>
            <a:r>
              <a:rPr lang="id-ID" sz="1400" dirty="0" smtClean="0">
                <a:effectLst/>
              </a:rPr>
              <a:t>.</a:t>
            </a:r>
            <a:br>
              <a:rPr lang="id-ID" sz="1400" dirty="0" smtClean="0">
                <a:effectLst/>
              </a:rPr>
            </a:br>
            <a:r>
              <a:rPr lang="id-ID" sz="1400" dirty="0" smtClean="0">
                <a:effectLst/>
              </a:rPr>
              <a:t>   </a:t>
            </a:r>
            <a:r>
              <a:rPr lang="id-ID" sz="1400" b="1" dirty="0" smtClean="0">
                <a:effectLst/>
              </a:rPr>
              <a:t>2</a:t>
            </a:r>
            <a:r>
              <a:rPr lang="id-ID" sz="1400" b="1" dirty="0">
                <a:effectLst/>
              </a:rPr>
              <a:t>.</a:t>
            </a:r>
            <a:r>
              <a:rPr lang="id-ID" sz="1400" dirty="0">
                <a:effectLst/>
              </a:rPr>
              <a:t> Nilai Instrumental Artinya Pancasila dapat dijabarkan lebih lanjut secara kreatif dan dinamis sehingga dapat diterapkan dalam kehidupan sehari-hari dengan catatan, nilainilai penjabarannya tidak bertentangan dengan nilai-nilai dasar Pancasila</a:t>
            </a:r>
            <a:r>
              <a:rPr lang="id-ID" sz="1200" dirty="0" smtClean="0">
                <a:effectLst/>
              </a:rPr>
              <a:t>.</a:t>
            </a:r>
            <a:br>
              <a:rPr lang="id-ID" sz="1200" dirty="0" smtClean="0">
                <a:effectLst/>
              </a:rPr>
            </a:br>
            <a:r>
              <a:rPr lang="id-ID" sz="1200" dirty="0" smtClean="0">
                <a:effectLst/>
              </a:rPr>
              <a:t>   </a:t>
            </a:r>
            <a:r>
              <a:rPr lang="id-ID" sz="1400" b="1" dirty="0" smtClean="0">
                <a:effectLst/>
              </a:rPr>
              <a:t>3</a:t>
            </a:r>
            <a:r>
              <a:rPr lang="id-ID" sz="1400" b="1" dirty="0">
                <a:effectLst/>
              </a:rPr>
              <a:t>.</a:t>
            </a:r>
            <a:r>
              <a:rPr lang="id-ID" sz="1100" dirty="0">
                <a:effectLst/>
              </a:rPr>
              <a:t> </a:t>
            </a:r>
            <a:r>
              <a:rPr lang="id-ID" sz="1400" dirty="0">
                <a:effectLst/>
              </a:rPr>
              <a:t>Nilai Praktis Artinya Pancasila dapat diterapkan secara riil dalam kehidupan seharihari.perwujudan nilai instrumental dalam bentuk nyata di dalam kehidupan bermasyarakat, berbangsa, maupun bernegara. Dalam perwujudannya nilai praktis bersifat abstrak, misalnya saling menghormati, bekerjasama, dan kerukunan antar sesama.</a:t>
            </a:r>
            <a:br>
              <a:rPr lang="id-ID" sz="1400" dirty="0">
                <a:effectLst/>
              </a:rPr>
            </a:br>
            <a:endParaRPr lang="id-ID" sz="1200" dirty="0"/>
          </a:p>
        </p:txBody>
      </p:sp>
      <p:sp>
        <p:nvSpPr>
          <p:cNvPr id="3" name="Text Placeholder 2"/>
          <p:cNvSpPr>
            <a:spLocks noGrp="1"/>
          </p:cNvSpPr>
          <p:nvPr>
            <p:ph type="body" idx="1"/>
          </p:nvPr>
        </p:nvSpPr>
        <p:spPr>
          <a:xfrm>
            <a:off x="210536" y="3311045"/>
            <a:ext cx="11429530" cy="2298922"/>
          </a:xfrm>
        </p:spPr>
        <p:txBody>
          <a:bodyPr>
            <a:noAutofit/>
          </a:bodyPr>
          <a:lstStyle/>
          <a:p>
            <a:pPr algn="l"/>
            <a:r>
              <a:rPr lang="id-ID" b="1" i="1" dirty="0">
                <a:effectLst/>
              </a:rPr>
              <a:t>g</a:t>
            </a:r>
            <a:r>
              <a:rPr lang="id-ID" sz="1600" b="1" i="1" dirty="0" smtClean="0">
                <a:effectLst/>
              </a:rPr>
              <a:t>.Perbandingan </a:t>
            </a:r>
            <a:r>
              <a:rPr lang="id-ID" sz="1600" b="1" i="1" dirty="0">
                <a:effectLst/>
              </a:rPr>
              <a:t>Ideologi Pancasila dengan Ideologi</a:t>
            </a:r>
            <a:endParaRPr lang="id-ID" sz="1600" dirty="0">
              <a:effectLst/>
            </a:endParaRPr>
          </a:p>
          <a:p>
            <a:pPr algn="l"/>
            <a:r>
              <a:rPr lang="id-ID" sz="1600" b="1" i="1" dirty="0">
                <a:effectLst/>
              </a:rPr>
              <a:t>1.Ideologi Komunisme</a:t>
            </a:r>
            <a:endParaRPr lang="id-ID" sz="1600" dirty="0">
              <a:effectLst/>
            </a:endParaRPr>
          </a:p>
          <a:p>
            <a:pPr algn="l"/>
            <a:r>
              <a:rPr lang="id-ID" sz="1600" dirty="0">
                <a:effectLst/>
              </a:rPr>
              <a:t>     Ideologi komunis ini pertama kali diterbitkan pada 18 Februari 1848 berasal dari Manifest der Kommunistischen. Pada saat itupaham ini menjadi salah satu gerakan yang paling berpengaruh dalam dunia .</a:t>
            </a:r>
          </a:p>
          <a:p>
            <a:pPr algn="l"/>
            <a:r>
              <a:rPr lang="id-ID" sz="1600" dirty="0">
                <a:effectLst/>
              </a:rPr>
              <a:t>               Pada abad 19 komunisme adalah sebuah paham atau ideologi yang menjadi bahan pembenaran mengenai paham kapitalisme , di masa itu paham ini lebih mengedepankan ekonomi hal itu menjadikan petani atau buruh menjadi bagian dari produksi . Di masa selanjutnya muncul beberapa faksi internal di paham komunis ini, karena adanya perbedaaan teori dan cara perjuangan dalam pencapaian tujuan yaitu masyarakat sosialis untuk berubah menjadai masyarakat yang disebut masyarakat utopia yang didebatkan oleh penganut komunis teori dan komunis revulusioner.</a:t>
            </a:r>
            <a:endParaRPr lang="id-ID" sz="1600" dirty="0"/>
          </a:p>
        </p:txBody>
      </p:sp>
    </p:spTree>
    <p:extLst>
      <p:ext uri="{BB962C8B-B14F-4D97-AF65-F5344CB8AC3E}">
        <p14:creationId xmlns:p14="http://schemas.microsoft.com/office/powerpoint/2010/main" val="1962736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7839"/>
            <a:ext cx="11813059" cy="4234249"/>
          </a:xfrm>
        </p:spPr>
        <p:txBody>
          <a:bodyPr>
            <a:normAutofit/>
          </a:bodyPr>
          <a:lstStyle/>
          <a:p>
            <a:pPr marL="171450" lvl="0" indent="-171450" algn="l">
              <a:buFont typeface="Wingdings" panose="05000000000000000000" pitchFamily="2" charset="2"/>
              <a:buChar char="Ø"/>
            </a:pPr>
            <a:r>
              <a:rPr lang="id-ID" sz="1600" b="1" dirty="0" smtClean="0">
                <a:effectLst/>
              </a:rPr>
              <a:t> Keunggulan </a:t>
            </a:r>
            <a:r>
              <a:rPr lang="id-ID" sz="1600" b="1" dirty="0">
                <a:effectLst/>
              </a:rPr>
              <a:t>ideologi </a:t>
            </a:r>
            <a:r>
              <a:rPr lang="id-ID" sz="1600" b="1" dirty="0" smtClean="0">
                <a:effectLst/>
              </a:rPr>
              <a:t>komunis</a:t>
            </a:r>
            <a:r>
              <a:rPr lang="id-ID" sz="1600" dirty="0">
                <a:effectLst/>
              </a:rPr>
              <a:t> </a:t>
            </a:r>
            <a:r>
              <a:rPr lang="id-ID" sz="1600" dirty="0" smtClean="0">
                <a:effectLst/>
              </a:rPr>
              <a:t/>
            </a:r>
            <a:br>
              <a:rPr lang="id-ID" sz="1600" dirty="0" smtClean="0">
                <a:effectLst/>
              </a:rPr>
            </a:br>
            <a:r>
              <a:rPr lang="id-ID" sz="1600" b="1" dirty="0" smtClean="0">
                <a:effectLst/>
              </a:rPr>
              <a:t>1</a:t>
            </a:r>
            <a:r>
              <a:rPr lang="id-ID" sz="1600" b="1" dirty="0">
                <a:effectLst/>
              </a:rPr>
              <a:t>. </a:t>
            </a:r>
            <a:r>
              <a:rPr lang="id-ID" sz="1600" dirty="0">
                <a:effectLst/>
              </a:rPr>
              <a:t>Paham komunis ini mempunyai suatu kebijakan bahwa perokonomian di berikan seutuhnya ke tangan pemerintah. seperti perencanaan, pelaksaan, pengawasan maka pemerintah lebih </a:t>
            </a:r>
            <a:r>
              <a:rPr lang="id-ID" sz="1600" dirty="0" smtClean="0">
                <a:effectLst/>
              </a:rPr>
              <a:t>mudah mengendalikan </a:t>
            </a:r>
            <a:r>
              <a:rPr lang="id-ID" sz="1600" dirty="0">
                <a:effectLst/>
              </a:rPr>
              <a:t>inflansi, tingkat penganguran dan keburukan perokonomian lainnya</a:t>
            </a:r>
            <a:r>
              <a:rPr lang="id-ID" sz="1600" dirty="0" smtClean="0">
                <a:effectLst/>
              </a:rPr>
              <a:t>.</a:t>
            </a:r>
            <a:br>
              <a:rPr lang="id-ID" sz="1600" dirty="0" smtClean="0">
                <a:effectLst/>
              </a:rPr>
            </a:br>
            <a:r>
              <a:rPr lang="id-ID" sz="1600" dirty="0" smtClean="0">
                <a:effectLst/>
              </a:rPr>
              <a:t/>
            </a:r>
            <a:br>
              <a:rPr lang="id-ID" sz="1600" dirty="0" smtClean="0">
                <a:effectLst/>
              </a:rPr>
            </a:br>
            <a:r>
              <a:rPr lang="id-ID" sz="1600" b="1" dirty="0" smtClean="0">
                <a:effectLst/>
              </a:rPr>
              <a:t>2</a:t>
            </a:r>
            <a:r>
              <a:rPr lang="id-ID" sz="1600" b="1" dirty="0">
                <a:effectLst/>
              </a:rPr>
              <a:t>. </a:t>
            </a:r>
            <a:r>
              <a:rPr lang="id-ID" sz="1600" dirty="0">
                <a:effectLst/>
              </a:rPr>
              <a:t>Pemerintah yang menjadi penentu perencaan kegiatan produsi sehingga pasar dalam negeri dalam </a:t>
            </a:r>
            <a:r>
              <a:rPr lang="id-ID" sz="1600" dirty="0" smtClean="0">
                <a:effectLst/>
              </a:rPr>
              <a:t>     berjalan </a:t>
            </a:r>
            <a:r>
              <a:rPr lang="id-ID" sz="1600" dirty="0">
                <a:effectLst/>
              </a:rPr>
              <a:t>dengan lancar karena pengendali hanya satu sehingga tidak ada perbedaan pendapat     saat mengatur perencanaan kegiatan</a:t>
            </a:r>
            <a:r>
              <a:rPr lang="id-ID" sz="1600" dirty="0" smtClean="0">
                <a:effectLst/>
              </a:rPr>
              <a:t>.</a:t>
            </a:r>
            <a:r>
              <a:rPr lang="id-ID" sz="1600" dirty="0">
                <a:effectLst/>
              </a:rPr>
              <a:t/>
            </a:r>
            <a:br>
              <a:rPr lang="id-ID" sz="1600" dirty="0">
                <a:effectLst/>
              </a:rPr>
            </a:br>
            <a:r>
              <a:rPr lang="id-ID" sz="1600" dirty="0" smtClean="0">
                <a:effectLst/>
              </a:rPr>
              <a:t/>
            </a:r>
            <a:br>
              <a:rPr lang="id-ID" sz="1600" dirty="0" smtClean="0">
                <a:effectLst/>
              </a:rPr>
            </a:br>
            <a:r>
              <a:rPr lang="id-ID" sz="1600" b="1" dirty="0" smtClean="0">
                <a:effectLst/>
              </a:rPr>
              <a:t>3</a:t>
            </a:r>
            <a:r>
              <a:rPr lang="id-ID" sz="1600" b="1" dirty="0">
                <a:effectLst/>
              </a:rPr>
              <a:t>.</a:t>
            </a:r>
            <a:r>
              <a:rPr lang="id-ID" sz="1600" dirty="0">
                <a:effectLst/>
              </a:rPr>
              <a:t> Sudah melalakukan distribusi pendapatan</a:t>
            </a:r>
            <a:r>
              <a:rPr lang="id-ID" sz="1600" dirty="0" smtClean="0">
                <a:effectLst/>
              </a:rPr>
              <a:t>.</a:t>
            </a:r>
            <a:r>
              <a:rPr lang="id-ID" sz="1600" dirty="0">
                <a:effectLst/>
              </a:rPr>
              <a:t> </a:t>
            </a:r>
            <a:r>
              <a:rPr lang="id-ID" sz="1600" dirty="0" smtClean="0">
                <a:effectLst/>
              </a:rPr>
              <a:t/>
            </a:r>
            <a:br>
              <a:rPr lang="id-ID" sz="1600" dirty="0" smtClean="0">
                <a:effectLst/>
              </a:rPr>
            </a:br>
            <a:r>
              <a:rPr lang="id-ID" sz="1600" b="1" dirty="0" smtClean="0">
                <a:effectLst/>
              </a:rPr>
              <a:t> </a:t>
            </a:r>
            <a:br>
              <a:rPr lang="id-ID" sz="1600" b="1" dirty="0" smtClean="0">
                <a:effectLst/>
              </a:rPr>
            </a:br>
            <a:r>
              <a:rPr lang="id-ID" sz="1600" b="1" dirty="0" smtClean="0">
                <a:effectLst/>
              </a:rPr>
              <a:t>4</a:t>
            </a:r>
            <a:r>
              <a:rPr lang="id-ID" sz="1600" b="1" dirty="0">
                <a:effectLst/>
              </a:rPr>
              <a:t>.</a:t>
            </a:r>
            <a:r>
              <a:rPr lang="id-ID" sz="1600" dirty="0">
                <a:effectLst/>
              </a:rPr>
              <a:t> Jarang terjadi krisis ekonomi karena semua kegiatan diatur langsung oleh pemerintah yang mempunyai pandangan ekonomi lebih luas</a:t>
            </a:r>
            <a:endParaRPr lang="id-ID" sz="1600" dirty="0"/>
          </a:p>
        </p:txBody>
      </p:sp>
      <p:sp>
        <p:nvSpPr>
          <p:cNvPr id="3" name="Text Placeholder 2"/>
          <p:cNvSpPr>
            <a:spLocks noGrp="1"/>
          </p:cNvSpPr>
          <p:nvPr>
            <p:ph type="body" idx="1"/>
          </p:nvPr>
        </p:nvSpPr>
        <p:spPr>
          <a:xfrm>
            <a:off x="177584" y="4300151"/>
            <a:ext cx="11808469" cy="3921212"/>
          </a:xfrm>
        </p:spPr>
        <p:txBody>
          <a:bodyPr>
            <a:normAutofit/>
          </a:bodyPr>
          <a:lstStyle/>
          <a:p>
            <a:pPr marL="285750" lvl="0" indent="-285750" algn="l">
              <a:buFont typeface="Wingdings" panose="05000000000000000000" pitchFamily="2" charset="2"/>
              <a:buChar char="Ø"/>
            </a:pPr>
            <a:r>
              <a:rPr lang="id-ID" sz="1800" b="1" dirty="0">
                <a:effectLst/>
              </a:rPr>
              <a:t>Kekurangan ideologi komunis.</a:t>
            </a:r>
            <a:endParaRPr lang="id-ID" sz="1800" dirty="0">
              <a:effectLst/>
            </a:endParaRPr>
          </a:p>
          <a:p>
            <a:pPr algn="l"/>
            <a:r>
              <a:rPr lang="id-ID" sz="1800" b="1" dirty="0">
                <a:effectLst/>
              </a:rPr>
              <a:t>  1. </a:t>
            </a:r>
            <a:r>
              <a:rPr lang="id-ID" sz="1800" dirty="0">
                <a:effectLst/>
              </a:rPr>
              <a:t>Pers menjadi alat propaganda oleh pemerintah untuk menyebarkan </a:t>
            </a:r>
            <a:r>
              <a:rPr lang="id-ID" sz="1800" dirty="0" smtClean="0">
                <a:effectLst/>
              </a:rPr>
              <a:t>nilai nilai komunis </a:t>
            </a:r>
            <a:r>
              <a:rPr lang="id-ID" sz="1800" dirty="0">
                <a:effectLst/>
              </a:rPr>
              <a:t>kepada masyarakat.	</a:t>
            </a:r>
          </a:p>
          <a:p>
            <a:pPr algn="l"/>
            <a:r>
              <a:rPr lang="id-ID" sz="1800" b="1" dirty="0">
                <a:effectLst/>
              </a:rPr>
              <a:t>  2. </a:t>
            </a:r>
            <a:r>
              <a:rPr lang="id-ID" sz="1800" dirty="0">
                <a:effectLst/>
              </a:rPr>
              <a:t>Menonaktifkan intensiv individu karena semua kegiatan diatur oleh pusat. </a:t>
            </a:r>
          </a:p>
          <a:p>
            <a:pPr algn="l"/>
            <a:r>
              <a:rPr lang="id-ID" sz="1800" b="1" dirty="0">
                <a:effectLst/>
              </a:rPr>
              <a:t>  3</a:t>
            </a:r>
            <a:r>
              <a:rPr lang="id-ID" sz="1800" dirty="0">
                <a:effectLst/>
              </a:rPr>
              <a:t>. Sering terjadi monopoli yang merugikan masyrakat.</a:t>
            </a:r>
          </a:p>
          <a:p>
            <a:pPr algn="l"/>
            <a:r>
              <a:rPr lang="id-ID" sz="1800" b="1" dirty="0">
                <a:effectLst/>
              </a:rPr>
              <a:t>  4. </a:t>
            </a:r>
            <a:r>
              <a:rPr lang="id-ID" sz="1800" dirty="0">
                <a:effectLst/>
              </a:rPr>
              <a:t>Dan masyarakat tidak mempunyaSi kebebasan dalm memiliki sumber daya.</a:t>
            </a:r>
          </a:p>
          <a:p>
            <a:pPr algn="l"/>
            <a:endParaRPr lang="id-ID" sz="1800" dirty="0"/>
          </a:p>
        </p:txBody>
      </p:sp>
    </p:spTree>
    <p:extLst>
      <p:ext uri="{BB962C8B-B14F-4D97-AF65-F5344CB8AC3E}">
        <p14:creationId xmlns:p14="http://schemas.microsoft.com/office/powerpoint/2010/main" val="283428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79" y="181232"/>
            <a:ext cx="11981463" cy="2191265"/>
          </a:xfrm>
        </p:spPr>
        <p:txBody>
          <a:bodyPr>
            <a:noAutofit/>
          </a:bodyPr>
          <a:lstStyle/>
          <a:p>
            <a:pPr algn="l"/>
            <a:r>
              <a:rPr lang="id-ID" sz="1050" b="1" i="1" dirty="0">
                <a:effectLst/>
              </a:rPr>
              <a:t>2. Ideologi Liberalisme</a:t>
            </a:r>
            <a:r>
              <a:rPr lang="id-ID" sz="1050" dirty="0">
                <a:effectLst/>
              </a:rPr>
              <a:t/>
            </a:r>
            <a:br>
              <a:rPr lang="id-ID" sz="1050" dirty="0">
                <a:effectLst/>
              </a:rPr>
            </a:br>
            <a:r>
              <a:rPr lang="id-ID" sz="1050" dirty="0">
                <a:effectLst/>
              </a:rPr>
              <a:t>Munculnya ideologi liberalisme dilatarbelakangi oleh situasi di Eropa sebelum abad ke-18 yang diwarnai oleh perang agama, feodalisme, dominasi kelompok aristokrasi, dan bentuk pemerintahan yang bercorak monarki absolut. Dalam situasi demikian, ide-ide liberal yang mencerminkan aspirasi kelompok industrialis dan pedagang mulai diterima.</a:t>
            </a:r>
            <a:br>
              <a:rPr lang="id-ID" sz="1050" dirty="0">
                <a:effectLst/>
              </a:rPr>
            </a:br>
            <a:r>
              <a:rPr lang="id-ID" sz="1050" dirty="0">
                <a:effectLst/>
              </a:rPr>
              <a:t>Selanjutnya, dengan dukungan pemikir-pemikir liberal klasik seperti John Locke, J.S. Mill, Herbert Spencer, Adam Smith, dan David Hume, ide-ide liberal tersebut mulai terwujud baik dalam pemikiran ekonomi, politik maupun sosial, hingga akhirnya perkembangan liberalisme sebagai ideologi politik, semakin mantap seiring dengan terjadinya Revolusi Inggris (1688), Revolusi Amerika (1776) dan Revolusi Prancis(1789).</a:t>
            </a:r>
            <a:br>
              <a:rPr lang="id-ID" sz="1050" dirty="0">
                <a:effectLst/>
              </a:rPr>
            </a:br>
            <a:r>
              <a:rPr lang="id-ID" sz="1050" dirty="0">
                <a:effectLst/>
              </a:rPr>
              <a:t>Ketiga Revolusi tersebut mengukuhkan dua prinsip hukum yang mendasari politik liberal, yaitu (1) pernyataan tentang hak asasi manusia (HAM), dan (2) adanya konstitusi yang menetapkan tatanan politik. Di tingkat praksis, kedua prinsip tersebut menjiwai pedoman-pedoman dalam kehidupan bernegara. Pedoman-pedoman tersebut antara lain ialah (1) adanya hukum yang tidak memihak dan berlaku umum (tidak ada keistimewaan bagi kelompok ningrat, agamawan, atau golongan terpandang lainnya) dan (2) hukum dibuat untuk menjamin sebesar mungkin hak yang sama bagi tiap individu agar mereka dapat mengejar tujuan hidupnya (Eatwell dan Wright (ed.), 2001).</a:t>
            </a:r>
            <a:br>
              <a:rPr lang="id-ID" sz="1050" dirty="0">
                <a:effectLst/>
              </a:rPr>
            </a:br>
            <a:endParaRPr lang="id-ID" sz="1050" dirty="0"/>
          </a:p>
        </p:txBody>
      </p:sp>
      <p:sp>
        <p:nvSpPr>
          <p:cNvPr id="3" name="Text Placeholder 2"/>
          <p:cNvSpPr>
            <a:spLocks noGrp="1"/>
          </p:cNvSpPr>
          <p:nvPr>
            <p:ph type="body" idx="1"/>
          </p:nvPr>
        </p:nvSpPr>
        <p:spPr>
          <a:xfrm>
            <a:off x="103679" y="2231888"/>
            <a:ext cx="11907089" cy="4020631"/>
          </a:xfrm>
        </p:spPr>
        <p:txBody>
          <a:bodyPr>
            <a:normAutofit/>
          </a:bodyPr>
          <a:lstStyle/>
          <a:p>
            <a:pPr marL="171450" indent="-171450" algn="l">
              <a:buFont typeface="Wingdings" panose="05000000000000000000" pitchFamily="2" charset="2"/>
              <a:buChar char="Ø"/>
            </a:pPr>
            <a:r>
              <a:rPr lang="id-ID" sz="1200" b="1" dirty="0">
                <a:effectLst/>
              </a:rPr>
              <a:t>Terdapat beberapa prinsip dasar yang melandasi liberalisme, yaitu individualisme, kebebasan, keadilan dan kesetaraan, serta </a:t>
            </a:r>
            <a:r>
              <a:rPr lang="id-ID" sz="1200" b="1" dirty="0" smtClean="0">
                <a:effectLst/>
              </a:rPr>
              <a:t>utilitarianisme :</a:t>
            </a:r>
          </a:p>
          <a:p>
            <a:pPr algn="l"/>
            <a:r>
              <a:rPr lang="id-ID" sz="1200" b="1" dirty="0">
                <a:effectLst/>
              </a:rPr>
              <a:t>1.</a:t>
            </a:r>
            <a:r>
              <a:rPr lang="id-ID" sz="1200" b="1" i="1" dirty="0">
                <a:effectLst/>
              </a:rPr>
              <a:t> Individualisme</a:t>
            </a:r>
            <a:endParaRPr lang="id-ID" sz="1200" dirty="0">
              <a:effectLst/>
            </a:endParaRPr>
          </a:p>
          <a:p>
            <a:pPr algn="l"/>
            <a:r>
              <a:rPr lang="id-ID" sz="1200" b="1" i="1" dirty="0">
                <a:effectLst/>
              </a:rPr>
              <a:t>Individualisme</a:t>
            </a:r>
            <a:r>
              <a:rPr lang="id-ID" sz="1200" dirty="0">
                <a:effectLst/>
              </a:rPr>
              <a:t> merupakan inti pemikiran liberal yang menjiwai seluruh basis moral, ekonomi, politik, dan budaya. Individualisme sendiri dapat diartikansebagai pemikiran yang menjunjung keberadaan individu, dan masyarakat hanya dipandang sebagai sekumpulan individu semata. Individu memiliki otonomi dan merupakan sumber seluruh nilai. Individu juga dianggap sebagai hakim yang terbaik bagi dirinya serta dapat bertanggung jawab kepada dirinya sendiri. Bertitik tolak dari pandangan ini, kelompok liberal beranggapan bahwa negara tidak berhak mengintervensi kehidupan warga negara.</a:t>
            </a:r>
          </a:p>
          <a:p>
            <a:pPr algn="l"/>
            <a:r>
              <a:rPr lang="id-ID" sz="1200" b="1" dirty="0">
                <a:effectLst/>
              </a:rPr>
              <a:t>2. </a:t>
            </a:r>
            <a:r>
              <a:rPr lang="id-ID" sz="1200" b="1" i="1" dirty="0">
                <a:effectLst/>
              </a:rPr>
              <a:t>Kebebasan</a:t>
            </a:r>
            <a:endParaRPr lang="id-ID" sz="1200" dirty="0">
              <a:effectLst/>
            </a:endParaRPr>
          </a:p>
          <a:p>
            <a:pPr algn="l"/>
            <a:r>
              <a:rPr lang="id-ID" sz="1200" dirty="0">
                <a:effectLst/>
              </a:rPr>
              <a:t>Kebebasan dalam liberalisme dipandang sebagai “hak” yang dimiliki tiap orang. Hak ini yang memungkinkan tiap individu mendapat kesempatan yang sama untuk mengejar kepentingannya. Dari perspektif liberalisme, kebebasan tidak hanya dipandang sebagaihak melainkan juga sebagai kondisi yang memungkinkan tiap-tiap individu dapat mengembangkan bakat dan ketrampilannya. Dalam hal ini kebebasan yang dimaksud adalah kebebasan dalam hal positif</a:t>
            </a:r>
            <a:r>
              <a:rPr lang="id-ID" sz="1200" dirty="0" smtClean="0">
                <a:effectLst/>
              </a:rPr>
              <a:t>.</a:t>
            </a:r>
          </a:p>
          <a:p>
            <a:pPr algn="l"/>
            <a:r>
              <a:rPr lang="id-ID" sz="1200" b="1" dirty="0">
                <a:effectLst/>
              </a:rPr>
              <a:t>3. </a:t>
            </a:r>
            <a:r>
              <a:rPr lang="id-ID" sz="1200" b="1" i="1" dirty="0">
                <a:effectLst/>
              </a:rPr>
              <a:t>Keadilan dan kesetaraan Nilai keadilan yang dijunjung kaum liberal dilandasi oleh komitmen terhadap nilai kesetaraan.</a:t>
            </a:r>
            <a:endParaRPr lang="id-ID" sz="1200" dirty="0">
              <a:effectLst/>
            </a:endParaRPr>
          </a:p>
          <a:p>
            <a:pPr algn="l"/>
            <a:r>
              <a:rPr lang="id-ID" sz="1200" b="1" dirty="0">
                <a:effectLst/>
              </a:rPr>
              <a:t> </a:t>
            </a:r>
            <a:r>
              <a:rPr lang="id-ID" sz="1200" dirty="0">
                <a:effectLst/>
              </a:rPr>
              <a:t>Tekanan liberalisme di sini adalah keyakinan bahwa secara universal manusia memiliki hak yang sama, dan secara moral kedudukan manusia adalah setara. Dengan demikian, tiap-tiap individu memiliki hak dan kesempatan yang setara untuk mengembangkan kemampuan dan keterampilannya.Oleh sebab itu, menurut kaum liberal, kesetaraan kesempatan harus terbuka bagi tiap individu agar mereka dapat menikmati hak-hak dan penghormatan yang sama. Dan kaum liberal tidak melihat bahwa ide kesetaraan kesempatan akan mengarah pada ketidaksetaraan sosial dan ekonomi.</a:t>
            </a:r>
          </a:p>
          <a:p>
            <a:pPr algn="l"/>
            <a:endParaRPr lang="id-ID" sz="1200" dirty="0" smtClean="0">
              <a:effectLst/>
            </a:endParaRPr>
          </a:p>
          <a:p>
            <a:pPr algn="l"/>
            <a:endParaRPr lang="id-ID" sz="1200" dirty="0">
              <a:effectLst/>
            </a:endParaRPr>
          </a:p>
          <a:p>
            <a:pPr algn="l"/>
            <a:endParaRPr lang="id-ID" sz="1200" dirty="0">
              <a:effectLst/>
            </a:endParaRPr>
          </a:p>
          <a:p>
            <a:pPr algn="l"/>
            <a:endParaRPr lang="id-ID" sz="1200" dirty="0"/>
          </a:p>
        </p:txBody>
      </p:sp>
    </p:spTree>
    <p:extLst>
      <p:ext uri="{BB962C8B-B14F-4D97-AF65-F5344CB8AC3E}">
        <p14:creationId xmlns:p14="http://schemas.microsoft.com/office/powerpoint/2010/main" val="1382076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568" y="321276"/>
            <a:ext cx="11450595" cy="2644346"/>
          </a:xfrm>
        </p:spPr>
        <p:txBody>
          <a:bodyPr>
            <a:normAutofit/>
          </a:bodyPr>
          <a:lstStyle/>
          <a:p>
            <a:pPr algn="l"/>
            <a:r>
              <a:rPr lang="id-ID" sz="1100" b="1" dirty="0">
                <a:effectLst/>
              </a:rPr>
              <a:t>a</a:t>
            </a:r>
            <a:r>
              <a:rPr lang="id-ID" sz="1200" b="1" dirty="0">
                <a:effectLst/>
              </a:rPr>
              <a:t>. Kelebihan ideologi Liberalisme</a:t>
            </a:r>
            <a:r>
              <a:rPr lang="id-ID" sz="1200" dirty="0">
                <a:effectLst/>
              </a:rPr>
              <a:t/>
            </a:r>
            <a:br>
              <a:rPr lang="id-ID" sz="1200" dirty="0">
                <a:effectLst/>
              </a:rPr>
            </a:br>
            <a:r>
              <a:rPr lang="id-ID" sz="1200" b="1" dirty="0">
                <a:effectLst/>
              </a:rPr>
              <a:t/>
            </a:r>
            <a:br>
              <a:rPr lang="id-ID" sz="1200" b="1" dirty="0">
                <a:effectLst/>
              </a:rPr>
            </a:br>
            <a:r>
              <a:rPr lang="id-ID" sz="1200" b="1" dirty="0" smtClean="0">
                <a:effectLst/>
              </a:rPr>
              <a:t> </a:t>
            </a:r>
            <a:r>
              <a:rPr lang="id-ID" sz="1200" b="1" dirty="0">
                <a:effectLst/>
              </a:rPr>
              <a:t>1</a:t>
            </a:r>
            <a:r>
              <a:rPr lang="id-ID" sz="1200" dirty="0">
                <a:effectLst/>
              </a:rPr>
              <a:t>. Menumbuhkan inisiatif dan kreasi masyarakat dalam mengatur kegiatan ekonomi. Masyarakat tidak perlu menunggu komando dari pemerintah.</a:t>
            </a:r>
            <a:br>
              <a:rPr lang="id-ID" sz="1200" dirty="0">
                <a:effectLst/>
              </a:rPr>
            </a:br>
            <a:r>
              <a:rPr lang="id-ID" sz="1200" dirty="0">
                <a:effectLst/>
              </a:rPr>
              <a:t> </a:t>
            </a:r>
            <a:r>
              <a:rPr lang="id-ID" sz="1200" b="1" dirty="0">
                <a:effectLst/>
              </a:rPr>
              <a:t> 2</a:t>
            </a:r>
            <a:r>
              <a:rPr lang="id-ID" sz="1200" dirty="0">
                <a:effectLst/>
              </a:rPr>
              <a:t>. Setiap individu bebas untuk memiliki sumber-sumber daya produksi. Hal ini mendorong partisipasi aktif dari masyarakat dalam perekonomian. </a:t>
            </a:r>
            <a:br>
              <a:rPr lang="id-ID" sz="1200" dirty="0">
                <a:effectLst/>
              </a:rPr>
            </a:br>
            <a:r>
              <a:rPr lang="id-ID" sz="1200" dirty="0">
                <a:effectLst/>
              </a:rPr>
              <a:t> </a:t>
            </a:r>
            <a:r>
              <a:rPr lang="id-ID" sz="1200" b="1" dirty="0">
                <a:effectLst/>
              </a:rPr>
              <a:t> 3</a:t>
            </a:r>
            <a:r>
              <a:rPr lang="id-ID" sz="1200" dirty="0">
                <a:effectLst/>
              </a:rPr>
              <a:t>. Timbul persaingan untuk maju karena kegiatan ekonomi sepenuhnya diserahkan kepada masyarakat. </a:t>
            </a:r>
            <a:br>
              <a:rPr lang="id-ID" sz="1200" dirty="0">
                <a:effectLst/>
              </a:rPr>
            </a:br>
            <a:r>
              <a:rPr lang="id-ID" sz="1200" b="1" dirty="0">
                <a:effectLst/>
              </a:rPr>
              <a:t>  4.</a:t>
            </a:r>
            <a:r>
              <a:rPr lang="id-ID" sz="1200" dirty="0">
                <a:effectLst/>
              </a:rPr>
              <a:t> Menghasilkan barang-barang bermutu tinggi, karena barang yang kurang bermutu tidak akan laku di pasar.</a:t>
            </a:r>
            <a:br>
              <a:rPr lang="id-ID" sz="1200" dirty="0">
                <a:effectLst/>
              </a:rPr>
            </a:br>
            <a:r>
              <a:rPr lang="id-ID" sz="1200" dirty="0" smtClean="0">
                <a:effectLst/>
              </a:rPr>
              <a:t> </a:t>
            </a:r>
            <a:r>
              <a:rPr lang="id-ID" sz="1200" b="1" dirty="0" smtClean="0">
                <a:effectLst/>
              </a:rPr>
              <a:t> </a:t>
            </a:r>
            <a:r>
              <a:rPr lang="id-ID" sz="1200" b="1" dirty="0">
                <a:effectLst/>
              </a:rPr>
              <a:t>5.</a:t>
            </a:r>
            <a:r>
              <a:rPr lang="id-ID" sz="1200" dirty="0">
                <a:effectLst/>
              </a:rPr>
              <a:t> Kontrol sosial dalam sistem pers berlaku secara bebas. Berita-berita ataupun ulasan yang dibuat dalam media massa </a:t>
            </a:r>
            <a:r>
              <a:rPr lang="id-ID" sz="1200" dirty="0" smtClean="0">
                <a:effectLst/>
              </a:rPr>
              <a:t>  dapat </a:t>
            </a:r>
            <a:r>
              <a:rPr lang="id-ID" sz="1200" dirty="0">
                <a:effectLst/>
              </a:rPr>
              <a:t>mengandung kritik-kritik </a:t>
            </a:r>
            <a:r>
              <a:rPr lang="id-ID" sz="1200" dirty="0" smtClean="0">
                <a:effectLst/>
              </a:rPr>
              <a:t> tajam</a:t>
            </a:r>
            <a:r>
              <a:rPr lang="id-ID" sz="1200" dirty="0">
                <a:effectLst/>
              </a:rPr>
              <a:t>, baik ditujukan kepada </a:t>
            </a:r>
            <a:r>
              <a:rPr lang="id-ID" sz="1200" dirty="0" smtClean="0">
                <a:effectLst/>
              </a:rPr>
              <a:t>perseorangan </a:t>
            </a:r>
            <a:r>
              <a:rPr lang="id-ID" sz="1200" dirty="0">
                <a:effectLst/>
              </a:rPr>
              <a:t>lembaga atau pemerintah.</a:t>
            </a:r>
            <a:br>
              <a:rPr lang="id-ID" sz="1200" dirty="0">
                <a:effectLst/>
              </a:rPr>
            </a:br>
            <a:r>
              <a:rPr lang="id-ID" sz="1200" b="1" dirty="0">
                <a:effectLst/>
              </a:rPr>
              <a:t> 6.</a:t>
            </a:r>
            <a:r>
              <a:rPr lang="id-ID" sz="1200" dirty="0">
                <a:effectLst/>
              </a:rPr>
              <a:t> Masyarakat dapat memilih partai politik tanpa ada gangguan dari siapapun</a:t>
            </a:r>
            <a:r>
              <a:rPr lang="id-ID" sz="1100" dirty="0">
                <a:effectLst/>
              </a:rPr>
              <a:t>.</a:t>
            </a:r>
            <a:endParaRPr lang="id-ID" sz="1100" dirty="0"/>
          </a:p>
        </p:txBody>
      </p:sp>
      <p:sp>
        <p:nvSpPr>
          <p:cNvPr id="3" name="Text Placeholder 2"/>
          <p:cNvSpPr>
            <a:spLocks noGrp="1"/>
          </p:cNvSpPr>
          <p:nvPr>
            <p:ph type="body" idx="1"/>
          </p:nvPr>
        </p:nvSpPr>
        <p:spPr>
          <a:xfrm>
            <a:off x="62255" y="3302807"/>
            <a:ext cx="11256534" cy="3229799"/>
          </a:xfrm>
        </p:spPr>
        <p:txBody>
          <a:bodyPr>
            <a:noAutofit/>
          </a:bodyPr>
          <a:lstStyle/>
          <a:p>
            <a:pPr algn="l"/>
            <a:r>
              <a:rPr lang="id-ID" sz="1400" b="1" dirty="0" smtClean="0">
                <a:effectLst/>
              </a:rPr>
              <a:t>b. Kelemahan </a:t>
            </a:r>
            <a:r>
              <a:rPr lang="id-ID" sz="1400" b="1" dirty="0">
                <a:effectLst/>
              </a:rPr>
              <a:t>Ideologi Liberalisme </a:t>
            </a:r>
            <a:endParaRPr lang="id-ID" sz="1400" dirty="0">
              <a:effectLst/>
            </a:endParaRPr>
          </a:p>
          <a:p>
            <a:pPr algn="l"/>
            <a:r>
              <a:rPr lang="id-ID" sz="1400" b="1" dirty="0">
                <a:effectLst/>
              </a:rPr>
              <a:t>1. </a:t>
            </a:r>
            <a:r>
              <a:rPr lang="id-ID" sz="1400" dirty="0">
                <a:effectLst/>
              </a:rPr>
              <a:t>Sulit melakukan pemerataan pendapatan. Hal ini dikarenakan persaingan bersifat bebas, dimana pendapatan jatuh kepada pemilik modal ataupun majikan. Sedangkan golongan pekerja hanya menerima sebagiankecil dari pendapatan. </a:t>
            </a:r>
          </a:p>
          <a:p>
            <a:pPr algn="l"/>
            <a:r>
              <a:rPr lang="id-ID" sz="1400" b="1" dirty="0">
                <a:effectLst/>
              </a:rPr>
              <a:t>2</a:t>
            </a:r>
            <a:r>
              <a:rPr lang="id-ID" sz="1400" dirty="0">
                <a:effectLst/>
              </a:rPr>
              <a:t>. Pemilik sumber daya produksi mengeksploitasi golongan pekerja, sehingga yang kaya semakin kaya, yang miskin semakin miskin. </a:t>
            </a:r>
          </a:p>
          <a:p>
            <a:pPr algn="l"/>
            <a:r>
              <a:rPr lang="id-ID" sz="1400" b="1" dirty="0">
                <a:effectLst/>
              </a:rPr>
              <a:t>3</a:t>
            </a:r>
            <a:r>
              <a:rPr lang="id-ID" sz="1400" dirty="0">
                <a:effectLst/>
              </a:rPr>
              <a:t>. Sering munculnya monopoli yang merugikan masyarakat. </a:t>
            </a:r>
          </a:p>
          <a:p>
            <a:pPr algn="l"/>
            <a:r>
              <a:rPr lang="id-ID" sz="1400" b="1" dirty="0">
                <a:effectLst/>
              </a:rPr>
              <a:t>4</a:t>
            </a:r>
            <a:r>
              <a:rPr lang="id-ID" sz="1400" dirty="0">
                <a:effectLst/>
              </a:rPr>
              <a:t>. Sering terjadi gejolak dalam perekonomian karena kesalahan alokasi budaya oleh individu yang sering terjadi. </a:t>
            </a:r>
          </a:p>
          <a:p>
            <a:pPr algn="l"/>
            <a:r>
              <a:rPr lang="id-ID" sz="1400" b="1" dirty="0">
                <a:effectLst/>
              </a:rPr>
              <a:t>5.</a:t>
            </a:r>
            <a:r>
              <a:rPr lang="id-ID" sz="1400" dirty="0">
                <a:effectLst/>
              </a:rPr>
              <a:t> Karena penyelenggaraan pers dilakukan oleh pihak swasta, pemerintah sulit untuk mengadakan dan memberikan kontrol. Sehingga pers sebagai media komunikasi dan media massa sangat efektif menciptakan gambaran dimasyarakat sesuai misi kepentingan mereka.</a:t>
            </a:r>
          </a:p>
          <a:p>
            <a:pPr algn="l"/>
            <a:endParaRPr lang="id-ID" sz="1400" dirty="0"/>
          </a:p>
        </p:txBody>
      </p:sp>
    </p:spTree>
    <p:extLst>
      <p:ext uri="{BB962C8B-B14F-4D97-AF65-F5344CB8AC3E}">
        <p14:creationId xmlns:p14="http://schemas.microsoft.com/office/powerpoint/2010/main" val="588426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853" y="90616"/>
            <a:ext cx="11294077" cy="2775587"/>
          </a:xfrm>
        </p:spPr>
        <p:txBody>
          <a:bodyPr>
            <a:noAutofit/>
          </a:bodyPr>
          <a:lstStyle/>
          <a:p>
            <a:pPr algn="l"/>
            <a:r>
              <a:rPr lang="id-ID" sz="1400" b="1" dirty="0">
                <a:effectLst/>
              </a:rPr>
              <a:t>Fungsi pokok Pancasila, yaitu:</a:t>
            </a:r>
            <a:r>
              <a:rPr lang="id-ID" sz="1400" dirty="0">
                <a:effectLst/>
              </a:rPr>
              <a:t/>
            </a:r>
            <a:br>
              <a:rPr lang="id-ID" sz="1400" dirty="0">
                <a:effectLst/>
              </a:rPr>
            </a:br>
            <a:r>
              <a:rPr lang="id-ID" sz="1400" b="1" dirty="0">
                <a:effectLst/>
              </a:rPr>
              <a:t>Pancasila sebagai dasar negara </a:t>
            </a:r>
            <a:r>
              <a:rPr lang="id-ID" sz="1400" dirty="0">
                <a:effectLst/>
              </a:rPr>
              <a:t/>
            </a:r>
            <a:br>
              <a:rPr lang="id-ID" sz="1400" dirty="0">
                <a:effectLst/>
              </a:rPr>
            </a:br>
            <a:r>
              <a:rPr lang="id-ID" sz="1400" dirty="0">
                <a:effectLst/>
              </a:rPr>
              <a:t>1. Sebagai negara. Pancasila berkedudukan sebagai norma dasar atau norma fundamental (fundamental norm). Dengan demikian, Pancasila menempati norma hukum tertinggi dalam ideologi Indonesia. </a:t>
            </a:r>
            <a:br>
              <a:rPr lang="id-ID" sz="1400" dirty="0">
                <a:effectLst/>
              </a:rPr>
            </a:br>
            <a:r>
              <a:rPr lang="id-ID" sz="1400" dirty="0">
                <a:effectLst/>
              </a:rPr>
              <a:t>2. Sebagai sumber dari segala sumber hukum. Pancasila merupakan kaidah negara yang fundamental, artinya kedudukannya paling tinggi dalam penyusunan aturanaturan di Indonesia. </a:t>
            </a:r>
            <a:br>
              <a:rPr lang="id-ID" sz="1400" dirty="0">
                <a:effectLst/>
              </a:rPr>
            </a:br>
            <a:r>
              <a:rPr lang="id-ID" sz="1400" dirty="0">
                <a:effectLst/>
              </a:rPr>
              <a:t>3. Sebagai pandangan hidup. Nilai Pancasila merupakan pedoman dan pegangan dalam pembangunan bangsa dan negara. </a:t>
            </a:r>
            <a:br>
              <a:rPr lang="id-ID" sz="1400" dirty="0">
                <a:effectLst/>
              </a:rPr>
            </a:br>
            <a:r>
              <a:rPr lang="id-ID" sz="1400" dirty="0">
                <a:effectLst/>
              </a:rPr>
              <a:t>4. Sebagai jiwa dan kepribadian bangsa Indonesia. Nilai Pancasila mencerminkan kepribadian bangsa sebab nilai dasarnya merupakan kristalisasi nilai budaya bangsa Indonesia. </a:t>
            </a:r>
            <a:br>
              <a:rPr lang="id-ID" sz="1400" dirty="0">
                <a:effectLst/>
              </a:rPr>
            </a:br>
            <a:r>
              <a:rPr lang="id-ID" sz="1400" dirty="0">
                <a:effectLst/>
              </a:rPr>
              <a:t>5. Sebagai perjanjian luhur bangsa Indonesia. Pancasila lahir dari hasil musyawarah para pendiri bangsa dan negara (founding fathers). · Pencasila sebagai ideologi negara.</a:t>
            </a:r>
            <a:endParaRPr lang="id-ID" sz="1400" dirty="0"/>
          </a:p>
        </p:txBody>
      </p:sp>
      <p:sp>
        <p:nvSpPr>
          <p:cNvPr id="3" name="Text Placeholder 2"/>
          <p:cNvSpPr>
            <a:spLocks noGrp="1"/>
          </p:cNvSpPr>
          <p:nvPr>
            <p:ph type="body" idx="1"/>
          </p:nvPr>
        </p:nvSpPr>
        <p:spPr>
          <a:xfrm>
            <a:off x="98853" y="3039197"/>
            <a:ext cx="11841422" cy="2397775"/>
          </a:xfrm>
        </p:spPr>
        <p:txBody>
          <a:bodyPr>
            <a:normAutofit fontScale="92500" lnSpcReduction="10000"/>
          </a:bodyPr>
          <a:lstStyle/>
          <a:p>
            <a:pPr algn="l"/>
            <a:r>
              <a:rPr lang="id-ID" b="1" dirty="0">
                <a:effectLst/>
              </a:rPr>
              <a:t>Fungsi Pancasila sebagai ideologi negara, yaitu: </a:t>
            </a:r>
            <a:endParaRPr lang="id-ID" dirty="0">
              <a:effectLst/>
            </a:endParaRPr>
          </a:p>
          <a:p>
            <a:pPr algn="l"/>
            <a:r>
              <a:rPr lang="id-ID" dirty="0">
                <a:effectLst/>
              </a:rPr>
              <a:t>1. Memperkokoh persatuan bangsa karena bangsa Indonesia adalah bangsa yang majemuk. </a:t>
            </a:r>
          </a:p>
          <a:p>
            <a:pPr algn="l"/>
            <a:r>
              <a:rPr lang="id-ID" dirty="0">
                <a:effectLst/>
              </a:rPr>
              <a:t>2. Mengarahkan bangsa Indonesia menuju tujuannya dan menggerakan serta membimbing bangsa Indonesia dalam melaksanakan pembangunan. </a:t>
            </a:r>
          </a:p>
          <a:p>
            <a:pPr algn="l"/>
            <a:r>
              <a:rPr lang="id-ID" dirty="0">
                <a:effectLst/>
              </a:rPr>
              <a:t>3. Memelihara dan mengembangkan identitas bangsa dan sebagai dorongan dalam pembentukan karakter bangsa berdasarkan Pancasila. 4. Menjadi standar nilai dalam melakukan kritik mengenai keadaan bangsa dan negara.</a:t>
            </a:r>
            <a:endParaRPr lang="id-ID" dirty="0"/>
          </a:p>
        </p:txBody>
      </p:sp>
    </p:spTree>
    <p:extLst>
      <p:ext uri="{BB962C8B-B14F-4D97-AF65-F5344CB8AC3E}">
        <p14:creationId xmlns:p14="http://schemas.microsoft.com/office/powerpoint/2010/main" val="4765831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79</TotalTime>
  <Words>1018</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vt:lpstr>
      <vt:lpstr>Mesh</vt:lpstr>
      <vt:lpstr>PANCASILA SEBAGAI IDEOLOGI  DOSEN PEMBIMBING: PAK. TAUFIqurrahman m.pd </vt:lpstr>
      <vt:lpstr>A.Pengertian Pancasila dan Pancasila Ideologi        1.Pancasila,adalah ideologi dasar dalam kehidupan bagi negara Indonesia. Nama ini terdiri dari dua kata dari Sanskerta: pañca berarti lima dan śīla berarti prinsip atau asas. Pancasila     merupakan rumusan dan pedoman kehidupan berbangsa dan bernegara bagi seluruh rakyat Indonesia.Lima sendi utama penyusun Pancasila adalah Ketuhanan Yang Maha Esa, kemanusiaan yang adil dan beradab, persatuan Indonesia, kerakyatan yang dipimpin oleh hikmat kebijaksanaan dalam permusyawaratan/perwakilan, dan keadilan sosial bagi seluruh rakyat Indonesia, dan tercantum pada alinea ke-4 Preambule (Pembukaan) Undang-Undang Dasar 1945.Meskipun terjadi perubahan kandungan dan urutan lima sila Pancasila yang berlangsung dalam beberapa tahap selama masa perumusan Pancasila pada tahun 1945, tanggal 1 Juni diperingati sebagai hari lahirnya Pancasila.</vt:lpstr>
      <vt:lpstr>b.Hubungan Pancasila sebagai Ideologi .      Hubungan pancasila sebagai ideologi bangsa Indonesia adalah bahwa nilai-nilai yang terkandung dalam ideologi Pancasila itu menjadi cita-cita normatif bagi penyelenggaraan bernegara. Dengan kata lain, visi atau arah dari penyelenggaraan kehidupan berbangsa dan bernegara Indonesia adalah terwujudnya kehidupan yang ber-Ketuhanan, yang ber-Kemanusiaan, yang ber-Persatuan, yang ber-Kerakyatan, dan yang ber-Keadilan.</vt:lpstr>
      <vt:lpstr>d.Pandangan para ahli mengenai makna dari pancasila sebagai ideologi yaitu :     Beberapa negarawan juga mengungkapkan makna Pancasila sebagai ideologi negara menurut pandangan mereka.    1.Seperti yang disampaikan oleh mantan Presiden pertama Indonesia, Soekarno, bahwa Pancasila adalah asas bersama yang mambu membuat semua kelompok masyarakat di Indonesia ini bersatu dan menerima asas tersebut.    2.Selain itu, Adnan Buyung Nasution pada tahun 1995 ,mengemukakan bahwa telah terjadi perubahan fungsi asli Pancasila. Walaupun mendapat julukan sebagai filsafat atau buah piker yang mendalam, Pancasila sebenarnya dimaksudkan sebagai sarana demokrasi bagi seluruh warga negara Indonesia. Dalam perkembangannya, Pancasila menjadi ideologi yang unik hanya dimiliki oleh Indonesia, dan berbeda dari ideologi yang lainnya.     3.Negarawan Notonegoro mengungkapkan Pancasila sebagai filsafat. Pancasila adalah ideologi yang kemperhensif, mencapuk semua aspek. Hal tersebut menggambarkan bahwa Pancasila itu bersifat massif dan bisa diinterpretasikan dalam berbagai bentuk. Di masa pemerintahan orde baru, bahkan Pancasila menjadi monopoli politik.</vt:lpstr>
      <vt:lpstr>f.Nilai Pancasila sebagai Ideologi    1. Nilai Dasar Artinya sila-sila Pancasila bersifat universal sehingga didalamnya terkandung cita-cita, tujuan serta nilai-nilai yang baik dan benar.   sebuah nilai yang mendasar yang relatif tetap dan tidak berubah dan ini terdapat dalam isi kelima sila dalam Pancasila.    2. Nilai Instrumental Artinya Pancasila dapat dijabarkan lebih lanjut secara kreatif dan dinamis sehingga dapat diterapkan dalam kehidupan sehari-hari dengan catatan, nilainilai penjabarannya tidak bertentangan dengan nilai-nilai dasar Pancasila.    3. Nilai Praktis Artinya Pancasila dapat diterapkan secara riil dalam kehidupan seharihari.perwujudan nilai instrumental dalam bentuk nyata di dalam kehidupan bermasyarakat, berbangsa, maupun bernegara. Dalam perwujudannya nilai praktis bersifat abstrak, misalnya saling menghormati, bekerjasama, dan kerukunan antar sesama. </vt:lpstr>
      <vt:lpstr> Keunggulan ideologi komunis  1. Paham komunis ini mempunyai suatu kebijakan bahwa perokonomian di berikan seutuhnya ke tangan pemerintah. seperti perencanaan, pelaksaan, pengawasan maka pemerintah lebih mudah mengendalikan inflansi, tingkat penganguran dan keburukan perokonomian lainnya.  2. Pemerintah yang menjadi penentu perencaan kegiatan produsi sehingga pasar dalam negeri dalam      berjalan dengan lancar karena pengendali hanya satu sehingga tidak ada perbedaan pendapat     saat mengatur perencanaan kegiatan.  3. Sudah melalakukan distribusi pendapatan.    4. Jarang terjadi krisis ekonomi karena semua kegiatan diatur langsung oleh pemerintah yang mempunyai pandangan ekonomi lebih luas</vt:lpstr>
      <vt:lpstr>2. Ideologi Liberalisme Munculnya ideologi liberalisme dilatarbelakangi oleh situasi di Eropa sebelum abad ke-18 yang diwarnai oleh perang agama, feodalisme, dominasi kelompok aristokrasi, dan bentuk pemerintahan yang bercorak monarki absolut. Dalam situasi demikian, ide-ide liberal yang mencerminkan aspirasi kelompok industrialis dan pedagang mulai diterima. Selanjutnya, dengan dukungan pemikir-pemikir liberal klasik seperti John Locke, J.S. Mill, Herbert Spencer, Adam Smith, dan David Hume, ide-ide liberal tersebut mulai terwujud baik dalam pemikiran ekonomi, politik maupun sosial, hingga akhirnya perkembangan liberalisme sebagai ideologi politik, semakin mantap seiring dengan terjadinya Revolusi Inggris (1688), Revolusi Amerika (1776) dan Revolusi Prancis(1789). Ketiga Revolusi tersebut mengukuhkan dua prinsip hukum yang mendasari politik liberal, yaitu (1) pernyataan tentang hak asasi manusia (HAM), dan (2) adanya konstitusi yang menetapkan tatanan politik. Di tingkat praksis, kedua prinsip tersebut menjiwai pedoman-pedoman dalam kehidupan bernegara. Pedoman-pedoman tersebut antara lain ialah (1) adanya hukum yang tidak memihak dan berlaku umum (tidak ada keistimewaan bagi kelompok ningrat, agamawan, atau golongan terpandang lainnya) dan (2) hukum dibuat untuk menjamin sebesar mungkin hak yang sama bagi tiap individu agar mereka dapat mengejar tujuan hidupnya (Eatwell dan Wright (ed.), 2001). </vt:lpstr>
      <vt:lpstr>a. Kelebihan ideologi Liberalisme   1. Menumbuhkan inisiatif dan kreasi masyarakat dalam mengatur kegiatan ekonomi. Masyarakat tidak perlu menunggu komando dari pemerintah.   2. Setiap individu bebas untuk memiliki sumber-sumber daya produksi. Hal ini mendorong partisipasi aktif dari masyarakat dalam perekonomian.    3. Timbul persaingan untuk maju karena kegiatan ekonomi sepenuhnya diserahkan kepada masyarakat.    4. Menghasilkan barang-barang bermutu tinggi, karena barang yang kurang bermutu tidak akan laku di pasar.   5. Kontrol sosial dalam sistem pers berlaku secara bebas. Berita-berita ataupun ulasan yang dibuat dalam media massa   dapat mengandung kritik-kritik  tajam, baik ditujukan kepada perseorangan lembaga atau pemerintah.  6. Masyarakat dapat memilih partai politik tanpa ada gangguan dari siapapun.</vt:lpstr>
      <vt:lpstr>Fungsi pokok Pancasila, yaitu: Pancasila sebagai dasar negara  1. Sebagai negara. Pancasila berkedudukan sebagai norma dasar atau norma fundamental (fundamental norm). Dengan demikian, Pancasila menempati norma hukum tertinggi dalam ideologi Indonesia.  2. Sebagai sumber dari segala sumber hukum. Pancasila merupakan kaidah negara yang fundamental, artinya kedudukannya paling tinggi dalam penyusunan aturanaturan di Indonesia.  3. Sebagai pandangan hidup. Nilai Pancasila merupakan pedoman dan pegangan dalam pembangunan bangsa dan negara.  4. Sebagai jiwa dan kepribadian bangsa Indonesia. Nilai Pancasila mencerminkan kepribadian bangsa sebab nilai dasarnya merupakan kristalisasi nilai budaya bangsa Indonesia.  5. Sebagai perjanjian luhur bangsa Indonesia. Pancasila lahir dari hasil musyawarah para pendiri bangsa dan negara (founding fathers). · Pencasila sebagai ideologi negara.</vt:lpstr>
      <vt:lpstr>Pancasila sebagai sebuah ideologi memiliki tiga dimensi, yaitu: 1. Dimensi Realita,  artinya nilai-nilai dasar yang terkandungdalam ideologi itu secara riil berakar dan hidup dalam masyarakatatau bangsanya, yaitu mencerminkan kenyataan hidup yang ada di dalam masyarakat di mana ideologi itu muncul untuk pertama kalinya.  2. Dimensi Idealisme,  artinya kualitas ideologi yang terkandung dalam nilai dasar itu mampu memberikan harapan kepada berbagai kelompok dan masyarakat tentang masa depan yang lebih baik.  3. Dimensi Fleksibilitas,  atau dimensi pengembangan artinya kemampuan ideologi dalam mempengaruhi dan menyesuaikan diri dengan perkembangan masyarakatnya. Dengan memandang pengertian ideologi sebagai sebuah ide atau gagasan, Franz Magnis-Suseno menyatakan bahwa ideologi tertutup dan ideologi terbuka. Ideologi tertutup adalah ideologi yang nilainya bersifat mutlak. Ideologi tertutup bersifat dogmatis dan apriori. Dogmatis berarti memercayai suatu keadaan tanpa data yang valid, sedangkan apriori berarti berprasangka terlebih dahulu akan suatu keadaan. </vt:lpstr>
      <vt:lpstr>Perbedaan Ideologi Pancasila dengan Liberalisme, dan Komunisme 1. Ideologi Pancasila dengan LiberalismePancasila: a) Kepemilikan individu dibatasi pada kepentingan yang tidak menjadi hajat hidup orang banyak.  b) Bercampurnya aspek kepemerintahan dengan agama.  c) Masih adanya pembatasan oleh pemerintah dan agama.  Liberalisme:  a) Kepemilikan individu tidak dibatasi sama sekali.  b) Aspek pemerintahan dan keagamaan dilarang untuk dicampur adukkan.  c) Penolakan terhadap pembatasan oleh pemerintah dan agama. Persamaan: Sama-sama menganut sistem demokrasi, dimana semua orang berhak menyuarakan pendapatnya. 2. Ideologi Pancasila dengan Komunisme Pancasila:  a) Hak milik pribadi dan negara dipisahkan dengan jelas dan diperbolehkan sesuai peraturan.  b) Menimbulkan adanya kelas dalam masyarakatdengan penanganan masing-masing.  c) Pemerintah yang demokratis.  Komunisme:  a) Penghapusan seluruh hak milik pribadi dan negara menjadi hak milik besama.  b) Terciptanya negara tanpa kelas.  c) Pemerintahan cenderung otoriter agar rakyat dapat diatur sepenuhnya. I.Faktor-faktor yang mendasari Pancasila dipilih sebagai Ideologi  1.Pancasila merupakan Ide ide para pahlawan bangsa  2.Pancasila merupakan sumber dari segala sumber hukum  3.Pancasila merupakan aturan paling umum pada bangsa Indonesia  </vt:lpstr>
      <vt:lpstr>Kesimpulan  Pancasila sebagai dasar negara dan pandangan hidup sekaligus juga merupakan ideologi negara. Sebagai ideologi negara berarti pancasila merupakan gagasan dasar yang berkenaan dengan kehidupan negara.Pancasila bukan hanya suatu yang bersifat statis melandasi berdirinya negara Indonesia akan tetapi pancasila membawakan gambaran mengenai wujud masyarakat tertentu yang diinginkan serta prinsip-prinsip dasar yang harus diperjuangkan untuk mewujudkannya. Pancasila membawakan nilai-nilai tertentu yang digali dari realitas sodio budaya bangsa Indonesia. Ideologi membawakan kekhasan tertentu yang membedakannya dengan ideologi lainnya. Kehasan itu adalah keyakinan akan adanya Tuhan Yang Maha Esa,yang membawa konsekuensi keimanan dan ketaqwaan terhadap Tuhan Yang Maha Esa. Keberadaan ideologi Pancasila dilihat dari dimensi realitas membawakan nilai-nilai yang mencerminkan realitas sosiobudaya bangsa Indonesia, dari segi idealitas mamidpu memberikan keyakian akan terwujudnya masyarakat yang dicitacitakan, dan dari dimensi Fleksibilitas, nilai-nilai yang ada didalamnya dapat dijabarkan secara konstektual agar senantiasa dapat menyesuaikan dengan dinamika dan perkembangan masyarakat.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PANCASILA SEBAGAI IDEOLOGI  DOSEN PEMBIMBING: PAK. TAUFIK</dc:title>
  <dc:creator>W 10</dc:creator>
  <cp:lastModifiedBy>W 10</cp:lastModifiedBy>
  <cp:revision>9</cp:revision>
  <cp:lastPrinted>2022-11-04T08:25:24Z</cp:lastPrinted>
  <dcterms:created xsi:type="dcterms:W3CDTF">2022-11-04T07:06:26Z</dcterms:created>
  <dcterms:modified xsi:type="dcterms:W3CDTF">2022-11-04T08:25:57Z</dcterms:modified>
</cp:coreProperties>
</file>