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758" y="2187067"/>
            <a:ext cx="260248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26513" y="2792095"/>
            <a:ext cx="4490973" cy="274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042909" y="6425299"/>
            <a:ext cx="9137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EC80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06195"/>
            <a:ext cx="7856855" cy="34645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Times New Roman"/>
                <a:cs typeface="Times New Roman"/>
              </a:rPr>
              <a:t>Pokok </a:t>
            </a:r>
            <a:r>
              <a:rPr dirty="0" sz="2400" spc="-5" b="1">
                <a:latin typeface="Times New Roman"/>
                <a:cs typeface="Times New Roman"/>
              </a:rPr>
              <a:t>Bahasan :</a:t>
            </a:r>
            <a:endParaRPr sz="2400">
              <a:latin typeface="Times New Roman"/>
              <a:cs typeface="Times New Roman"/>
            </a:endParaRPr>
          </a:p>
          <a:p>
            <a:pPr algn="ctr" marL="2413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Pancasila dalam Konteks Sejarah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Perjuangan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608580">
              <a:lnSpc>
                <a:spcPct val="100000"/>
              </a:lnSpc>
              <a:tabLst>
                <a:tab pos="4317365" algn="l"/>
              </a:tabLst>
            </a:pPr>
            <a:r>
              <a:rPr dirty="0" sz="2400" b="1">
                <a:latin typeface="Times New Roman"/>
                <a:cs typeface="Times New Roman"/>
              </a:rPr>
              <a:t>Kompetensi	</a:t>
            </a:r>
            <a:r>
              <a:rPr dirty="0" sz="2400" spc="-5" b="1">
                <a:latin typeface="Times New Roman"/>
                <a:cs typeface="Times New Roman"/>
              </a:rPr>
              <a:t>Dasar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latin typeface="Times New Roman"/>
                <a:cs typeface="Times New Roman"/>
              </a:rPr>
              <a:t>Sejarah lahirnya (proses </a:t>
            </a:r>
            <a:r>
              <a:rPr dirty="0" sz="2400" spc="-5">
                <a:latin typeface="Times New Roman"/>
                <a:cs typeface="Times New Roman"/>
              </a:rPr>
              <a:t>perumusan) </a:t>
            </a:r>
            <a:r>
              <a:rPr dirty="0" sz="2400">
                <a:latin typeface="Times New Roman"/>
                <a:cs typeface="Times New Roman"/>
              </a:rPr>
              <a:t>Pancasila dan </a:t>
            </a:r>
            <a:r>
              <a:rPr dirty="0" sz="2400" spc="-5">
                <a:latin typeface="Times New Roman"/>
                <a:cs typeface="Times New Roman"/>
              </a:rPr>
              <a:t>UUD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latin typeface="Times New Roman"/>
                <a:cs typeface="Times New Roman"/>
              </a:rPr>
              <a:t>Nilai-nilai Pancasila dalam konteks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sejarah</a:t>
            </a:r>
            <a:endParaRPr sz="2400">
              <a:latin typeface="Times New Roman"/>
              <a:cs typeface="Times New Roman"/>
            </a:endParaRPr>
          </a:p>
          <a:p>
            <a:pPr marL="527685" marR="9525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latin typeface="Times New Roman"/>
                <a:cs typeface="Times New Roman"/>
              </a:rPr>
              <a:t>Bentuk-bentuk </a:t>
            </a:r>
            <a:r>
              <a:rPr dirty="0" sz="2400" spc="-5">
                <a:latin typeface="Times New Roman"/>
                <a:cs typeface="Times New Roman"/>
              </a:rPr>
              <a:t>Implementasi </a:t>
            </a:r>
            <a:r>
              <a:rPr dirty="0" sz="2400">
                <a:latin typeface="Times New Roman"/>
                <a:cs typeface="Times New Roman"/>
              </a:rPr>
              <a:t>nilai Pancasila dalam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konteks  </a:t>
            </a:r>
            <a:r>
              <a:rPr dirty="0" sz="2400">
                <a:latin typeface="Times New Roman"/>
                <a:cs typeface="Times New Roman"/>
              </a:rPr>
              <a:t>Perjuangan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06527"/>
            <a:ext cx="8108315" cy="64274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Zaman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Prasejarah</a:t>
            </a:r>
            <a:endParaRPr sz="2000">
              <a:latin typeface="Times New Roman"/>
              <a:cs typeface="Times New Roman"/>
            </a:endParaRPr>
          </a:p>
          <a:p>
            <a:pPr lvl="1" marL="927100" indent="-51435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926465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Manusia telah hidup </a:t>
            </a:r>
            <a:r>
              <a:rPr dirty="0" sz="2000" spc="-5">
                <a:latin typeface="Times New Roman"/>
                <a:cs typeface="Times New Roman"/>
              </a:rPr>
              <a:t>bersama-sama </a:t>
            </a:r>
            <a:r>
              <a:rPr dirty="0" sz="2000">
                <a:latin typeface="Times New Roman"/>
                <a:cs typeface="Times New Roman"/>
              </a:rPr>
              <a:t>dengan </a:t>
            </a:r>
            <a:r>
              <a:rPr dirty="0" sz="2000" spc="-5">
                <a:latin typeface="Times New Roman"/>
                <a:cs typeface="Times New Roman"/>
              </a:rPr>
              <a:t>manusia </a:t>
            </a:r>
            <a:r>
              <a:rPr dirty="0" sz="2000">
                <a:latin typeface="Times New Roman"/>
                <a:cs typeface="Times New Roman"/>
              </a:rPr>
              <a:t>lainnya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(nilai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kesatuan)</a:t>
            </a:r>
            <a:endParaRPr sz="2000">
              <a:latin typeface="Times New Roman"/>
              <a:cs typeface="Times New Roman"/>
            </a:endParaRPr>
          </a:p>
          <a:p>
            <a:pPr lvl="1" marL="927100" marR="572770" indent="-513715">
              <a:lnSpc>
                <a:spcPct val="100000"/>
              </a:lnSpc>
              <a:spcBef>
                <a:spcPts val="480"/>
              </a:spcBef>
              <a:buAutoNum type="alphaLcPeriod" startAt="2"/>
              <a:tabLst>
                <a:tab pos="926465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Pada </a:t>
            </a:r>
            <a:r>
              <a:rPr dirty="0" sz="2000" spc="-5">
                <a:latin typeface="Times New Roman"/>
                <a:cs typeface="Times New Roman"/>
              </a:rPr>
              <a:t>zaman </a:t>
            </a:r>
            <a:r>
              <a:rPr dirty="0" sz="2000">
                <a:latin typeface="Times New Roman"/>
                <a:cs typeface="Times New Roman"/>
              </a:rPr>
              <a:t>prasejarah telah menganut sistem kepercayaan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(nilai  ketuhanan)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8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Zaman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Kerajaan</a:t>
            </a:r>
            <a:endParaRPr sz="2000">
              <a:latin typeface="Times New Roman"/>
              <a:cs typeface="Times New Roman"/>
            </a:endParaRPr>
          </a:p>
          <a:p>
            <a:pPr algn="just" lvl="1" marL="927100" marR="423545" indent="-51371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Kerajaan Kutai </a:t>
            </a:r>
            <a:r>
              <a:rPr dirty="0" sz="2000" spc="-5">
                <a:latin typeface="Times New Roman"/>
                <a:cs typeface="Times New Roman"/>
              </a:rPr>
              <a:t>menampilkan </a:t>
            </a:r>
            <a:r>
              <a:rPr dirty="0" sz="2000" spc="-5" b="1">
                <a:latin typeface="Times New Roman"/>
                <a:cs typeface="Times New Roman"/>
              </a:rPr>
              <a:t>nilai </a:t>
            </a:r>
            <a:r>
              <a:rPr dirty="0" sz="2000" b="1">
                <a:latin typeface="Times New Roman"/>
                <a:cs typeface="Times New Roman"/>
              </a:rPr>
              <a:t>sosial, politik dan ketuhanan  </a:t>
            </a:r>
            <a:r>
              <a:rPr dirty="0" sz="2000">
                <a:latin typeface="Times New Roman"/>
                <a:cs typeface="Times New Roman"/>
              </a:rPr>
              <a:t>dalam bentuk pemerintahan kerajaan, </a:t>
            </a:r>
            <a:r>
              <a:rPr dirty="0" sz="2000" spc="5">
                <a:latin typeface="Times New Roman"/>
                <a:cs typeface="Times New Roman"/>
              </a:rPr>
              <a:t>kenduri </a:t>
            </a:r>
            <a:r>
              <a:rPr dirty="0" sz="2000">
                <a:latin typeface="Times New Roman"/>
                <a:cs typeface="Times New Roman"/>
              </a:rPr>
              <a:t>dan sedekah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kepada  para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brahmana.</a:t>
            </a:r>
            <a:endParaRPr sz="2000">
              <a:latin typeface="Times New Roman"/>
              <a:cs typeface="Times New Roman"/>
            </a:endParaRPr>
          </a:p>
          <a:p>
            <a:pPr algn="just" lvl="1" marL="927100" marR="5080" indent="-51371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Hubungan </a:t>
            </a:r>
            <a:r>
              <a:rPr dirty="0" sz="2000">
                <a:latin typeface="Times New Roman"/>
                <a:cs typeface="Times New Roman"/>
              </a:rPr>
              <a:t>perdagangan kerajaan Sriwijaya dengan kerajaan lain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(nilai  </a:t>
            </a:r>
            <a:r>
              <a:rPr dirty="0" sz="2000" b="1">
                <a:latin typeface="Times New Roman"/>
                <a:cs typeface="Times New Roman"/>
              </a:rPr>
              <a:t>persatuan)</a:t>
            </a:r>
            <a:endParaRPr sz="2000">
              <a:latin typeface="Times New Roman"/>
              <a:cs typeface="Times New Roman"/>
            </a:endParaRPr>
          </a:p>
          <a:p>
            <a:pPr algn="just" lvl="1" marL="927100" indent="-51435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Pembuatan </a:t>
            </a:r>
            <a:r>
              <a:rPr dirty="0" sz="2000" spc="-5">
                <a:latin typeface="Times New Roman"/>
                <a:cs typeface="Times New Roman"/>
              </a:rPr>
              <a:t>patung-patung </a:t>
            </a:r>
            <a:r>
              <a:rPr dirty="0" sz="2000">
                <a:latin typeface="Times New Roman"/>
                <a:cs typeface="Times New Roman"/>
              </a:rPr>
              <a:t>suci </a:t>
            </a:r>
            <a:r>
              <a:rPr dirty="0" sz="2000" spc="-5">
                <a:latin typeface="Times New Roman"/>
                <a:cs typeface="Times New Roman"/>
              </a:rPr>
              <a:t>masa </a:t>
            </a:r>
            <a:r>
              <a:rPr dirty="0" sz="2000">
                <a:latin typeface="Times New Roman"/>
                <a:cs typeface="Times New Roman"/>
              </a:rPr>
              <a:t>kerajaan Sriwijaya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(nilai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ketuhanan)</a:t>
            </a:r>
            <a:endParaRPr sz="2000">
              <a:latin typeface="Times New Roman"/>
              <a:cs typeface="Times New Roman"/>
            </a:endParaRPr>
          </a:p>
          <a:p>
            <a:pPr lvl="1" marL="927100" marR="281305" indent="-513715">
              <a:lnSpc>
                <a:spcPct val="100000"/>
              </a:lnSpc>
              <a:spcBef>
                <a:spcPts val="480"/>
              </a:spcBef>
              <a:buAutoNum type="alphaLcPeriod" startAt="4"/>
              <a:tabLst>
                <a:tab pos="926465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Cita-cita </a:t>
            </a:r>
            <a:r>
              <a:rPr dirty="0" sz="2000">
                <a:latin typeface="Times New Roman"/>
                <a:cs typeface="Times New Roman"/>
              </a:rPr>
              <a:t>kerajaan Sriwijaya “</a:t>
            </a:r>
            <a:r>
              <a:rPr dirty="0" sz="2000" i="1">
                <a:latin typeface="Times New Roman"/>
                <a:cs typeface="Times New Roman"/>
              </a:rPr>
              <a:t>marvuat vanua </a:t>
            </a:r>
            <a:r>
              <a:rPr dirty="0" sz="2000" spc="-5" i="1">
                <a:latin typeface="Times New Roman"/>
                <a:cs typeface="Times New Roman"/>
              </a:rPr>
              <a:t>Criwijaya</a:t>
            </a:r>
            <a:r>
              <a:rPr dirty="0" sz="2000" spc="-1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siddhayarta  </a:t>
            </a:r>
            <a:r>
              <a:rPr dirty="0" sz="2000" i="1">
                <a:latin typeface="Times New Roman"/>
                <a:cs typeface="Times New Roman"/>
              </a:rPr>
              <a:t>subhiksa’ </a:t>
            </a:r>
            <a:r>
              <a:rPr dirty="0" sz="2000">
                <a:latin typeface="Times New Roman"/>
                <a:cs typeface="Times New Roman"/>
              </a:rPr>
              <a:t>( </a:t>
            </a:r>
            <a:r>
              <a:rPr dirty="0" sz="2000" spc="-5">
                <a:latin typeface="Times New Roman"/>
                <a:cs typeface="Times New Roman"/>
              </a:rPr>
              <a:t>cita-cita yang </a:t>
            </a:r>
            <a:r>
              <a:rPr dirty="0" sz="2000" b="1">
                <a:latin typeface="Times New Roman"/>
                <a:cs typeface="Times New Roman"/>
              </a:rPr>
              <a:t>adil dan makmur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lvl="1" marL="927100" indent="-514350">
              <a:lnSpc>
                <a:spcPct val="100000"/>
              </a:lnSpc>
              <a:spcBef>
                <a:spcPts val="480"/>
              </a:spcBef>
              <a:buAutoNum type="alphaLcPeriod" startAt="4"/>
              <a:tabLst>
                <a:tab pos="926465" algn="l"/>
                <a:tab pos="927735" algn="l"/>
              </a:tabLst>
            </a:pPr>
            <a:r>
              <a:rPr dirty="0" sz="2000" i="1">
                <a:latin typeface="Times New Roman"/>
                <a:cs typeface="Times New Roman"/>
              </a:rPr>
              <a:t>“Bhineka Tunggal Ika Taha </a:t>
            </a:r>
            <a:r>
              <a:rPr dirty="0" sz="2000" spc="5" i="1">
                <a:latin typeface="Times New Roman"/>
                <a:cs typeface="Times New Roman"/>
              </a:rPr>
              <a:t>Hana </a:t>
            </a:r>
            <a:r>
              <a:rPr dirty="0" sz="2000" i="1">
                <a:latin typeface="Times New Roman"/>
                <a:cs typeface="Times New Roman"/>
              </a:rPr>
              <a:t>Dharma Mangrua” </a:t>
            </a:r>
            <a:r>
              <a:rPr dirty="0" sz="2000">
                <a:latin typeface="Times New Roman"/>
                <a:cs typeface="Times New Roman"/>
              </a:rPr>
              <a:t>yg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artinya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persatuan dan toleransi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agama.</a:t>
            </a:r>
            <a:endParaRPr sz="2000">
              <a:latin typeface="Times New Roman"/>
              <a:cs typeface="Times New Roman"/>
            </a:endParaRPr>
          </a:p>
          <a:p>
            <a:pPr lvl="1" marL="927100" marR="800735" indent="-513715">
              <a:lnSpc>
                <a:spcPct val="100000"/>
              </a:lnSpc>
              <a:spcBef>
                <a:spcPts val="480"/>
              </a:spcBef>
              <a:buAutoNum type="alphaLcPeriod" startAt="6"/>
              <a:tabLst>
                <a:tab pos="926465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Hubungan </a:t>
            </a:r>
            <a:r>
              <a:rPr dirty="0" sz="2000">
                <a:latin typeface="Times New Roman"/>
                <a:cs typeface="Times New Roman"/>
              </a:rPr>
              <a:t>baik raja Hayam </a:t>
            </a:r>
            <a:r>
              <a:rPr dirty="0" sz="2000" spc="5">
                <a:latin typeface="Times New Roman"/>
                <a:cs typeface="Times New Roman"/>
              </a:rPr>
              <a:t>Wuruk dgn </a:t>
            </a:r>
            <a:r>
              <a:rPr dirty="0" sz="2000">
                <a:latin typeface="Times New Roman"/>
                <a:cs typeface="Times New Roman"/>
              </a:rPr>
              <a:t>kerajaan lainnya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(nilai  </a:t>
            </a:r>
            <a:r>
              <a:rPr dirty="0" sz="2000" b="1">
                <a:latin typeface="Times New Roman"/>
                <a:cs typeface="Times New Roman"/>
              </a:rPr>
              <a:t>musyawarah)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452755"/>
            <a:ext cx="8058784" cy="3890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Lanjutan..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527685" indent="-515620">
              <a:lnSpc>
                <a:spcPct val="100000"/>
              </a:lnSpc>
              <a:spcBef>
                <a:spcPts val="5"/>
              </a:spcBef>
              <a:buAutoNum type="alphaUcPeriod" startAt="3"/>
              <a:tabLst>
                <a:tab pos="528320" algn="l"/>
              </a:tabLst>
            </a:pPr>
            <a:r>
              <a:rPr dirty="0" sz="2000" b="1">
                <a:latin typeface="Times New Roman"/>
                <a:cs typeface="Times New Roman"/>
              </a:rPr>
              <a:t>Kebangkitan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Nasional</a:t>
            </a:r>
            <a:endParaRPr sz="2000">
              <a:latin typeface="Times New Roman"/>
              <a:cs typeface="Times New Roman"/>
            </a:endParaRPr>
          </a:p>
          <a:p>
            <a:pPr lvl="1" marL="513080" marR="123825" indent="-51308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513080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Munculnya </a:t>
            </a:r>
            <a:r>
              <a:rPr dirty="0" sz="2000" spc="-5">
                <a:latin typeface="Times New Roman"/>
                <a:cs typeface="Times New Roman"/>
              </a:rPr>
              <a:t>organisasi </a:t>
            </a:r>
            <a:r>
              <a:rPr dirty="0" sz="2000">
                <a:latin typeface="Times New Roman"/>
                <a:cs typeface="Times New Roman"/>
              </a:rPr>
              <a:t>perjuangan kemerdekaan (seperti :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Serikat</a:t>
            </a:r>
            <a:endParaRPr sz="2000">
              <a:latin typeface="Times New Roman"/>
              <a:cs typeface="Times New Roman"/>
            </a:endParaRPr>
          </a:p>
          <a:p>
            <a:pPr algn="ctr" marR="1149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Dagang, PNI, dsb) dg tujuan jelas </a:t>
            </a:r>
            <a:r>
              <a:rPr dirty="0" sz="2000" spc="-5">
                <a:latin typeface="Times New Roman"/>
                <a:cs typeface="Times New Roman"/>
              </a:rPr>
              <a:t>yaitu </a:t>
            </a:r>
            <a:r>
              <a:rPr dirty="0" sz="2000">
                <a:latin typeface="Times New Roman"/>
                <a:cs typeface="Times New Roman"/>
              </a:rPr>
              <a:t>Indonesia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Merdeka</a:t>
            </a:r>
            <a:endParaRPr sz="2000">
              <a:latin typeface="Times New Roman"/>
              <a:cs typeface="Times New Roman"/>
            </a:endParaRPr>
          </a:p>
          <a:p>
            <a:pPr algn="just" lvl="1" marL="926465" marR="407670" indent="-513715">
              <a:lnSpc>
                <a:spcPct val="100000"/>
              </a:lnSpc>
              <a:spcBef>
                <a:spcPts val="480"/>
              </a:spcBef>
              <a:buAutoNum type="alphaLcPeriod" startAt="2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Diadakannya </a:t>
            </a:r>
            <a:r>
              <a:rPr dirty="0" sz="2000" spc="-5">
                <a:latin typeface="Times New Roman"/>
                <a:cs typeface="Times New Roman"/>
              </a:rPr>
              <a:t>Sumpah Pemuda </a:t>
            </a:r>
            <a:r>
              <a:rPr dirty="0" sz="2000">
                <a:latin typeface="Times New Roman"/>
                <a:cs typeface="Times New Roman"/>
              </a:rPr>
              <a:t>pada 28 Oktober 1928 </a:t>
            </a:r>
            <a:r>
              <a:rPr dirty="0" sz="2000" spc="-5">
                <a:latin typeface="Times New Roman"/>
                <a:cs typeface="Times New Roman"/>
              </a:rPr>
              <a:t>yang  menyatakan satu </a:t>
            </a:r>
            <a:r>
              <a:rPr dirty="0" sz="2000">
                <a:latin typeface="Times New Roman"/>
                <a:cs typeface="Times New Roman"/>
              </a:rPr>
              <a:t>bahasa, </a:t>
            </a:r>
            <a:r>
              <a:rPr dirty="0" sz="2000" spc="-5">
                <a:latin typeface="Times New Roman"/>
                <a:cs typeface="Times New Roman"/>
              </a:rPr>
              <a:t>satu </a:t>
            </a:r>
            <a:r>
              <a:rPr dirty="0" sz="2000">
                <a:latin typeface="Times New Roman"/>
                <a:cs typeface="Times New Roman"/>
              </a:rPr>
              <a:t>bangsa dan </a:t>
            </a:r>
            <a:r>
              <a:rPr dirty="0" sz="2000" spc="-5">
                <a:latin typeface="Times New Roman"/>
                <a:cs typeface="Times New Roman"/>
              </a:rPr>
              <a:t>satu tanah air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Indonesia.</a:t>
            </a:r>
            <a:endParaRPr sz="2000">
              <a:latin typeface="Times New Roman"/>
              <a:cs typeface="Times New Roman"/>
            </a:endParaRPr>
          </a:p>
          <a:p>
            <a:pPr algn="just" marL="527685" indent="-515620">
              <a:lnSpc>
                <a:spcPct val="100000"/>
              </a:lnSpc>
              <a:spcBef>
                <a:spcPts val="480"/>
              </a:spcBef>
              <a:buAutoNum type="alphaUcPeriod" startAt="3"/>
              <a:tabLst>
                <a:tab pos="5283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Zaman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Penjajahan</a:t>
            </a:r>
            <a:endParaRPr sz="2000">
              <a:latin typeface="Times New Roman"/>
              <a:cs typeface="Times New Roman"/>
            </a:endParaRPr>
          </a:p>
          <a:p>
            <a:pPr algn="just" marL="527685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Ketika Jepang </a:t>
            </a:r>
            <a:r>
              <a:rPr dirty="0" sz="2000" spc="-5">
                <a:latin typeface="Times New Roman"/>
                <a:cs typeface="Times New Roman"/>
              </a:rPr>
              <a:t>terdesak sekutu, Jepang menganjurkan untuk membentuk  </a:t>
            </a:r>
            <a:r>
              <a:rPr dirty="0" sz="2000">
                <a:latin typeface="Times New Roman"/>
                <a:cs typeface="Times New Roman"/>
              </a:rPr>
              <a:t>BPUPKI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Dokuritsu Zyumbi </a:t>
            </a:r>
            <a:r>
              <a:rPr dirty="0" sz="2000" spc="-15" i="1">
                <a:latin typeface="Times New Roman"/>
                <a:cs typeface="Times New Roman"/>
              </a:rPr>
              <a:t>Tioosakai). </a:t>
            </a:r>
            <a:r>
              <a:rPr dirty="0" sz="2000" spc="-5">
                <a:latin typeface="Times New Roman"/>
                <a:cs typeface="Times New Roman"/>
              </a:rPr>
              <a:t>Pada hari </a:t>
            </a:r>
            <a:r>
              <a:rPr dirty="0" sz="2000" spc="-10">
                <a:latin typeface="Times New Roman"/>
                <a:cs typeface="Times New Roman"/>
              </a:rPr>
              <a:t>itu </a:t>
            </a:r>
            <a:r>
              <a:rPr dirty="0" sz="2000" spc="-5">
                <a:latin typeface="Times New Roman"/>
                <a:cs typeface="Times New Roman"/>
              </a:rPr>
              <a:t>diumumkan  </a:t>
            </a:r>
            <a:r>
              <a:rPr dirty="0" sz="2000" spc="-55">
                <a:latin typeface="Times New Roman"/>
                <a:cs typeface="Times New Roman"/>
              </a:rPr>
              <a:t>Dr.KRT. </a:t>
            </a:r>
            <a:r>
              <a:rPr dirty="0" sz="2000" spc="-10">
                <a:latin typeface="Times New Roman"/>
                <a:cs typeface="Times New Roman"/>
              </a:rPr>
              <a:t>Rajiman Widyodiningrat </a:t>
            </a:r>
            <a:r>
              <a:rPr dirty="0" sz="2000" spc="-5">
                <a:latin typeface="Times New Roman"/>
                <a:cs typeface="Times New Roman"/>
              </a:rPr>
              <a:t>sebagai ketua (Kaicoo) yang kemudian  </a:t>
            </a:r>
            <a:r>
              <a:rPr dirty="0" sz="2000">
                <a:latin typeface="Times New Roman"/>
                <a:cs typeface="Times New Roman"/>
              </a:rPr>
              <a:t>mengusulkan bahwa sidang BPUPKI </a:t>
            </a:r>
            <a:r>
              <a:rPr dirty="0" sz="2000" spc="-5">
                <a:latin typeface="Times New Roman"/>
                <a:cs typeface="Times New Roman"/>
              </a:rPr>
              <a:t>membahas </a:t>
            </a:r>
            <a:r>
              <a:rPr dirty="0" sz="2000">
                <a:latin typeface="Times New Roman"/>
                <a:cs typeface="Times New Roman"/>
              </a:rPr>
              <a:t>tentang dasar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negara.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524001"/>
            <a:ext cx="848677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dirty="0" sz="2000" b="1">
                <a:latin typeface="Times New Roman"/>
                <a:cs typeface="Times New Roman"/>
              </a:rPr>
              <a:t>C.	Pancasila Pasca Indonesia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Merdeka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♣ Pasca </a:t>
            </a:r>
            <a:r>
              <a:rPr dirty="0" sz="2000" spc="-5">
                <a:latin typeface="Times New Roman"/>
                <a:cs typeface="Times New Roman"/>
              </a:rPr>
              <a:t>kemerdekaan, aktualisasi Pancasila dalam kehidupan </a:t>
            </a:r>
            <a:r>
              <a:rPr dirty="0" sz="2000">
                <a:latin typeface="Times New Roman"/>
                <a:cs typeface="Times New Roman"/>
              </a:rPr>
              <a:t>berbangsa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bernegara seolah </a:t>
            </a:r>
            <a:r>
              <a:rPr dirty="0" sz="2000" spc="-5">
                <a:latin typeface="Times New Roman"/>
                <a:cs typeface="Times New Roman"/>
              </a:rPr>
              <a:t>mengalami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kemorosotan.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tabLst>
                <a:tab pos="1510665" algn="l"/>
                <a:tab pos="2694940" algn="l"/>
                <a:tab pos="3829050" algn="l"/>
                <a:tab pos="4513580" algn="l"/>
                <a:tab pos="5813425" algn="l"/>
                <a:tab pos="7086600" algn="l"/>
                <a:tab pos="7882255" algn="l"/>
              </a:tabLst>
            </a:pPr>
            <a:r>
              <a:rPr dirty="0" sz="2000">
                <a:latin typeface="Times New Roman"/>
                <a:cs typeface="Times New Roman"/>
              </a:rPr>
              <a:t>♣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ki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nc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dalam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p  </a:t>
            </a:r>
            <a:r>
              <a:rPr dirty="0" sz="2000">
                <a:latin typeface="Times New Roman"/>
                <a:cs typeface="Times New Roman"/>
              </a:rPr>
              <a:t>konstitusi </a:t>
            </a:r>
            <a:r>
              <a:rPr dirty="0" sz="2000" spc="-5">
                <a:latin typeface="Times New Roman"/>
                <a:cs typeface="Times New Roman"/>
              </a:rPr>
              <a:t>yang </a:t>
            </a:r>
            <a:r>
              <a:rPr dirty="0" sz="2000">
                <a:latin typeface="Times New Roman"/>
                <a:cs typeface="Times New Roman"/>
              </a:rPr>
              <a:t>dihasilkan sebagai respon </a:t>
            </a:r>
            <a:r>
              <a:rPr dirty="0" sz="2000" spc="-5">
                <a:latin typeface="Times New Roman"/>
                <a:cs typeface="Times New Roman"/>
              </a:rPr>
              <a:t>atas pergolakan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politik.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♣ </a:t>
            </a:r>
            <a:r>
              <a:rPr dirty="0" sz="2000" spc="-5">
                <a:latin typeface="Times New Roman"/>
                <a:cs typeface="Times New Roman"/>
              </a:rPr>
              <a:t>Artinya tidak </a:t>
            </a:r>
            <a:r>
              <a:rPr dirty="0" sz="2000">
                <a:latin typeface="Times New Roman"/>
                <a:cs typeface="Times New Roman"/>
              </a:rPr>
              <a:t>ada usaha </a:t>
            </a:r>
            <a:r>
              <a:rPr dirty="0" sz="2000" spc="-5">
                <a:latin typeface="Times New Roman"/>
                <a:cs typeface="Times New Roman"/>
              </a:rPr>
              <a:t>untuk mengganti Pancasila </a:t>
            </a:r>
            <a:r>
              <a:rPr dirty="0" sz="2000">
                <a:latin typeface="Times New Roman"/>
                <a:cs typeface="Times New Roman"/>
              </a:rPr>
              <a:t>sebagai </a:t>
            </a:r>
            <a:r>
              <a:rPr dirty="0" sz="2000" spc="-5">
                <a:latin typeface="Times New Roman"/>
                <a:cs typeface="Times New Roman"/>
              </a:rPr>
              <a:t>dasar negara  yang </a:t>
            </a:r>
            <a:r>
              <a:rPr dirty="0" sz="2000">
                <a:latin typeface="Times New Roman"/>
                <a:cs typeface="Times New Roman"/>
              </a:rPr>
              <a:t>diletakkan pada saat persiapan (tanggal) kemerdekaan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Indonesia.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D. Pancasila dalam </a:t>
            </a:r>
            <a:r>
              <a:rPr dirty="0" sz="2000" spc="-5" b="1">
                <a:latin typeface="Times New Roman"/>
                <a:cs typeface="Times New Roman"/>
              </a:rPr>
              <a:t>Era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Reformasi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6773545" algn="l"/>
              </a:tabLst>
            </a:pPr>
            <a:r>
              <a:rPr dirty="0" sz="2000">
                <a:latin typeface="Times New Roman"/>
                <a:cs typeface="Times New Roman"/>
              </a:rPr>
              <a:t>Dalam peringatan hari </a:t>
            </a:r>
            <a:r>
              <a:rPr dirty="0" sz="2000" spc="-5">
                <a:latin typeface="Times New Roman"/>
                <a:cs typeface="Times New Roman"/>
              </a:rPr>
              <a:t>lahir </a:t>
            </a:r>
            <a:r>
              <a:rPr dirty="0" sz="2000">
                <a:latin typeface="Times New Roman"/>
                <a:cs typeface="Times New Roman"/>
              </a:rPr>
              <a:t>Pancasila, 1 Juni </a:t>
            </a:r>
            <a:r>
              <a:rPr dirty="0" sz="2000" spc="5">
                <a:latin typeface="Times New Roman"/>
                <a:cs typeface="Times New Roman"/>
              </a:rPr>
              <a:t>2006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UI	:</a:t>
            </a:r>
            <a:endParaRPr sz="2000">
              <a:latin typeface="Times New Roman"/>
              <a:cs typeface="Times New Roman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Pancasila sebagai kontrak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sosial</a:t>
            </a:r>
            <a:endParaRPr sz="2000">
              <a:latin typeface="Times New Roman"/>
              <a:cs typeface="Times New Roman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Pancasila sebagai ideologi kebangsaan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10">
                <a:latin typeface="Times New Roman"/>
                <a:cs typeface="Times New Roman"/>
              </a:rPr>
              <a:t>ciri </a:t>
            </a:r>
            <a:r>
              <a:rPr dirty="0" sz="2000" spc="-5">
                <a:latin typeface="Times New Roman"/>
                <a:cs typeface="Times New Roman"/>
              </a:rPr>
              <a:t>identitas kultural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bangsa,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nilai-nilainya </a:t>
            </a:r>
            <a:r>
              <a:rPr dirty="0" sz="2000">
                <a:latin typeface="Times New Roman"/>
                <a:cs typeface="Times New Roman"/>
              </a:rPr>
              <a:t>jadi perekat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sosial</a:t>
            </a:r>
            <a:endParaRPr sz="2000">
              <a:latin typeface="Times New Roman"/>
              <a:cs typeface="Times New Roman"/>
            </a:endParaRPr>
          </a:p>
          <a:p>
            <a:pPr marL="927100" marR="5715" indent="-5143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Pancasila sebagai </a:t>
            </a:r>
            <a:r>
              <a:rPr dirty="0" sz="2000">
                <a:latin typeface="Times New Roman"/>
                <a:cs typeface="Times New Roman"/>
              </a:rPr>
              <a:t>visi bangsa dan </a:t>
            </a:r>
            <a:r>
              <a:rPr dirty="0" sz="2000" spc="-5">
                <a:latin typeface="Times New Roman"/>
                <a:cs typeface="Times New Roman"/>
              </a:rPr>
              <a:t>negara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cita-cita/harapan yang diraih,  </a:t>
            </a:r>
            <a:r>
              <a:rPr dirty="0" sz="2000">
                <a:latin typeface="Times New Roman"/>
                <a:cs typeface="Times New Roman"/>
              </a:rPr>
              <a:t>bukan kondisi faktual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sekarang</a:t>
            </a:r>
            <a:endParaRPr sz="2000">
              <a:latin typeface="Times New Roman"/>
              <a:cs typeface="Times New Roman"/>
            </a:endParaRPr>
          </a:p>
          <a:p>
            <a:pPr marL="927100" marR="5080" indent="-514350">
              <a:lnSpc>
                <a:spcPct val="100000"/>
              </a:lnSpc>
              <a:buAutoNum type="arabicPeriod" startAt="3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Pancasila sebagai konsepsi politik/ideologi </a:t>
            </a:r>
            <a:r>
              <a:rPr dirty="0" sz="2000">
                <a:latin typeface="Times New Roman"/>
                <a:cs typeface="Times New Roman"/>
              </a:rPr>
              <a:t>negara </a:t>
            </a:r>
            <a:r>
              <a:rPr dirty="0" sz="2000" spc="-5">
                <a:latin typeface="Times New Roman"/>
                <a:cs typeface="Times New Roman"/>
              </a:rPr>
              <a:t>yang </a:t>
            </a:r>
            <a:r>
              <a:rPr dirty="0" sz="2000">
                <a:latin typeface="Times New Roman"/>
                <a:cs typeface="Times New Roman"/>
              </a:rPr>
              <a:t>berlaku di </a:t>
            </a:r>
            <a:r>
              <a:rPr dirty="0" sz="2000" spc="-5">
                <a:latin typeface="Times New Roman"/>
                <a:cs typeface="Times New Roman"/>
              </a:rPr>
              <a:t>ruang  publik/domain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9968" y="2203640"/>
            <a:ext cx="5299075" cy="1027430"/>
            <a:chOff x="1779968" y="2203640"/>
            <a:chExt cx="5299075" cy="1027430"/>
          </a:xfrm>
        </p:grpSpPr>
        <p:sp>
          <p:nvSpPr>
            <p:cNvPr id="3" name="object 3"/>
            <p:cNvSpPr/>
            <p:nvPr/>
          </p:nvSpPr>
          <p:spPr>
            <a:xfrm>
              <a:off x="1792985" y="2216657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4">
                  <a:moveTo>
                    <a:pt x="5273040" y="0"/>
                  </a:moveTo>
                  <a:lnTo>
                    <a:pt x="500633" y="0"/>
                  </a:lnTo>
                  <a:lnTo>
                    <a:pt x="0" y="500633"/>
                  </a:lnTo>
                  <a:lnTo>
                    <a:pt x="500633" y="1001267"/>
                  </a:lnTo>
                  <a:lnTo>
                    <a:pt x="5273040" y="1001267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92985" y="2216657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4">
                  <a:moveTo>
                    <a:pt x="5273040" y="1001267"/>
                  </a:moveTo>
                  <a:lnTo>
                    <a:pt x="500633" y="1001267"/>
                  </a:lnTo>
                  <a:lnTo>
                    <a:pt x="0" y="500633"/>
                  </a:lnTo>
                  <a:lnTo>
                    <a:pt x="500633" y="0"/>
                  </a:lnTo>
                  <a:lnTo>
                    <a:pt x="5273040" y="0"/>
                  </a:lnTo>
                  <a:lnTo>
                    <a:pt x="5273040" y="10012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/>
              <a:t>ORDE</a:t>
            </a:r>
            <a:r>
              <a:rPr dirty="0" spc="-70"/>
              <a:t> </a:t>
            </a:r>
            <a:r>
              <a:rPr dirty="0" spc="-5"/>
              <a:t>LAMA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80160" y="2203704"/>
            <a:ext cx="1027430" cy="1027430"/>
            <a:chOff x="1280160" y="2203704"/>
            <a:chExt cx="1027430" cy="1027430"/>
          </a:xfrm>
        </p:grpSpPr>
        <p:sp>
          <p:nvSpPr>
            <p:cNvPr id="7" name="object 7"/>
            <p:cNvSpPr/>
            <p:nvPr/>
          </p:nvSpPr>
          <p:spPr>
            <a:xfrm>
              <a:off x="1293114" y="2216658"/>
              <a:ext cx="1001268" cy="1001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3114" y="2216658"/>
              <a:ext cx="1001394" cy="1001394"/>
            </a:xfrm>
            <a:custGeom>
              <a:avLst/>
              <a:gdLst/>
              <a:ahLst/>
              <a:cxnLst/>
              <a:rect l="l" t="t" r="r" b="b"/>
              <a:pathLst>
                <a:path w="1001394" h="1001394">
                  <a:moveTo>
                    <a:pt x="0" y="500633"/>
                  </a:moveTo>
                  <a:lnTo>
                    <a:pt x="2291" y="452421"/>
                  </a:lnTo>
                  <a:lnTo>
                    <a:pt x="9027" y="405505"/>
                  </a:lnTo>
                  <a:lnTo>
                    <a:pt x="19997" y="360095"/>
                  </a:lnTo>
                  <a:lnTo>
                    <a:pt x="34991" y="316401"/>
                  </a:lnTo>
                  <a:lnTo>
                    <a:pt x="53799" y="274632"/>
                  </a:lnTo>
                  <a:lnTo>
                    <a:pt x="76212" y="234999"/>
                  </a:lnTo>
                  <a:lnTo>
                    <a:pt x="102020" y="197712"/>
                  </a:lnTo>
                  <a:lnTo>
                    <a:pt x="131012" y="162979"/>
                  </a:lnTo>
                  <a:lnTo>
                    <a:pt x="162979" y="131012"/>
                  </a:lnTo>
                  <a:lnTo>
                    <a:pt x="197712" y="102020"/>
                  </a:lnTo>
                  <a:lnTo>
                    <a:pt x="234999" y="76212"/>
                  </a:lnTo>
                  <a:lnTo>
                    <a:pt x="274632" y="53799"/>
                  </a:lnTo>
                  <a:lnTo>
                    <a:pt x="316401" y="34991"/>
                  </a:lnTo>
                  <a:lnTo>
                    <a:pt x="360095" y="19997"/>
                  </a:lnTo>
                  <a:lnTo>
                    <a:pt x="405505" y="9027"/>
                  </a:lnTo>
                  <a:lnTo>
                    <a:pt x="452421" y="2291"/>
                  </a:lnTo>
                  <a:lnTo>
                    <a:pt x="500634" y="0"/>
                  </a:lnTo>
                  <a:lnTo>
                    <a:pt x="548846" y="2291"/>
                  </a:lnTo>
                  <a:lnTo>
                    <a:pt x="595762" y="9027"/>
                  </a:lnTo>
                  <a:lnTo>
                    <a:pt x="641172" y="19997"/>
                  </a:lnTo>
                  <a:lnTo>
                    <a:pt x="684866" y="34991"/>
                  </a:lnTo>
                  <a:lnTo>
                    <a:pt x="726635" y="53799"/>
                  </a:lnTo>
                  <a:lnTo>
                    <a:pt x="766268" y="76212"/>
                  </a:lnTo>
                  <a:lnTo>
                    <a:pt x="803555" y="102020"/>
                  </a:lnTo>
                  <a:lnTo>
                    <a:pt x="838288" y="131012"/>
                  </a:lnTo>
                  <a:lnTo>
                    <a:pt x="870255" y="162979"/>
                  </a:lnTo>
                  <a:lnTo>
                    <a:pt x="899247" y="197712"/>
                  </a:lnTo>
                  <a:lnTo>
                    <a:pt x="925055" y="234999"/>
                  </a:lnTo>
                  <a:lnTo>
                    <a:pt x="947468" y="274632"/>
                  </a:lnTo>
                  <a:lnTo>
                    <a:pt x="966276" y="316401"/>
                  </a:lnTo>
                  <a:lnTo>
                    <a:pt x="981270" y="360095"/>
                  </a:lnTo>
                  <a:lnTo>
                    <a:pt x="992240" y="405505"/>
                  </a:lnTo>
                  <a:lnTo>
                    <a:pt x="998976" y="452421"/>
                  </a:lnTo>
                  <a:lnTo>
                    <a:pt x="1001268" y="500633"/>
                  </a:lnTo>
                  <a:lnTo>
                    <a:pt x="998976" y="548846"/>
                  </a:lnTo>
                  <a:lnTo>
                    <a:pt x="992240" y="595762"/>
                  </a:lnTo>
                  <a:lnTo>
                    <a:pt x="981270" y="641172"/>
                  </a:lnTo>
                  <a:lnTo>
                    <a:pt x="966276" y="684866"/>
                  </a:lnTo>
                  <a:lnTo>
                    <a:pt x="947468" y="726635"/>
                  </a:lnTo>
                  <a:lnTo>
                    <a:pt x="925055" y="766268"/>
                  </a:lnTo>
                  <a:lnTo>
                    <a:pt x="899247" y="803555"/>
                  </a:lnTo>
                  <a:lnTo>
                    <a:pt x="870255" y="838288"/>
                  </a:lnTo>
                  <a:lnTo>
                    <a:pt x="838288" y="870255"/>
                  </a:lnTo>
                  <a:lnTo>
                    <a:pt x="803555" y="899247"/>
                  </a:lnTo>
                  <a:lnTo>
                    <a:pt x="766268" y="925055"/>
                  </a:lnTo>
                  <a:lnTo>
                    <a:pt x="726635" y="947468"/>
                  </a:lnTo>
                  <a:lnTo>
                    <a:pt x="684866" y="966276"/>
                  </a:lnTo>
                  <a:lnTo>
                    <a:pt x="641172" y="981270"/>
                  </a:lnTo>
                  <a:lnTo>
                    <a:pt x="595762" y="992240"/>
                  </a:lnTo>
                  <a:lnTo>
                    <a:pt x="548846" y="998976"/>
                  </a:lnTo>
                  <a:lnTo>
                    <a:pt x="500634" y="1001267"/>
                  </a:lnTo>
                  <a:lnTo>
                    <a:pt x="452421" y="998976"/>
                  </a:lnTo>
                  <a:lnTo>
                    <a:pt x="405505" y="992240"/>
                  </a:lnTo>
                  <a:lnTo>
                    <a:pt x="360095" y="981270"/>
                  </a:lnTo>
                  <a:lnTo>
                    <a:pt x="316401" y="966276"/>
                  </a:lnTo>
                  <a:lnTo>
                    <a:pt x="274632" y="947468"/>
                  </a:lnTo>
                  <a:lnTo>
                    <a:pt x="234999" y="925055"/>
                  </a:lnTo>
                  <a:lnTo>
                    <a:pt x="197712" y="899247"/>
                  </a:lnTo>
                  <a:lnTo>
                    <a:pt x="162979" y="870255"/>
                  </a:lnTo>
                  <a:lnTo>
                    <a:pt x="131012" y="838288"/>
                  </a:lnTo>
                  <a:lnTo>
                    <a:pt x="102020" y="803555"/>
                  </a:lnTo>
                  <a:lnTo>
                    <a:pt x="76212" y="766268"/>
                  </a:lnTo>
                  <a:lnTo>
                    <a:pt x="53799" y="726635"/>
                  </a:lnTo>
                  <a:lnTo>
                    <a:pt x="34991" y="684866"/>
                  </a:lnTo>
                  <a:lnTo>
                    <a:pt x="19997" y="641172"/>
                  </a:lnTo>
                  <a:lnTo>
                    <a:pt x="9027" y="595762"/>
                  </a:lnTo>
                  <a:lnTo>
                    <a:pt x="2291" y="548846"/>
                  </a:lnTo>
                  <a:lnTo>
                    <a:pt x="0" y="50063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80160" y="3503676"/>
            <a:ext cx="5798820" cy="1027430"/>
            <a:chOff x="1280160" y="3503676"/>
            <a:chExt cx="5798820" cy="1027430"/>
          </a:xfrm>
        </p:grpSpPr>
        <p:sp>
          <p:nvSpPr>
            <p:cNvPr id="10" name="object 10"/>
            <p:cNvSpPr/>
            <p:nvPr/>
          </p:nvSpPr>
          <p:spPr>
            <a:xfrm>
              <a:off x="1792986" y="3516630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5">
                  <a:moveTo>
                    <a:pt x="5273040" y="0"/>
                  </a:moveTo>
                  <a:lnTo>
                    <a:pt x="500633" y="0"/>
                  </a:lnTo>
                  <a:lnTo>
                    <a:pt x="0" y="500634"/>
                  </a:lnTo>
                  <a:lnTo>
                    <a:pt x="500633" y="1001268"/>
                  </a:lnTo>
                  <a:lnTo>
                    <a:pt x="5273040" y="1001268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2986" y="3516630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5">
                  <a:moveTo>
                    <a:pt x="5273040" y="1001268"/>
                  </a:moveTo>
                  <a:lnTo>
                    <a:pt x="500633" y="1001268"/>
                  </a:lnTo>
                  <a:lnTo>
                    <a:pt x="0" y="500634"/>
                  </a:lnTo>
                  <a:lnTo>
                    <a:pt x="500633" y="0"/>
                  </a:lnTo>
                  <a:lnTo>
                    <a:pt x="5273040" y="0"/>
                  </a:lnTo>
                  <a:lnTo>
                    <a:pt x="5273040" y="10012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93114" y="3516630"/>
              <a:ext cx="1001268" cy="1001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93114" y="3516630"/>
              <a:ext cx="1001394" cy="1001394"/>
            </a:xfrm>
            <a:custGeom>
              <a:avLst/>
              <a:gdLst/>
              <a:ahLst/>
              <a:cxnLst/>
              <a:rect l="l" t="t" r="r" b="b"/>
              <a:pathLst>
                <a:path w="1001394" h="1001395">
                  <a:moveTo>
                    <a:pt x="0" y="500634"/>
                  </a:moveTo>
                  <a:lnTo>
                    <a:pt x="2291" y="452421"/>
                  </a:lnTo>
                  <a:lnTo>
                    <a:pt x="9027" y="405505"/>
                  </a:lnTo>
                  <a:lnTo>
                    <a:pt x="19997" y="360095"/>
                  </a:lnTo>
                  <a:lnTo>
                    <a:pt x="34991" y="316401"/>
                  </a:lnTo>
                  <a:lnTo>
                    <a:pt x="53799" y="274632"/>
                  </a:lnTo>
                  <a:lnTo>
                    <a:pt x="76212" y="234999"/>
                  </a:lnTo>
                  <a:lnTo>
                    <a:pt x="102020" y="197712"/>
                  </a:lnTo>
                  <a:lnTo>
                    <a:pt x="131012" y="162979"/>
                  </a:lnTo>
                  <a:lnTo>
                    <a:pt x="162979" y="131012"/>
                  </a:lnTo>
                  <a:lnTo>
                    <a:pt x="197712" y="102020"/>
                  </a:lnTo>
                  <a:lnTo>
                    <a:pt x="234999" y="76212"/>
                  </a:lnTo>
                  <a:lnTo>
                    <a:pt x="274632" y="53799"/>
                  </a:lnTo>
                  <a:lnTo>
                    <a:pt x="316401" y="34991"/>
                  </a:lnTo>
                  <a:lnTo>
                    <a:pt x="360095" y="19997"/>
                  </a:lnTo>
                  <a:lnTo>
                    <a:pt x="405505" y="9027"/>
                  </a:lnTo>
                  <a:lnTo>
                    <a:pt x="452421" y="2291"/>
                  </a:lnTo>
                  <a:lnTo>
                    <a:pt x="500634" y="0"/>
                  </a:lnTo>
                  <a:lnTo>
                    <a:pt x="548846" y="2291"/>
                  </a:lnTo>
                  <a:lnTo>
                    <a:pt x="595762" y="9027"/>
                  </a:lnTo>
                  <a:lnTo>
                    <a:pt x="641172" y="19997"/>
                  </a:lnTo>
                  <a:lnTo>
                    <a:pt x="684866" y="34991"/>
                  </a:lnTo>
                  <a:lnTo>
                    <a:pt x="726635" y="53799"/>
                  </a:lnTo>
                  <a:lnTo>
                    <a:pt x="766268" y="76212"/>
                  </a:lnTo>
                  <a:lnTo>
                    <a:pt x="803555" y="102020"/>
                  </a:lnTo>
                  <a:lnTo>
                    <a:pt x="838288" y="131012"/>
                  </a:lnTo>
                  <a:lnTo>
                    <a:pt x="870255" y="162979"/>
                  </a:lnTo>
                  <a:lnTo>
                    <a:pt x="899247" y="197712"/>
                  </a:lnTo>
                  <a:lnTo>
                    <a:pt x="925055" y="234999"/>
                  </a:lnTo>
                  <a:lnTo>
                    <a:pt x="947468" y="274632"/>
                  </a:lnTo>
                  <a:lnTo>
                    <a:pt x="966276" y="316401"/>
                  </a:lnTo>
                  <a:lnTo>
                    <a:pt x="981270" y="360095"/>
                  </a:lnTo>
                  <a:lnTo>
                    <a:pt x="992240" y="405505"/>
                  </a:lnTo>
                  <a:lnTo>
                    <a:pt x="998976" y="452421"/>
                  </a:lnTo>
                  <a:lnTo>
                    <a:pt x="1001268" y="500634"/>
                  </a:lnTo>
                  <a:lnTo>
                    <a:pt x="998976" y="548846"/>
                  </a:lnTo>
                  <a:lnTo>
                    <a:pt x="992240" y="595762"/>
                  </a:lnTo>
                  <a:lnTo>
                    <a:pt x="981270" y="641172"/>
                  </a:lnTo>
                  <a:lnTo>
                    <a:pt x="966276" y="684866"/>
                  </a:lnTo>
                  <a:lnTo>
                    <a:pt x="947468" y="726635"/>
                  </a:lnTo>
                  <a:lnTo>
                    <a:pt x="925055" y="766268"/>
                  </a:lnTo>
                  <a:lnTo>
                    <a:pt x="899247" y="803555"/>
                  </a:lnTo>
                  <a:lnTo>
                    <a:pt x="870255" y="838288"/>
                  </a:lnTo>
                  <a:lnTo>
                    <a:pt x="838288" y="870255"/>
                  </a:lnTo>
                  <a:lnTo>
                    <a:pt x="803555" y="899247"/>
                  </a:lnTo>
                  <a:lnTo>
                    <a:pt x="766268" y="925055"/>
                  </a:lnTo>
                  <a:lnTo>
                    <a:pt x="726635" y="947468"/>
                  </a:lnTo>
                  <a:lnTo>
                    <a:pt x="684866" y="966276"/>
                  </a:lnTo>
                  <a:lnTo>
                    <a:pt x="641172" y="981270"/>
                  </a:lnTo>
                  <a:lnTo>
                    <a:pt x="595762" y="992240"/>
                  </a:lnTo>
                  <a:lnTo>
                    <a:pt x="548846" y="998976"/>
                  </a:lnTo>
                  <a:lnTo>
                    <a:pt x="500634" y="1001268"/>
                  </a:lnTo>
                  <a:lnTo>
                    <a:pt x="452421" y="998976"/>
                  </a:lnTo>
                  <a:lnTo>
                    <a:pt x="405505" y="992240"/>
                  </a:lnTo>
                  <a:lnTo>
                    <a:pt x="360095" y="981270"/>
                  </a:lnTo>
                  <a:lnTo>
                    <a:pt x="316401" y="966276"/>
                  </a:lnTo>
                  <a:lnTo>
                    <a:pt x="274632" y="947468"/>
                  </a:lnTo>
                  <a:lnTo>
                    <a:pt x="234999" y="925055"/>
                  </a:lnTo>
                  <a:lnTo>
                    <a:pt x="197712" y="899247"/>
                  </a:lnTo>
                  <a:lnTo>
                    <a:pt x="162979" y="870255"/>
                  </a:lnTo>
                  <a:lnTo>
                    <a:pt x="131012" y="838288"/>
                  </a:lnTo>
                  <a:lnTo>
                    <a:pt x="102020" y="803555"/>
                  </a:lnTo>
                  <a:lnTo>
                    <a:pt x="76212" y="766268"/>
                  </a:lnTo>
                  <a:lnTo>
                    <a:pt x="53799" y="726635"/>
                  </a:lnTo>
                  <a:lnTo>
                    <a:pt x="34991" y="684866"/>
                  </a:lnTo>
                  <a:lnTo>
                    <a:pt x="19997" y="641172"/>
                  </a:lnTo>
                  <a:lnTo>
                    <a:pt x="9027" y="595762"/>
                  </a:lnTo>
                  <a:lnTo>
                    <a:pt x="2291" y="548846"/>
                  </a:lnTo>
                  <a:lnTo>
                    <a:pt x="0" y="50063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779968" y="4803584"/>
            <a:ext cx="5299075" cy="1027430"/>
            <a:chOff x="1779968" y="4803584"/>
            <a:chExt cx="5299075" cy="1027430"/>
          </a:xfrm>
        </p:grpSpPr>
        <p:sp>
          <p:nvSpPr>
            <p:cNvPr id="15" name="object 15"/>
            <p:cNvSpPr/>
            <p:nvPr/>
          </p:nvSpPr>
          <p:spPr>
            <a:xfrm>
              <a:off x="1792985" y="4816601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5">
                  <a:moveTo>
                    <a:pt x="5273040" y="0"/>
                  </a:moveTo>
                  <a:lnTo>
                    <a:pt x="500633" y="0"/>
                  </a:lnTo>
                  <a:lnTo>
                    <a:pt x="0" y="500634"/>
                  </a:lnTo>
                  <a:lnTo>
                    <a:pt x="500633" y="1001268"/>
                  </a:lnTo>
                  <a:lnTo>
                    <a:pt x="5273040" y="1001268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92985" y="4816601"/>
              <a:ext cx="5273040" cy="1001394"/>
            </a:xfrm>
            <a:custGeom>
              <a:avLst/>
              <a:gdLst/>
              <a:ahLst/>
              <a:cxnLst/>
              <a:rect l="l" t="t" r="r" b="b"/>
              <a:pathLst>
                <a:path w="5273040" h="1001395">
                  <a:moveTo>
                    <a:pt x="5273040" y="1001268"/>
                  </a:moveTo>
                  <a:lnTo>
                    <a:pt x="500633" y="1001268"/>
                  </a:lnTo>
                  <a:lnTo>
                    <a:pt x="0" y="500634"/>
                  </a:lnTo>
                  <a:lnTo>
                    <a:pt x="500633" y="0"/>
                  </a:lnTo>
                  <a:lnTo>
                    <a:pt x="5273040" y="0"/>
                  </a:lnTo>
                  <a:lnTo>
                    <a:pt x="5273040" y="10012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79070">
              <a:lnSpc>
                <a:spcPct val="100000"/>
              </a:lnSpc>
              <a:spcBef>
                <a:spcPts val="105"/>
              </a:spcBef>
            </a:pPr>
            <a:r>
              <a:rPr dirty="0"/>
              <a:t>1945-1950 ; 1950-1959 ;</a:t>
            </a:r>
            <a:r>
              <a:rPr dirty="0" spc="-105"/>
              <a:t> </a:t>
            </a:r>
            <a:r>
              <a:rPr dirty="0"/>
              <a:t>1956-1965</a:t>
            </a:r>
          </a:p>
          <a:p>
            <a:pPr marL="179070">
              <a:lnSpc>
                <a:spcPct val="100000"/>
              </a:lnSpc>
            </a:pPr>
            <a:endParaRPr sz="2500"/>
          </a:p>
          <a:p>
            <a:pPr algn="ctr" marL="180975">
              <a:lnSpc>
                <a:spcPct val="100000"/>
              </a:lnSpc>
              <a:spcBef>
                <a:spcPts val="1680"/>
              </a:spcBef>
            </a:pPr>
            <a:r>
              <a:rPr dirty="0" sz="3200" b="0">
                <a:latin typeface="Arial"/>
                <a:cs typeface="Arial"/>
              </a:rPr>
              <a:t>ORDE</a:t>
            </a:r>
            <a:r>
              <a:rPr dirty="0" sz="3200" spc="-80" b="0">
                <a:latin typeface="Arial"/>
                <a:cs typeface="Arial"/>
              </a:rPr>
              <a:t> </a:t>
            </a:r>
            <a:r>
              <a:rPr dirty="0" sz="3200" b="0">
                <a:latin typeface="Arial"/>
                <a:cs typeface="Arial"/>
              </a:rPr>
              <a:t>BARU</a:t>
            </a:r>
            <a:endParaRPr sz="3200">
              <a:latin typeface="Arial"/>
              <a:cs typeface="Arial"/>
            </a:endParaRPr>
          </a:p>
          <a:p>
            <a:pPr marL="179070"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algn="ctr" marL="180975">
              <a:lnSpc>
                <a:spcPct val="100000"/>
              </a:lnSpc>
              <a:spcBef>
                <a:spcPts val="2260"/>
              </a:spcBef>
            </a:pPr>
            <a:r>
              <a:rPr dirty="0" sz="3200" b="0">
                <a:latin typeface="Arial"/>
                <a:cs typeface="Arial"/>
              </a:rPr>
              <a:t>REFORMASI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80160" y="4803647"/>
            <a:ext cx="1027430" cy="1027430"/>
            <a:chOff x="1280160" y="4803647"/>
            <a:chExt cx="1027430" cy="1027430"/>
          </a:xfrm>
        </p:grpSpPr>
        <p:sp>
          <p:nvSpPr>
            <p:cNvPr id="19" name="object 19"/>
            <p:cNvSpPr/>
            <p:nvPr/>
          </p:nvSpPr>
          <p:spPr>
            <a:xfrm>
              <a:off x="1293114" y="4816601"/>
              <a:ext cx="1001268" cy="1001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3114" y="4816601"/>
              <a:ext cx="1001394" cy="1001394"/>
            </a:xfrm>
            <a:custGeom>
              <a:avLst/>
              <a:gdLst/>
              <a:ahLst/>
              <a:cxnLst/>
              <a:rect l="l" t="t" r="r" b="b"/>
              <a:pathLst>
                <a:path w="1001394" h="1001395">
                  <a:moveTo>
                    <a:pt x="0" y="500634"/>
                  </a:moveTo>
                  <a:lnTo>
                    <a:pt x="2291" y="452421"/>
                  </a:lnTo>
                  <a:lnTo>
                    <a:pt x="9027" y="405505"/>
                  </a:lnTo>
                  <a:lnTo>
                    <a:pt x="19997" y="360095"/>
                  </a:lnTo>
                  <a:lnTo>
                    <a:pt x="34991" y="316401"/>
                  </a:lnTo>
                  <a:lnTo>
                    <a:pt x="53799" y="274632"/>
                  </a:lnTo>
                  <a:lnTo>
                    <a:pt x="76212" y="234999"/>
                  </a:lnTo>
                  <a:lnTo>
                    <a:pt x="102020" y="197712"/>
                  </a:lnTo>
                  <a:lnTo>
                    <a:pt x="131012" y="162979"/>
                  </a:lnTo>
                  <a:lnTo>
                    <a:pt x="162979" y="131012"/>
                  </a:lnTo>
                  <a:lnTo>
                    <a:pt x="197712" y="102020"/>
                  </a:lnTo>
                  <a:lnTo>
                    <a:pt x="234999" y="76212"/>
                  </a:lnTo>
                  <a:lnTo>
                    <a:pt x="274632" y="53799"/>
                  </a:lnTo>
                  <a:lnTo>
                    <a:pt x="316401" y="34991"/>
                  </a:lnTo>
                  <a:lnTo>
                    <a:pt x="360095" y="19997"/>
                  </a:lnTo>
                  <a:lnTo>
                    <a:pt x="405505" y="9027"/>
                  </a:lnTo>
                  <a:lnTo>
                    <a:pt x="452421" y="2291"/>
                  </a:lnTo>
                  <a:lnTo>
                    <a:pt x="500634" y="0"/>
                  </a:lnTo>
                  <a:lnTo>
                    <a:pt x="548846" y="2291"/>
                  </a:lnTo>
                  <a:lnTo>
                    <a:pt x="595762" y="9027"/>
                  </a:lnTo>
                  <a:lnTo>
                    <a:pt x="641172" y="19997"/>
                  </a:lnTo>
                  <a:lnTo>
                    <a:pt x="684866" y="34991"/>
                  </a:lnTo>
                  <a:lnTo>
                    <a:pt x="726635" y="53799"/>
                  </a:lnTo>
                  <a:lnTo>
                    <a:pt x="766268" y="76212"/>
                  </a:lnTo>
                  <a:lnTo>
                    <a:pt x="803555" y="102020"/>
                  </a:lnTo>
                  <a:lnTo>
                    <a:pt x="838288" y="131012"/>
                  </a:lnTo>
                  <a:lnTo>
                    <a:pt x="870255" y="162979"/>
                  </a:lnTo>
                  <a:lnTo>
                    <a:pt x="899247" y="197712"/>
                  </a:lnTo>
                  <a:lnTo>
                    <a:pt x="925055" y="234999"/>
                  </a:lnTo>
                  <a:lnTo>
                    <a:pt x="947468" y="274632"/>
                  </a:lnTo>
                  <a:lnTo>
                    <a:pt x="966276" y="316401"/>
                  </a:lnTo>
                  <a:lnTo>
                    <a:pt x="981270" y="360095"/>
                  </a:lnTo>
                  <a:lnTo>
                    <a:pt x="992240" y="405505"/>
                  </a:lnTo>
                  <a:lnTo>
                    <a:pt x="998976" y="452421"/>
                  </a:lnTo>
                  <a:lnTo>
                    <a:pt x="1001268" y="500634"/>
                  </a:lnTo>
                  <a:lnTo>
                    <a:pt x="998976" y="548848"/>
                  </a:lnTo>
                  <a:lnTo>
                    <a:pt x="992240" y="595765"/>
                  </a:lnTo>
                  <a:lnTo>
                    <a:pt x="981270" y="641177"/>
                  </a:lnTo>
                  <a:lnTo>
                    <a:pt x="966276" y="684872"/>
                  </a:lnTo>
                  <a:lnTo>
                    <a:pt x="947468" y="726640"/>
                  </a:lnTo>
                  <a:lnTo>
                    <a:pt x="925055" y="766273"/>
                  </a:lnTo>
                  <a:lnTo>
                    <a:pt x="899247" y="803561"/>
                  </a:lnTo>
                  <a:lnTo>
                    <a:pt x="870255" y="838293"/>
                  </a:lnTo>
                  <a:lnTo>
                    <a:pt x="838288" y="870259"/>
                  </a:lnTo>
                  <a:lnTo>
                    <a:pt x="803555" y="899251"/>
                  </a:lnTo>
                  <a:lnTo>
                    <a:pt x="766268" y="925058"/>
                  </a:lnTo>
                  <a:lnTo>
                    <a:pt x="726635" y="947470"/>
                  </a:lnTo>
                  <a:lnTo>
                    <a:pt x="684866" y="966278"/>
                  </a:lnTo>
                  <a:lnTo>
                    <a:pt x="641172" y="981271"/>
                  </a:lnTo>
                  <a:lnTo>
                    <a:pt x="595762" y="992240"/>
                  </a:lnTo>
                  <a:lnTo>
                    <a:pt x="548846" y="998976"/>
                  </a:lnTo>
                  <a:lnTo>
                    <a:pt x="500634" y="1001268"/>
                  </a:lnTo>
                  <a:lnTo>
                    <a:pt x="452421" y="998976"/>
                  </a:lnTo>
                  <a:lnTo>
                    <a:pt x="405505" y="992240"/>
                  </a:lnTo>
                  <a:lnTo>
                    <a:pt x="360095" y="981271"/>
                  </a:lnTo>
                  <a:lnTo>
                    <a:pt x="316401" y="966278"/>
                  </a:lnTo>
                  <a:lnTo>
                    <a:pt x="274632" y="947470"/>
                  </a:lnTo>
                  <a:lnTo>
                    <a:pt x="234999" y="925058"/>
                  </a:lnTo>
                  <a:lnTo>
                    <a:pt x="197712" y="899251"/>
                  </a:lnTo>
                  <a:lnTo>
                    <a:pt x="162979" y="870259"/>
                  </a:lnTo>
                  <a:lnTo>
                    <a:pt x="131012" y="838293"/>
                  </a:lnTo>
                  <a:lnTo>
                    <a:pt x="102020" y="803561"/>
                  </a:lnTo>
                  <a:lnTo>
                    <a:pt x="76212" y="766273"/>
                  </a:lnTo>
                  <a:lnTo>
                    <a:pt x="53799" y="726640"/>
                  </a:lnTo>
                  <a:lnTo>
                    <a:pt x="34991" y="684872"/>
                  </a:lnTo>
                  <a:lnTo>
                    <a:pt x="19997" y="641177"/>
                  </a:lnTo>
                  <a:lnTo>
                    <a:pt x="9027" y="595765"/>
                  </a:lnTo>
                  <a:lnTo>
                    <a:pt x="2291" y="548848"/>
                  </a:lnTo>
                  <a:lnTo>
                    <a:pt x="0" y="50063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387095" y="643127"/>
            <a:ext cx="8369808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201" y="19303"/>
            <a:ext cx="25444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ORDE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LAMA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710946"/>
            <a:ext cx="8988425" cy="5605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 indent="-457200">
              <a:lnSpc>
                <a:spcPts val="222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 Lama Periode</a:t>
            </a:r>
            <a:r>
              <a:rPr dirty="0" u="heavy" sz="19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1945-1950</a:t>
            </a:r>
            <a:endParaRPr sz="19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89100"/>
              </a:lnSpc>
              <a:spcBef>
                <a:spcPts val="235"/>
              </a:spcBef>
            </a:pPr>
            <a:r>
              <a:rPr dirty="0" sz="2250" spc="10">
                <a:latin typeface="Times New Roman"/>
                <a:cs typeface="Times New Roman"/>
              </a:rPr>
              <a:t>›</a:t>
            </a:r>
            <a:r>
              <a:rPr dirty="0" sz="2250" spc="58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Dalam kehidupan politik, sila keempat </a:t>
            </a:r>
            <a:r>
              <a:rPr dirty="0" sz="1900">
                <a:latin typeface="Times New Roman"/>
                <a:cs typeface="Times New Roman"/>
              </a:rPr>
              <a:t>yg </a:t>
            </a:r>
            <a:r>
              <a:rPr dirty="0" sz="1900" spc="-10">
                <a:latin typeface="Times New Roman"/>
                <a:cs typeface="Times New Roman"/>
              </a:rPr>
              <a:t>mengutamakan </a:t>
            </a:r>
            <a:r>
              <a:rPr dirty="0" sz="1900" spc="-5">
                <a:latin typeface="Times New Roman"/>
                <a:cs typeface="Times New Roman"/>
              </a:rPr>
              <a:t>musyawarah &amp; mufakat  tidak dapat dilaksanakan, sebab demokrasi </a:t>
            </a:r>
            <a:r>
              <a:rPr dirty="0" sz="1900">
                <a:latin typeface="Times New Roman"/>
                <a:cs typeface="Times New Roman"/>
              </a:rPr>
              <a:t>yg </a:t>
            </a:r>
            <a:r>
              <a:rPr dirty="0" sz="1900" spc="-5">
                <a:latin typeface="Times New Roman"/>
                <a:cs typeface="Times New Roman"/>
              </a:rPr>
              <a:t>diterapkan demokrasi parlementer,  dimana presiden sebagai kepala negara, sedang kepala pemerintahan dipegang  Perdana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Menteri.</a:t>
            </a:r>
            <a:endParaRPr sz="19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ct val="88700"/>
              </a:lnSpc>
              <a:spcBef>
                <a:spcPts val="180"/>
              </a:spcBef>
            </a:pPr>
            <a:r>
              <a:rPr dirty="0" sz="2250" spc="10">
                <a:latin typeface="Times New Roman"/>
                <a:cs typeface="Times New Roman"/>
              </a:rPr>
              <a:t>›</a:t>
            </a:r>
            <a:r>
              <a:rPr dirty="0" sz="2250" spc="58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Kesimpulannya walaupun konstitusi </a:t>
            </a:r>
            <a:r>
              <a:rPr dirty="0" sz="1900">
                <a:latin typeface="Times New Roman"/>
                <a:cs typeface="Times New Roman"/>
              </a:rPr>
              <a:t>yg </a:t>
            </a:r>
            <a:r>
              <a:rPr dirty="0" sz="1900" spc="-5">
                <a:latin typeface="Times New Roman"/>
                <a:cs typeface="Times New Roman"/>
              </a:rPr>
              <a:t>digunakan adalah Pancasila dan </a:t>
            </a:r>
            <a:r>
              <a:rPr dirty="0" sz="1900" spc="-10">
                <a:latin typeface="Times New Roman"/>
                <a:cs typeface="Times New Roman"/>
              </a:rPr>
              <a:t>UUD </a:t>
            </a:r>
            <a:r>
              <a:rPr dirty="0" sz="1900" spc="-5">
                <a:latin typeface="Times New Roman"/>
                <a:cs typeface="Times New Roman"/>
              </a:rPr>
              <a:t>1945  </a:t>
            </a:r>
            <a:r>
              <a:rPr dirty="0" sz="1900">
                <a:latin typeface="Times New Roman"/>
                <a:cs typeface="Times New Roman"/>
              </a:rPr>
              <a:t>yg </a:t>
            </a:r>
            <a:r>
              <a:rPr dirty="0" sz="1900" spc="-5">
                <a:latin typeface="Times New Roman"/>
                <a:cs typeface="Times New Roman"/>
              </a:rPr>
              <a:t>presidensiil, namun dalam praktek kenegaraan system presidensiil tak dapat  diwujudkan.</a:t>
            </a:r>
            <a:endParaRPr sz="19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spcBef>
                <a:spcPts val="240"/>
              </a:spcBef>
              <a:buAutoNum type="arabicPeriod" startAt="2"/>
              <a:tabLst>
                <a:tab pos="469900" algn="l"/>
              </a:tabLst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 Lama Periode</a:t>
            </a:r>
            <a:r>
              <a:rPr dirty="0" u="heavy" sz="20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1950-1959</a:t>
            </a:r>
            <a:endParaRPr sz="2000">
              <a:latin typeface="Times New Roman"/>
              <a:cs typeface="Times New Roman"/>
            </a:endParaRPr>
          </a:p>
          <a:p>
            <a:pPr algn="just" lvl="1" marL="870585" marR="5715" indent="-457200">
              <a:lnSpc>
                <a:spcPts val="2160"/>
              </a:lnSpc>
              <a:spcBef>
                <a:spcPts val="509"/>
              </a:spcBef>
              <a:buChar char="►"/>
              <a:tabLst>
                <a:tab pos="871219" algn="l"/>
              </a:tabLst>
            </a:pPr>
            <a:r>
              <a:rPr dirty="0" sz="2000" spc="-5">
                <a:latin typeface="Times New Roman"/>
                <a:cs typeface="Times New Roman"/>
              </a:rPr>
              <a:t>Walaupun dasar </a:t>
            </a:r>
            <a:r>
              <a:rPr dirty="0" sz="2000">
                <a:latin typeface="Times New Roman"/>
                <a:cs typeface="Times New Roman"/>
              </a:rPr>
              <a:t>negara </a:t>
            </a:r>
            <a:r>
              <a:rPr dirty="0" sz="2000" spc="-10">
                <a:latin typeface="Times New Roman"/>
                <a:cs typeface="Times New Roman"/>
              </a:rPr>
              <a:t>tetap </a:t>
            </a:r>
            <a:r>
              <a:rPr dirty="0" sz="2000" spc="-5">
                <a:latin typeface="Times New Roman"/>
                <a:cs typeface="Times New Roman"/>
              </a:rPr>
              <a:t>Pancasila, tetapi rumusan sila keempat </a:t>
            </a:r>
            <a:r>
              <a:rPr dirty="0" sz="2000">
                <a:latin typeface="Times New Roman"/>
                <a:cs typeface="Times New Roman"/>
              </a:rPr>
              <a:t>bukan  berjiwakan </a:t>
            </a:r>
            <a:r>
              <a:rPr dirty="0" sz="2000" spc="-5">
                <a:latin typeface="Times New Roman"/>
                <a:cs typeface="Times New Roman"/>
              </a:rPr>
              <a:t>musyawarah mufakat, melainkan </a:t>
            </a:r>
            <a:r>
              <a:rPr dirty="0" sz="2000">
                <a:latin typeface="Times New Roman"/>
                <a:cs typeface="Times New Roman"/>
              </a:rPr>
              <a:t>suara terbanyak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(voting).</a:t>
            </a:r>
            <a:endParaRPr sz="2000">
              <a:latin typeface="Times New Roman"/>
              <a:cs typeface="Times New Roman"/>
            </a:endParaRPr>
          </a:p>
          <a:p>
            <a:pPr algn="just" lvl="1" marL="870585" indent="-457834">
              <a:lnSpc>
                <a:spcPts val="2280"/>
              </a:lnSpc>
              <a:spcBef>
                <a:spcPts val="209"/>
              </a:spcBef>
              <a:buChar char="►"/>
              <a:tabLst>
                <a:tab pos="8712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Selama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Pancasila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diarahkan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sebagai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ideology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liberal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yg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ternyata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tidak</a:t>
            </a:r>
            <a:endParaRPr sz="2000">
              <a:latin typeface="Times New Roman"/>
              <a:cs typeface="Times New Roman"/>
            </a:endParaRPr>
          </a:p>
          <a:p>
            <a:pPr algn="just" marL="87058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menjamin stabilitas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pemerintahan</a:t>
            </a:r>
            <a:endParaRPr sz="20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spcBef>
                <a:spcPts val="229"/>
              </a:spcBef>
              <a:buAutoNum type="arabicPeriod" startAt="3"/>
              <a:tabLst>
                <a:tab pos="469900" algn="l"/>
              </a:tabLst>
            </a:pP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Periode 1956-1965 / Periode Demokrasi</a:t>
            </a:r>
            <a:r>
              <a:rPr dirty="0" u="heavy" sz="1900" spc="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Terpimpin</a:t>
            </a:r>
            <a:endParaRPr sz="1900">
              <a:latin typeface="Times New Roman"/>
              <a:cs typeface="Times New Roman"/>
            </a:endParaRPr>
          </a:p>
          <a:p>
            <a:pPr algn="just" marL="756285" marR="5715" indent="-287020">
              <a:lnSpc>
                <a:spcPts val="2050"/>
              </a:lnSpc>
              <a:spcBef>
                <a:spcPts val="489"/>
              </a:spcBef>
            </a:pPr>
            <a:r>
              <a:rPr dirty="0" sz="1900" spc="-5">
                <a:latin typeface="Times New Roman"/>
                <a:cs typeface="Times New Roman"/>
              </a:rPr>
              <a:t>♣ Demokrasi bukan berada pada kekuasaan </a:t>
            </a:r>
            <a:r>
              <a:rPr dirty="0" sz="1900">
                <a:latin typeface="Times New Roman"/>
                <a:cs typeface="Times New Roman"/>
              </a:rPr>
              <a:t>rakyat </a:t>
            </a:r>
            <a:r>
              <a:rPr dirty="0" sz="1900" spc="-5">
                <a:latin typeface="Times New Roman"/>
                <a:cs typeface="Times New Roman"/>
              </a:rPr>
              <a:t>sehingga yang </a:t>
            </a:r>
            <a:r>
              <a:rPr dirty="0" sz="1900" spc="-10">
                <a:latin typeface="Times New Roman"/>
                <a:cs typeface="Times New Roman"/>
              </a:rPr>
              <a:t>memimpin </a:t>
            </a:r>
            <a:r>
              <a:rPr dirty="0" sz="1900" spc="-5">
                <a:latin typeface="Times New Roman"/>
                <a:cs typeface="Times New Roman"/>
              </a:rPr>
              <a:t>adalah  nilai-nilai Pancasila tetapi berada pada kekuasaan pribadi presiden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Soekarno.</a:t>
            </a:r>
            <a:endParaRPr sz="19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200"/>
              </a:spcBef>
            </a:pPr>
            <a:r>
              <a:rPr dirty="0" sz="1900" spc="-5">
                <a:latin typeface="Times New Roman"/>
                <a:cs typeface="Times New Roman"/>
              </a:rPr>
              <a:t>♣ Terjadilah berbagai penyimpangan penafsiran terhadap Pancasila dalam</a:t>
            </a:r>
            <a:r>
              <a:rPr dirty="0" sz="1900" spc="15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konstitusi.</a:t>
            </a:r>
            <a:endParaRPr sz="1900">
              <a:latin typeface="Times New Roman"/>
              <a:cs typeface="Times New Roman"/>
            </a:endParaRPr>
          </a:p>
          <a:p>
            <a:pPr algn="just" marL="756285" marR="6350" indent="-287020">
              <a:lnSpc>
                <a:spcPts val="2050"/>
              </a:lnSpc>
              <a:spcBef>
                <a:spcPts val="489"/>
              </a:spcBef>
            </a:pPr>
            <a:r>
              <a:rPr dirty="0" sz="1900" spc="-5">
                <a:latin typeface="Times New Roman"/>
                <a:cs typeface="Times New Roman"/>
              </a:rPr>
              <a:t>♣ Kesimpulan yang ditarik </a:t>
            </a:r>
            <a:r>
              <a:rPr dirty="0" sz="1900" spc="-10">
                <a:latin typeface="Times New Roman"/>
                <a:cs typeface="Times New Roman"/>
              </a:rPr>
              <a:t>adalah </a:t>
            </a:r>
            <a:r>
              <a:rPr dirty="0" sz="1900" spc="-5">
                <a:latin typeface="Times New Roman"/>
                <a:cs typeface="Times New Roman"/>
              </a:rPr>
              <a:t>Pancasila telah diarahkan sebagai ideology otoriter,  konfrotatif dan tidak </a:t>
            </a:r>
            <a:r>
              <a:rPr dirty="0" sz="1900" spc="-10">
                <a:latin typeface="Times New Roman"/>
                <a:cs typeface="Times New Roman"/>
              </a:rPr>
              <a:t>memberi </a:t>
            </a:r>
            <a:r>
              <a:rPr dirty="0" sz="1900" spc="-5">
                <a:latin typeface="Times New Roman"/>
                <a:cs typeface="Times New Roman"/>
              </a:rPr>
              <a:t>ruang pada demokrasi bagi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rakyat.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294258"/>
            <a:ext cx="2454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ORDE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BARU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10132"/>
            <a:ext cx="8102600" cy="3738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100" spc="-5">
                <a:latin typeface="Times New Roman"/>
                <a:cs typeface="Times New Roman"/>
              </a:rPr>
              <a:t>Upaya soeharto </a:t>
            </a:r>
            <a:r>
              <a:rPr dirty="0" sz="2100">
                <a:latin typeface="Times New Roman"/>
                <a:cs typeface="Times New Roman"/>
              </a:rPr>
              <a:t>adalah bagaimana </a:t>
            </a:r>
            <a:r>
              <a:rPr dirty="0" sz="2100" spc="-5">
                <a:latin typeface="Times New Roman"/>
                <a:cs typeface="Times New Roman"/>
              </a:rPr>
              <a:t>menegakkan </a:t>
            </a:r>
            <a:r>
              <a:rPr dirty="0" sz="2100">
                <a:latin typeface="Times New Roman"/>
                <a:cs typeface="Times New Roman"/>
              </a:rPr>
              <a:t>stabilitas politik yang  </a:t>
            </a:r>
            <a:r>
              <a:rPr dirty="0" sz="2100" spc="-5">
                <a:latin typeface="Times New Roman"/>
                <a:cs typeface="Times New Roman"/>
              </a:rPr>
              <a:t>dinamis </a:t>
            </a:r>
            <a:r>
              <a:rPr dirty="0" sz="2100">
                <a:latin typeface="Times New Roman"/>
                <a:cs typeface="Times New Roman"/>
              </a:rPr>
              <a:t>diikuti dengan trilogi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pembangunan.</a:t>
            </a:r>
            <a:endParaRPr sz="21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dirty="0" sz="2100">
                <a:latin typeface="Times New Roman"/>
                <a:cs typeface="Times New Roman"/>
              </a:rPr>
              <a:t>Dengan </a:t>
            </a:r>
            <a:r>
              <a:rPr dirty="0" sz="2100" spc="-5">
                <a:latin typeface="Times New Roman"/>
                <a:cs typeface="Times New Roman"/>
              </a:rPr>
              <a:t>“P4” (Pedoman </a:t>
            </a:r>
            <a:r>
              <a:rPr dirty="0" sz="2100">
                <a:latin typeface="Times New Roman"/>
                <a:cs typeface="Times New Roman"/>
              </a:rPr>
              <a:t>Penghayatan dan </a:t>
            </a:r>
            <a:r>
              <a:rPr dirty="0" sz="2100" spc="-5">
                <a:latin typeface="Times New Roman"/>
                <a:cs typeface="Times New Roman"/>
              </a:rPr>
              <a:t>Pengamalan </a:t>
            </a:r>
            <a:r>
              <a:rPr dirty="0" sz="2100">
                <a:latin typeface="Times New Roman"/>
                <a:cs typeface="Times New Roman"/>
              </a:rPr>
              <a:t>Pancasila) </a:t>
            </a:r>
            <a:r>
              <a:rPr dirty="0" sz="2100" spc="-5">
                <a:latin typeface="Times New Roman"/>
                <a:cs typeface="Times New Roman"/>
              </a:rPr>
              <a:t>yang  </a:t>
            </a:r>
            <a:r>
              <a:rPr dirty="0" sz="2100">
                <a:latin typeface="Times New Roman"/>
                <a:cs typeface="Times New Roman"/>
              </a:rPr>
              <a:t>didasarkan pada </a:t>
            </a:r>
            <a:r>
              <a:rPr dirty="0" sz="2100" spc="-5">
                <a:latin typeface="Times New Roman"/>
                <a:cs typeface="Times New Roman"/>
              </a:rPr>
              <a:t>pengalaman </a:t>
            </a:r>
            <a:r>
              <a:rPr dirty="0" sz="2100">
                <a:latin typeface="Times New Roman"/>
                <a:cs typeface="Times New Roman"/>
              </a:rPr>
              <a:t>era sebelumnya dan situasi baru </a:t>
            </a:r>
            <a:r>
              <a:rPr dirty="0" sz="2100" spc="-5">
                <a:latin typeface="Times New Roman"/>
                <a:cs typeface="Times New Roman"/>
              </a:rPr>
              <a:t>yang  </a:t>
            </a:r>
            <a:r>
              <a:rPr dirty="0" sz="2100">
                <a:latin typeface="Times New Roman"/>
                <a:cs typeface="Times New Roman"/>
              </a:rPr>
              <a:t>dihadapi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bangsa.</a:t>
            </a:r>
            <a:endParaRPr sz="2100">
              <a:latin typeface="Times New Roman"/>
              <a:cs typeface="Times New Roman"/>
            </a:endParaRPr>
          </a:p>
          <a:p>
            <a:pPr algn="just" marL="355600" marR="825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dirty="0" sz="2100">
                <a:latin typeface="Times New Roman"/>
                <a:cs typeface="Times New Roman"/>
              </a:rPr>
              <a:t>Pancasila ditafsirkan </a:t>
            </a:r>
            <a:r>
              <a:rPr dirty="0" sz="2100" spc="-5">
                <a:latin typeface="Times New Roman"/>
                <a:cs typeface="Times New Roman"/>
              </a:rPr>
              <a:t>sesuai </a:t>
            </a:r>
            <a:r>
              <a:rPr dirty="0" sz="2100">
                <a:latin typeface="Times New Roman"/>
                <a:cs typeface="Times New Roman"/>
              </a:rPr>
              <a:t>kepentingan kekuasaan pemerintah dan  tertutup bagi tafsiran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lain.</a:t>
            </a:r>
            <a:endParaRPr sz="21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dirty="0" sz="2100">
                <a:latin typeface="Times New Roman"/>
                <a:cs typeface="Times New Roman"/>
              </a:rPr>
              <a:t>Kesimpulan, Pancasila </a:t>
            </a:r>
            <a:r>
              <a:rPr dirty="0" sz="2100" spc="-5">
                <a:latin typeface="Times New Roman"/>
                <a:cs typeface="Times New Roman"/>
              </a:rPr>
              <a:t>selama Orde </a:t>
            </a:r>
            <a:r>
              <a:rPr dirty="0" sz="2100">
                <a:latin typeface="Times New Roman"/>
                <a:cs typeface="Times New Roman"/>
              </a:rPr>
              <a:t>Baru diarahkan </a:t>
            </a:r>
            <a:r>
              <a:rPr dirty="0" sz="2100" spc="-5">
                <a:latin typeface="Times New Roman"/>
                <a:cs typeface="Times New Roman"/>
              </a:rPr>
              <a:t>menjadi </a:t>
            </a:r>
            <a:r>
              <a:rPr dirty="0" sz="2100">
                <a:latin typeface="Times New Roman"/>
                <a:cs typeface="Times New Roman"/>
              </a:rPr>
              <a:t>ideology  yang hanya </a:t>
            </a:r>
            <a:r>
              <a:rPr dirty="0" sz="2100" spc="-5">
                <a:latin typeface="Times New Roman"/>
                <a:cs typeface="Times New Roman"/>
              </a:rPr>
              <a:t>menguntungkan satu golongan, </a:t>
            </a:r>
            <a:r>
              <a:rPr dirty="0" sz="2100">
                <a:latin typeface="Times New Roman"/>
                <a:cs typeface="Times New Roman"/>
              </a:rPr>
              <a:t>yaitu loyalitas tunggal pada  pemerintah dan </a:t>
            </a:r>
            <a:r>
              <a:rPr dirty="0" sz="2100" spc="-5">
                <a:latin typeface="Times New Roman"/>
                <a:cs typeface="Times New Roman"/>
              </a:rPr>
              <a:t>demi </a:t>
            </a:r>
            <a:r>
              <a:rPr dirty="0" sz="2100">
                <a:latin typeface="Times New Roman"/>
                <a:cs typeface="Times New Roman"/>
              </a:rPr>
              <a:t>persatuan dan kesatuan </a:t>
            </a:r>
            <a:r>
              <a:rPr dirty="0" sz="2100" spc="-5">
                <a:latin typeface="Times New Roman"/>
                <a:cs typeface="Times New Roman"/>
              </a:rPr>
              <a:t>hak-hak demokrasi  </a:t>
            </a:r>
            <a:r>
              <a:rPr dirty="0" sz="2100">
                <a:latin typeface="Times New Roman"/>
                <a:cs typeface="Times New Roman"/>
              </a:rPr>
              <a:t>dikekang.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825" y="294258"/>
            <a:ext cx="3472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ERA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REFORMASI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77544"/>
            <a:ext cx="8104505" cy="411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481455" algn="l"/>
                <a:tab pos="2815590" algn="l"/>
                <a:tab pos="4548505" algn="l"/>
                <a:tab pos="5193030" algn="l"/>
                <a:tab pos="6343650" algn="l"/>
                <a:tab pos="6934200" algn="l"/>
                <a:tab pos="7593965" algn="l"/>
              </a:tabLst>
            </a:pPr>
            <a:r>
              <a:rPr dirty="0" sz="2000">
                <a:latin typeface="Times New Roman"/>
                <a:cs typeface="Times New Roman"/>
              </a:rPr>
              <a:t>Berupaya	</a:t>
            </a:r>
            <a:r>
              <a:rPr dirty="0" sz="2000" spc="-5">
                <a:latin typeface="Times New Roman"/>
                <a:cs typeface="Times New Roman"/>
              </a:rPr>
              <a:t>mengoreksi	penyelewengan	yang	dilakukan	oleh	Orde	Baru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termasuk juga Orde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Lama</a:t>
            </a:r>
            <a:endParaRPr sz="2000">
              <a:latin typeface="Times New Roman"/>
              <a:cs typeface="Times New Roman"/>
            </a:endParaRPr>
          </a:p>
          <a:p>
            <a:pPr marL="355600" marR="889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2118995" algn="l"/>
                <a:tab pos="6005830" algn="l"/>
                <a:tab pos="6453505" algn="l"/>
                <a:tab pos="7399020" algn="l"/>
              </a:tabLst>
            </a:pP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-h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 spc="-2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ulai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ba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gkan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ran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li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aupun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  </a:t>
            </a:r>
            <a:r>
              <a:rPr dirty="0" sz="2000">
                <a:latin typeface="Times New Roman"/>
                <a:cs typeface="Times New Roman"/>
              </a:rPr>
              <a:t>bawah.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192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Rakyat </a:t>
            </a:r>
            <a:r>
              <a:rPr dirty="0" sz="2000" spc="-5">
                <a:latin typeface="Times New Roman"/>
                <a:cs typeface="Times New Roman"/>
              </a:rPr>
              <a:t>bebas berserikat dan berkumpul dengan mendirikan partai politik,  </a:t>
            </a:r>
            <a:r>
              <a:rPr dirty="0" sz="2000">
                <a:latin typeface="Times New Roman"/>
                <a:cs typeface="Times New Roman"/>
              </a:rPr>
              <a:t>LSM,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dll.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Penegakan hukum </a:t>
            </a:r>
            <a:r>
              <a:rPr dirty="0" sz="2000" spc="-5">
                <a:latin typeface="Times New Roman"/>
                <a:cs typeface="Times New Roman"/>
              </a:rPr>
              <a:t>mulai </a:t>
            </a:r>
            <a:r>
              <a:rPr dirty="0" sz="2000">
                <a:latin typeface="Times New Roman"/>
                <a:cs typeface="Times New Roman"/>
              </a:rPr>
              <a:t>lebih baik daripada </a:t>
            </a:r>
            <a:r>
              <a:rPr dirty="0" sz="2000" spc="-5">
                <a:latin typeface="Times New Roman"/>
                <a:cs typeface="Times New Roman"/>
              </a:rPr>
              <a:t>masa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Orba.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Namun, </a:t>
            </a:r>
            <a:r>
              <a:rPr dirty="0" sz="2000" spc="-5">
                <a:latin typeface="Times New Roman"/>
                <a:cs typeface="Times New Roman"/>
              </a:rPr>
              <a:t>sangat disayangkan para elit politik yang mengendalikan  </a:t>
            </a:r>
            <a:r>
              <a:rPr dirty="0" sz="2000">
                <a:latin typeface="Times New Roman"/>
                <a:cs typeface="Times New Roman"/>
              </a:rPr>
              <a:t>pemerintahan dan kebijakan kurang konsisten dalam penegakan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hukum.</a:t>
            </a:r>
            <a:endParaRPr sz="2000">
              <a:latin typeface="Times New Roman"/>
              <a:cs typeface="Times New Roman"/>
            </a:endParaRPr>
          </a:p>
          <a:p>
            <a:pPr algn="just" marL="355600" marR="7620" indent="-342900">
              <a:lnSpc>
                <a:spcPts val="192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Dalam </a:t>
            </a:r>
            <a:r>
              <a:rPr dirty="0" sz="2000" spc="-5">
                <a:latin typeface="Times New Roman"/>
                <a:cs typeface="Times New Roman"/>
              </a:rPr>
              <a:t>bidang sosial </a:t>
            </a:r>
            <a:r>
              <a:rPr dirty="0" sz="2000">
                <a:latin typeface="Times New Roman"/>
                <a:cs typeface="Times New Roman"/>
              </a:rPr>
              <a:t>budaya, </a:t>
            </a:r>
            <a:r>
              <a:rPr dirty="0" sz="2000" spc="-5">
                <a:latin typeface="Times New Roman"/>
                <a:cs typeface="Times New Roman"/>
              </a:rPr>
              <a:t>disatu sisi kebebasan berbicara, bersikap, dan  bertindak amat </a:t>
            </a:r>
            <a:r>
              <a:rPr dirty="0" sz="2000" spc="-10">
                <a:latin typeface="Times New Roman"/>
                <a:cs typeface="Times New Roman"/>
              </a:rPr>
              <a:t>memacu </a:t>
            </a:r>
            <a:r>
              <a:rPr dirty="0" sz="2000" spc="-5">
                <a:latin typeface="Times New Roman"/>
                <a:cs typeface="Times New Roman"/>
              </a:rPr>
              <a:t>kreativitas masyarakat. Namun, di </a:t>
            </a:r>
            <a:r>
              <a:rPr dirty="0" sz="2000">
                <a:latin typeface="Times New Roman"/>
                <a:cs typeface="Times New Roman"/>
              </a:rPr>
              <a:t>sisi </a:t>
            </a:r>
            <a:r>
              <a:rPr dirty="0" sz="2000" spc="-5">
                <a:latin typeface="Times New Roman"/>
                <a:cs typeface="Times New Roman"/>
              </a:rPr>
              <a:t>lain justru  menimbulkan semangat primordialisme. Benturan antar suku, antar umat  </a:t>
            </a:r>
            <a:r>
              <a:rPr dirty="0" sz="2000">
                <a:latin typeface="Times New Roman"/>
                <a:cs typeface="Times New Roman"/>
              </a:rPr>
              <a:t>beragama, antar kelompok, dan antar daerah terjadi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dimana-mana.</a:t>
            </a:r>
            <a:endParaRPr sz="2000">
              <a:latin typeface="Times New Roman"/>
              <a:cs typeface="Times New Roman"/>
            </a:endParaRPr>
          </a:p>
          <a:p>
            <a:pPr algn="just" marL="355600" marR="8255" indent="-342900">
              <a:lnSpc>
                <a:spcPct val="80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Kriminalitas meningkat dan pengerahan masa menjadi cara untuk  </a:t>
            </a:r>
            <a:r>
              <a:rPr dirty="0" sz="2000">
                <a:latin typeface="Times New Roman"/>
                <a:cs typeface="Times New Roman"/>
              </a:rPr>
              <a:t>menyelesaikan berbagai persoalan </a:t>
            </a:r>
            <a:r>
              <a:rPr dirty="0" sz="2000" spc="-5">
                <a:latin typeface="Times New Roman"/>
                <a:cs typeface="Times New Roman"/>
              </a:rPr>
              <a:t>yang </a:t>
            </a:r>
            <a:r>
              <a:rPr dirty="0" sz="2000">
                <a:latin typeface="Times New Roman"/>
                <a:cs typeface="Times New Roman"/>
              </a:rPr>
              <a:t>berpotensi tindakan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kekerasan.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70" y="511555"/>
            <a:ext cx="604837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5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 Proses Perumusan Pancasila &amp; UUD</a:t>
            </a:r>
            <a:r>
              <a:rPr dirty="0" u="heavy" sz="2500" spc="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1945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3795" y="1530096"/>
            <a:ext cx="7338059" cy="3982720"/>
            <a:chOff x="653795" y="1530096"/>
            <a:chExt cx="7338059" cy="3982720"/>
          </a:xfrm>
        </p:grpSpPr>
        <p:sp>
          <p:nvSpPr>
            <p:cNvPr id="4" name="object 4"/>
            <p:cNvSpPr/>
            <p:nvPr/>
          </p:nvSpPr>
          <p:spPr>
            <a:xfrm>
              <a:off x="653795" y="1530096"/>
              <a:ext cx="5678424" cy="818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5517" y="1572006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5485510" y="0"/>
                  </a:moveTo>
                  <a:lnTo>
                    <a:pt x="69494" y="0"/>
                  </a:lnTo>
                  <a:lnTo>
                    <a:pt x="42444" y="5461"/>
                  </a:lnTo>
                  <a:lnTo>
                    <a:pt x="20354" y="20351"/>
                  </a:lnTo>
                  <a:lnTo>
                    <a:pt x="5461" y="42433"/>
                  </a:lnTo>
                  <a:lnTo>
                    <a:pt x="0" y="69469"/>
                  </a:lnTo>
                  <a:lnTo>
                    <a:pt x="0" y="625475"/>
                  </a:lnTo>
                  <a:lnTo>
                    <a:pt x="5461" y="652510"/>
                  </a:lnTo>
                  <a:lnTo>
                    <a:pt x="20354" y="674592"/>
                  </a:lnTo>
                  <a:lnTo>
                    <a:pt x="42444" y="689483"/>
                  </a:lnTo>
                  <a:lnTo>
                    <a:pt x="69494" y="694944"/>
                  </a:lnTo>
                  <a:lnTo>
                    <a:pt x="5485510" y="694944"/>
                  </a:lnTo>
                  <a:lnTo>
                    <a:pt x="5512546" y="689483"/>
                  </a:lnTo>
                  <a:lnTo>
                    <a:pt x="5534628" y="674592"/>
                  </a:lnTo>
                  <a:lnTo>
                    <a:pt x="5549519" y="652510"/>
                  </a:lnTo>
                  <a:lnTo>
                    <a:pt x="5554980" y="625475"/>
                  </a:lnTo>
                  <a:lnTo>
                    <a:pt x="5554980" y="69469"/>
                  </a:lnTo>
                  <a:lnTo>
                    <a:pt x="5549519" y="42433"/>
                  </a:lnTo>
                  <a:lnTo>
                    <a:pt x="5534628" y="20351"/>
                  </a:lnTo>
                  <a:lnTo>
                    <a:pt x="5512546" y="5461"/>
                  </a:lnTo>
                  <a:lnTo>
                    <a:pt x="5485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5517" y="1572006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0" y="69469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5485510" y="0"/>
                  </a:lnTo>
                  <a:lnTo>
                    <a:pt x="5512546" y="5461"/>
                  </a:lnTo>
                  <a:lnTo>
                    <a:pt x="5534628" y="20351"/>
                  </a:lnTo>
                  <a:lnTo>
                    <a:pt x="5549519" y="42433"/>
                  </a:lnTo>
                  <a:lnTo>
                    <a:pt x="5554980" y="69469"/>
                  </a:lnTo>
                  <a:lnTo>
                    <a:pt x="5554980" y="625475"/>
                  </a:lnTo>
                  <a:lnTo>
                    <a:pt x="5549519" y="652510"/>
                  </a:lnTo>
                  <a:lnTo>
                    <a:pt x="5534628" y="674592"/>
                  </a:lnTo>
                  <a:lnTo>
                    <a:pt x="5512546" y="689483"/>
                  </a:lnTo>
                  <a:lnTo>
                    <a:pt x="5485510" y="694944"/>
                  </a:lnTo>
                  <a:lnTo>
                    <a:pt x="69494" y="694944"/>
                  </a:lnTo>
                  <a:lnTo>
                    <a:pt x="42444" y="689483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8323" y="2321052"/>
              <a:ext cx="5678424" cy="818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30045" y="2362962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5485510" y="0"/>
                  </a:moveTo>
                  <a:lnTo>
                    <a:pt x="69494" y="0"/>
                  </a:lnTo>
                  <a:lnTo>
                    <a:pt x="42444" y="5461"/>
                  </a:lnTo>
                  <a:lnTo>
                    <a:pt x="20354" y="20351"/>
                  </a:lnTo>
                  <a:lnTo>
                    <a:pt x="5461" y="42433"/>
                  </a:lnTo>
                  <a:lnTo>
                    <a:pt x="0" y="69468"/>
                  </a:lnTo>
                  <a:lnTo>
                    <a:pt x="0" y="625475"/>
                  </a:lnTo>
                  <a:lnTo>
                    <a:pt x="5461" y="652510"/>
                  </a:lnTo>
                  <a:lnTo>
                    <a:pt x="20354" y="674592"/>
                  </a:lnTo>
                  <a:lnTo>
                    <a:pt x="42444" y="689482"/>
                  </a:lnTo>
                  <a:lnTo>
                    <a:pt x="69494" y="694943"/>
                  </a:lnTo>
                  <a:lnTo>
                    <a:pt x="5485510" y="694943"/>
                  </a:lnTo>
                  <a:lnTo>
                    <a:pt x="5512546" y="689482"/>
                  </a:lnTo>
                  <a:lnTo>
                    <a:pt x="5534628" y="674592"/>
                  </a:lnTo>
                  <a:lnTo>
                    <a:pt x="5549519" y="652510"/>
                  </a:lnTo>
                  <a:lnTo>
                    <a:pt x="5554980" y="625475"/>
                  </a:lnTo>
                  <a:lnTo>
                    <a:pt x="5554980" y="69468"/>
                  </a:lnTo>
                  <a:lnTo>
                    <a:pt x="5549518" y="42433"/>
                  </a:lnTo>
                  <a:lnTo>
                    <a:pt x="5534628" y="20351"/>
                  </a:lnTo>
                  <a:lnTo>
                    <a:pt x="5512546" y="5461"/>
                  </a:lnTo>
                  <a:lnTo>
                    <a:pt x="5485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30045" y="2362962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0" y="69468"/>
                  </a:moveTo>
                  <a:lnTo>
                    <a:pt x="5461" y="42433"/>
                  </a:lnTo>
                  <a:lnTo>
                    <a:pt x="20354" y="20351"/>
                  </a:lnTo>
                  <a:lnTo>
                    <a:pt x="42444" y="5461"/>
                  </a:lnTo>
                  <a:lnTo>
                    <a:pt x="69494" y="0"/>
                  </a:lnTo>
                  <a:lnTo>
                    <a:pt x="5485510" y="0"/>
                  </a:lnTo>
                  <a:lnTo>
                    <a:pt x="5512546" y="5461"/>
                  </a:lnTo>
                  <a:lnTo>
                    <a:pt x="5534628" y="20351"/>
                  </a:lnTo>
                  <a:lnTo>
                    <a:pt x="5549518" y="42433"/>
                  </a:lnTo>
                  <a:lnTo>
                    <a:pt x="5554980" y="69468"/>
                  </a:lnTo>
                  <a:lnTo>
                    <a:pt x="5554980" y="625475"/>
                  </a:lnTo>
                  <a:lnTo>
                    <a:pt x="5549519" y="652510"/>
                  </a:lnTo>
                  <a:lnTo>
                    <a:pt x="5534628" y="674592"/>
                  </a:lnTo>
                  <a:lnTo>
                    <a:pt x="5512546" y="689482"/>
                  </a:lnTo>
                  <a:lnTo>
                    <a:pt x="5485510" y="694943"/>
                  </a:lnTo>
                  <a:lnTo>
                    <a:pt x="69494" y="694943"/>
                  </a:lnTo>
                  <a:lnTo>
                    <a:pt x="42444" y="689482"/>
                  </a:lnTo>
                  <a:lnTo>
                    <a:pt x="20354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2851" y="3112008"/>
              <a:ext cx="5679948" cy="818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4751" y="3220212"/>
              <a:ext cx="4024884" cy="649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44573" y="3153918"/>
              <a:ext cx="5556885" cy="695325"/>
            </a:xfrm>
            <a:custGeom>
              <a:avLst/>
              <a:gdLst/>
              <a:ahLst/>
              <a:cxnLst/>
              <a:rect l="l" t="t" r="r" b="b"/>
              <a:pathLst>
                <a:path w="5556884" h="695325">
                  <a:moveTo>
                    <a:pt x="5487034" y="0"/>
                  </a:moveTo>
                  <a:lnTo>
                    <a:pt x="69468" y="0"/>
                  </a:lnTo>
                  <a:lnTo>
                    <a:pt x="42433" y="5461"/>
                  </a:lnTo>
                  <a:lnTo>
                    <a:pt x="20351" y="20351"/>
                  </a:lnTo>
                  <a:lnTo>
                    <a:pt x="5460" y="42433"/>
                  </a:lnTo>
                  <a:lnTo>
                    <a:pt x="0" y="69469"/>
                  </a:lnTo>
                  <a:lnTo>
                    <a:pt x="0" y="625475"/>
                  </a:lnTo>
                  <a:lnTo>
                    <a:pt x="5460" y="652510"/>
                  </a:lnTo>
                  <a:lnTo>
                    <a:pt x="20351" y="674592"/>
                  </a:lnTo>
                  <a:lnTo>
                    <a:pt x="42433" y="689483"/>
                  </a:lnTo>
                  <a:lnTo>
                    <a:pt x="69468" y="694944"/>
                  </a:lnTo>
                  <a:lnTo>
                    <a:pt x="5487034" y="694944"/>
                  </a:lnTo>
                  <a:lnTo>
                    <a:pt x="5514070" y="689483"/>
                  </a:lnTo>
                  <a:lnTo>
                    <a:pt x="5536152" y="674592"/>
                  </a:lnTo>
                  <a:lnTo>
                    <a:pt x="5551043" y="652510"/>
                  </a:lnTo>
                  <a:lnTo>
                    <a:pt x="5556504" y="625475"/>
                  </a:lnTo>
                  <a:lnTo>
                    <a:pt x="5556504" y="69469"/>
                  </a:lnTo>
                  <a:lnTo>
                    <a:pt x="5551043" y="42433"/>
                  </a:lnTo>
                  <a:lnTo>
                    <a:pt x="5536152" y="20351"/>
                  </a:lnTo>
                  <a:lnTo>
                    <a:pt x="5514070" y="5461"/>
                  </a:lnTo>
                  <a:lnTo>
                    <a:pt x="5487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44573" y="3153918"/>
              <a:ext cx="5556885" cy="695325"/>
            </a:xfrm>
            <a:custGeom>
              <a:avLst/>
              <a:gdLst/>
              <a:ahLst/>
              <a:cxnLst/>
              <a:rect l="l" t="t" r="r" b="b"/>
              <a:pathLst>
                <a:path w="5556884" h="695325">
                  <a:moveTo>
                    <a:pt x="0" y="69469"/>
                  </a:moveTo>
                  <a:lnTo>
                    <a:pt x="5460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5487034" y="0"/>
                  </a:lnTo>
                  <a:lnTo>
                    <a:pt x="5514070" y="5461"/>
                  </a:lnTo>
                  <a:lnTo>
                    <a:pt x="5536152" y="20351"/>
                  </a:lnTo>
                  <a:lnTo>
                    <a:pt x="5551043" y="42433"/>
                  </a:lnTo>
                  <a:lnTo>
                    <a:pt x="5556504" y="69469"/>
                  </a:lnTo>
                  <a:lnTo>
                    <a:pt x="5556504" y="625475"/>
                  </a:lnTo>
                  <a:lnTo>
                    <a:pt x="5551043" y="652510"/>
                  </a:lnTo>
                  <a:lnTo>
                    <a:pt x="5536152" y="674592"/>
                  </a:lnTo>
                  <a:lnTo>
                    <a:pt x="5514070" y="689483"/>
                  </a:lnTo>
                  <a:lnTo>
                    <a:pt x="5487034" y="694944"/>
                  </a:lnTo>
                  <a:lnTo>
                    <a:pt x="69468" y="694944"/>
                  </a:lnTo>
                  <a:lnTo>
                    <a:pt x="42433" y="689483"/>
                  </a:lnTo>
                  <a:lnTo>
                    <a:pt x="20351" y="674592"/>
                  </a:lnTo>
                  <a:lnTo>
                    <a:pt x="5460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97379" y="3902963"/>
              <a:ext cx="5679948" cy="818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9101" y="3944874"/>
              <a:ext cx="5556885" cy="695325"/>
            </a:xfrm>
            <a:custGeom>
              <a:avLst/>
              <a:gdLst/>
              <a:ahLst/>
              <a:cxnLst/>
              <a:rect l="l" t="t" r="r" b="b"/>
              <a:pathLst>
                <a:path w="5556884" h="695325">
                  <a:moveTo>
                    <a:pt x="5487034" y="0"/>
                  </a:moveTo>
                  <a:lnTo>
                    <a:pt x="69468" y="0"/>
                  </a:lnTo>
                  <a:lnTo>
                    <a:pt x="42433" y="5461"/>
                  </a:lnTo>
                  <a:lnTo>
                    <a:pt x="20351" y="20351"/>
                  </a:lnTo>
                  <a:lnTo>
                    <a:pt x="5461" y="42433"/>
                  </a:lnTo>
                  <a:lnTo>
                    <a:pt x="0" y="69468"/>
                  </a:lnTo>
                  <a:lnTo>
                    <a:pt x="0" y="625475"/>
                  </a:lnTo>
                  <a:lnTo>
                    <a:pt x="5460" y="652510"/>
                  </a:lnTo>
                  <a:lnTo>
                    <a:pt x="20351" y="674592"/>
                  </a:lnTo>
                  <a:lnTo>
                    <a:pt x="42433" y="689482"/>
                  </a:lnTo>
                  <a:lnTo>
                    <a:pt x="69468" y="694944"/>
                  </a:lnTo>
                  <a:lnTo>
                    <a:pt x="5487034" y="694944"/>
                  </a:lnTo>
                  <a:lnTo>
                    <a:pt x="5514070" y="689483"/>
                  </a:lnTo>
                  <a:lnTo>
                    <a:pt x="5536152" y="674592"/>
                  </a:lnTo>
                  <a:lnTo>
                    <a:pt x="5551043" y="652510"/>
                  </a:lnTo>
                  <a:lnTo>
                    <a:pt x="5556504" y="625475"/>
                  </a:lnTo>
                  <a:lnTo>
                    <a:pt x="5556504" y="69468"/>
                  </a:lnTo>
                  <a:lnTo>
                    <a:pt x="5551043" y="42433"/>
                  </a:lnTo>
                  <a:lnTo>
                    <a:pt x="5536152" y="20351"/>
                  </a:lnTo>
                  <a:lnTo>
                    <a:pt x="5514070" y="5461"/>
                  </a:lnTo>
                  <a:lnTo>
                    <a:pt x="5487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9101" y="3944874"/>
              <a:ext cx="5556885" cy="695325"/>
            </a:xfrm>
            <a:custGeom>
              <a:avLst/>
              <a:gdLst/>
              <a:ahLst/>
              <a:cxnLst/>
              <a:rect l="l" t="t" r="r" b="b"/>
              <a:pathLst>
                <a:path w="5556884" h="695325">
                  <a:moveTo>
                    <a:pt x="0" y="69468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5487034" y="0"/>
                  </a:lnTo>
                  <a:lnTo>
                    <a:pt x="5514070" y="5461"/>
                  </a:lnTo>
                  <a:lnTo>
                    <a:pt x="5536152" y="20351"/>
                  </a:lnTo>
                  <a:lnTo>
                    <a:pt x="5551043" y="42433"/>
                  </a:lnTo>
                  <a:lnTo>
                    <a:pt x="5556504" y="69468"/>
                  </a:lnTo>
                  <a:lnTo>
                    <a:pt x="5556504" y="625475"/>
                  </a:lnTo>
                  <a:lnTo>
                    <a:pt x="5551043" y="652510"/>
                  </a:lnTo>
                  <a:lnTo>
                    <a:pt x="5536152" y="674592"/>
                  </a:lnTo>
                  <a:lnTo>
                    <a:pt x="5514070" y="689483"/>
                  </a:lnTo>
                  <a:lnTo>
                    <a:pt x="5487034" y="694944"/>
                  </a:lnTo>
                  <a:lnTo>
                    <a:pt x="69468" y="694944"/>
                  </a:lnTo>
                  <a:lnTo>
                    <a:pt x="42433" y="689482"/>
                  </a:lnTo>
                  <a:lnTo>
                    <a:pt x="20351" y="674592"/>
                  </a:lnTo>
                  <a:lnTo>
                    <a:pt x="5460" y="652510"/>
                  </a:lnTo>
                  <a:lnTo>
                    <a:pt x="0" y="625475"/>
                  </a:lnTo>
                  <a:lnTo>
                    <a:pt x="0" y="694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13431" y="4693919"/>
              <a:ext cx="5678424" cy="818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89047" y="4849367"/>
              <a:ext cx="3637788" cy="544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5153" y="4735830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5485511" y="0"/>
                  </a:moveTo>
                  <a:lnTo>
                    <a:pt x="69468" y="0"/>
                  </a:lnTo>
                  <a:lnTo>
                    <a:pt x="42433" y="5461"/>
                  </a:lnTo>
                  <a:lnTo>
                    <a:pt x="20351" y="20351"/>
                  </a:lnTo>
                  <a:lnTo>
                    <a:pt x="5461" y="42433"/>
                  </a:lnTo>
                  <a:lnTo>
                    <a:pt x="0" y="69469"/>
                  </a:lnTo>
                  <a:lnTo>
                    <a:pt x="0" y="625475"/>
                  </a:lnTo>
                  <a:lnTo>
                    <a:pt x="5461" y="652510"/>
                  </a:lnTo>
                  <a:lnTo>
                    <a:pt x="20351" y="674592"/>
                  </a:lnTo>
                  <a:lnTo>
                    <a:pt x="42433" y="689483"/>
                  </a:lnTo>
                  <a:lnTo>
                    <a:pt x="69468" y="694944"/>
                  </a:lnTo>
                  <a:lnTo>
                    <a:pt x="5485511" y="694944"/>
                  </a:lnTo>
                  <a:lnTo>
                    <a:pt x="5512546" y="689483"/>
                  </a:lnTo>
                  <a:lnTo>
                    <a:pt x="5534628" y="674592"/>
                  </a:lnTo>
                  <a:lnTo>
                    <a:pt x="5549519" y="652510"/>
                  </a:lnTo>
                  <a:lnTo>
                    <a:pt x="5554980" y="625475"/>
                  </a:lnTo>
                  <a:lnTo>
                    <a:pt x="5554980" y="69469"/>
                  </a:lnTo>
                  <a:lnTo>
                    <a:pt x="5549519" y="42433"/>
                  </a:lnTo>
                  <a:lnTo>
                    <a:pt x="5534628" y="20351"/>
                  </a:lnTo>
                  <a:lnTo>
                    <a:pt x="5512546" y="5461"/>
                  </a:lnTo>
                  <a:lnTo>
                    <a:pt x="5485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75153" y="4735830"/>
              <a:ext cx="5554980" cy="695325"/>
            </a:xfrm>
            <a:custGeom>
              <a:avLst/>
              <a:gdLst/>
              <a:ahLst/>
              <a:cxnLst/>
              <a:rect l="l" t="t" r="r" b="b"/>
              <a:pathLst>
                <a:path w="5554980" h="695325">
                  <a:moveTo>
                    <a:pt x="0" y="69469"/>
                  </a:moveTo>
                  <a:lnTo>
                    <a:pt x="5461" y="42433"/>
                  </a:lnTo>
                  <a:lnTo>
                    <a:pt x="20351" y="20351"/>
                  </a:lnTo>
                  <a:lnTo>
                    <a:pt x="42433" y="5461"/>
                  </a:lnTo>
                  <a:lnTo>
                    <a:pt x="69468" y="0"/>
                  </a:lnTo>
                  <a:lnTo>
                    <a:pt x="5485511" y="0"/>
                  </a:lnTo>
                  <a:lnTo>
                    <a:pt x="5512546" y="5461"/>
                  </a:lnTo>
                  <a:lnTo>
                    <a:pt x="5534628" y="20351"/>
                  </a:lnTo>
                  <a:lnTo>
                    <a:pt x="5549519" y="42433"/>
                  </a:lnTo>
                  <a:lnTo>
                    <a:pt x="5554980" y="69469"/>
                  </a:lnTo>
                  <a:lnTo>
                    <a:pt x="5554980" y="625475"/>
                  </a:lnTo>
                  <a:lnTo>
                    <a:pt x="5549519" y="652510"/>
                  </a:lnTo>
                  <a:lnTo>
                    <a:pt x="5534628" y="674592"/>
                  </a:lnTo>
                  <a:lnTo>
                    <a:pt x="5512546" y="689483"/>
                  </a:lnTo>
                  <a:lnTo>
                    <a:pt x="5485511" y="694944"/>
                  </a:lnTo>
                  <a:lnTo>
                    <a:pt x="69468" y="694944"/>
                  </a:lnTo>
                  <a:lnTo>
                    <a:pt x="42433" y="689483"/>
                  </a:lnTo>
                  <a:lnTo>
                    <a:pt x="20351" y="674592"/>
                  </a:lnTo>
                  <a:lnTo>
                    <a:pt x="5461" y="652510"/>
                  </a:lnTo>
                  <a:lnTo>
                    <a:pt x="0" y="625475"/>
                  </a:lnTo>
                  <a:lnTo>
                    <a:pt x="0" y="6946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05280" y="1727403"/>
            <a:ext cx="5027930" cy="3483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Kekalahan Jepang ( Agustus</a:t>
            </a:r>
            <a:r>
              <a:rPr dirty="0" sz="2000" spc="-2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1945)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31470">
              <a:lnSpc>
                <a:spcPct val="100000"/>
              </a:lnSpc>
              <a:spcBef>
                <a:spcPts val="1450"/>
              </a:spcBef>
            </a:pPr>
            <a:r>
              <a:rPr dirty="0" sz="1800" spc="-5" b="1">
                <a:latin typeface="Times New Roman"/>
                <a:cs typeface="Times New Roman"/>
              </a:rPr>
              <a:t>Sidang </a:t>
            </a:r>
            <a:r>
              <a:rPr dirty="0" sz="1800" b="1">
                <a:latin typeface="Times New Roman"/>
                <a:cs typeface="Times New Roman"/>
              </a:rPr>
              <a:t>BPUPKI 1 (29 Mei–1 </a:t>
            </a:r>
            <a:r>
              <a:rPr dirty="0" sz="1800" spc="-5" b="1">
                <a:latin typeface="Times New Roman"/>
                <a:cs typeface="Times New Roman"/>
              </a:rPr>
              <a:t>Juni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1945)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  <a:spcBef>
                <a:spcPts val="1480"/>
              </a:spcBef>
            </a:pPr>
            <a:r>
              <a:rPr dirty="0" sz="2200" b="1">
                <a:latin typeface="Times New Roman"/>
                <a:cs typeface="Times New Roman"/>
              </a:rPr>
              <a:t>Piagam </a:t>
            </a:r>
            <a:r>
              <a:rPr dirty="0" sz="2200" spc="-5" b="1">
                <a:latin typeface="Times New Roman"/>
                <a:cs typeface="Times New Roman"/>
              </a:rPr>
              <a:t>Jakarta (22 juni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1945)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17919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Sidang BPUPKI 2 (10-16 Juli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1945)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1450"/>
              </a:spcBef>
            </a:pPr>
            <a:r>
              <a:rPr dirty="0" sz="1800" spc="-5" b="1">
                <a:latin typeface="Times New Roman"/>
                <a:cs typeface="Times New Roman"/>
              </a:rPr>
              <a:t>Sidang </a:t>
            </a:r>
            <a:r>
              <a:rPr dirty="0" sz="1800" b="1">
                <a:latin typeface="Times New Roman"/>
                <a:cs typeface="Times New Roman"/>
              </a:rPr>
              <a:t>PPKI 1 (18 </a:t>
            </a:r>
            <a:r>
              <a:rPr dirty="0" sz="1800" spc="-5" b="1">
                <a:latin typeface="Times New Roman"/>
                <a:cs typeface="Times New Roman"/>
              </a:rPr>
              <a:t>Agustus</a:t>
            </a:r>
            <a:r>
              <a:rPr dirty="0" sz="1800" spc="-1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1945)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06440" y="2066544"/>
            <a:ext cx="1722120" cy="2845435"/>
            <a:chOff x="5806440" y="2066544"/>
            <a:chExt cx="1722120" cy="2845435"/>
          </a:xfrm>
        </p:grpSpPr>
        <p:sp>
          <p:nvSpPr>
            <p:cNvPr id="23" name="object 23"/>
            <p:cNvSpPr/>
            <p:nvPr/>
          </p:nvSpPr>
          <p:spPr>
            <a:xfrm>
              <a:off x="5819394" y="207949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349630" y="0"/>
                  </a:moveTo>
                  <a:lnTo>
                    <a:pt x="101472" y="0"/>
                  </a:lnTo>
                  <a:lnTo>
                    <a:pt x="101472" y="248157"/>
                  </a:lnTo>
                  <a:lnTo>
                    <a:pt x="0" y="248157"/>
                  </a:lnTo>
                  <a:lnTo>
                    <a:pt x="225551" y="451103"/>
                  </a:lnTo>
                  <a:lnTo>
                    <a:pt x="451103" y="248157"/>
                  </a:lnTo>
                  <a:lnTo>
                    <a:pt x="349630" y="248157"/>
                  </a:lnTo>
                  <a:lnTo>
                    <a:pt x="3496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19394" y="207949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0" y="248157"/>
                  </a:moveTo>
                  <a:lnTo>
                    <a:pt x="101472" y="248157"/>
                  </a:lnTo>
                  <a:lnTo>
                    <a:pt x="101472" y="0"/>
                  </a:lnTo>
                  <a:lnTo>
                    <a:pt x="349630" y="0"/>
                  </a:lnTo>
                  <a:lnTo>
                    <a:pt x="349630" y="248157"/>
                  </a:lnTo>
                  <a:lnTo>
                    <a:pt x="451103" y="248157"/>
                  </a:lnTo>
                  <a:lnTo>
                    <a:pt x="225551" y="451103"/>
                  </a:lnTo>
                  <a:lnTo>
                    <a:pt x="0" y="24815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33922" y="2870454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349630" y="0"/>
                  </a:moveTo>
                  <a:lnTo>
                    <a:pt x="101473" y="0"/>
                  </a:lnTo>
                  <a:lnTo>
                    <a:pt x="101473" y="248158"/>
                  </a:lnTo>
                  <a:lnTo>
                    <a:pt x="0" y="248158"/>
                  </a:lnTo>
                  <a:lnTo>
                    <a:pt x="225551" y="451104"/>
                  </a:lnTo>
                  <a:lnTo>
                    <a:pt x="451103" y="248158"/>
                  </a:lnTo>
                  <a:lnTo>
                    <a:pt x="349630" y="248158"/>
                  </a:lnTo>
                  <a:lnTo>
                    <a:pt x="3496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3922" y="2870454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0" y="248158"/>
                  </a:moveTo>
                  <a:lnTo>
                    <a:pt x="101473" y="248158"/>
                  </a:lnTo>
                  <a:lnTo>
                    <a:pt x="101473" y="0"/>
                  </a:lnTo>
                  <a:lnTo>
                    <a:pt x="349630" y="0"/>
                  </a:lnTo>
                  <a:lnTo>
                    <a:pt x="349630" y="248158"/>
                  </a:lnTo>
                  <a:lnTo>
                    <a:pt x="451103" y="248158"/>
                  </a:lnTo>
                  <a:lnTo>
                    <a:pt x="225551" y="451104"/>
                  </a:lnTo>
                  <a:lnTo>
                    <a:pt x="0" y="24815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649974" y="364921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349630" y="0"/>
                  </a:moveTo>
                  <a:lnTo>
                    <a:pt x="101473" y="0"/>
                  </a:lnTo>
                  <a:lnTo>
                    <a:pt x="101473" y="248157"/>
                  </a:lnTo>
                  <a:lnTo>
                    <a:pt x="0" y="248157"/>
                  </a:lnTo>
                  <a:lnTo>
                    <a:pt x="225551" y="451103"/>
                  </a:lnTo>
                  <a:lnTo>
                    <a:pt x="451103" y="248157"/>
                  </a:lnTo>
                  <a:lnTo>
                    <a:pt x="349630" y="248157"/>
                  </a:lnTo>
                  <a:lnTo>
                    <a:pt x="3496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49974" y="364921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0" y="248157"/>
                  </a:moveTo>
                  <a:lnTo>
                    <a:pt x="101473" y="248157"/>
                  </a:lnTo>
                  <a:lnTo>
                    <a:pt x="101473" y="0"/>
                  </a:lnTo>
                  <a:lnTo>
                    <a:pt x="349630" y="0"/>
                  </a:lnTo>
                  <a:lnTo>
                    <a:pt x="349630" y="248157"/>
                  </a:lnTo>
                  <a:lnTo>
                    <a:pt x="451103" y="248157"/>
                  </a:lnTo>
                  <a:lnTo>
                    <a:pt x="225551" y="451103"/>
                  </a:lnTo>
                  <a:lnTo>
                    <a:pt x="0" y="24815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64502" y="4447794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349630" y="0"/>
                  </a:moveTo>
                  <a:lnTo>
                    <a:pt x="101473" y="0"/>
                  </a:lnTo>
                  <a:lnTo>
                    <a:pt x="101473" y="248157"/>
                  </a:lnTo>
                  <a:lnTo>
                    <a:pt x="0" y="248157"/>
                  </a:lnTo>
                  <a:lnTo>
                    <a:pt x="225551" y="451103"/>
                  </a:lnTo>
                  <a:lnTo>
                    <a:pt x="451103" y="248157"/>
                  </a:lnTo>
                  <a:lnTo>
                    <a:pt x="349630" y="248157"/>
                  </a:lnTo>
                  <a:lnTo>
                    <a:pt x="3496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64502" y="4447794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0" y="248157"/>
                  </a:moveTo>
                  <a:lnTo>
                    <a:pt x="101473" y="248157"/>
                  </a:lnTo>
                  <a:lnTo>
                    <a:pt x="101473" y="0"/>
                  </a:lnTo>
                  <a:lnTo>
                    <a:pt x="349630" y="0"/>
                  </a:lnTo>
                  <a:lnTo>
                    <a:pt x="349630" y="248157"/>
                  </a:lnTo>
                  <a:lnTo>
                    <a:pt x="451103" y="248157"/>
                  </a:lnTo>
                  <a:lnTo>
                    <a:pt x="225551" y="451103"/>
                  </a:lnTo>
                  <a:lnTo>
                    <a:pt x="0" y="24815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738629"/>
            <a:ext cx="8202295" cy="2171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5715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Menjelang </a:t>
            </a:r>
            <a:r>
              <a:rPr dirty="0" sz="2200">
                <a:latin typeface="Times New Roman"/>
                <a:cs typeface="Times New Roman"/>
              </a:rPr>
              <a:t>tahun </a:t>
            </a:r>
            <a:r>
              <a:rPr dirty="0" sz="2200" spc="-5">
                <a:latin typeface="Times New Roman"/>
                <a:cs typeface="Times New Roman"/>
              </a:rPr>
              <a:t>1945 Jepang mengalami kekalahan </a:t>
            </a:r>
            <a:r>
              <a:rPr dirty="0" sz="2200">
                <a:latin typeface="Times New Roman"/>
                <a:cs typeface="Times New Roman"/>
              </a:rPr>
              <a:t>di </a:t>
            </a:r>
            <a:r>
              <a:rPr dirty="0" sz="2200" spc="-5">
                <a:latin typeface="Times New Roman"/>
                <a:cs typeface="Times New Roman"/>
              </a:rPr>
              <a:t>Asia </a:t>
            </a:r>
            <a:r>
              <a:rPr dirty="0" sz="2200">
                <a:latin typeface="Times New Roman"/>
                <a:cs typeface="Times New Roman"/>
              </a:rPr>
              <a:t>Timur  Raya,</a:t>
            </a:r>
            <a:endParaRPr sz="2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30"/>
              </a:spcBef>
              <a:tabLst>
                <a:tab pos="52768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Banyak cara </a:t>
            </a:r>
            <a:r>
              <a:rPr dirty="0" sz="2200">
                <a:latin typeface="Times New Roman"/>
                <a:cs typeface="Times New Roman"/>
              </a:rPr>
              <a:t>yg </a:t>
            </a:r>
            <a:r>
              <a:rPr dirty="0" sz="2200" spc="-5">
                <a:latin typeface="Times New Roman"/>
                <a:cs typeface="Times New Roman"/>
              </a:rPr>
              <a:t>digunakan Jepang utk menarik simpati khususnya  bangsa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Indonesia,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2768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Salah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satunya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janji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Jepang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utk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memberi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kemerdekaan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bagi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bangsa</a:t>
            </a:r>
            <a:endParaRPr sz="2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Indonesia oleh Perdana Menteri Kaiso tgl 7 September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1944,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3952113"/>
            <a:ext cx="17214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118870" algn="l"/>
              </a:tabLst>
            </a:pPr>
            <a:r>
              <a:rPr dirty="0" sz="2200" spc="-5">
                <a:latin typeface="Times New Roman"/>
                <a:cs typeface="Times New Roman"/>
              </a:rPr>
              <a:t>♣</a:t>
            </a:r>
            <a:r>
              <a:rPr dirty="0" sz="2200" spc="-5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2</a:t>
            </a:r>
            <a:r>
              <a:rPr dirty="0" sz="2200" spc="-5">
                <a:latin typeface="Times New Roman"/>
                <a:cs typeface="Times New Roman"/>
              </a:rPr>
              <a:t>9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April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582" y="3952113"/>
            <a:ext cx="46710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2500" algn="l"/>
                <a:tab pos="2037714" algn="l"/>
                <a:tab pos="3667125" algn="l"/>
              </a:tabLst>
            </a:pPr>
            <a:r>
              <a:rPr dirty="0" sz="2200">
                <a:latin typeface="Times New Roman"/>
                <a:cs typeface="Times New Roman"/>
              </a:rPr>
              <a:t>194</a:t>
            </a:r>
            <a:r>
              <a:rPr dirty="0" sz="2200" spc="-15">
                <a:latin typeface="Times New Roman"/>
                <a:cs typeface="Times New Roman"/>
              </a:rPr>
              <a:t>5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Jep</a:t>
            </a:r>
            <a:r>
              <a:rPr dirty="0" sz="2200" spc="-2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ng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25">
                <a:latin typeface="Times New Roman"/>
                <a:cs typeface="Times New Roman"/>
              </a:rPr>
              <a:t>m</a:t>
            </a:r>
            <a:r>
              <a:rPr dirty="0" sz="2200" spc="10">
                <a:latin typeface="Times New Roman"/>
                <a:cs typeface="Times New Roman"/>
              </a:rPr>
              <a:t>b</a:t>
            </a:r>
            <a:r>
              <a:rPr dirty="0" sz="2200" spc="-5">
                <a:latin typeface="Times New Roman"/>
                <a:cs typeface="Times New Roman"/>
              </a:rPr>
              <a:t>ent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5">
                <a:latin typeface="Times New Roman"/>
                <a:cs typeface="Times New Roman"/>
              </a:rPr>
              <a:t>k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BPU</a:t>
            </a:r>
            <a:r>
              <a:rPr dirty="0" sz="2200" spc="-15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KI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138" y="3952113"/>
            <a:ext cx="12363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i="1">
                <a:latin typeface="Times New Roman"/>
                <a:cs typeface="Times New Roman"/>
              </a:rPr>
              <a:t>(Dokuritsu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54" y="4287392"/>
            <a:ext cx="768667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9494" algn="l"/>
                <a:tab pos="2599055" algn="l"/>
                <a:tab pos="3128010" algn="l"/>
                <a:tab pos="4323080" algn="l"/>
                <a:tab pos="5908040" algn="l"/>
                <a:tab pos="6852920" algn="l"/>
              </a:tabLst>
            </a:pPr>
            <a:r>
              <a:rPr dirty="0" sz="2200" spc="-5" i="1">
                <a:latin typeface="Times New Roman"/>
                <a:cs typeface="Times New Roman"/>
              </a:rPr>
              <a:t>Zyu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 spc="-5" i="1">
                <a:latin typeface="Times New Roman"/>
                <a:cs typeface="Times New Roman"/>
              </a:rPr>
              <a:t>bi</a:t>
            </a:r>
            <a:r>
              <a:rPr dirty="0" sz="2200" i="1">
                <a:latin typeface="Times New Roman"/>
                <a:cs typeface="Times New Roman"/>
              </a:rPr>
              <a:t>	</a:t>
            </a:r>
            <a:r>
              <a:rPr dirty="0" sz="2200" spc="-5" i="1">
                <a:latin typeface="Times New Roman"/>
                <a:cs typeface="Times New Roman"/>
              </a:rPr>
              <a:t>Tyoosakai</a:t>
            </a:r>
            <a:r>
              <a:rPr dirty="0" sz="2200" i="1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y</a:t>
            </a:r>
            <a:r>
              <a:rPr dirty="0" sz="2200" spc="-5">
                <a:latin typeface="Times New Roman"/>
                <a:cs typeface="Times New Roman"/>
              </a:rPr>
              <a:t>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bert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5">
                <a:latin typeface="Times New Roman"/>
                <a:cs typeface="Times New Roman"/>
              </a:rPr>
              <a:t>gas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m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15">
                <a:latin typeface="Times New Roman"/>
                <a:cs typeface="Times New Roman"/>
              </a:rPr>
              <a:t>y</a:t>
            </a:r>
            <a:r>
              <a:rPr dirty="0" sz="2200" spc="-5">
                <a:latin typeface="Times New Roman"/>
                <a:cs typeface="Times New Roman"/>
              </a:rPr>
              <a:t>elidiki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segala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se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uatu  </a:t>
            </a:r>
            <a:r>
              <a:rPr dirty="0" sz="2200" spc="-5">
                <a:latin typeface="Times New Roman"/>
                <a:cs typeface="Times New Roman"/>
              </a:rPr>
              <a:t>mengenai persiapan kemerdekaan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Indonesia.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4248" y="544068"/>
            <a:ext cx="5210810" cy="795655"/>
            <a:chOff x="1984248" y="544068"/>
            <a:chExt cx="5210810" cy="795655"/>
          </a:xfrm>
        </p:grpSpPr>
        <p:sp>
          <p:nvSpPr>
            <p:cNvPr id="8" name="object 8"/>
            <p:cNvSpPr/>
            <p:nvPr/>
          </p:nvSpPr>
          <p:spPr>
            <a:xfrm>
              <a:off x="1984248" y="544068"/>
              <a:ext cx="5210556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4352" y="591312"/>
              <a:ext cx="5050790" cy="654050"/>
            </a:xfrm>
            <a:custGeom>
              <a:avLst/>
              <a:gdLst/>
              <a:ahLst/>
              <a:cxnLst/>
              <a:rect l="l" t="t" r="r" b="b"/>
              <a:pathLst>
                <a:path w="5050790" h="654050">
                  <a:moveTo>
                    <a:pt x="0" y="653796"/>
                  </a:moveTo>
                  <a:lnTo>
                    <a:pt x="5050536" y="653796"/>
                  </a:lnTo>
                  <a:lnTo>
                    <a:pt x="5050536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67177" y="694435"/>
            <a:ext cx="4472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Kekalahan </a:t>
            </a:r>
            <a:r>
              <a:rPr dirty="0" sz="2400" spc="-5" b="1">
                <a:latin typeface="Times New Roman"/>
                <a:cs typeface="Times New Roman"/>
              </a:rPr>
              <a:t>Jepang (Agustus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1945)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02307" y="487680"/>
            <a:ext cx="454659" cy="454659"/>
            <a:chOff x="1702307" y="487680"/>
            <a:chExt cx="454659" cy="454659"/>
          </a:xfrm>
        </p:grpSpPr>
        <p:sp>
          <p:nvSpPr>
            <p:cNvPr id="12" name="object 12"/>
            <p:cNvSpPr/>
            <p:nvPr/>
          </p:nvSpPr>
          <p:spPr>
            <a:xfrm>
              <a:off x="1715261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1" y="0"/>
                  </a:moveTo>
                  <a:lnTo>
                    <a:pt x="165031" y="5656"/>
                  </a:lnTo>
                  <a:lnTo>
                    <a:pt x="119965" y="21766"/>
                  </a:lnTo>
                  <a:lnTo>
                    <a:pt x="80207" y="47046"/>
                  </a:lnTo>
                  <a:lnTo>
                    <a:pt x="47046" y="80207"/>
                  </a:lnTo>
                  <a:lnTo>
                    <a:pt x="21766" y="119965"/>
                  </a:lnTo>
                  <a:lnTo>
                    <a:pt x="5656" y="165031"/>
                  </a:lnTo>
                  <a:lnTo>
                    <a:pt x="0" y="214121"/>
                  </a:lnTo>
                  <a:lnTo>
                    <a:pt x="5656" y="263212"/>
                  </a:lnTo>
                  <a:lnTo>
                    <a:pt x="21766" y="308278"/>
                  </a:lnTo>
                  <a:lnTo>
                    <a:pt x="47046" y="348036"/>
                  </a:lnTo>
                  <a:lnTo>
                    <a:pt x="80207" y="381197"/>
                  </a:lnTo>
                  <a:lnTo>
                    <a:pt x="119965" y="406477"/>
                  </a:lnTo>
                  <a:lnTo>
                    <a:pt x="165031" y="422587"/>
                  </a:lnTo>
                  <a:lnTo>
                    <a:pt x="214121" y="428243"/>
                  </a:lnTo>
                  <a:lnTo>
                    <a:pt x="263212" y="422587"/>
                  </a:lnTo>
                  <a:lnTo>
                    <a:pt x="308278" y="406477"/>
                  </a:lnTo>
                  <a:lnTo>
                    <a:pt x="348036" y="381197"/>
                  </a:lnTo>
                  <a:lnTo>
                    <a:pt x="381197" y="348036"/>
                  </a:lnTo>
                  <a:lnTo>
                    <a:pt x="406477" y="308278"/>
                  </a:lnTo>
                  <a:lnTo>
                    <a:pt x="422587" y="263212"/>
                  </a:lnTo>
                  <a:lnTo>
                    <a:pt x="428244" y="214121"/>
                  </a:lnTo>
                  <a:lnTo>
                    <a:pt x="422587" y="165031"/>
                  </a:lnTo>
                  <a:lnTo>
                    <a:pt x="406477" y="119965"/>
                  </a:lnTo>
                  <a:lnTo>
                    <a:pt x="381197" y="80207"/>
                  </a:lnTo>
                  <a:lnTo>
                    <a:pt x="348036" y="47046"/>
                  </a:lnTo>
                  <a:lnTo>
                    <a:pt x="308278" y="21766"/>
                  </a:lnTo>
                  <a:lnTo>
                    <a:pt x="263212" y="5656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15261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214121"/>
                  </a:moveTo>
                  <a:lnTo>
                    <a:pt x="5656" y="165031"/>
                  </a:lnTo>
                  <a:lnTo>
                    <a:pt x="21766" y="119965"/>
                  </a:lnTo>
                  <a:lnTo>
                    <a:pt x="47046" y="80207"/>
                  </a:lnTo>
                  <a:lnTo>
                    <a:pt x="80207" y="47046"/>
                  </a:lnTo>
                  <a:lnTo>
                    <a:pt x="119965" y="21766"/>
                  </a:lnTo>
                  <a:lnTo>
                    <a:pt x="165031" y="5656"/>
                  </a:lnTo>
                  <a:lnTo>
                    <a:pt x="214121" y="0"/>
                  </a:lnTo>
                  <a:lnTo>
                    <a:pt x="263212" y="5656"/>
                  </a:lnTo>
                  <a:lnTo>
                    <a:pt x="308278" y="21766"/>
                  </a:lnTo>
                  <a:lnTo>
                    <a:pt x="348036" y="47046"/>
                  </a:lnTo>
                  <a:lnTo>
                    <a:pt x="381197" y="80207"/>
                  </a:lnTo>
                  <a:lnTo>
                    <a:pt x="406477" y="119965"/>
                  </a:lnTo>
                  <a:lnTo>
                    <a:pt x="422587" y="165031"/>
                  </a:lnTo>
                  <a:lnTo>
                    <a:pt x="428244" y="214121"/>
                  </a:lnTo>
                  <a:lnTo>
                    <a:pt x="422587" y="263212"/>
                  </a:lnTo>
                  <a:lnTo>
                    <a:pt x="406477" y="308278"/>
                  </a:lnTo>
                  <a:lnTo>
                    <a:pt x="381197" y="348036"/>
                  </a:lnTo>
                  <a:lnTo>
                    <a:pt x="348036" y="381197"/>
                  </a:lnTo>
                  <a:lnTo>
                    <a:pt x="308278" y="406477"/>
                  </a:lnTo>
                  <a:lnTo>
                    <a:pt x="263212" y="422587"/>
                  </a:lnTo>
                  <a:lnTo>
                    <a:pt x="214121" y="428243"/>
                  </a:lnTo>
                  <a:lnTo>
                    <a:pt x="165031" y="422587"/>
                  </a:lnTo>
                  <a:lnTo>
                    <a:pt x="119965" y="406477"/>
                  </a:lnTo>
                  <a:lnTo>
                    <a:pt x="80207" y="381197"/>
                  </a:lnTo>
                  <a:lnTo>
                    <a:pt x="47046" y="348036"/>
                  </a:lnTo>
                  <a:lnTo>
                    <a:pt x="21766" y="308278"/>
                  </a:lnTo>
                  <a:lnTo>
                    <a:pt x="5656" y="263212"/>
                  </a:lnTo>
                  <a:lnTo>
                    <a:pt x="0" y="21412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846579" y="525017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2" y="1381506"/>
            <a:ext cx="7212330" cy="1099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♣	Diperoleh tiga(3) </a:t>
            </a:r>
            <a:r>
              <a:rPr dirty="0" sz="2000" spc="-5">
                <a:latin typeface="Times New Roman"/>
                <a:cs typeface="Times New Roman"/>
              </a:rPr>
              <a:t>rumusan </a:t>
            </a:r>
            <a:r>
              <a:rPr dirty="0" sz="2000">
                <a:latin typeface="Times New Roman"/>
                <a:cs typeface="Times New Roman"/>
              </a:rPr>
              <a:t>dasar negara oleh Moh. </a:t>
            </a:r>
            <a:r>
              <a:rPr dirty="0" sz="2000" spc="-5">
                <a:latin typeface="Times New Roman"/>
                <a:cs typeface="Times New Roman"/>
              </a:rPr>
              <a:t>Yamin, </a:t>
            </a:r>
            <a:r>
              <a:rPr dirty="0" sz="2000">
                <a:latin typeface="Times New Roman"/>
                <a:cs typeface="Times New Roman"/>
              </a:rPr>
              <a:t>Prof.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Soepomo, dan Ir.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Soekarno.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♣	</a:t>
            </a:r>
            <a:r>
              <a:rPr dirty="0" sz="2000" b="1">
                <a:latin typeface="Times New Roman"/>
                <a:cs typeface="Times New Roman"/>
              </a:rPr>
              <a:t>Mr. Moh. Yamin </a:t>
            </a:r>
            <a:r>
              <a:rPr dirty="0" sz="2000">
                <a:latin typeface="Times New Roman"/>
                <a:cs typeface="Times New Roman"/>
              </a:rPr>
              <a:t>pada tgl 29 </a:t>
            </a:r>
            <a:r>
              <a:rPr dirty="0" sz="2000" spc="-5">
                <a:latin typeface="Times New Roman"/>
                <a:cs typeface="Times New Roman"/>
              </a:rPr>
              <a:t>Mei </a:t>
            </a:r>
            <a:r>
              <a:rPr dirty="0" sz="2000">
                <a:latin typeface="Times New Roman"/>
                <a:cs typeface="Times New Roman"/>
              </a:rPr>
              <a:t>1945 mengusulkan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7591" y="472440"/>
            <a:ext cx="5457825" cy="744220"/>
            <a:chOff x="1307591" y="472440"/>
            <a:chExt cx="5457825" cy="744220"/>
          </a:xfrm>
        </p:grpSpPr>
        <p:sp>
          <p:nvSpPr>
            <p:cNvPr id="4" name="object 4"/>
            <p:cNvSpPr/>
            <p:nvPr/>
          </p:nvSpPr>
          <p:spPr>
            <a:xfrm>
              <a:off x="1307591" y="472440"/>
              <a:ext cx="5457444" cy="743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9219" y="518160"/>
              <a:ext cx="5294630" cy="607060"/>
            </a:xfrm>
            <a:custGeom>
              <a:avLst/>
              <a:gdLst/>
              <a:ahLst/>
              <a:cxnLst/>
              <a:rect l="l" t="t" r="r" b="b"/>
              <a:pathLst>
                <a:path w="5294630" h="607060">
                  <a:moveTo>
                    <a:pt x="0" y="606551"/>
                  </a:moveTo>
                  <a:lnTo>
                    <a:pt x="5294376" y="606551"/>
                  </a:lnTo>
                  <a:lnTo>
                    <a:pt x="5294376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53310" y="615442"/>
            <a:ext cx="47631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Sidang BPUPKI 1 (29 </a:t>
            </a:r>
            <a:r>
              <a:rPr dirty="0" sz="2200" b="1">
                <a:latin typeface="Times New Roman"/>
                <a:cs typeface="Times New Roman"/>
              </a:rPr>
              <a:t>Mei–1 </a:t>
            </a:r>
            <a:r>
              <a:rPr dirty="0" sz="2200" spc="-5" b="1">
                <a:latin typeface="Times New Roman"/>
                <a:cs typeface="Times New Roman"/>
              </a:rPr>
              <a:t>Juni</a:t>
            </a:r>
            <a:r>
              <a:rPr dirty="0" sz="2200" spc="2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1945)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02436" y="559308"/>
            <a:ext cx="454659" cy="454659"/>
            <a:chOff x="1202436" y="559308"/>
            <a:chExt cx="454659" cy="454659"/>
          </a:xfrm>
        </p:grpSpPr>
        <p:sp>
          <p:nvSpPr>
            <p:cNvPr id="8" name="object 8"/>
            <p:cNvSpPr/>
            <p:nvPr/>
          </p:nvSpPr>
          <p:spPr>
            <a:xfrm>
              <a:off x="1215390" y="572262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1" y="5656"/>
                  </a:lnTo>
                  <a:lnTo>
                    <a:pt x="119965" y="21766"/>
                  </a:lnTo>
                  <a:lnTo>
                    <a:pt x="80207" y="47046"/>
                  </a:lnTo>
                  <a:lnTo>
                    <a:pt x="47046" y="80207"/>
                  </a:lnTo>
                  <a:lnTo>
                    <a:pt x="21766" y="119965"/>
                  </a:lnTo>
                  <a:lnTo>
                    <a:pt x="5656" y="165031"/>
                  </a:lnTo>
                  <a:lnTo>
                    <a:pt x="0" y="214122"/>
                  </a:lnTo>
                  <a:lnTo>
                    <a:pt x="5656" y="263212"/>
                  </a:lnTo>
                  <a:lnTo>
                    <a:pt x="21766" y="308278"/>
                  </a:lnTo>
                  <a:lnTo>
                    <a:pt x="47046" y="348036"/>
                  </a:lnTo>
                  <a:lnTo>
                    <a:pt x="80207" y="381197"/>
                  </a:lnTo>
                  <a:lnTo>
                    <a:pt x="119965" y="406477"/>
                  </a:lnTo>
                  <a:lnTo>
                    <a:pt x="165031" y="422587"/>
                  </a:lnTo>
                  <a:lnTo>
                    <a:pt x="214122" y="428243"/>
                  </a:lnTo>
                  <a:lnTo>
                    <a:pt x="263212" y="422587"/>
                  </a:lnTo>
                  <a:lnTo>
                    <a:pt x="308278" y="406477"/>
                  </a:lnTo>
                  <a:lnTo>
                    <a:pt x="348036" y="381197"/>
                  </a:lnTo>
                  <a:lnTo>
                    <a:pt x="381197" y="348036"/>
                  </a:lnTo>
                  <a:lnTo>
                    <a:pt x="406477" y="308278"/>
                  </a:lnTo>
                  <a:lnTo>
                    <a:pt x="422587" y="263212"/>
                  </a:lnTo>
                  <a:lnTo>
                    <a:pt x="428243" y="214122"/>
                  </a:lnTo>
                  <a:lnTo>
                    <a:pt x="422587" y="165031"/>
                  </a:lnTo>
                  <a:lnTo>
                    <a:pt x="406477" y="119965"/>
                  </a:lnTo>
                  <a:lnTo>
                    <a:pt x="381197" y="80207"/>
                  </a:lnTo>
                  <a:lnTo>
                    <a:pt x="348036" y="47046"/>
                  </a:lnTo>
                  <a:lnTo>
                    <a:pt x="308278" y="21766"/>
                  </a:lnTo>
                  <a:lnTo>
                    <a:pt x="263212" y="5656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15390" y="572262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214122"/>
                  </a:moveTo>
                  <a:lnTo>
                    <a:pt x="5656" y="165031"/>
                  </a:lnTo>
                  <a:lnTo>
                    <a:pt x="21766" y="119965"/>
                  </a:lnTo>
                  <a:lnTo>
                    <a:pt x="47046" y="80207"/>
                  </a:lnTo>
                  <a:lnTo>
                    <a:pt x="80207" y="47046"/>
                  </a:lnTo>
                  <a:lnTo>
                    <a:pt x="119965" y="21766"/>
                  </a:lnTo>
                  <a:lnTo>
                    <a:pt x="165031" y="5656"/>
                  </a:lnTo>
                  <a:lnTo>
                    <a:pt x="214122" y="0"/>
                  </a:lnTo>
                  <a:lnTo>
                    <a:pt x="263212" y="5656"/>
                  </a:lnTo>
                  <a:lnTo>
                    <a:pt x="308278" y="21766"/>
                  </a:lnTo>
                  <a:lnTo>
                    <a:pt x="348036" y="47046"/>
                  </a:lnTo>
                  <a:lnTo>
                    <a:pt x="381197" y="80207"/>
                  </a:lnTo>
                  <a:lnTo>
                    <a:pt x="406477" y="119965"/>
                  </a:lnTo>
                  <a:lnTo>
                    <a:pt x="422587" y="165031"/>
                  </a:lnTo>
                  <a:lnTo>
                    <a:pt x="428243" y="214122"/>
                  </a:lnTo>
                  <a:lnTo>
                    <a:pt x="422587" y="263212"/>
                  </a:lnTo>
                  <a:lnTo>
                    <a:pt x="406477" y="308278"/>
                  </a:lnTo>
                  <a:lnTo>
                    <a:pt x="381197" y="348036"/>
                  </a:lnTo>
                  <a:lnTo>
                    <a:pt x="348036" y="381197"/>
                  </a:lnTo>
                  <a:lnTo>
                    <a:pt x="308278" y="406477"/>
                  </a:lnTo>
                  <a:lnTo>
                    <a:pt x="263212" y="422587"/>
                  </a:lnTo>
                  <a:lnTo>
                    <a:pt x="214122" y="428243"/>
                  </a:lnTo>
                  <a:lnTo>
                    <a:pt x="165031" y="422587"/>
                  </a:lnTo>
                  <a:lnTo>
                    <a:pt x="119965" y="406477"/>
                  </a:lnTo>
                  <a:lnTo>
                    <a:pt x="80207" y="381197"/>
                  </a:lnTo>
                  <a:lnTo>
                    <a:pt x="47046" y="348036"/>
                  </a:lnTo>
                  <a:lnTo>
                    <a:pt x="21766" y="308278"/>
                  </a:lnTo>
                  <a:lnTo>
                    <a:pt x="5656" y="263212"/>
                  </a:lnTo>
                  <a:lnTo>
                    <a:pt x="0" y="21412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46453" y="596646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50391" y="2662808"/>
            <a:ext cx="239585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Secara </a:t>
            </a:r>
            <a:r>
              <a:rPr dirty="0" sz="2000" spc="-5" b="1">
                <a:latin typeface="Times New Roman"/>
                <a:cs typeface="Times New Roman"/>
              </a:rPr>
              <a:t>Lisan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Kebangsaan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Kemanusiaan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Ketuhanan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Kerakyatan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Kesejahteraan  Rakyat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7126" y="2664333"/>
            <a:ext cx="400812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927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Secara </a:t>
            </a:r>
            <a:r>
              <a:rPr dirty="0" sz="1800" spc="-25" b="1">
                <a:latin typeface="Times New Roman"/>
                <a:cs typeface="Times New Roman"/>
              </a:rPr>
              <a:t>Tertulis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just" marL="413384" indent="-401320">
              <a:lnSpc>
                <a:spcPct val="100000"/>
              </a:lnSpc>
              <a:buAutoNum type="arabicPeriod"/>
              <a:tabLst>
                <a:tab pos="414020" algn="l"/>
              </a:tabLst>
            </a:pPr>
            <a:r>
              <a:rPr dirty="0" sz="1800" spc="-5">
                <a:latin typeface="Times New Roman"/>
                <a:cs typeface="Times New Roman"/>
              </a:rPr>
              <a:t>Ke </a:t>
            </a:r>
            <a:r>
              <a:rPr dirty="0" sz="1800" spc="-10">
                <a:latin typeface="Times New Roman"/>
                <a:cs typeface="Times New Roman"/>
              </a:rPr>
              <a:t>Tuhanan </a:t>
            </a:r>
            <a:r>
              <a:rPr dirty="0" sz="1800" spc="-50">
                <a:latin typeface="Times New Roman"/>
                <a:cs typeface="Times New Roman"/>
              </a:rPr>
              <a:t>Yang </a:t>
            </a:r>
            <a:r>
              <a:rPr dirty="0" sz="1800" spc="-5">
                <a:latin typeface="Times New Roman"/>
                <a:cs typeface="Times New Roman"/>
              </a:rPr>
              <a:t>Maha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Esa</a:t>
            </a:r>
            <a:endParaRPr sz="1800">
              <a:latin typeface="Times New Roman"/>
              <a:cs typeface="Times New Roman"/>
            </a:endParaRPr>
          </a:p>
          <a:p>
            <a:pPr algn="just" marL="413384" indent="-401320">
              <a:lnSpc>
                <a:spcPct val="100000"/>
              </a:lnSpc>
              <a:buAutoNum type="arabicPeriod"/>
              <a:tabLst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Kebangsaan Persatuan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Indonesia</a:t>
            </a:r>
            <a:endParaRPr sz="1800">
              <a:latin typeface="Times New Roman"/>
              <a:cs typeface="Times New Roman"/>
            </a:endParaRPr>
          </a:p>
          <a:p>
            <a:pPr algn="just" marL="411480" marR="533400" indent="-399415">
              <a:lnSpc>
                <a:spcPct val="100000"/>
              </a:lnSpc>
              <a:buAutoNum type="arabicPeriod"/>
              <a:tabLst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Rasa kemanusiaan </a:t>
            </a:r>
            <a:r>
              <a:rPr dirty="0" sz="1800" spc="-50">
                <a:latin typeface="Times New Roman"/>
                <a:cs typeface="Times New Roman"/>
              </a:rPr>
              <a:t>Yang </a:t>
            </a:r>
            <a:r>
              <a:rPr dirty="0" sz="1800">
                <a:latin typeface="Times New Roman"/>
                <a:cs typeface="Times New Roman"/>
              </a:rPr>
              <a:t>Adil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dan  Beradab</a:t>
            </a:r>
            <a:endParaRPr sz="1800">
              <a:latin typeface="Times New Roman"/>
              <a:cs typeface="Times New Roman"/>
            </a:endParaRPr>
          </a:p>
          <a:p>
            <a:pPr algn="just" marL="411480" marR="5080" indent="-399415">
              <a:lnSpc>
                <a:spcPct val="100000"/>
              </a:lnSpc>
              <a:buAutoNum type="arabicPeriod"/>
              <a:tabLst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Kerakyatan </a:t>
            </a:r>
            <a:r>
              <a:rPr dirty="0" sz="1800" spc="5">
                <a:latin typeface="Times New Roman"/>
                <a:cs typeface="Times New Roman"/>
              </a:rPr>
              <a:t>yang </a:t>
            </a:r>
            <a:r>
              <a:rPr dirty="0" sz="1800" spc="-5">
                <a:latin typeface="Times New Roman"/>
                <a:cs typeface="Times New Roman"/>
              </a:rPr>
              <a:t>dipimpin </a:t>
            </a:r>
            <a:r>
              <a:rPr dirty="0" sz="1800">
                <a:latin typeface="Times New Roman"/>
                <a:cs typeface="Times New Roman"/>
              </a:rPr>
              <a:t>oleh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hikmat  kebijaksanaan dalam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permusyawaratan  perwakilan</a:t>
            </a:r>
            <a:endParaRPr sz="1800">
              <a:latin typeface="Times New Roman"/>
              <a:cs typeface="Times New Roman"/>
            </a:endParaRPr>
          </a:p>
          <a:p>
            <a:pPr algn="just" marL="413384" indent="-401320">
              <a:lnSpc>
                <a:spcPct val="100000"/>
              </a:lnSpc>
              <a:buAutoNum type="arabicPeriod"/>
              <a:tabLst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Keadilan </a:t>
            </a:r>
            <a:r>
              <a:rPr dirty="0" sz="1800" spc="-5">
                <a:latin typeface="Times New Roman"/>
                <a:cs typeface="Times New Roman"/>
              </a:rPr>
              <a:t>sosial </a:t>
            </a:r>
            <a:r>
              <a:rPr dirty="0" sz="1800">
                <a:latin typeface="Times New Roman"/>
                <a:cs typeface="Times New Roman"/>
              </a:rPr>
              <a:t>bagi seluruh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rakyat</a:t>
            </a:r>
            <a:endParaRPr sz="18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Indonesia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514" y="606653"/>
            <a:ext cx="7578090" cy="47205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♣	</a:t>
            </a:r>
            <a:r>
              <a:rPr dirty="0" sz="2000" b="1">
                <a:latin typeface="Times New Roman"/>
                <a:cs typeface="Times New Roman"/>
              </a:rPr>
              <a:t>Prof. Dr. Soepomo </a:t>
            </a:r>
            <a:r>
              <a:rPr dirty="0" sz="2000">
                <a:latin typeface="Times New Roman"/>
                <a:cs typeface="Times New Roman"/>
              </a:rPr>
              <a:t>pada tgl 31 </a:t>
            </a:r>
            <a:r>
              <a:rPr dirty="0" sz="2000" spc="-5">
                <a:latin typeface="Times New Roman"/>
                <a:cs typeface="Times New Roman"/>
              </a:rPr>
              <a:t>Mei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1945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Paham negara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kebangsaan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5">
                <a:latin typeface="Times New Roman"/>
                <a:cs typeface="Times New Roman"/>
              </a:rPr>
              <a:t>Warga </a:t>
            </a:r>
            <a:r>
              <a:rPr dirty="0" sz="2000">
                <a:latin typeface="Times New Roman"/>
                <a:cs typeface="Times New Roman"/>
              </a:rPr>
              <a:t>negara hendaknya tunduk kepada Tuhan dan supaya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setiap</a:t>
            </a:r>
            <a:endParaRPr sz="20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saat ingat kepada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Tuhan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Sistem badan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permusyawaratan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Ekonomi negara </a:t>
            </a:r>
            <a:r>
              <a:rPr dirty="0" sz="2000" spc="-5">
                <a:latin typeface="Times New Roman"/>
                <a:cs typeface="Times New Roman"/>
              </a:rPr>
              <a:t>yang </a:t>
            </a:r>
            <a:r>
              <a:rPr dirty="0" sz="2000">
                <a:latin typeface="Times New Roman"/>
                <a:cs typeface="Times New Roman"/>
              </a:rPr>
              <a:t>bersifat Asia </a:t>
            </a:r>
            <a:r>
              <a:rPr dirty="0" sz="2000" spc="-5">
                <a:latin typeface="Times New Roman"/>
                <a:cs typeface="Times New Roman"/>
              </a:rPr>
              <a:t>Timur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Raya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Hubungan antarbangsa yang bersifat Asia </a:t>
            </a:r>
            <a:r>
              <a:rPr dirty="0" sz="2000" spc="-5">
                <a:latin typeface="Times New Roman"/>
                <a:cs typeface="Times New Roman"/>
              </a:rPr>
              <a:t>Timur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Raya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♣	</a:t>
            </a:r>
            <a:r>
              <a:rPr dirty="0" sz="2000" b="1">
                <a:latin typeface="Times New Roman"/>
                <a:cs typeface="Times New Roman"/>
              </a:rPr>
              <a:t>Ir. Soekarno </a:t>
            </a:r>
            <a:r>
              <a:rPr dirty="0" sz="2000">
                <a:latin typeface="Times New Roman"/>
                <a:cs typeface="Times New Roman"/>
              </a:rPr>
              <a:t>pada tgl 1 Juni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1945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Kebangsaan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Indonesia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Internasionalisme atau </a:t>
            </a:r>
            <a:r>
              <a:rPr dirty="0" sz="2000">
                <a:latin typeface="Times New Roman"/>
                <a:cs typeface="Times New Roman"/>
              </a:rPr>
              <a:t>peri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kemanusiaan.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Mufakat </a:t>
            </a:r>
            <a:r>
              <a:rPr dirty="0" sz="2000" spc="-5">
                <a:latin typeface="Times New Roman"/>
                <a:cs typeface="Times New Roman"/>
              </a:rPr>
              <a:t>atau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Demokrasi.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Kesejahteraan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Sosial.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latin typeface="Times New Roman"/>
                <a:cs typeface="Times New Roman"/>
              </a:rPr>
              <a:t>KeTuhanan </a:t>
            </a:r>
            <a:r>
              <a:rPr dirty="0" sz="2000" spc="-5">
                <a:latin typeface="Times New Roman"/>
                <a:cs typeface="Times New Roman"/>
              </a:rPr>
              <a:t>yang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berkebudayaan.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311655"/>
            <a:ext cx="8202930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Utk menjembatani perbedaan antargolongan nasionalis </a:t>
            </a:r>
            <a:r>
              <a:rPr dirty="0" sz="1800">
                <a:latin typeface="Times New Roman"/>
                <a:cs typeface="Times New Roman"/>
              </a:rPr>
              <a:t>dan </a:t>
            </a:r>
            <a:r>
              <a:rPr dirty="0" sz="1800" spc="-5">
                <a:latin typeface="Times New Roman"/>
                <a:cs typeface="Times New Roman"/>
              </a:rPr>
              <a:t>Islam, para anggota  BPUPKI </a:t>
            </a:r>
            <a:r>
              <a:rPr dirty="0" sz="1800" spc="10">
                <a:latin typeface="Times New Roman"/>
                <a:cs typeface="Times New Roman"/>
              </a:rPr>
              <a:t>yg </a:t>
            </a:r>
            <a:r>
              <a:rPr dirty="0" sz="1800" spc="-5">
                <a:latin typeface="Times New Roman"/>
                <a:cs typeface="Times New Roman"/>
              </a:rPr>
              <a:t>tinggal </a:t>
            </a:r>
            <a:r>
              <a:rPr dirty="0" sz="1800">
                <a:latin typeface="Times New Roman"/>
                <a:cs typeface="Times New Roman"/>
              </a:rPr>
              <a:t>di </a:t>
            </a:r>
            <a:r>
              <a:rPr dirty="0" sz="1800" spc="-5">
                <a:latin typeface="Times New Roman"/>
                <a:cs typeface="Times New Roman"/>
              </a:rPr>
              <a:t>Jakarta </a:t>
            </a:r>
            <a:r>
              <a:rPr dirty="0" sz="1800">
                <a:latin typeface="Times New Roman"/>
                <a:cs typeface="Times New Roman"/>
              </a:rPr>
              <a:t>mengadakan </a:t>
            </a:r>
            <a:r>
              <a:rPr dirty="0" sz="1800" spc="-5">
                <a:latin typeface="Times New Roman"/>
                <a:cs typeface="Times New Roman"/>
              </a:rPr>
              <a:t>pertemuan </a:t>
            </a:r>
            <a:r>
              <a:rPr dirty="0" sz="1800">
                <a:latin typeface="Times New Roman"/>
                <a:cs typeface="Times New Roman"/>
              </a:rPr>
              <a:t>diluar </a:t>
            </a:r>
            <a:r>
              <a:rPr dirty="0" sz="1800" spc="-5">
                <a:latin typeface="Times New Roman"/>
                <a:cs typeface="Times New Roman"/>
              </a:rPr>
              <a:t>sidang </a:t>
            </a:r>
            <a:r>
              <a:rPr dirty="0" sz="1800" spc="5">
                <a:latin typeface="Times New Roman"/>
                <a:cs typeface="Times New Roman"/>
              </a:rPr>
              <a:t>yg </a:t>
            </a:r>
            <a:r>
              <a:rPr dirty="0" sz="1800">
                <a:latin typeface="Times New Roman"/>
                <a:cs typeface="Times New Roman"/>
              </a:rPr>
              <a:t>dikenal dgn  </a:t>
            </a:r>
            <a:r>
              <a:rPr dirty="0" sz="1800" spc="-5">
                <a:latin typeface="Times New Roman"/>
                <a:cs typeface="Times New Roman"/>
              </a:rPr>
              <a:t>“Panitia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Sembilan”</a:t>
            </a:r>
            <a:endParaRPr sz="18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Kemudian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berhasil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menetapkan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Rancangan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Pembukaan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UUD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dikenal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dengan</a:t>
            </a:r>
            <a:endParaRPr sz="18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Piagam Jakarta. Yaitu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lvl="1" marL="870585" marR="5080" indent="-457834">
              <a:lnSpc>
                <a:spcPct val="100000"/>
              </a:lnSpc>
              <a:buAutoNum type="arabicPeriod"/>
              <a:tabLst>
                <a:tab pos="870585" algn="l"/>
                <a:tab pos="871219" algn="l"/>
                <a:tab pos="2022475" algn="l"/>
                <a:tab pos="2842895" algn="l"/>
                <a:tab pos="3942079" algn="l"/>
                <a:tab pos="5269230" algn="l"/>
                <a:tab pos="6116955" algn="l"/>
                <a:tab pos="6770370" algn="l"/>
                <a:tab pos="7325359" algn="l"/>
              </a:tabLst>
            </a:pPr>
            <a:r>
              <a:rPr dirty="0" sz="1800" spc="-5">
                <a:latin typeface="Times New Roman"/>
                <a:cs typeface="Times New Roman"/>
              </a:rPr>
              <a:t>Ke</a:t>
            </a:r>
            <a:r>
              <a:rPr dirty="0" sz="1800" spc="-5">
                <a:latin typeface="Times New Roman"/>
                <a:cs typeface="Times New Roman"/>
              </a:rPr>
              <a:t>tuh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	de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gan	kewaj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an	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5">
                <a:latin typeface="Times New Roman"/>
                <a:cs typeface="Times New Roman"/>
              </a:rPr>
              <a:t>j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ank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	</a:t>
            </a:r>
            <a:r>
              <a:rPr dirty="0" sz="1800" spc="-20">
                <a:latin typeface="Times New Roman"/>
                <a:cs typeface="Times New Roman"/>
              </a:rPr>
              <a:t>s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ar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’</a:t>
            </a:r>
            <a:r>
              <a:rPr dirty="0" sz="1800">
                <a:latin typeface="Times New Roman"/>
                <a:cs typeface="Times New Roman"/>
              </a:rPr>
              <a:t>at	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am	bagi	pemelu</a:t>
            </a:r>
            <a:r>
              <a:rPr dirty="0" sz="1800" spc="5">
                <a:latin typeface="Times New Roman"/>
                <a:cs typeface="Times New Roman"/>
              </a:rPr>
              <a:t>k</a:t>
            </a:r>
            <a:r>
              <a:rPr dirty="0" sz="1800">
                <a:latin typeface="Times New Roman"/>
                <a:cs typeface="Times New Roman"/>
              </a:rPr>
              <a:t>-  pemeluknya.</a:t>
            </a:r>
            <a:endParaRPr sz="1800">
              <a:latin typeface="Times New Roman"/>
              <a:cs typeface="Times New Roman"/>
            </a:endParaRPr>
          </a:p>
          <a:p>
            <a:pPr lvl="1" marL="870585" indent="-45783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1800">
                <a:latin typeface="Times New Roman"/>
                <a:cs typeface="Times New Roman"/>
              </a:rPr>
              <a:t>Kemanusiaan </a:t>
            </a:r>
            <a:r>
              <a:rPr dirty="0" sz="1800" spc="5">
                <a:latin typeface="Times New Roman"/>
                <a:cs typeface="Times New Roman"/>
              </a:rPr>
              <a:t>yang </a:t>
            </a:r>
            <a:r>
              <a:rPr dirty="0" sz="1800">
                <a:latin typeface="Times New Roman"/>
                <a:cs typeface="Times New Roman"/>
              </a:rPr>
              <a:t>adil dan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beradab</a:t>
            </a:r>
            <a:endParaRPr sz="1800">
              <a:latin typeface="Times New Roman"/>
              <a:cs typeface="Times New Roman"/>
            </a:endParaRPr>
          </a:p>
          <a:p>
            <a:pPr lvl="1" marL="870585" indent="-457834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1800">
                <a:latin typeface="Times New Roman"/>
                <a:cs typeface="Times New Roman"/>
              </a:rPr>
              <a:t>Persatuan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Indonesia</a:t>
            </a:r>
            <a:endParaRPr sz="1800">
              <a:latin typeface="Times New Roman"/>
              <a:cs typeface="Times New Roman"/>
            </a:endParaRPr>
          </a:p>
          <a:p>
            <a:pPr lvl="1" marL="870585" marR="6350" indent="-45783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1800">
                <a:latin typeface="Times New Roman"/>
                <a:cs typeface="Times New Roman"/>
              </a:rPr>
              <a:t>Kerakyatan yang </a:t>
            </a:r>
            <a:r>
              <a:rPr dirty="0" sz="1800" spc="-5">
                <a:latin typeface="Times New Roman"/>
                <a:cs typeface="Times New Roman"/>
              </a:rPr>
              <a:t>dipimpin oleh </a:t>
            </a:r>
            <a:r>
              <a:rPr dirty="0" sz="1800">
                <a:latin typeface="Times New Roman"/>
                <a:cs typeface="Times New Roman"/>
              </a:rPr>
              <a:t>hikmat </a:t>
            </a:r>
            <a:r>
              <a:rPr dirty="0" sz="1800" spc="-5">
                <a:latin typeface="Times New Roman"/>
                <a:cs typeface="Times New Roman"/>
              </a:rPr>
              <a:t>kebijaksanaan dalam permusyawaratan  </a:t>
            </a:r>
            <a:r>
              <a:rPr dirty="0" sz="1800">
                <a:latin typeface="Times New Roman"/>
                <a:cs typeface="Times New Roman"/>
              </a:rPr>
              <a:t>perwakilan</a:t>
            </a:r>
            <a:endParaRPr sz="1800">
              <a:latin typeface="Times New Roman"/>
              <a:cs typeface="Times New Roman"/>
            </a:endParaRPr>
          </a:p>
          <a:p>
            <a:pPr lvl="1" marL="870585" indent="-457834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dirty="0" sz="1800">
                <a:latin typeface="Times New Roman"/>
                <a:cs typeface="Times New Roman"/>
              </a:rPr>
              <a:t>Keadilan </a:t>
            </a:r>
            <a:r>
              <a:rPr dirty="0" sz="1800" spc="-5">
                <a:latin typeface="Times New Roman"/>
                <a:cs typeface="Times New Roman"/>
              </a:rPr>
              <a:t>sosial </a:t>
            </a:r>
            <a:r>
              <a:rPr dirty="0" sz="1800">
                <a:latin typeface="Times New Roman"/>
                <a:cs typeface="Times New Roman"/>
              </a:rPr>
              <a:t>bagi seluruh rakyat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Indonesia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5979" y="472440"/>
            <a:ext cx="4425950" cy="600710"/>
            <a:chOff x="2125979" y="472440"/>
            <a:chExt cx="4425950" cy="600710"/>
          </a:xfrm>
        </p:grpSpPr>
        <p:sp>
          <p:nvSpPr>
            <p:cNvPr id="4" name="object 4"/>
            <p:cNvSpPr/>
            <p:nvPr/>
          </p:nvSpPr>
          <p:spPr>
            <a:xfrm>
              <a:off x="2125979" y="472440"/>
              <a:ext cx="4425696" cy="600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4559" y="515112"/>
              <a:ext cx="4209415" cy="471170"/>
            </a:xfrm>
            <a:custGeom>
              <a:avLst/>
              <a:gdLst/>
              <a:ahLst/>
              <a:cxnLst/>
              <a:rect l="l" t="t" r="r" b="b"/>
              <a:pathLst>
                <a:path w="4209415" h="471169">
                  <a:moveTo>
                    <a:pt x="0" y="470915"/>
                  </a:moveTo>
                  <a:lnTo>
                    <a:pt x="4209288" y="470915"/>
                  </a:lnTo>
                  <a:lnTo>
                    <a:pt x="4209288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5414" y="543509"/>
            <a:ext cx="36455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Times New Roman"/>
                <a:cs typeface="Times New Roman"/>
              </a:rPr>
              <a:t>Piagam </a:t>
            </a:r>
            <a:r>
              <a:rPr dirty="0" sz="2200" spc="-5" b="1">
                <a:latin typeface="Times New Roman"/>
                <a:cs typeface="Times New Roman"/>
              </a:rPr>
              <a:t>Jakarta (22 juni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1945)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0720" y="487680"/>
            <a:ext cx="454659" cy="454659"/>
            <a:chOff x="1950720" y="487680"/>
            <a:chExt cx="454659" cy="454659"/>
          </a:xfrm>
        </p:grpSpPr>
        <p:sp>
          <p:nvSpPr>
            <p:cNvPr id="8" name="object 8"/>
            <p:cNvSpPr/>
            <p:nvPr/>
          </p:nvSpPr>
          <p:spPr>
            <a:xfrm>
              <a:off x="1963674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1" y="0"/>
                  </a:moveTo>
                  <a:lnTo>
                    <a:pt x="165031" y="5656"/>
                  </a:lnTo>
                  <a:lnTo>
                    <a:pt x="119965" y="21766"/>
                  </a:lnTo>
                  <a:lnTo>
                    <a:pt x="80207" y="47046"/>
                  </a:lnTo>
                  <a:lnTo>
                    <a:pt x="47046" y="80207"/>
                  </a:lnTo>
                  <a:lnTo>
                    <a:pt x="21766" y="119965"/>
                  </a:lnTo>
                  <a:lnTo>
                    <a:pt x="5656" y="165031"/>
                  </a:lnTo>
                  <a:lnTo>
                    <a:pt x="0" y="214121"/>
                  </a:lnTo>
                  <a:lnTo>
                    <a:pt x="5656" y="263212"/>
                  </a:lnTo>
                  <a:lnTo>
                    <a:pt x="21766" y="308278"/>
                  </a:lnTo>
                  <a:lnTo>
                    <a:pt x="47046" y="348036"/>
                  </a:lnTo>
                  <a:lnTo>
                    <a:pt x="80207" y="381197"/>
                  </a:lnTo>
                  <a:lnTo>
                    <a:pt x="119965" y="406477"/>
                  </a:lnTo>
                  <a:lnTo>
                    <a:pt x="165031" y="422587"/>
                  </a:lnTo>
                  <a:lnTo>
                    <a:pt x="214121" y="428243"/>
                  </a:lnTo>
                  <a:lnTo>
                    <a:pt x="263212" y="422587"/>
                  </a:lnTo>
                  <a:lnTo>
                    <a:pt x="308278" y="406477"/>
                  </a:lnTo>
                  <a:lnTo>
                    <a:pt x="348036" y="381197"/>
                  </a:lnTo>
                  <a:lnTo>
                    <a:pt x="381197" y="348036"/>
                  </a:lnTo>
                  <a:lnTo>
                    <a:pt x="406477" y="308278"/>
                  </a:lnTo>
                  <a:lnTo>
                    <a:pt x="422587" y="263212"/>
                  </a:lnTo>
                  <a:lnTo>
                    <a:pt x="428244" y="214121"/>
                  </a:lnTo>
                  <a:lnTo>
                    <a:pt x="422587" y="165031"/>
                  </a:lnTo>
                  <a:lnTo>
                    <a:pt x="406477" y="119965"/>
                  </a:lnTo>
                  <a:lnTo>
                    <a:pt x="381197" y="80207"/>
                  </a:lnTo>
                  <a:lnTo>
                    <a:pt x="348036" y="47046"/>
                  </a:lnTo>
                  <a:lnTo>
                    <a:pt x="308278" y="21766"/>
                  </a:lnTo>
                  <a:lnTo>
                    <a:pt x="263212" y="5656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3674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214121"/>
                  </a:moveTo>
                  <a:lnTo>
                    <a:pt x="5656" y="165031"/>
                  </a:lnTo>
                  <a:lnTo>
                    <a:pt x="21766" y="119965"/>
                  </a:lnTo>
                  <a:lnTo>
                    <a:pt x="47046" y="80207"/>
                  </a:lnTo>
                  <a:lnTo>
                    <a:pt x="80207" y="47046"/>
                  </a:lnTo>
                  <a:lnTo>
                    <a:pt x="119965" y="21766"/>
                  </a:lnTo>
                  <a:lnTo>
                    <a:pt x="165031" y="5656"/>
                  </a:lnTo>
                  <a:lnTo>
                    <a:pt x="214121" y="0"/>
                  </a:lnTo>
                  <a:lnTo>
                    <a:pt x="263212" y="5656"/>
                  </a:lnTo>
                  <a:lnTo>
                    <a:pt x="308278" y="21766"/>
                  </a:lnTo>
                  <a:lnTo>
                    <a:pt x="348036" y="47046"/>
                  </a:lnTo>
                  <a:lnTo>
                    <a:pt x="381197" y="80207"/>
                  </a:lnTo>
                  <a:lnTo>
                    <a:pt x="406477" y="119965"/>
                  </a:lnTo>
                  <a:lnTo>
                    <a:pt x="422587" y="165031"/>
                  </a:lnTo>
                  <a:lnTo>
                    <a:pt x="428244" y="214121"/>
                  </a:lnTo>
                  <a:lnTo>
                    <a:pt x="422587" y="263212"/>
                  </a:lnTo>
                  <a:lnTo>
                    <a:pt x="406477" y="308278"/>
                  </a:lnTo>
                  <a:lnTo>
                    <a:pt x="381197" y="348036"/>
                  </a:lnTo>
                  <a:lnTo>
                    <a:pt x="348036" y="381197"/>
                  </a:lnTo>
                  <a:lnTo>
                    <a:pt x="308278" y="406477"/>
                  </a:lnTo>
                  <a:lnTo>
                    <a:pt x="263212" y="422587"/>
                  </a:lnTo>
                  <a:lnTo>
                    <a:pt x="214121" y="428243"/>
                  </a:lnTo>
                  <a:lnTo>
                    <a:pt x="165031" y="422587"/>
                  </a:lnTo>
                  <a:lnTo>
                    <a:pt x="119965" y="406477"/>
                  </a:lnTo>
                  <a:lnTo>
                    <a:pt x="80207" y="381197"/>
                  </a:lnTo>
                  <a:lnTo>
                    <a:pt x="47046" y="348036"/>
                  </a:lnTo>
                  <a:lnTo>
                    <a:pt x="21766" y="308278"/>
                  </a:lnTo>
                  <a:lnTo>
                    <a:pt x="5656" y="263212"/>
                  </a:lnTo>
                  <a:lnTo>
                    <a:pt x="0" y="21412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094357" y="525017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91" y="1314218"/>
            <a:ext cx="5020310" cy="32442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Pembentukan panitia kecil perancang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UU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5496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Ketua :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Soepomo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dirty="0" sz="2200" spc="-5">
                <a:latin typeface="Times New Roman"/>
                <a:cs typeface="Times New Roman"/>
              </a:rPr>
              <a:t>♣	Hasilnya:</a:t>
            </a:r>
            <a:endParaRPr sz="2200">
              <a:latin typeface="Times New Roman"/>
              <a:cs typeface="Times New Roman"/>
            </a:endParaRPr>
          </a:p>
          <a:p>
            <a:pPr marL="927100" indent="-5143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200" spc="-5">
                <a:latin typeface="Times New Roman"/>
                <a:cs typeface="Times New Roman"/>
              </a:rPr>
              <a:t>Pembukaan Undang-Undang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Dasar,</a:t>
            </a:r>
            <a:endParaRPr sz="2200">
              <a:latin typeface="Times New Roman"/>
              <a:cs typeface="Times New Roman"/>
            </a:endParaRPr>
          </a:p>
          <a:p>
            <a:pPr marL="927100" indent="-5143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200" spc="-5">
                <a:latin typeface="Times New Roman"/>
                <a:cs typeface="Times New Roman"/>
              </a:rPr>
              <a:t>UUD (Batang Tubuh) </a:t>
            </a:r>
            <a:r>
              <a:rPr dirty="0" sz="2200">
                <a:latin typeface="Times New Roman"/>
                <a:cs typeface="Times New Roman"/>
              </a:rPr>
              <a:t>yang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terdiri:</a:t>
            </a:r>
            <a:endParaRPr sz="2200">
              <a:latin typeface="Times New Roman"/>
              <a:cs typeface="Times New Roman"/>
            </a:endParaRPr>
          </a:p>
          <a:p>
            <a:pPr lvl="1" marL="1327785" indent="-515620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dirty="0" sz="2200" spc="-5">
                <a:latin typeface="Times New Roman"/>
                <a:cs typeface="Times New Roman"/>
              </a:rPr>
              <a:t>16 Bab 37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Pasal</a:t>
            </a:r>
            <a:endParaRPr sz="2200">
              <a:latin typeface="Times New Roman"/>
              <a:cs typeface="Times New Roman"/>
            </a:endParaRPr>
          </a:p>
          <a:p>
            <a:pPr lvl="1" marL="1327785" indent="-51562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dirty="0" sz="2200" spc="-5">
                <a:latin typeface="Times New Roman"/>
                <a:cs typeface="Times New Roman"/>
              </a:rPr>
              <a:t>4 Pasal aturan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peralihan</a:t>
            </a:r>
            <a:endParaRPr sz="2200">
              <a:latin typeface="Times New Roman"/>
              <a:cs typeface="Times New Roman"/>
            </a:endParaRPr>
          </a:p>
          <a:p>
            <a:pPr lvl="1" marL="1327785" indent="-515620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dirty="0" sz="2200" spc="-5">
                <a:latin typeface="Times New Roman"/>
                <a:cs typeface="Times New Roman"/>
              </a:rPr>
              <a:t>2 </a:t>
            </a:r>
            <a:r>
              <a:rPr dirty="0" sz="2200">
                <a:latin typeface="Times New Roman"/>
                <a:cs typeface="Times New Roman"/>
              </a:rPr>
              <a:t>Ayat </a:t>
            </a:r>
            <a:r>
              <a:rPr dirty="0" sz="2200" spc="-5">
                <a:latin typeface="Times New Roman"/>
                <a:cs typeface="Times New Roman"/>
              </a:rPr>
              <a:t>aturan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tambahan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3704" y="478536"/>
            <a:ext cx="4483735" cy="588645"/>
            <a:chOff x="2203704" y="478536"/>
            <a:chExt cx="4483735" cy="588645"/>
          </a:xfrm>
        </p:grpSpPr>
        <p:sp>
          <p:nvSpPr>
            <p:cNvPr id="4" name="object 4"/>
            <p:cNvSpPr/>
            <p:nvPr/>
          </p:nvSpPr>
          <p:spPr>
            <a:xfrm>
              <a:off x="2203704" y="478536"/>
              <a:ext cx="4483608" cy="588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66188" y="515112"/>
              <a:ext cx="4343400" cy="471170"/>
            </a:xfrm>
            <a:custGeom>
              <a:avLst/>
              <a:gdLst/>
              <a:ahLst/>
              <a:cxnLst/>
              <a:rect l="l" t="t" r="r" b="b"/>
              <a:pathLst>
                <a:path w="4343400" h="471169">
                  <a:moveTo>
                    <a:pt x="4343400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4343400" y="47091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85414" y="560273"/>
            <a:ext cx="385952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Sidang BPUPKI 2 (10-16 Juli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1945)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2348" y="487680"/>
            <a:ext cx="454659" cy="454659"/>
            <a:chOff x="2022348" y="487680"/>
            <a:chExt cx="454659" cy="454659"/>
          </a:xfrm>
        </p:grpSpPr>
        <p:sp>
          <p:nvSpPr>
            <p:cNvPr id="8" name="object 8"/>
            <p:cNvSpPr/>
            <p:nvPr/>
          </p:nvSpPr>
          <p:spPr>
            <a:xfrm>
              <a:off x="2035302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1" y="5656"/>
                  </a:lnTo>
                  <a:lnTo>
                    <a:pt x="119965" y="21766"/>
                  </a:lnTo>
                  <a:lnTo>
                    <a:pt x="80207" y="47046"/>
                  </a:lnTo>
                  <a:lnTo>
                    <a:pt x="47046" y="80207"/>
                  </a:lnTo>
                  <a:lnTo>
                    <a:pt x="21766" y="119965"/>
                  </a:lnTo>
                  <a:lnTo>
                    <a:pt x="5656" y="165031"/>
                  </a:lnTo>
                  <a:lnTo>
                    <a:pt x="0" y="214121"/>
                  </a:lnTo>
                  <a:lnTo>
                    <a:pt x="5656" y="263212"/>
                  </a:lnTo>
                  <a:lnTo>
                    <a:pt x="21766" y="308278"/>
                  </a:lnTo>
                  <a:lnTo>
                    <a:pt x="47046" y="348036"/>
                  </a:lnTo>
                  <a:lnTo>
                    <a:pt x="80207" y="381197"/>
                  </a:lnTo>
                  <a:lnTo>
                    <a:pt x="119965" y="406477"/>
                  </a:lnTo>
                  <a:lnTo>
                    <a:pt x="165031" y="422587"/>
                  </a:lnTo>
                  <a:lnTo>
                    <a:pt x="214122" y="428243"/>
                  </a:lnTo>
                  <a:lnTo>
                    <a:pt x="263212" y="422587"/>
                  </a:lnTo>
                  <a:lnTo>
                    <a:pt x="308278" y="406477"/>
                  </a:lnTo>
                  <a:lnTo>
                    <a:pt x="348036" y="381197"/>
                  </a:lnTo>
                  <a:lnTo>
                    <a:pt x="381197" y="348036"/>
                  </a:lnTo>
                  <a:lnTo>
                    <a:pt x="406477" y="308278"/>
                  </a:lnTo>
                  <a:lnTo>
                    <a:pt x="422587" y="263212"/>
                  </a:lnTo>
                  <a:lnTo>
                    <a:pt x="428244" y="214121"/>
                  </a:lnTo>
                  <a:lnTo>
                    <a:pt x="422587" y="165031"/>
                  </a:lnTo>
                  <a:lnTo>
                    <a:pt x="406477" y="119965"/>
                  </a:lnTo>
                  <a:lnTo>
                    <a:pt x="381197" y="80207"/>
                  </a:lnTo>
                  <a:lnTo>
                    <a:pt x="348036" y="47046"/>
                  </a:lnTo>
                  <a:lnTo>
                    <a:pt x="308278" y="21766"/>
                  </a:lnTo>
                  <a:lnTo>
                    <a:pt x="263212" y="5656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35302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214121"/>
                  </a:moveTo>
                  <a:lnTo>
                    <a:pt x="5656" y="165031"/>
                  </a:lnTo>
                  <a:lnTo>
                    <a:pt x="21766" y="119965"/>
                  </a:lnTo>
                  <a:lnTo>
                    <a:pt x="47046" y="80207"/>
                  </a:lnTo>
                  <a:lnTo>
                    <a:pt x="80207" y="47046"/>
                  </a:lnTo>
                  <a:lnTo>
                    <a:pt x="119965" y="21766"/>
                  </a:lnTo>
                  <a:lnTo>
                    <a:pt x="165031" y="5656"/>
                  </a:lnTo>
                  <a:lnTo>
                    <a:pt x="214122" y="0"/>
                  </a:lnTo>
                  <a:lnTo>
                    <a:pt x="263212" y="5656"/>
                  </a:lnTo>
                  <a:lnTo>
                    <a:pt x="308278" y="21766"/>
                  </a:lnTo>
                  <a:lnTo>
                    <a:pt x="348036" y="47046"/>
                  </a:lnTo>
                  <a:lnTo>
                    <a:pt x="381197" y="80207"/>
                  </a:lnTo>
                  <a:lnTo>
                    <a:pt x="406477" y="119965"/>
                  </a:lnTo>
                  <a:lnTo>
                    <a:pt x="422587" y="165031"/>
                  </a:lnTo>
                  <a:lnTo>
                    <a:pt x="428244" y="214121"/>
                  </a:lnTo>
                  <a:lnTo>
                    <a:pt x="422587" y="263212"/>
                  </a:lnTo>
                  <a:lnTo>
                    <a:pt x="406477" y="308278"/>
                  </a:lnTo>
                  <a:lnTo>
                    <a:pt x="381197" y="348036"/>
                  </a:lnTo>
                  <a:lnTo>
                    <a:pt x="348036" y="381197"/>
                  </a:lnTo>
                  <a:lnTo>
                    <a:pt x="308278" y="406477"/>
                  </a:lnTo>
                  <a:lnTo>
                    <a:pt x="263212" y="422587"/>
                  </a:lnTo>
                  <a:lnTo>
                    <a:pt x="214122" y="428243"/>
                  </a:lnTo>
                  <a:lnTo>
                    <a:pt x="165031" y="422587"/>
                  </a:lnTo>
                  <a:lnTo>
                    <a:pt x="119965" y="406477"/>
                  </a:lnTo>
                  <a:lnTo>
                    <a:pt x="80207" y="381197"/>
                  </a:lnTo>
                  <a:lnTo>
                    <a:pt x="47046" y="348036"/>
                  </a:lnTo>
                  <a:lnTo>
                    <a:pt x="21766" y="308278"/>
                  </a:lnTo>
                  <a:lnTo>
                    <a:pt x="5656" y="263212"/>
                  </a:lnTo>
                  <a:lnTo>
                    <a:pt x="0" y="21412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65985" y="525017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464030"/>
            <a:ext cx="7773670" cy="3378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Mengesahkan </a:t>
            </a:r>
            <a:r>
              <a:rPr dirty="0" sz="2000" spc="5">
                <a:latin typeface="Times New Roman"/>
                <a:cs typeface="Times New Roman"/>
              </a:rPr>
              <a:t>UUD 1945 </a:t>
            </a:r>
            <a:r>
              <a:rPr dirty="0" sz="2000">
                <a:latin typeface="Times New Roman"/>
                <a:cs typeface="Times New Roman"/>
              </a:rPr>
              <a:t>yang meliputi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lvl="1" marL="870585" indent="-457834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8712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Setelah melakukan beberapa </a:t>
            </a:r>
            <a:r>
              <a:rPr dirty="0" sz="2000">
                <a:latin typeface="Times New Roman"/>
                <a:cs typeface="Times New Roman"/>
              </a:rPr>
              <a:t>perubahan pada </a:t>
            </a:r>
            <a:r>
              <a:rPr dirty="0" sz="2000" spc="-5">
                <a:latin typeface="Times New Roman"/>
                <a:cs typeface="Times New Roman"/>
              </a:rPr>
              <a:t>Piagam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Jakarta</a:t>
            </a:r>
            <a:endParaRPr sz="2000">
              <a:latin typeface="Times New Roman"/>
              <a:cs typeface="Times New Roman"/>
            </a:endParaRPr>
          </a:p>
          <a:p>
            <a:pPr algn="just" marL="870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sehingga dihasilkan pembukaan Undang-undang Dasar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1945</a:t>
            </a:r>
            <a:endParaRPr sz="2000">
              <a:latin typeface="Times New Roman"/>
              <a:cs typeface="Times New Roman"/>
            </a:endParaRPr>
          </a:p>
          <a:p>
            <a:pPr algn="just" lvl="1" marL="870585" marR="5080" indent="-457834">
              <a:lnSpc>
                <a:spcPct val="100000"/>
              </a:lnSpc>
              <a:spcBef>
                <a:spcPts val="480"/>
              </a:spcBef>
              <a:buAutoNum type="alphaLcPeriod" startAt="2"/>
              <a:tabLst>
                <a:tab pos="871219" algn="l"/>
              </a:tabLst>
            </a:pPr>
            <a:r>
              <a:rPr dirty="0" sz="2000" spc="-5">
                <a:latin typeface="Times New Roman"/>
                <a:cs typeface="Times New Roman"/>
              </a:rPr>
              <a:t>Menetapkan rancangan hukum </a:t>
            </a:r>
            <a:r>
              <a:rPr dirty="0" sz="2000">
                <a:latin typeface="Times New Roman"/>
                <a:cs typeface="Times New Roman"/>
              </a:rPr>
              <a:t>dasar </a:t>
            </a:r>
            <a:r>
              <a:rPr dirty="0" sz="2000" spc="-5">
                <a:latin typeface="Times New Roman"/>
                <a:cs typeface="Times New Roman"/>
              </a:rPr>
              <a:t>yang telah diterima dari badan  penyelidik pada tanggal </a:t>
            </a:r>
            <a:r>
              <a:rPr dirty="0" sz="2000">
                <a:latin typeface="Times New Roman"/>
                <a:cs typeface="Times New Roman"/>
              </a:rPr>
              <a:t>17 juli </a:t>
            </a:r>
            <a:r>
              <a:rPr dirty="0" sz="2000" spc="-5">
                <a:latin typeface="Times New Roman"/>
                <a:cs typeface="Times New Roman"/>
              </a:rPr>
              <a:t>1945, setelah </a:t>
            </a:r>
            <a:r>
              <a:rPr dirty="0" sz="2000" spc="-10">
                <a:latin typeface="Times New Roman"/>
                <a:cs typeface="Times New Roman"/>
              </a:rPr>
              <a:t>mengalami </a:t>
            </a:r>
            <a:r>
              <a:rPr dirty="0" sz="2000" spc="-5">
                <a:latin typeface="Times New Roman"/>
                <a:cs typeface="Times New Roman"/>
              </a:rPr>
              <a:t>beberapa  perubahan karena berkaitan dengan perubahan piagam jakarta,  kemudian menjadi </a:t>
            </a:r>
            <a:r>
              <a:rPr dirty="0" sz="2000">
                <a:latin typeface="Times New Roman"/>
                <a:cs typeface="Times New Roman"/>
              </a:rPr>
              <a:t>Undang-undang Dasar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1945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Memilih </a:t>
            </a:r>
            <a:r>
              <a:rPr dirty="0" sz="2000">
                <a:latin typeface="Times New Roman"/>
                <a:cs typeface="Times New Roman"/>
              </a:rPr>
              <a:t>presiden </a:t>
            </a:r>
            <a:r>
              <a:rPr dirty="0" sz="2000" spc="5">
                <a:latin typeface="Times New Roman"/>
                <a:cs typeface="Times New Roman"/>
              </a:rPr>
              <a:t>(Ir. </a:t>
            </a:r>
            <a:r>
              <a:rPr dirty="0" sz="2000">
                <a:latin typeface="Times New Roman"/>
                <a:cs typeface="Times New Roman"/>
              </a:rPr>
              <a:t>Soekarno) dan wakil presiden (Drs. Moh.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Hatta)</a:t>
            </a:r>
            <a:endParaRPr sz="2000">
              <a:latin typeface="Times New Roman"/>
              <a:cs typeface="Times New Roman"/>
            </a:endParaRPr>
          </a:p>
          <a:p>
            <a:pPr marL="469900" marR="64643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Menetapkan berdirinya Komite Nasional Indonesia Pusat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sebagai  musyawarah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darurat.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5979" y="472440"/>
            <a:ext cx="4139565" cy="672465"/>
            <a:chOff x="2125979" y="472440"/>
            <a:chExt cx="4139565" cy="672465"/>
          </a:xfrm>
        </p:grpSpPr>
        <p:sp>
          <p:nvSpPr>
            <p:cNvPr id="4" name="object 4"/>
            <p:cNvSpPr/>
            <p:nvPr/>
          </p:nvSpPr>
          <p:spPr>
            <a:xfrm>
              <a:off x="2125979" y="472440"/>
              <a:ext cx="4139184" cy="672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3035" y="516636"/>
              <a:ext cx="3991610" cy="538480"/>
            </a:xfrm>
            <a:custGeom>
              <a:avLst/>
              <a:gdLst/>
              <a:ahLst/>
              <a:cxnLst/>
              <a:rect l="l" t="t" r="r" b="b"/>
              <a:pathLst>
                <a:path w="3991610" h="538480">
                  <a:moveTo>
                    <a:pt x="0" y="537972"/>
                  </a:moveTo>
                  <a:lnTo>
                    <a:pt x="3991355" y="537972"/>
                  </a:lnTo>
                  <a:lnTo>
                    <a:pt x="3991355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31745" y="614934"/>
            <a:ext cx="33134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Sidang </a:t>
            </a:r>
            <a:r>
              <a:rPr dirty="0" sz="1800" b="1">
                <a:latin typeface="Times New Roman"/>
                <a:cs typeface="Times New Roman"/>
              </a:rPr>
              <a:t>PPKI 1 (18 </a:t>
            </a:r>
            <a:r>
              <a:rPr dirty="0" sz="1800" spc="-5" b="1">
                <a:latin typeface="Times New Roman"/>
                <a:cs typeface="Times New Roman"/>
              </a:rPr>
              <a:t>Agustus</a:t>
            </a:r>
            <a:r>
              <a:rPr dirty="0" sz="1800" spc="-1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1945)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0720" y="487680"/>
            <a:ext cx="454659" cy="454659"/>
            <a:chOff x="1950720" y="487680"/>
            <a:chExt cx="454659" cy="454659"/>
          </a:xfrm>
        </p:grpSpPr>
        <p:sp>
          <p:nvSpPr>
            <p:cNvPr id="8" name="object 8"/>
            <p:cNvSpPr/>
            <p:nvPr/>
          </p:nvSpPr>
          <p:spPr>
            <a:xfrm>
              <a:off x="1963674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1" y="0"/>
                  </a:moveTo>
                  <a:lnTo>
                    <a:pt x="165031" y="5656"/>
                  </a:lnTo>
                  <a:lnTo>
                    <a:pt x="119965" y="21766"/>
                  </a:lnTo>
                  <a:lnTo>
                    <a:pt x="80207" y="47046"/>
                  </a:lnTo>
                  <a:lnTo>
                    <a:pt x="47046" y="80207"/>
                  </a:lnTo>
                  <a:lnTo>
                    <a:pt x="21766" y="119965"/>
                  </a:lnTo>
                  <a:lnTo>
                    <a:pt x="5656" y="165031"/>
                  </a:lnTo>
                  <a:lnTo>
                    <a:pt x="0" y="214121"/>
                  </a:lnTo>
                  <a:lnTo>
                    <a:pt x="5656" y="263212"/>
                  </a:lnTo>
                  <a:lnTo>
                    <a:pt x="21766" y="308278"/>
                  </a:lnTo>
                  <a:lnTo>
                    <a:pt x="47046" y="348036"/>
                  </a:lnTo>
                  <a:lnTo>
                    <a:pt x="80207" y="381197"/>
                  </a:lnTo>
                  <a:lnTo>
                    <a:pt x="119965" y="406477"/>
                  </a:lnTo>
                  <a:lnTo>
                    <a:pt x="165031" y="422587"/>
                  </a:lnTo>
                  <a:lnTo>
                    <a:pt x="214121" y="428243"/>
                  </a:lnTo>
                  <a:lnTo>
                    <a:pt x="263212" y="422587"/>
                  </a:lnTo>
                  <a:lnTo>
                    <a:pt x="308278" y="406477"/>
                  </a:lnTo>
                  <a:lnTo>
                    <a:pt x="348036" y="381197"/>
                  </a:lnTo>
                  <a:lnTo>
                    <a:pt x="381197" y="348036"/>
                  </a:lnTo>
                  <a:lnTo>
                    <a:pt x="406477" y="308278"/>
                  </a:lnTo>
                  <a:lnTo>
                    <a:pt x="422587" y="263212"/>
                  </a:lnTo>
                  <a:lnTo>
                    <a:pt x="428244" y="214121"/>
                  </a:lnTo>
                  <a:lnTo>
                    <a:pt x="422587" y="165031"/>
                  </a:lnTo>
                  <a:lnTo>
                    <a:pt x="406477" y="119965"/>
                  </a:lnTo>
                  <a:lnTo>
                    <a:pt x="381197" y="80207"/>
                  </a:lnTo>
                  <a:lnTo>
                    <a:pt x="348036" y="47046"/>
                  </a:lnTo>
                  <a:lnTo>
                    <a:pt x="308278" y="21766"/>
                  </a:lnTo>
                  <a:lnTo>
                    <a:pt x="263212" y="5656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3674" y="50063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214121"/>
                  </a:moveTo>
                  <a:lnTo>
                    <a:pt x="5656" y="165031"/>
                  </a:lnTo>
                  <a:lnTo>
                    <a:pt x="21766" y="119965"/>
                  </a:lnTo>
                  <a:lnTo>
                    <a:pt x="47046" y="80207"/>
                  </a:lnTo>
                  <a:lnTo>
                    <a:pt x="80207" y="47046"/>
                  </a:lnTo>
                  <a:lnTo>
                    <a:pt x="119965" y="21766"/>
                  </a:lnTo>
                  <a:lnTo>
                    <a:pt x="165031" y="5656"/>
                  </a:lnTo>
                  <a:lnTo>
                    <a:pt x="214121" y="0"/>
                  </a:lnTo>
                  <a:lnTo>
                    <a:pt x="263212" y="5656"/>
                  </a:lnTo>
                  <a:lnTo>
                    <a:pt x="308278" y="21766"/>
                  </a:lnTo>
                  <a:lnTo>
                    <a:pt x="348036" y="47046"/>
                  </a:lnTo>
                  <a:lnTo>
                    <a:pt x="381197" y="80207"/>
                  </a:lnTo>
                  <a:lnTo>
                    <a:pt x="406477" y="119965"/>
                  </a:lnTo>
                  <a:lnTo>
                    <a:pt x="422587" y="165031"/>
                  </a:lnTo>
                  <a:lnTo>
                    <a:pt x="428244" y="214121"/>
                  </a:lnTo>
                  <a:lnTo>
                    <a:pt x="422587" y="263212"/>
                  </a:lnTo>
                  <a:lnTo>
                    <a:pt x="406477" y="308278"/>
                  </a:lnTo>
                  <a:lnTo>
                    <a:pt x="381197" y="348036"/>
                  </a:lnTo>
                  <a:lnTo>
                    <a:pt x="348036" y="381197"/>
                  </a:lnTo>
                  <a:lnTo>
                    <a:pt x="308278" y="406477"/>
                  </a:lnTo>
                  <a:lnTo>
                    <a:pt x="263212" y="422587"/>
                  </a:lnTo>
                  <a:lnTo>
                    <a:pt x="214121" y="428243"/>
                  </a:lnTo>
                  <a:lnTo>
                    <a:pt x="165031" y="422587"/>
                  </a:lnTo>
                  <a:lnTo>
                    <a:pt x="119965" y="406477"/>
                  </a:lnTo>
                  <a:lnTo>
                    <a:pt x="80207" y="381197"/>
                  </a:lnTo>
                  <a:lnTo>
                    <a:pt x="47046" y="348036"/>
                  </a:lnTo>
                  <a:lnTo>
                    <a:pt x="21766" y="308278"/>
                  </a:lnTo>
                  <a:lnTo>
                    <a:pt x="5656" y="263212"/>
                  </a:lnTo>
                  <a:lnTo>
                    <a:pt x="0" y="21412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094357" y="525017"/>
            <a:ext cx="165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525271"/>
            <a:ext cx="650176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7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 Nilai-nilai Pancasila </a:t>
            </a:r>
            <a:r>
              <a:rPr dirty="0" u="heavy" sz="27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dlm Konteks</a:t>
            </a:r>
            <a:r>
              <a:rPr dirty="0" u="heavy" sz="27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Sejarah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99488" y="1562100"/>
            <a:ext cx="4288790" cy="568960"/>
            <a:chOff x="1999488" y="1562100"/>
            <a:chExt cx="4288790" cy="568960"/>
          </a:xfrm>
        </p:grpSpPr>
        <p:sp>
          <p:nvSpPr>
            <p:cNvPr id="4" name="object 4"/>
            <p:cNvSpPr/>
            <p:nvPr/>
          </p:nvSpPr>
          <p:spPr>
            <a:xfrm>
              <a:off x="2285238" y="15750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0"/>
                  </a:moveTo>
                  <a:lnTo>
                    <a:pt x="271272" y="0"/>
                  </a:lnTo>
                  <a:lnTo>
                    <a:pt x="0" y="271272"/>
                  </a:lnTo>
                  <a:lnTo>
                    <a:pt x="271272" y="542544"/>
                  </a:lnTo>
                  <a:lnTo>
                    <a:pt x="3989832" y="542544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5238" y="15750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542544"/>
                  </a:moveTo>
                  <a:lnTo>
                    <a:pt x="271272" y="542544"/>
                  </a:lnTo>
                  <a:lnTo>
                    <a:pt x="0" y="271272"/>
                  </a:lnTo>
                  <a:lnTo>
                    <a:pt x="271272" y="0"/>
                  </a:lnTo>
                  <a:lnTo>
                    <a:pt x="3989832" y="0"/>
                  </a:lnTo>
                  <a:lnTo>
                    <a:pt x="3989832" y="5425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2442" y="1575053"/>
              <a:ext cx="544068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12442" y="1575053"/>
              <a:ext cx="544195" cy="542925"/>
            </a:xfrm>
            <a:custGeom>
              <a:avLst/>
              <a:gdLst/>
              <a:ahLst/>
              <a:cxnLst/>
              <a:rect l="l" t="t" r="r" b="b"/>
              <a:pathLst>
                <a:path w="544194" h="542925">
                  <a:moveTo>
                    <a:pt x="0" y="271272"/>
                  </a:moveTo>
                  <a:lnTo>
                    <a:pt x="4382" y="222499"/>
                  </a:lnTo>
                  <a:lnTo>
                    <a:pt x="17019" y="176600"/>
                  </a:lnTo>
                  <a:lnTo>
                    <a:pt x="37140" y="134337"/>
                  </a:lnTo>
                  <a:lnTo>
                    <a:pt x="63978" y="96478"/>
                  </a:lnTo>
                  <a:lnTo>
                    <a:pt x="96765" y="63786"/>
                  </a:lnTo>
                  <a:lnTo>
                    <a:pt x="134732" y="37027"/>
                  </a:lnTo>
                  <a:lnTo>
                    <a:pt x="177112" y="16966"/>
                  </a:lnTo>
                  <a:lnTo>
                    <a:pt x="223135" y="4369"/>
                  </a:lnTo>
                  <a:lnTo>
                    <a:pt x="272033" y="0"/>
                  </a:lnTo>
                  <a:lnTo>
                    <a:pt x="320932" y="4369"/>
                  </a:lnTo>
                  <a:lnTo>
                    <a:pt x="366955" y="16966"/>
                  </a:lnTo>
                  <a:lnTo>
                    <a:pt x="409335" y="37027"/>
                  </a:lnTo>
                  <a:lnTo>
                    <a:pt x="447302" y="63786"/>
                  </a:lnTo>
                  <a:lnTo>
                    <a:pt x="480089" y="96478"/>
                  </a:lnTo>
                  <a:lnTo>
                    <a:pt x="506927" y="134337"/>
                  </a:lnTo>
                  <a:lnTo>
                    <a:pt x="527048" y="176600"/>
                  </a:lnTo>
                  <a:lnTo>
                    <a:pt x="539685" y="222499"/>
                  </a:lnTo>
                  <a:lnTo>
                    <a:pt x="544068" y="271272"/>
                  </a:lnTo>
                  <a:lnTo>
                    <a:pt x="539685" y="320044"/>
                  </a:lnTo>
                  <a:lnTo>
                    <a:pt x="527048" y="365943"/>
                  </a:lnTo>
                  <a:lnTo>
                    <a:pt x="506927" y="408206"/>
                  </a:lnTo>
                  <a:lnTo>
                    <a:pt x="480089" y="446065"/>
                  </a:lnTo>
                  <a:lnTo>
                    <a:pt x="447302" y="478757"/>
                  </a:lnTo>
                  <a:lnTo>
                    <a:pt x="409335" y="505516"/>
                  </a:lnTo>
                  <a:lnTo>
                    <a:pt x="366955" y="525577"/>
                  </a:lnTo>
                  <a:lnTo>
                    <a:pt x="320932" y="538174"/>
                  </a:lnTo>
                  <a:lnTo>
                    <a:pt x="272033" y="542544"/>
                  </a:lnTo>
                  <a:lnTo>
                    <a:pt x="223135" y="538174"/>
                  </a:lnTo>
                  <a:lnTo>
                    <a:pt x="177112" y="525577"/>
                  </a:lnTo>
                  <a:lnTo>
                    <a:pt x="134732" y="505516"/>
                  </a:lnTo>
                  <a:lnTo>
                    <a:pt x="96765" y="478757"/>
                  </a:lnTo>
                  <a:lnTo>
                    <a:pt x="63978" y="446065"/>
                  </a:lnTo>
                  <a:lnTo>
                    <a:pt x="37140" y="408206"/>
                  </a:lnTo>
                  <a:lnTo>
                    <a:pt x="17019" y="365943"/>
                  </a:lnTo>
                  <a:lnTo>
                    <a:pt x="4382" y="320044"/>
                  </a:lnTo>
                  <a:lnTo>
                    <a:pt x="0" y="27127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999488" y="2266188"/>
            <a:ext cx="4288790" cy="570230"/>
            <a:chOff x="1999488" y="2266188"/>
            <a:chExt cx="4288790" cy="570230"/>
          </a:xfrm>
        </p:grpSpPr>
        <p:sp>
          <p:nvSpPr>
            <p:cNvPr id="9" name="object 9"/>
            <p:cNvSpPr/>
            <p:nvPr/>
          </p:nvSpPr>
          <p:spPr>
            <a:xfrm>
              <a:off x="2285238" y="2279142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4">
                  <a:moveTo>
                    <a:pt x="3989832" y="0"/>
                  </a:moveTo>
                  <a:lnTo>
                    <a:pt x="272034" y="0"/>
                  </a:lnTo>
                  <a:lnTo>
                    <a:pt x="0" y="272034"/>
                  </a:lnTo>
                  <a:lnTo>
                    <a:pt x="272034" y="544068"/>
                  </a:lnTo>
                  <a:lnTo>
                    <a:pt x="3989832" y="544068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85238" y="2279142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4">
                  <a:moveTo>
                    <a:pt x="3989832" y="544068"/>
                  </a:moveTo>
                  <a:lnTo>
                    <a:pt x="272034" y="544068"/>
                  </a:lnTo>
                  <a:lnTo>
                    <a:pt x="0" y="272034"/>
                  </a:lnTo>
                  <a:lnTo>
                    <a:pt x="272034" y="0"/>
                  </a:lnTo>
                  <a:lnTo>
                    <a:pt x="3989832" y="0"/>
                  </a:lnTo>
                  <a:lnTo>
                    <a:pt x="3989832" y="5440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12442" y="2279142"/>
              <a:ext cx="544068" cy="544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2442" y="2279142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272034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3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4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3" y="544068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999488" y="2971800"/>
            <a:ext cx="4288790" cy="568960"/>
            <a:chOff x="1999488" y="2971800"/>
            <a:chExt cx="4288790" cy="568960"/>
          </a:xfrm>
        </p:grpSpPr>
        <p:sp>
          <p:nvSpPr>
            <p:cNvPr id="14" name="object 14"/>
            <p:cNvSpPr/>
            <p:nvPr/>
          </p:nvSpPr>
          <p:spPr>
            <a:xfrm>
              <a:off x="2285238" y="29847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0"/>
                  </a:moveTo>
                  <a:lnTo>
                    <a:pt x="271272" y="0"/>
                  </a:lnTo>
                  <a:lnTo>
                    <a:pt x="0" y="271272"/>
                  </a:lnTo>
                  <a:lnTo>
                    <a:pt x="271272" y="542544"/>
                  </a:lnTo>
                  <a:lnTo>
                    <a:pt x="3989832" y="542544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85238" y="29847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542544"/>
                  </a:moveTo>
                  <a:lnTo>
                    <a:pt x="271272" y="542544"/>
                  </a:lnTo>
                  <a:lnTo>
                    <a:pt x="0" y="271272"/>
                  </a:lnTo>
                  <a:lnTo>
                    <a:pt x="271272" y="0"/>
                  </a:lnTo>
                  <a:lnTo>
                    <a:pt x="3989832" y="0"/>
                  </a:lnTo>
                  <a:lnTo>
                    <a:pt x="3989832" y="5425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12442" y="2984753"/>
              <a:ext cx="544068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12442" y="2984753"/>
              <a:ext cx="544195" cy="542925"/>
            </a:xfrm>
            <a:custGeom>
              <a:avLst/>
              <a:gdLst/>
              <a:ahLst/>
              <a:cxnLst/>
              <a:rect l="l" t="t" r="r" b="b"/>
              <a:pathLst>
                <a:path w="544194" h="542925">
                  <a:moveTo>
                    <a:pt x="0" y="271272"/>
                  </a:moveTo>
                  <a:lnTo>
                    <a:pt x="4382" y="222499"/>
                  </a:lnTo>
                  <a:lnTo>
                    <a:pt x="17019" y="176600"/>
                  </a:lnTo>
                  <a:lnTo>
                    <a:pt x="37140" y="134337"/>
                  </a:lnTo>
                  <a:lnTo>
                    <a:pt x="63978" y="96478"/>
                  </a:lnTo>
                  <a:lnTo>
                    <a:pt x="96765" y="63786"/>
                  </a:lnTo>
                  <a:lnTo>
                    <a:pt x="134732" y="37027"/>
                  </a:lnTo>
                  <a:lnTo>
                    <a:pt x="177112" y="16966"/>
                  </a:lnTo>
                  <a:lnTo>
                    <a:pt x="223135" y="4369"/>
                  </a:lnTo>
                  <a:lnTo>
                    <a:pt x="272033" y="0"/>
                  </a:lnTo>
                  <a:lnTo>
                    <a:pt x="320932" y="4369"/>
                  </a:lnTo>
                  <a:lnTo>
                    <a:pt x="366955" y="16966"/>
                  </a:lnTo>
                  <a:lnTo>
                    <a:pt x="409335" y="37027"/>
                  </a:lnTo>
                  <a:lnTo>
                    <a:pt x="447302" y="63786"/>
                  </a:lnTo>
                  <a:lnTo>
                    <a:pt x="480089" y="96478"/>
                  </a:lnTo>
                  <a:lnTo>
                    <a:pt x="506927" y="134337"/>
                  </a:lnTo>
                  <a:lnTo>
                    <a:pt x="527048" y="176600"/>
                  </a:lnTo>
                  <a:lnTo>
                    <a:pt x="539685" y="222499"/>
                  </a:lnTo>
                  <a:lnTo>
                    <a:pt x="544068" y="271272"/>
                  </a:lnTo>
                  <a:lnTo>
                    <a:pt x="539685" y="320044"/>
                  </a:lnTo>
                  <a:lnTo>
                    <a:pt x="527048" y="365943"/>
                  </a:lnTo>
                  <a:lnTo>
                    <a:pt x="506927" y="408206"/>
                  </a:lnTo>
                  <a:lnTo>
                    <a:pt x="480089" y="446065"/>
                  </a:lnTo>
                  <a:lnTo>
                    <a:pt x="447302" y="478757"/>
                  </a:lnTo>
                  <a:lnTo>
                    <a:pt x="409335" y="505516"/>
                  </a:lnTo>
                  <a:lnTo>
                    <a:pt x="366955" y="525577"/>
                  </a:lnTo>
                  <a:lnTo>
                    <a:pt x="320932" y="538174"/>
                  </a:lnTo>
                  <a:lnTo>
                    <a:pt x="272033" y="542544"/>
                  </a:lnTo>
                  <a:lnTo>
                    <a:pt x="223135" y="538174"/>
                  </a:lnTo>
                  <a:lnTo>
                    <a:pt x="177112" y="525577"/>
                  </a:lnTo>
                  <a:lnTo>
                    <a:pt x="134732" y="505516"/>
                  </a:lnTo>
                  <a:lnTo>
                    <a:pt x="96765" y="478757"/>
                  </a:lnTo>
                  <a:lnTo>
                    <a:pt x="63978" y="446065"/>
                  </a:lnTo>
                  <a:lnTo>
                    <a:pt x="37140" y="408206"/>
                  </a:lnTo>
                  <a:lnTo>
                    <a:pt x="17019" y="365943"/>
                  </a:lnTo>
                  <a:lnTo>
                    <a:pt x="4382" y="320044"/>
                  </a:lnTo>
                  <a:lnTo>
                    <a:pt x="0" y="27127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999488" y="3675888"/>
            <a:ext cx="4288790" cy="570230"/>
            <a:chOff x="1999488" y="3675888"/>
            <a:chExt cx="4288790" cy="570230"/>
          </a:xfrm>
        </p:grpSpPr>
        <p:sp>
          <p:nvSpPr>
            <p:cNvPr id="19" name="object 19"/>
            <p:cNvSpPr/>
            <p:nvPr/>
          </p:nvSpPr>
          <p:spPr>
            <a:xfrm>
              <a:off x="2285238" y="3688842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5">
                  <a:moveTo>
                    <a:pt x="3989832" y="0"/>
                  </a:moveTo>
                  <a:lnTo>
                    <a:pt x="272034" y="0"/>
                  </a:lnTo>
                  <a:lnTo>
                    <a:pt x="0" y="272033"/>
                  </a:lnTo>
                  <a:lnTo>
                    <a:pt x="272034" y="544067"/>
                  </a:lnTo>
                  <a:lnTo>
                    <a:pt x="3989832" y="544067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85238" y="3688842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5">
                  <a:moveTo>
                    <a:pt x="3989832" y="544067"/>
                  </a:moveTo>
                  <a:lnTo>
                    <a:pt x="272034" y="544067"/>
                  </a:lnTo>
                  <a:lnTo>
                    <a:pt x="0" y="272033"/>
                  </a:lnTo>
                  <a:lnTo>
                    <a:pt x="272034" y="0"/>
                  </a:lnTo>
                  <a:lnTo>
                    <a:pt x="3989832" y="0"/>
                  </a:lnTo>
                  <a:lnTo>
                    <a:pt x="3989832" y="5440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12442" y="3688842"/>
              <a:ext cx="544068" cy="544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12442" y="3688842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3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3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999488" y="4381500"/>
            <a:ext cx="4288790" cy="568960"/>
            <a:chOff x="1999488" y="4381500"/>
            <a:chExt cx="4288790" cy="568960"/>
          </a:xfrm>
        </p:grpSpPr>
        <p:sp>
          <p:nvSpPr>
            <p:cNvPr id="24" name="object 24"/>
            <p:cNvSpPr/>
            <p:nvPr/>
          </p:nvSpPr>
          <p:spPr>
            <a:xfrm>
              <a:off x="2285238" y="43944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0"/>
                  </a:moveTo>
                  <a:lnTo>
                    <a:pt x="271272" y="0"/>
                  </a:lnTo>
                  <a:lnTo>
                    <a:pt x="0" y="271272"/>
                  </a:lnTo>
                  <a:lnTo>
                    <a:pt x="271272" y="542544"/>
                  </a:lnTo>
                  <a:lnTo>
                    <a:pt x="3989832" y="542544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85238" y="4394453"/>
              <a:ext cx="3990340" cy="542925"/>
            </a:xfrm>
            <a:custGeom>
              <a:avLst/>
              <a:gdLst/>
              <a:ahLst/>
              <a:cxnLst/>
              <a:rect l="l" t="t" r="r" b="b"/>
              <a:pathLst>
                <a:path w="3990340" h="542925">
                  <a:moveTo>
                    <a:pt x="3989832" y="542544"/>
                  </a:moveTo>
                  <a:lnTo>
                    <a:pt x="271272" y="542544"/>
                  </a:lnTo>
                  <a:lnTo>
                    <a:pt x="0" y="271272"/>
                  </a:lnTo>
                  <a:lnTo>
                    <a:pt x="271272" y="0"/>
                  </a:lnTo>
                  <a:lnTo>
                    <a:pt x="3989832" y="0"/>
                  </a:lnTo>
                  <a:lnTo>
                    <a:pt x="3989832" y="5425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12442" y="4394453"/>
              <a:ext cx="544068" cy="542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12442" y="4394453"/>
              <a:ext cx="544195" cy="542925"/>
            </a:xfrm>
            <a:custGeom>
              <a:avLst/>
              <a:gdLst/>
              <a:ahLst/>
              <a:cxnLst/>
              <a:rect l="l" t="t" r="r" b="b"/>
              <a:pathLst>
                <a:path w="544194" h="542925">
                  <a:moveTo>
                    <a:pt x="0" y="271272"/>
                  </a:moveTo>
                  <a:lnTo>
                    <a:pt x="4382" y="222499"/>
                  </a:lnTo>
                  <a:lnTo>
                    <a:pt x="17019" y="176600"/>
                  </a:lnTo>
                  <a:lnTo>
                    <a:pt x="37140" y="134337"/>
                  </a:lnTo>
                  <a:lnTo>
                    <a:pt x="63978" y="96478"/>
                  </a:lnTo>
                  <a:lnTo>
                    <a:pt x="96765" y="63786"/>
                  </a:lnTo>
                  <a:lnTo>
                    <a:pt x="134732" y="37027"/>
                  </a:lnTo>
                  <a:lnTo>
                    <a:pt x="177112" y="16966"/>
                  </a:lnTo>
                  <a:lnTo>
                    <a:pt x="223135" y="4369"/>
                  </a:lnTo>
                  <a:lnTo>
                    <a:pt x="272033" y="0"/>
                  </a:lnTo>
                  <a:lnTo>
                    <a:pt x="320932" y="4369"/>
                  </a:lnTo>
                  <a:lnTo>
                    <a:pt x="366955" y="16966"/>
                  </a:lnTo>
                  <a:lnTo>
                    <a:pt x="409335" y="37027"/>
                  </a:lnTo>
                  <a:lnTo>
                    <a:pt x="447302" y="63786"/>
                  </a:lnTo>
                  <a:lnTo>
                    <a:pt x="480089" y="96478"/>
                  </a:lnTo>
                  <a:lnTo>
                    <a:pt x="506927" y="134337"/>
                  </a:lnTo>
                  <a:lnTo>
                    <a:pt x="527048" y="176600"/>
                  </a:lnTo>
                  <a:lnTo>
                    <a:pt x="539685" y="222499"/>
                  </a:lnTo>
                  <a:lnTo>
                    <a:pt x="544068" y="271272"/>
                  </a:lnTo>
                  <a:lnTo>
                    <a:pt x="539685" y="320044"/>
                  </a:lnTo>
                  <a:lnTo>
                    <a:pt x="527048" y="365943"/>
                  </a:lnTo>
                  <a:lnTo>
                    <a:pt x="506927" y="408206"/>
                  </a:lnTo>
                  <a:lnTo>
                    <a:pt x="480089" y="446065"/>
                  </a:lnTo>
                  <a:lnTo>
                    <a:pt x="447302" y="478757"/>
                  </a:lnTo>
                  <a:lnTo>
                    <a:pt x="409335" y="505516"/>
                  </a:lnTo>
                  <a:lnTo>
                    <a:pt x="366955" y="525577"/>
                  </a:lnTo>
                  <a:lnTo>
                    <a:pt x="320932" y="538174"/>
                  </a:lnTo>
                  <a:lnTo>
                    <a:pt x="272033" y="542544"/>
                  </a:lnTo>
                  <a:lnTo>
                    <a:pt x="223135" y="538174"/>
                  </a:lnTo>
                  <a:lnTo>
                    <a:pt x="177112" y="525577"/>
                  </a:lnTo>
                  <a:lnTo>
                    <a:pt x="134732" y="505516"/>
                  </a:lnTo>
                  <a:lnTo>
                    <a:pt x="96765" y="478757"/>
                  </a:lnTo>
                  <a:lnTo>
                    <a:pt x="63978" y="446065"/>
                  </a:lnTo>
                  <a:lnTo>
                    <a:pt x="37140" y="408206"/>
                  </a:lnTo>
                  <a:lnTo>
                    <a:pt x="17019" y="365943"/>
                  </a:lnTo>
                  <a:lnTo>
                    <a:pt x="4382" y="320044"/>
                  </a:lnTo>
                  <a:lnTo>
                    <a:pt x="0" y="2712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272220" y="5085524"/>
            <a:ext cx="4016375" cy="570230"/>
            <a:chOff x="2272220" y="5085524"/>
            <a:chExt cx="4016375" cy="570230"/>
          </a:xfrm>
        </p:grpSpPr>
        <p:sp>
          <p:nvSpPr>
            <p:cNvPr id="29" name="object 29"/>
            <p:cNvSpPr/>
            <p:nvPr/>
          </p:nvSpPr>
          <p:spPr>
            <a:xfrm>
              <a:off x="2285237" y="5098541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5">
                  <a:moveTo>
                    <a:pt x="3989832" y="0"/>
                  </a:moveTo>
                  <a:lnTo>
                    <a:pt x="272034" y="0"/>
                  </a:lnTo>
                  <a:lnTo>
                    <a:pt x="0" y="272033"/>
                  </a:lnTo>
                  <a:lnTo>
                    <a:pt x="272034" y="544067"/>
                  </a:lnTo>
                  <a:lnTo>
                    <a:pt x="3989832" y="544067"/>
                  </a:lnTo>
                  <a:lnTo>
                    <a:pt x="3989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85237" y="5098541"/>
              <a:ext cx="3990340" cy="544195"/>
            </a:xfrm>
            <a:custGeom>
              <a:avLst/>
              <a:gdLst/>
              <a:ahLst/>
              <a:cxnLst/>
              <a:rect l="l" t="t" r="r" b="b"/>
              <a:pathLst>
                <a:path w="3990340" h="544195">
                  <a:moveTo>
                    <a:pt x="3989832" y="544067"/>
                  </a:moveTo>
                  <a:lnTo>
                    <a:pt x="272034" y="544067"/>
                  </a:lnTo>
                  <a:lnTo>
                    <a:pt x="0" y="272033"/>
                  </a:lnTo>
                  <a:lnTo>
                    <a:pt x="272034" y="0"/>
                  </a:lnTo>
                  <a:lnTo>
                    <a:pt x="3989832" y="0"/>
                  </a:lnTo>
                  <a:lnTo>
                    <a:pt x="3989832" y="5440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690876" y="1620773"/>
            <a:ext cx="3381375" cy="391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Zaman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Prasejarah</a:t>
            </a:r>
            <a:endParaRPr sz="2400">
              <a:latin typeface="Times New Roman"/>
              <a:cs typeface="Times New Roman"/>
            </a:endParaRPr>
          </a:p>
          <a:p>
            <a:pPr algn="ctr" marL="236220" marR="231140" indent="-635">
              <a:lnSpc>
                <a:spcPct val="192700"/>
              </a:lnSpc>
            </a:pPr>
            <a:r>
              <a:rPr dirty="0" sz="2400" spc="-10" b="1">
                <a:latin typeface="Times New Roman"/>
                <a:cs typeface="Times New Roman"/>
              </a:rPr>
              <a:t>Zaman </a:t>
            </a:r>
            <a:r>
              <a:rPr dirty="0" sz="2400" b="1">
                <a:latin typeface="Times New Roman"/>
                <a:cs typeface="Times New Roman"/>
              </a:rPr>
              <a:t>Kerajaan  </a:t>
            </a:r>
            <a:r>
              <a:rPr dirty="0" sz="2400" spc="-10" b="1">
                <a:latin typeface="Times New Roman"/>
                <a:cs typeface="Times New Roman"/>
              </a:rPr>
              <a:t>Zaman </a:t>
            </a:r>
            <a:r>
              <a:rPr dirty="0" sz="2400" b="1">
                <a:latin typeface="Times New Roman"/>
                <a:cs typeface="Times New Roman"/>
              </a:rPr>
              <a:t>Penjajahan  Kebangkitan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Nasional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Pasca </a:t>
            </a:r>
            <a:r>
              <a:rPr dirty="0" sz="2400" spc="-5" b="1">
                <a:latin typeface="Times New Roman"/>
                <a:cs typeface="Times New Roman"/>
              </a:rPr>
              <a:t>Indonesia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Merdeka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Era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Reformasi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99488" y="5085588"/>
            <a:ext cx="570230" cy="570230"/>
            <a:chOff x="1999488" y="5085588"/>
            <a:chExt cx="570230" cy="570230"/>
          </a:xfrm>
        </p:grpSpPr>
        <p:sp>
          <p:nvSpPr>
            <p:cNvPr id="33" name="object 33"/>
            <p:cNvSpPr/>
            <p:nvPr/>
          </p:nvSpPr>
          <p:spPr>
            <a:xfrm>
              <a:off x="2012442" y="5098542"/>
              <a:ext cx="544068" cy="5440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12442" y="5098542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272033"/>
                  </a:moveTo>
                  <a:lnTo>
                    <a:pt x="4382" y="223135"/>
                  </a:lnTo>
                  <a:lnTo>
                    <a:pt x="17019" y="177112"/>
                  </a:lnTo>
                  <a:lnTo>
                    <a:pt x="37140" y="134732"/>
                  </a:lnTo>
                  <a:lnTo>
                    <a:pt x="63978" y="96765"/>
                  </a:lnTo>
                  <a:lnTo>
                    <a:pt x="96765" y="63978"/>
                  </a:lnTo>
                  <a:lnTo>
                    <a:pt x="134732" y="37140"/>
                  </a:lnTo>
                  <a:lnTo>
                    <a:pt x="177112" y="17019"/>
                  </a:lnTo>
                  <a:lnTo>
                    <a:pt x="223135" y="4382"/>
                  </a:lnTo>
                  <a:lnTo>
                    <a:pt x="272033" y="0"/>
                  </a:lnTo>
                  <a:lnTo>
                    <a:pt x="320932" y="4382"/>
                  </a:lnTo>
                  <a:lnTo>
                    <a:pt x="366955" y="17019"/>
                  </a:lnTo>
                  <a:lnTo>
                    <a:pt x="409335" y="37140"/>
                  </a:lnTo>
                  <a:lnTo>
                    <a:pt x="447302" y="63978"/>
                  </a:lnTo>
                  <a:lnTo>
                    <a:pt x="480089" y="96765"/>
                  </a:lnTo>
                  <a:lnTo>
                    <a:pt x="506927" y="134732"/>
                  </a:lnTo>
                  <a:lnTo>
                    <a:pt x="527048" y="177112"/>
                  </a:lnTo>
                  <a:lnTo>
                    <a:pt x="539685" y="223135"/>
                  </a:lnTo>
                  <a:lnTo>
                    <a:pt x="544068" y="272033"/>
                  </a:lnTo>
                  <a:lnTo>
                    <a:pt x="539685" y="320932"/>
                  </a:lnTo>
                  <a:lnTo>
                    <a:pt x="527048" y="366955"/>
                  </a:lnTo>
                  <a:lnTo>
                    <a:pt x="506927" y="409335"/>
                  </a:lnTo>
                  <a:lnTo>
                    <a:pt x="480089" y="447302"/>
                  </a:lnTo>
                  <a:lnTo>
                    <a:pt x="447302" y="480089"/>
                  </a:lnTo>
                  <a:lnTo>
                    <a:pt x="409335" y="506927"/>
                  </a:lnTo>
                  <a:lnTo>
                    <a:pt x="366955" y="527048"/>
                  </a:lnTo>
                  <a:lnTo>
                    <a:pt x="320932" y="539685"/>
                  </a:lnTo>
                  <a:lnTo>
                    <a:pt x="272033" y="544067"/>
                  </a:lnTo>
                  <a:lnTo>
                    <a:pt x="223135" y="539685"/>
                  </a:lnTo>
                  <a:lnTo>
                    <a:pt x="177112" y="527048"/>
                  </a:lnTo>
                  <a:lnTo>
                    <a:pt x="134732" y="506927"/>
                  </a:lnTo>
                  <a:lnTo>
                    <a:pt x="96765" y="480089"/>
                  </a:lnTo>
                  <a:lnTo>
                    <a:pt x="63978" y="447302"/>
                  </a:lnTo>
                  <a:lnTo>
                    <a:pt x="37140" y="409335"/>
                  </a:lnTo>
                  <a:lnTo>
                    <a:pt x="17019" y="366955"/>
                  </a:lnTo>
                  <a:lnTo>
                    <a:pt x="4382" y="320932"/>
                  </a:lnTo>
                  <a:lnTo>
                    <a:pt x="0" y="27203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pc="-5"/>
              <a:t>Page</a:t>
            </a:r>
            <a:r>
              <a:rPr dirty="0" spc="-55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2022-10-21T17:45:53Z</dcterms:created>
  <dcterms:modified xsi:type="dcterms:W3CDTF">2022-10-21T17:45:53Z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2022-10-21T00:00:00Z</vt:filetime>
  </property>
</Properties>
</file>