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sldIdLst>
    <p:sldId id="276" r:id="rId2"/>
    <p:sldId id="264" r:id="rId3"/>
    <p:sldId id="277" r:id="rId4"/>
    <p:sldId id="263" r:id="rId5"/>
    <p:sldId id="266" r:id="rId6"/>
    <p:sldId id="268" r:id="rId7"/>
    <p:sldId id="269" r:id="rId8"/>
    <p:sldId id="270" r:id="rId9"/>
    <p:sldId id="278" r:id="rId10"/>
    <p:sldId id="279" r:id="rId11"/>
    <p:sldId id="271" r:id="rId12"/>
    <p:sldId id="272" r:id="rId13"/>
    <p:sldId id="273" r:id="rId14"/>
    <p:sldId id="281" r:id="rId15"/>
    <p:sldId id="280"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1"/>
    <p:restoredTop sz="94679"/>
  </p:normalViewPr>
  <p:slideViewPr>
    <p:cSldViewPr>
      <p:cViewPr varScale="1">
        <p:scale>
          <a:sx n="78" d="100"/>
          <a:sy n="78" d="100"/>
        </p:scale>
        <p:origin x="998"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406AD-1305-4282-AC10-BFCFEAC33B0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FBB9FC71-F904-4C7F-B90A-CCE1A2C5E7AE}">
      <dgm:prSet custT="1"/>
      <dgm:spPr/>
      <dgm:t>
        <a:bodyPr/>
        <a:lstStyle/>
        <a:p>
          <a:r>
            <a:rPr lang="en-US" sz="1400" dirty="0"/>
            <a:t>Data Loading</a:t>
          </a:r>
        </a:p>
      </dgm:t>
    </dgm:pt>
    <dgm:pt modelId="{8506402C-6CAA-43BB-9682-D616540B82ED}" type="parTrans" cxnId="{DF557C56-81B9-4E84-85A0-D3881194D8A7}">
      <dgm:prSet/>
      <dgm:spPr/>
      <dgm:t>
        <a:bodyPr/>
        <a:lstStyle/>
        <a:p>
          <a:endParaRPr lang="en-US"/>
        </a:p>
      </dgm:t>
    </dgm:pt>
    <dgm:pt modelId="{24CEF9AF-9F5E-416A-A587-0E8C77FCFB53}" type="sibTrans" cxnId="{DF557C56-81B9-4E84-85A0-D3881194D8A7}">
      <dgm:prSet/>
      <dgm:spPr/>
      <dgm:t>
        <a:bodyPr/>
        <a:lstStyle/>
        <a:p>
          <a:endParaRPr lang="en-US"/>
        </a:p>
      </dgm:t>
    </dgm:pt>
    <dgm:pt modelId="{7CDD00E3-357C-43FB-B439-51B73FC7E0EF}">
      <dgm:prSet custT="1"/>
      <dgm:spPr/>
      <dgm:t>
        <a:bodyPr/>
        <a:lstStyle/>
        <a:p>
          <a:r>
            <a:rPr lang="en-US" sz="1400" dirty="0"/>
            <a:t>Data Understanding  </a:t>
          </a:r>
        </a:p>
      </dgm:t>
    </dgm:pt>
    <dgm:pt modelId="{35CCEC29-D84B-4670-BA87-DFA255D1039D}" type="parTrans" cxnId="{151774B1-F308-416A-A6D7-B93A3BF76F51}">
      <dgm:prSet/>
      <dgm:spPr/>
      <dgm:t>
        <a:bodyPr/>
        <a:lstStyle/>
        <a:p>
          <a:endParaRPr lang="en-US"/>
        </a:p>
      </dgm:t>
    </dgm:pt>
    <dgm:pt modelId="{A1E401A5-584B-46BE-B569-3FC3F0E8ABE7}" type="sibTrans" cxnId="{151774B1-F308-416A-A6D7-B93A3BF76F51}">
      <dgm:prSet/>
      <dgm:spPr/>
      <dgm:t>
        <a:bodyPr/>
        <a:lstStyle/>
        <a:p>
          <a:endParaRPr lang="en-US"/>
        </a:p>
      </dgm:t>
    </dgm:pt>
    <dgm:pt modelId="{CC49CAD6-E7D4-4137-8210-A415D3642CFD}">
      <dgm:prSet custT="1"/>
      <dgm:spPr/>
      <dgm:t>
        <a:bodyPr/>
        <a:lstStyle/>
        <a:p>
          <a:r>
            <a:rPr lang="en-US" sz="1400" dirty="0"/>
            <a:t>Data Cleaning &amp; </a:t>
          </a:r>
          <a:r>
            <a:rPr lang="en-US" sz="1200" dirty="0"/>
            <a:t>Pre-processing</a:t>
          </a:r>
          <a:r>
            <a:rPr lang="en-US" sz="1400" dirty="0"/>
            <a:t> </a:t>
          </a:r>
        </a:p>
      </dgm:t>
    </dgm:pt>
    <dgm:pt modelId="{7D17997F-D040-4C14-A4C4-41CF04664D88}" type="parTrans" cxnId="{D23C8A81-1344-4398-B087-E9AAFF7F35B4}">
      <dgm:prSet/>
      <dgm:spPr/>
      <dgm:t>
        <a:bodyPr/>
        <a:lstStyle/>
        <a:p>
          <a:endParaRPr lang="en-US"/>
        </a:p>
      </dgm:t>
    </dgm:pt>
    <dgm:pt modelId="{FAF872B0-C3EF-4087-B178-A2F838267717}" type="sibTrans" cxnId="{D23C8A81-1344-4398-B087-E9AAFF7F35B4}">
      <dgm:prSet/>
      <dgm:spPr/>
      <dgm:t>
        <a:bodyPr/>
        <a:lstStyle/>
        <a:p>
          <a:endParaRPr lang="en-US"/>
        </a:p>
      </dgm:t>
    </dgm:pt>
    <dgm:pt modelId="{DAB577E3-1299-4D76-B4EF-16263F657B2E}">
      <dgm:prSet custT="1"/>
      <dgm:spPr/>
      <dgm:t>
        <a:bodyPr/>
        <a:lstStyle/>
        <a:p>
          <a:r>
            <a:rPr lang="en-US" sz="1400" dirty="0"/>
            <a:t>Univariate Analysis </a:t>
          </a:r>
        </a:p>
      </dgm:t>
    </dgm:pt>
    <dgm:pt modelId="{7FD8B897-5420-4AB0-808A-937A4BF74519}" type="parTrans" cxnId="{B9BAA593-5E2F-4F82-B76C-304F8044EF39}">
      <dgm:prSet/>
      <dgm:spPr/>
      <dgm:t>
        <a:bodyPr/>
        <a:lstStyle/>
        <a:p>
          <a:endParaRPr lang="en-US"/>
        </a:p>
      </dgm:t>
    </dgm:pt>
    <dgm:pt modelId="{767A9EB2-A615-4CCF-B0AE-5E0789B03841}" type="sibTrans" cxnId="{B9BAA593-5E2F-4F82-B76C-304F8044EF39}">
      <dgm:prSet/>
      <dgm:spPr/>
      <dgm:t>
        <a:bodyPr/>
        <a:lstStyle/>
        <a:p>
          <a:endParaRPr lang="en-US"/>
        </a:p>
      </dgm:t>
    </dgm:pt>
    <dgm:pt modelId="{33B181C1-70BE-47BB-8109-EED5525E03A0}">
      <dgm:prSet custT="1"/>
      <dgm:spPr/>
      <dgm:t>
        <a:bodyPr/>
        <a:lstStyle/>
        <a:p>
          <a:r>
            <a:rPr lang="en-US" sz="1400" dirty="0"/>
            <a:t>Segmented Analysis</a:t>
          </a:r>
        </a:p>
      </dgm:t>
    </dgm:pt>
    <dgm:pt modelId="{8F953F8F-2C7E-4080-A07D-F8499EF57FE6}" type="parTrans" cxnId="{8D38FF4F-7AB0-4555-94AE-81C09B0068F1}">
      <dgm:prSet/>
      <dgm:spPr/>
      <dgm:t>
        <a:bodyPr/>
        <a:lstStyle/>
        <a:p>
          <a:endParaRPr lang="en-US"/>
        </a:p>
      </dgm:t>
    </dgm:pt>
    <dgm:pt modelId="{7EFAECBC-AE46-4B71-9A1E-231AF4911C82}" type="sibTrans" cxnId="{8D38FF4F-7AB0-4555-94AE-81C09B0068F1}">
      <dgm:prSet/>
      <dgm:spPr/>
      <dgm:t>
        <a:bodyPr/>
        <a:lstStyle/>
        <a:p>
          <a:endParaRPr lang="en-US"/>
        </a:p>
      </dgm:t>
    </dgm:pt>
    <dgm:pt modelId="{D330292A-EA6F-4E59-8AD5-9FBF93C9015C}">
      <dgm:prSet custT="1"/>
      <dgm:spPr/>
      <dgm:t>
        <a:bodyPr/>
        <a:lstStyle/>
        <a:p>
          <a:r>
            <a:rPr lang="en-US" sz="1400" dirty="0"/>
            <a:t>Bivariate Analysis </a:t>
          </a:r>
        </a:p>
      </dgm:t>
    </dgm:pt>
    <dgm:pt modelId="{974C5EAE-9986-4E37-B01F-8848266FFD62}" type="parTrans" cxnId="{EAA6F2BF-5C57-4303-96F7-B4A17442660D}">
      <dgm:prSet/>
      <dgm:spPr/>
      <dgm:t>
        <a:bodyPr/>
        <a:lstStyle/>
        <a:p>
          <a:endParaRPr lang="en-US"/>
        </a:p>
      </dgm:t>
    </dgm:pt>
    <dgm:pt modelId="{D7C7B004-6FD3-4F5C-AA77-A59D64B2B230}" type="sibTrans" cxnId="{EAA6F2BF-5C57-4303-96F7-B4A17442660D}">
      <dgm:prSet/>
      <dgm:spPr/>
      <dgm:t>
        <a:bodyPr/>
        <a:lstStyle/>
        <a:p>
          <a:endParaRPr lang="en-US"/>
        </a:p>
      </dgm:t>
    </dgm:pt>
    <dgm:pt modelId="{637D9505-FAAD-44A0-A8D2-2BF171C686C3}">
      <dgm:prSet custT="1"/>
      <dgm:spPr/>
      <dgm:t>
        <a:bodyPr/>
        <a:lstStyle/>
        <a:p>
          <a:r>
            <a:rPr lang="en-US" sz="1400"/>
            <a:t>Derived Metrics</a:t>
          </a:r>
        </a:p>
      </dgm:t>
    </dgm:pt>
    <dgm:pt modelId="{0D06AFDE-8ECF-4765-A997-4A03B675B7A0}" type="parTrans" cxnId="{BDDA5183-6BC3-449B-89C2-87707EEE6F47}">
      <dgm:prSet/>
      <dgm:spPr/>
      <dgm:t>
        <a:bodyPr/>
        <a:lstStyle/>
        <a:p>
          <a:endParaRPr lang="en-US"/>
        </a:p>
      </dgm:t>
    </dgm:pt>
    <dgm:pt modelId="{40ED812D-8F8B-4357-8B9A-58C88F0C65B7}" type="sibTrans" cxnId="{BDDA5183-6BC3-449B-89C2-87707EEE6F47}">
      <dgm:prSet/>
      <dgm:spPr/>
      <dgm:t>
        <a:bodyPr/>
        <a:lstStyle/>
        <a:p>
          <a:endParaRPr lang="en-US"/>
        </a:p>
      </dgm:t>
    </dgm:pt>
    <dgm:pt modelId="{8EE8056A-F934-4E3B-91B4-B74BB04A4116}">
      <dgm:prSet custT="1"/>
      <dgm:spPr/>
      <dgm:t>
        <a:bodyPr/>
        <a:lstStyle/>
        <a:p>
          <a:r>
            <a:rPr lang="en-US" sz="1400" dirty="0"/>
            <a:t>Insights &amp; Trends</a:t>
          </a:r>
        </a:p>
      </dgm:t>
    </dgm:pt>
    <dgm:pt modelId="{B8928D96-B51F-41FB-8BC7-53622608F590}" type="parTrans" cxnId="{A1D5FEB8-44E0-4DF8-BDE9-0932578CE7A9}">
      <dgm:prSet/>
      <dgm:spPr/>
      <dgm:t>
        <a:bodyPr/>
        <a:lstStyle/>
        <a:p>
          <a:endParaRPr lang="en-US"/>
        </a:p>
      </dgm:t>
    </dgm:pt>
    <dgm:pt modelId="{AC22F207-81DD-4ED1-AEE8-0DC74C38768D}" type="sibTrans" cxnId="{A1D5FEB8-44E0-4DF8-BDE9-0932578CE7A9}">
      <dgm:prSet/>
      <dgm:spPr/>
      <dgm:t>
        <a:bodyPr/>
        <a:lstStyle/>
        <a:p>
          <a:endParaRPr lang="en-US"/>
        </a:p>
      </dgm:t>
    </dgm:pt>
    <dgm:pt modelId="{C9EDF862-1A44-4F9E-A243-4F1D64F38CBE}">
      <dgm:prSet custT="1"/>
      <dgm:spPr/>
      <dgm:t>
        <a:bodyPr/>
        <a:lstStyle/>
        <a:p>
          <a:r>
            <a:rPr lang="en-US" sz="1400" dirty="0"/>
            <a:t>Business Decision</a:t>
          </a:r>
        </a:p>
      </dgm:t>
    </dgm:pt>
    <dgm:pt modelId="{26D14F66-0F94-48FD-B430-4C85596F4A5C}" type="parTrans" cxnId="{85199970-041E-4C52-A399-7D663B26DB82}">
      <dgm:prSet/>
      <dgm:spPr/>
      <dgm:t>
        <a:bodyPr/>
        <a:lstStyle/>
        <a:p>
          <a:endParaRPr lang="en-US"/>
        </a:p>
      </dgm:t>
    </dgm:pt>
    <dgm:pt modelId="{3B8D3D61-F20F-476D-8B0A-57FD54EB447C}" type="sibTrans" cxnId="{85199970-041E-4C52-A399-7D663B26DB82}">
      <dgm:prSet/>
      <dgm:spPr/>
      <dgm:t>
        <a:bodyPr/>
        <a:lstStyle/>
        <a:p>
          <a:endParaRPr lang="en-US"/>
        </a:p>
      </dgm:t>
    </dgm:pt>
    <dgm:pt modelId="{7F0442B3-4F99-4D86-AEA0-D47899BE5330}" type="pres">
      <dgm:prSet presAssocID="{A3A406AD-1305-4282-AC10-BFCFEAC33B0B}" presName="cycle" presStyleCnt="0">
        <dgm:presLayoutVars>
          <dgm:dir/>
          <dgm:resizeHandles val="exact"/>
        </dgm:presLayoutVars>
      </dgm:prSet>
      <dgm:spPr/>
    </dgm:pt>
    <dgm:pt modelId="{352F79E4-36A5-4AC9-9C4F-BFB4C595785F}" type="pres">
      <dgm:prSet presAssocID="{FBB9FC71-F904-4C7F-B90A-CCE1A2C5E7AE}" presName="node" presStyleLbl="node1" presStyleIdx="0" presStyleCnt="9">
        <dgm:presLayoutVars>
          <dgm:bulletEnabled val="1"/>
        </dgm:presLayoutVars>
      </dgm:prSet>
      <dgm:spPr/>
    </dgm:pt>
    <dgm:pt modelId="{22A8E47D-CB85-46C3-A2AE-6380367DD472}" type="pres">
      <dgm:prSet presAssocID="{24CEF9AF-9F5E-416A-A587-0E8C77FCFB53}" presName="sibTrans" presStyleLbl="sibTrans2D1" presStyleIdx="0" presStyleCnt="9"/>
      <dgm:spPr/>
    </dgm:pt>
    <dgm:pt modelId="{B6E35281-9D37-422C-A9E9-B28DC77C617F}" type="pres">
      <dgm:prSet presAssocID="{24CEF9AF-9F5E-416A-A587-0E8C77FCFB53}" presName="connectorText" presStyleLbl="sibTrans2D1" presStyleIdx="0" presStyleCnt="9"/>
      <dgm:spPr/>
    </dgm:pt>
    <dgm:pt modelId="{71BDDF15-6F5F-4723-AD81-E307B35AF77A}" type="pres">
      <dgm:prSet presAssocID="{7CDD00E3-357C-43FB-B439-51B73FC7E0EF}" presName="node" presStyleLbl="node1" presStyleIdx="1" presStyleCnt="9">
        <dgm:presLayoutVars>
          <dgm:bulletEnabled val="1"/>
        </dgm:presLayoutVars>
      </dgm:prSet>
      <dgm:spPr/>
    </dgm:pt>
    <dgm:pt modelId="{701CA752-014C-42F5-9A3F-A89F4EFF1AA2}" type="pres">
      <dgm:prSet presAssocID="{A1E401A5-584B-46BE-B569-3FC3F0E8ABE7}" presName="sibTrans" presStyleLbl="sibTrans2D1" presStyleIdx="1" presStyleCnt="9"/>
      <dgm:spPr/>
    </dgm:pt>
    <dgm:pt modelId="{E2644C32-2B70-4943-8596-7B2E042F9C78}" type="pres">
      <dgm:prSet presAssocID="{A1E401A5-584B-46BE-B569-3FC3F0E8ABE7}" presName="connectorText" presStyleLbl="sibTrans2D1" presStyleIdx="1" presStyleCnt="9"/>
      <dgm:spPr/>
    </dgm:pt>
    <dgm:pt modelId="{27F0A470-56B1-4160-956F-D9B79A831057}" type="pres">
      <dgm:prSet presAssocID="{CC49CAD6-E7D4-4137-8210-A415D3642CFD}" presName="node" presStyleLbl="node1" presStyleIdx="2" presStyleCnt="9">
        <dgm:presLayoutVars>
          <dgm:bulletEnabled val="1"/>
        </dgm:presLayoutVars>
      </dgm:prSet>
      <dgm:spPr/>
    </dgm:pt>
    <dgm:pt modelId="{CEE3FAA8-1CD4-452F-B381-335D5B9B1F50}" type="pres">
      <dgm:prSet presAssocID="{FAF872B0-C3EF-4087-B178-A2F838267717}" presName="sibTrans" presStyleLbl="sibTrans2D1" presStyleIdx="2" presStyleCnt="9"/>
      <dgm:spPr/>
    </dgm:pt>
    <dgm:pt modelId="{70DDBE16-E63F-4FF5-9BEE-E5E6BE48815E}" type="pres">
      <dgm:prSet presAssocID="{FAF872B0-C3EF-4087-B178-A2F838267717}" presName="connectorText" presStyleLbl="sibTrans2D1" presStyleIdx="2" presStyleCnt="9"/>
      <dgm:spPr/>
    </dgm:pt>
    <dgm:pt modelId="{4BF2929A-8275-424C-ADD7-3E9BEB106B48}" type="pres">
      <dgm:prSet presAssocID="{DAB577E3-1299-4D76-B4EF-16263F657B2E}" presName="node" presStyleLbl="node1" presStyleIdx="3" presStyleCnt="9">
        <dgm:presLayoutVars>
          <dgm:bulletEnabled val="1"/>
        </dgm:presLayoutVars>
      </dgm:prSet>
      <dgm:spPr/>
    </dgm:pt>
    <dgm:pt modelId="{9E906299-92BC-4384-A9BE-57DD90FCCE45}" type="pres">
      <dgm:prSet presAssocID="{767A9EB2-A615-4CCF-B0AE-5E0789B03841}" presName="sibTrans" presStyleLbl="sibTrans2D1" presStyleIdx="3" presStyleCnt="9"/>
      <dgm:spPr/>
    </dgm:pt>
    <dgm:pt modelId="{F6951264-5005-4A84-8104-0A05446CF2BE}" type="pres">
      <dgm:prSet presAssocID="{767A9EB2-A615-4CCF-B0AE-5E0789B03841}" presName="connectorText" presStyleLbl="sibTrans2D1" presStyleIdx="3" presStyleCnt="9"/>
      <dgm:spPr/>
    </dgm:pt>
    <dgm:pt modelId="{EE14CB0E-8A9B-4549-9988-75150BBAE9BB}" type="pres">
      <dgm:prSet presAssocID="{33B181C1-70BE-47BB-8109-EED5525E03A0}" presName="node" presStyleLbl="node1" presStyleIdx="4" presStyleCnt="9">
        <dgm:presLayoutVars>
          <dgm:bulletEnabled val="1"/>
        </dgm:presLayoutVars>
      </dgm:prSet>
      <dgm:spPr/>
    </dgm:pt>
    <dgm:pt modelId="{AC9099EF-B14B-4A4F-8BAC-6EF777E5B797}" type="pres">
      <dgm:prSet presAssocID="{7EFAECBC-AE46-4B71-9A1E-231AF4911C82}" presName="sibTrans" presStyleLbl="sibTrans2D1" presStyleIdx="4" presStyleCnt="9"/>
      <dgm:spPr/>
    </dgm:pt>
    <dgm:pt modelId="{20BAD610-EB74-4774-87D3-B5180C267BD0}" type="pres">
      <dgm:prSet presAssocID="{7EFAECBC-AE46-4B71-9A1E-231AF4911C82}" presName="connectorText" presStyleLbl="sibTrans2D1" presStyleIdx="4" presStyleCnt="9"/>
      <dgm:spPr/>
    </dgm:pt>
    <dgm:pt modelId="{2453B7E9-76EE-4DAE-BF48-09F2A2A54949}" type="pres">
      <dgm:prSet presAssocID="{D330292A-EA6F-4E59-8AD5-9FBF93C9015C}" presName="node" presStyleLbl="node1" presStyleIdx="5" presStyleCnt="9">
        <dgm:presLayoutVars>
          <dgm:bulletEnabled val="1"/>
        </dgm:presLayoutVars>
      </dgm:prSet>
      <dgm:spPr/>
    </dgm:pt>
    <dgm:pt modelId="{254DB67C-D01C-490C-975B-69F3E1E218BF}" type="pres">
      <dgm:prSet presAssocID="{D7C7B004-6FD3-4F5C-AA77-A59D64B2B230}" presName="sibTrans" presStyleLbl="sibTrans2D1" presStyleIdx="5" presStyleCnt="9"/>
      <dgm:spPr/>
    </dgm:pt>
    <dgm:pt modelId="{A18ACD03-B6C1-4695-8E16-9C4BD63C9F85}" type="pres">
      <dgm:prSet presAssocID="{D7C7B004-6FD3-4F5C-AA77-A59D64B2B230}" presName="connectorText" presStyleLbl="sibTrans2D1" presStyleIdx="5" presStyleCnt="9"/>
      <dgm:spPr/>
    </dgm:pt>
    <dgm:pt modelId="{0D73B2C2-83F3-4E91-802D-D4269C48D5AF}" type="pres">
      <dgm:prSet presAssocID="{637D9505-FAAD-44A0-A8D2-2BF171C686C3}" presName="node" presStyleLbl="node1" presStyleIdx="6" presStyleCnt="9">
        <dgm:presLayoutVars>
          <dgm:bulletEnabled val="1"/>
        </dgm:presLayoutVars>
      </dgm:prSet>
      <dgm:spPr/>
    </dgm:pt>
    <dgm:pt modelId="{7BB7AA02-6568-473B-9D27-7E711044BBF7}" type="pres">
      <dgm:prSet presAssocID="{40ED812D-8F8B-4357-8B9A-58C88F0C65B7}" presName="sibTrans" presStyleLbl="sibTrans2D1" presStyleIdx="6" presStyleCnt="9"/>
      <dgm:spPr/>
    </dgm:pt>
    <dgm:pt modelId="{0169B2C4-F5F7-4B18-B842-A577F3892907}" type="pres">
      <dgm:prSet presAssocID="{40ED812D-8F8B-4357-8B9A-58C88F0C65B7}" presName="connectorText" presStyleLbl="sibTrans2D1" presStyleIdx="6" presStyleCnt="9"/>
      <dgm:spPr/>
    </dgm:pt>
    <dgm:pt modelId="{54EBAB02-52E8-4AA7-BC48-61059B61301D}" type="pres">
      <dgm:prSet presAssocID="{8EE8056A-F934-4E3B-91B4-B74BB04A4116}" presName="node" presStyleLbl="node1" presStyleIdx="7" presStyleCnt="9">
        <dgm:presLayoutVars>
          <dgm:bulletEnabled val="1"/>
        </dgm:presLayoutVars>
      </dgm:prSet>
      <dgm:spPr/>
    </dgm:pt>
    <dgm:pt modelId="{ADEB3D09-FCC4-446C-8178-7F8EBCA090B9}" type="pres">
      <dgm:prSet presAssocID="{AC22F207-81DD-4ED1-AEE8-0DC74C38768D}" presName="sibTrans" presStyleLbl="sibTrans2D1" presStyleIdx="7" presStyleCnt="9"/>
      <dgm:spPr/>
    </dgm:pt>
    <dgm:pt modelId="{A19CD7A8-3E7E-49CA-892A-7D0783EEF876}" type="pres">
      <dgm:prSet presAssocID="{AC22F207-81DD-4ED1-AEE8-0DC74C38768D}" presName="connectorText" presStyleLbl="sibTrans2D1" presStyleIdx="7" presStyleCnt="9"/>
      <dgm:spPr/>
    </dgm:pt>
    <dgm:pt modelId="{2476C26F-4A1B-4778-B677-BBA3F1502B91}" type="pres">
      <dgm:prSet presAssocID="{C9EDF862-1A44-4F9E-A243-4F1D64F38CBE}" presName="node" presStyleLbl="node1" presStyleIdx="8" presStyleCnt="9">
        <dgm:presLayoutVars>
          <dgm:bulletEnabled val="1"/>
        </dgm:presLayoutVars>
      </dgm:prSet>
      <dgm:spPr/>
    </dgm:pt>
    <dgm:pt modelId="{E805A97F-FCCE-4D69-9C81-2BBBDCE6613D}" type="pres">
      <dgm:prSet presAssocID="{3B8D3D61-F20F-476D-8B0A-57FD54EB447C}" presName="sibTrans" presStyleLbl="sibTrans2D1" presStyleIdx="8" presStyleCnt="9"/>
      <dgm:spPr/>
    </dgm:pt>
    <dgm:pt modelId="{BC14E4D3-D30C-42BE-B03A-809622415FB5}" type="pres">
      <dgm:prSet presAssocID="{3B8D3D61-F20F-476D-8B0A-57FD54EB447C}" presName="connectorText" presStyleLbl="sibTrans2D1" presStyleIdx="8" presStyleCnt="9"/>
      <dgm:spPr/>
    </dgm:pt>
  </dgm:ptLst>
  <dgm:cxnLst>
    <dgm:cxn modelId="{5C6DA721-EB43-4950-9777-71DE93B4C7EC}" type="presOf" srcId="{40ED812D-8F8B-4357-8B9A-58C88F0C65B7}" destId="{0169B2C4-F5F7-4B18-B842-A577F3892907}" srcOrd="1" destOrd="0" presId="urn:microsoft.com/office/officeart/2005/8/layout/cycle2"/>
    <dgm:cxn modelId="{0BED282C-274B-4BBA-9602-41DAD386AC03}" type="presOf" srcId="{3B8D3D61-F20F-476D-8B0A-57FD54EB447C}" destId="{E805A97F-FCCE-4D69-9C81-2BBBDCE6613D}" srcOrd="0" destOrd="0" presId="urn:microsoft.com/office/officeart/2005/8/layout/cycle2"/>
    <dgm:cxn modelId="{30148634-855A-49E0-BA7F-91531817EBB1}" type="presOf" srcId="{3B8D3D61-F20F-476D-8B0A-57FD54EB447C}" destId="{BC14E4D3-D30C-42BE-B03A-809622415FB5}" srcOrd="1" destOrd="0" presId="urn:microsoft.com/office/officeart/2005/8/layout/cycle2"/>
    <dgm:cxn modelId="{D18F1C3B-5FD4-4034-B582-93AE1B47526C}" type="presOf" srcId="{8EE8056A-F934-4E3B-91B4-B74BB04A4116}" destId="{54EBAB02-52E8-4AA7-BC48-61059B61301D}" srcOrd="0" destOrd="0" presId="urn:microsoft.com/office/officeart/2005/8/layout/cycle2"/>
    <dgm:cxn modelId="{92C37860-04D2-4A55-B0CA-808B1B7ED508}" type="presOf" srcId="{D7C7B004-6FD3-4F5C-AA77-A59D64B2B230}" destId="{A18ACD03-B6C1-4695-8E16-9C4BD63C9F85}" srcOrd="1" destOrd="0" presId="urn:microsoft.com/office/officeart/2005/8/layout/cycle2"/>
    <dgm:cxn modelId="{A88F9246-6AA8-4571-AD0B-C755716084BD}" type="presOf" srcId="{A3A406AD-1305-4282-AC10-BFCFEAC33B0B}" destId="{7F0442B3-4F99-4D86-AEA0-D47899BE5330}" srcOrd="0" destOrd="0" presId="urn:microsoft.com/office/officeart/2005/8/layout/cycle2"/>
    <dgm:cxn modelId="{A0495F48-3CDA-49A9-A651-DFC2A8B682A8}" type="presOf" srcId="{767A9EB2-A615-4CCF-B0AE-5E0789B03841}" destId="{F6951264-5005-4A84-8104-0A05446CF2BE}" srcOrd="1" destOrd="0" presId="urn:microsoft.com/office/officeart/2005/8/layout/cycle2"/>
    <dgm:cxn modelId="{6B67E14F-CC86-4261-95BB-C8D6C217E656}" type="presOf" srcId="{7EFAECBC-AE46-4B71-9A1E-231AF4911C82}" destId="{AC9099EF-B14B-4A4F-8BAC-6EF777E5B797}" srcOrd="0" destOrd="0" presId="urn:microsoft.com/office/officeart/2005/8/layout/cycle2"/>
    <dgm:cxn modelId="{8D38FF4F-7AB0-4555-94AE-81C09B0068F1}" srcId="{A3A406AD-1305-4282-AC10-BFCFEAC33B0B}" destId="{33B181C1-70BE-47BB-8109-EED5525E03A0}" srcOrd="4" destOrd="0" parTransId="{8F953F8F-2C7E-4080-A07D-F8499EF57FE6}" sibTransId="{7EFAECBC-AE46-4B71-9A1E-231AF4911C82}"/>
    <dgm:cxn modelId="{85199970-041E-4C52-A399-7D663B26DB82}" srcId="{A3A406AD-1305-4282-AC10-BFCFEAC33B0B}" destId="{C9EDF862-1A44-4F9E-A243-4F1D64F38CBE}" srcOrd="8" destOrd="0" parTransId="{26D14F66-0F94-48FD-B430-4C85596F4A5C}" sibTransId="{3B8D3D61-F20F-476D-8B0A-57FD54EB447C}"/>
    <dgm:cxn modelId="{DA585272-8994-4A69-98AE-C6B87D0E56D7}" type="presOf" srcId="{40ED812D-8F8B-4357-8B9A-58C88F0C65B7}" destId="{7BB7AA02-6568-473B-9D27-7E711044BBF7}" srcOrd="0" destOrd="0" presId="urn:microsoft.com/office/officeart/2005/8/layout/cycle2"/>
    <dgm:cxn modelId="{FB349454-39BD-4E86-8543-59106740D6DD}" type="presOf" srcId="{7CDD00E3-357C-43FB-B439-51B73FC7E0EF}" destId="{71BDDF15-6F5F-4723-AD81-E307B35AF77A}" srcOrd="0" destOrd="0" presId="urn:microsoft.com/office/officeart/2005/8/layout/cycle2"/>
    <dgm:cxn modelId="{F9FAA554-156F-4A2F-8A1C-86DA85E94AEE}" type="presOf" srcId="{767A9EB2-A615-4CCF-B0AE-5E0789B03841}" destId="{9E906299-92BC-4384-A9BE-57DD90FCCE45}" srcOrd="0" destOrd="0" presId="urn:microsoft.com/office/officeart/2005/8/layout/cycle2"/>
    <dgm:cxn modelId="{DF557C56-81B9-4E84-85A0-D3881194D8A7}" srcId="{A3A406AD-1305-4282-AC10-BFCFEAC33B0B}" destId="{FBB9FC71-F904-4C7F-B90A-CCE1A2C5E7AE}" srcOrd="0" destOrd="0" parTransId="{8506402C-6CAA-43BB-9682-D616540B82ED}" sibTransId="{24CEF9AF-9F5E-416A-A587-0E8C77FCFB53}"/>
    <dgm:cxn modelId="{5794CE77-B164-4730-A61F-F65A9DD9E7BF}" type="presOf" srcId="{AC22F207-81DD-4ED1-AEE8-0DC74C38768D}" destId="{ADEB3D09-FCC4-446C-8178-7F8EBCA090B9}" srcOrd="0" destOrd="0" presId="urn:microsoft.com/office/officeart/2005/8/layout/cycle2"/>
    <dgm:cxn modelId="{D23C8A81-1344-4398-B087-E9AAFF7F35B4}" srcId="{A3A406AD-1305-4282-AC10-BFCFEAC33B0B}" destId="{CC49CAD6-E7D4-4137-8210-A415D3642CFD}" srcOrd="2" destOrd="0" parTransId="{7D17997F-D040-4C14-A4C4-41CF04664D88}" sibTransId="{FAF872B0-C3EF-4087-B178-A2F838267717}"/>
    <dgm:cxn modelId="{BDDA5183-6BC3-449B-89C2-87707EEE6F47}" srcId="{A3A406AD-1305-4282-AC10-BFCFEAC33B0B}" destId="{637D9505-FAAD-44A0-A8D2-2BF171C686C3}" srcOrd="6" destOrd="0" parTransId="{0D06AFDE-8ECF-4765-A997-4A03B675B7A0}" sibTransId="{40ED812D-8F8B-4357-8B9A-58C88F0C65B7}"/>
    <dgm:cxn modelId="{B9BAA593-5E2F-4F82-B76C-304F8044EF39}" srcId="{A3A406AD-1305-4282-AC10-BFCFEAC33B0B}" destId="{DAB577E3-1299-4D76-B4EF-16263F657B2E}" srcOrd="3" destOrd="0" parTransId="{7FD8B897-5420-4AB0-808A-937A4BF74519}" sibTransId="{767A9EB2-A615-4CCF-B0AE-5E0789B03841}"/>
    <dgm:cxn modelId="{057D0E9D-0879-4885-8E49-3BF474CE749E}" type="presOf" srcId="{24CEF9AF-9F5E-416A-A587-0E8C77FCFB53}" destId="{22A8E47D-CB85-46C3-A2AE-6380367DD472}" srcOrd="0" destOrd="0" presId="urn:microsoft.com/office/officeart/2005/8/layout/cycle2"/>
    <dgm:cxn modelId="{97E9E39F-0B0B-41DB-8EC5-10E4B154DE17}" type="presOf" srcId="{DAB577E3-1299-4D76-B4EF-16263F657B2E}" destId="{4BF2929A-8275-424C-ADD7-3E9BEB106B48}" srcOrd="0" destOrd="0" presId="urn:microsoft.com/office/officeart/2005/8/layout/cycle2"/>
    <dgm:cxn modelId="{4BF0F7A4-6A17-4299-ACC5-7AC49CABA554}" type="presOf" srcId="{FAF872B0-C3EF-4087-B178-A2F838267717}" destId="{70DDBE16-E63F-4FF5-9BEE-E5E6BE48815E}" srcOrd="1" destOrd="0" presId="urn:microsoft.com/office/officeart/2005/8/layout/cycle2"/>
    <dgm:cxn modelId="{18AA4FA7-8F83-4FEC-BC09-B417E9645A79}" type="presOf" srcId="{FAF872B0-C3EF-4087-B178-A2F838267717}" destId="{CEE3FAA8-1CD4-452F-B381-335D5B9B1F50}" srcOrd="0" destOrd="0" presId="urn:microsoft.com/office/officeart/2005/8/layout/cycle2"/>
    <dgm:cxn modelId="{DC4522AC-FF7D-4C1E-8E48-470A6C6B959E}" type="presOf" srcId="{24CEF9AF-9F5E-416A-A587-0E8C77FCFB53}" destId="{B6E35281-9D37-422C-A9E9-B28DC77C617F}" srcOrd="1" destOrd="0" presId="urn:microsoft.com/office/officeart/2005/8/layout/cycle2"/>
    <dgm:cxn modelId="{151774B1-F308-416A-A6D7-B93A3BF76F51}" srcId="{A3A406AD-1305-4282-AC10-BFCFEAC33B0B}" destId="{7CDD00E3-357C-43FB-B439-51B73FC7E0EF}" srcOrd="1" destOrd="0" parTransId="{35CCEC29-D84B-4670-BA87-DFA255D1039D}" sibTransId="{A1E401A5-584B-46BE-B569-3FC3F0E8ABE7}"/>
    <dgm:cxn modelId="{9A0FFAB1-690A-4B0A-AD7A-1B79529A21C0}" type="presOf" srcId="{AC22F207-81DD-4ED1-AEE8-0DC74C38768D}" destId="{A19CD7A8-3E7E-49CA-892A-7D0783EEF876}" srcOrd="1" destOrd="0" presId="urn:microsoft.com/office/officeart/2005/8/layout/cycle2"/>
    <dgm:cxn modelId="{146EBEB6-AE12-40B8-ABC2-CD517E18E650}" type="presOf" srcId="{C9EDF862-1A44-4F9E-A243-4F1D64F38CBE}" destId="{2476C26F-4A1B-4778-B677-BBA3F1502B91}" srcOrd="0" destOrd="0" presId="urn:microsoft.com/office/officeart/2005/8/layout/cycle2"/>
    <dgm:cxn modelId="{A1D5FEB8-44E0-4DF8-BDE9-0932578CE7A9}" srcId="{A3A406AD-1305-4282-AC10-BFCFEAC33B0B}" destId="{8EE8056A-F934-4E3B-91B4-B74BB04A4116}" srcOrd="7" destOrd="0" parTransId="{B8928D96-B51F-41FB-8BC7-53622608F590}" sibTransId="{AC22F207-81DD-4ED1-AEE8-0DC74C38768D}"/>
    <dgm:cxn modelId="{46877FBB-1985-41F0-8B61-C479B5DB6C93}" type="presOf" srcId="{A1E401A5-584B-46BE-B569-3FC3F0E8ABE7}" destId="{701CA752-014C-42F5-9A3F-A89F4EFF1AA2}" srcOrd="0" destOrd="0" presId="urn:microsoft.com/office/officeart/2005/8/layout/cycle2"/>
    <dgm:cxn modelId="{EAA6F2BF-5C57-4303-96F7-B4A17442660D}" srcId="{A3A406AD-1305-4282-AC10-BFCFEAC33B0B}" destId="{D330292A-EA6F-4E59-8AD5-9FBF93C9015C}" srcOrd="5" destOrd="0" parTransId="{974C5EAE-9986-4E37-B01F-8848266FFD62}" sibTransId="{D7C7B004-6FD3-4F5C-AA77-A59D64B2B230}"/>
    <dgm:cxn modelId="{9D5101C3-194E-4D6A-BB9C-8626A48F43E1}" type="presOf" srcId="{637D9505-FAAD-44A0-A8D2-2BF171C686C3}" destId="{0D73B2C2-83F3-4E91-802D-D4269C48D5AF}" srcOrd="0" destOrd="0" presId="urn:microsoft.com/office/officeart/2005/8/layout/cycle2"/>
    <dgm:cxn modelId="{B5CA23C6-73FE-475A-9941-AD692AD52FAD}" type="presOf" srcId="{7EFAECBC-AE46-4B71-9A1E-231AF4911C82}" destId="{20BAD610-EB74-4774-87D3-B5180C267BD0}" srcOrd="1" destOrd="0" presId="urn:microsoft.com/office/officeart/2005/8/layout/cycle2"/>
    <dgm:cxn modelId="{F28F2BD1-C215-4418-B1D5-9FF63135E559}" type="presOf" srcId="{D330292A-EA6F-4E59-8AD5-9FBF93C9015C}" destId="{2453B7E9-76EE-4DAE-BF48-09F2A2A54949}" srcOrd="0" destOrd="0" presId="urn:microsoft.com/office/officeart/2005/8/layout/cycle2"/>
    <dgm:cxn modelId="{A2E923E1-1C19-4471-8E6E-617C614A6948}" type="presOf" srcId="{33B181C1-70BE-47BB-8109-EED5525E03A0}" destId="{EE14CB0E-8A9B-4549-9988-75150BBAE9BB}" srcOrd="0" destOrd="0" presId="urn:microsoft.com/office/officeart/2005/8/layout/cycle2"/>
    <dgm:cxn modelId="{F2D9DFE4-9C3D-478A-8D7B-40A11955FD7B}" type="presOf" srcId="{CC49CAD6-E7D4-4137-8210-A415D3642CFD}" destId="{27F0A470-56B1-4160-956F-D9B79A831057}" srcOrd="0" destOrd="0" presId="urn:microsoft.com/office/officeart/2005/8/layout/cycle2"/>
    <dgm:cxn modelId="{AA5892E6-8CEE-4E4C-9A71-6E458ECBF408}" type="presOf" srcId="{D7C7B004-6FD3-4F5C-AA77-A59D64B2B230}" destId="{254DB67C-D01C-490C-975B-69F3E1E218BF}" srcOrd="0" destOrd="0" presId="urn:microsoft.com/office/officeart/2005/8/layout/cycle2"/>
    <dgm:cxn modelId="{D828E9EE-2B27-461D-BF2A-CEF9CCF4977D}" type="presOf" srcId="{FBB9FC71-F904-4C7F-B90A-CCE1A2C5E7AE}" destId="{352F79E4-36A5-4AC9-9C4F-BFB4C595785F}" srcOrd="0" destOrd="0" presId="urn:microsoft.com/office/officeart/2005/8/layout/cycle2"/>
    <dgm:cxn modelId="{AEF63EF3-DE49-4F4D-9C29-4A4B15EE14FE}" type="presOf" srcId="{A1E401A5-584B-46BE-B569-3FC3F0E8ABE7}" destId="{E2644C32-2B70-4943-8596-7B2E042F9C78}" srcOrd="1" destOrd="0" presId="urn:microsoft.com/office/officeart/2005/8/layout/cycle2"/>
    <dgm:cxn modelId="{88AA3FA6-688D-44B2-98AD-B9275D5A3689}" type="presParOf" srcId="{7F0442B3-4F99-4D86-AEA0-D47899BE5330}" destId="{352F79E4-36A5-4AC9-9C4F-BFB4C595785F}" srcOrd="0" destOrd="0" presId="urn:microsoft.com/office/officeart/2005/8/layout/cycle2"/>
    <dgm:cxn modelId="{DB79D41A-87F7-4387-81FD-0A925B2EB071}" type="presParOf" srcId="{7F0442B3-4F99-4D86-AEA0-D47899BE5330}" destId="{22A8E47D-CB85-46C3-A2AE-6380367DD472}" srcOrd="1" destOrd="0" presId="urn:microsoft.com/office/officeart/2005/8/layout/cycle2"/>
    <dgm:cxn modelId="{EF45DEFD-A4C4-4DB6-B7F3-15B12D9EBDD0}" type="presParOf" srcId="{22A8E47D-CB85-46C3-A2AE-6380367DD472}" destId="{B6E35281-9D37-422C-A9E9-B28DC77C617F}" srcOrd="0" destOrd="0" presId="urn:microsoft.com/office/officeart/2005/8/layout/cycle2"/>
    <dgm:cxn modelId="{189EDA96-A3F8-4A0B-8D71-09FACB322F65}" type="presParOf" srcId="{7F0442B3-4F99-4D86-AEA0-D47899BE5330}" destId="{71BDDF15-6F5F-4723-AD81-E307B35AF77A}" srcOrd="2" destOrd="0" presId="urn:microsoft.com/office/officeart/2005/8/layout/cycle2"/>
    <dgm:cxn modelId="{955BC096-28B1-4547-BB67-41B8CB302896}" type="presParOf" srcId="{7F0442B3-4F99-4D86-AEA0-D47899BE5330}" destId="{701CA752-014C-42F5-9A3F-A89F4EFF1AA2}" srcOrd="3" destOrd="0" presId="urn:microsoft.com/office/officeart/2005/8/layout/cycle2"/>
    <dgm:cxn modelId="{B7F19D4B-BC9B-4563-8F3B-22BD4F6FF5E9}" type="presParOf" srcId="{701CA752-014C-42F5-9A3F-A89F4EFF1AA2}" destId="{E2644C32-2B70-4943-8596-7B2E042F9C78}" srcOrd="0" destOrd="0" presId="urn:microsoft.com/office/officeart/2005/8/layout/cycle2"/>
    <dgm:cxn modelId="{3181C5C9-FC45-4935-8A78-EA140DD23ECB}" type="presParOf" srcId="{7F0442B3-4F99-4D86-AEA0-D47899BE5330}" destId="{27F0A470-56B1-4160-956F-D9B79A831057}" srcOrd="4" destOrd="0" presId="urn:microsoft.com/office/officeart/2005/8/layout/cycle2"/>
    <dgm:cxn modelId="{3CF58E11-600B-4AA5-96A5-11AED94F7F13}" type="presParOf" srcId="{7F0442B3-4F99-4D86-AEA0-D47899BE5330}" destId="{CEE3FAA8-1CD4-452F-B381-335D5B9B1F50}" srcOrd="5" destOrd="0" presId="urn:microsoft.com/office/officeart/2005/8/layout/cycle2"/>
    <dgm:cxn modelId="{D0C43741-534E-48B6-B0E8-D6B595ED2365}" type="presParOf" srcId="{CEE3FAA8-1CD4-452F-B381-335D5B9B1F50}" destId="{70DDBE16-E63F-4FF5-9BEE-E5E6BE48815E}" srcOrd="0" destOrd="0" presId="urn:microsoft.com/office/officeart/2005/8/layout/cycle2"/>
    <dgm:cxn modelId="{CF13F0C6-849C-4003-BB20-9163B66FB639}" type="presParOf" srcId="{7F0442B3-4F99-4D86-AEA0-D47899BE5330}" destId="{4BF2929A-8275-424C-ADD7-3E9BEB106B48}" srcOrd="6" destOrd="0" presId="urn:microsoft.com/office/officeart/2005/8/layout/cycle2"/>
    <dgm:cxn modelId="{D6E4A4C6-185C-4498-A56C-7CF002E55AEA}" type="presParOf" srcId="{7F0442B3-4F99-4D86-AEA0-D47899BE5330}" destId="{9E906299-92BC-4384-A9BE-57DD90FCCE45}" srcOrd="7" destOrd="0" presId="urn:microsoft.com/office/officeart/2005/8/layout/cycle2"/>
    <dgm:cxn modelId="{52F168AE-B2EB-4BF6-B788-AC92617D9063}" type="presParOf" srcId="{9E906299-92BC-4384-A9BE-57DD90FCCE45}" destId="{F6951264-5005-4A84-8104-0A05446CF2BE}" srcOrd="0" destOrd="0" presId="urn:microsoft.com/office/officeart/2005/8/layout/cycle2"/>
    <dgm:cxn modelId="{CDEE7D5A-FC42-4E8D-9A9C-ADAB574D136F}" type="presParOf" srcId="{7F0442B3-4F99-4D86-AEA0-D47899BE5330}" destId="{EE14CB0E-8A9B-4549-9988-75150BBAE9BB}" srcOrd="8" destOrd="0" presId="urn:microsoft.com/office/officeart/2005/8/layout/cycle2"/>
    <dgm:cxn modelId="{AA7145FC-82D2-4782-8C50-70B93740969D}" type="presParOf" srcId="{7F0442B3-4F99-4D86-AEA0-D47899BE5330}" destId="{AC9099EF-B14B-4A4F-8BAC-6EF777E5B797}" srcOrd="9" destOrd="0" presId="urn:microsoft.com/office/officeart/2005/8/layout/cycle2"/>
    <dgm:cxn modelId="{B598B5FC-5354-4733-BFDB-AD08CBA4F961}" type="presParOf" srcId="{AC9099EF-B14B-4A4F-8BAC-6EF777E5B797}" destId="{20BAD610-EB74-4774-87D3-B5180C267BD0}" srcOrd="0" destOrd="0" presId="urn:microsoft.com/office/officeart/2005/8/layout/cycle2"/>
    <dgm:cxn modelId="{BC75C2A3-326C-4289-B5E2-A048DB7590A6}" type="presParOf" srcId="{7F0442B3-4F99-4D86-AEA0-D47899BE5330}" destId="{2453B7E9-76EE-4DAE-BF48-09F2A2A54949}" srcOrd="10" destOrd="0" presId="urn:microsoft.com/office/officeart/2005/8/layout/cycle2"/>
    <dgm:cxn modelId="{18D122C6-498D-453F-BCA3-9F036544F4D0}" type="presParOf" srcId="{7F0442B3-4F99-4D86-AEA0-D47899BE5330}" destId="{254DB67C-D01C-490C-975B-69F3E1E218BF}" srcOrd="11" destOrd="0" presId="urn:microsoft.com/office/officeart/2005/8/layout/cycle2"/>
    <dgm:cxn modelId="{11EB7325-7FBD-4397-B36D-A422878B858B}" type="presParOf" srcId="{254DB67C-D01C-490C-975B-69F3E1E218BF}" destId="{A18ACD03-B6C1-4695-8E16-9C4BD63C9F85}" srcOrd="0" destOrd="0" presId="urn:microsoft.com/office/officeart/2005/8/layout/cycle2"/>
    <dgm:cxn modelId="{CC5E2469-5FD4-459D-B043-759D70AF8324}" type="presParOf" srcId="{7F0442B3-4F99-4D86-AEA0-D47899BE5330}" destId="{0D73B2C2-83F3-4E91-802D-D4269C48D5AF}" srcOrd="12" destOrd="0" presId="urn:microsoft.com/office/officeart/2005/8/layout/cycle2"/>
    <dgm:cxn modelId="{96A2EC88-21CA-4F8E-A030-D0E6D8FDC2C4}" type="presParOf" srcId="{7F0442B3-4F99-4D86-AEA0-D47899BE5330}" destId="{7BB7AA02-6568-473B-9D27-7E711044BBF7}" srcOrd="13" destOrd="0" presId="urn:microsoft.com/office/officeart/2005/8/layout/cycle2"/>
    <dgm:cxn modelId="{0DFB6B2D-8A88-46BC-AE14-B1A5E232046C}" type="presParOf" srcId="{7BB7AA02-6568-473B-9D27-7E711044BBF7}" destId="{0169B2C4-F5F7-4B18-B842-A577F3892907}" srcOrd="0" destOrd="0" presId="urn:microsoft.com/office/officeart/2005/8/layout/cycle2"/>
    <dgm:cxn modelId="{54C1FDBE-E23E-4D60-B9BB-2F529CE89E3A}" type="presParOf" srcId="{7F0442B3-4F99-4D86-AEA0-D47899BE5330}" destId="{54EBAB02-52E8-4AA7-BC48-61059B61301D}" srcOrd="14" destOrd="0" presId="urn:microsoft.com/office/officeart/2005/8/layout/cycle2"/>
    <dgm:cxn modelId="{3B878141-A62F-42A1-B74D-E92BC52B0F38}" type="presParOf" srcId="{7F0442B3-4F99-4D86-AEA0-D47899BE5330}" destId="{ADEB3D09-FCC4-446C-8178-7F8EBCA090B9}" srcOrd="15" destOrd="0" presId="urn:microsoft.com/office/officeart/2005/8/layout/cycle2"/>
    <dgm:cxn modelId="{F60C0D76-D422-44BA-A167-BA7EF77BD7DD}" type="presParOf" srcId="{ADEB3D09-FCC4-446C-8178-7F8EBCA090B9}" destId="{A19CD7A8-3E7E-49CA-892A-7D0783EEF876}" srcOrd="0" destOrd="0" presId="urn:microsoft.com/office/officeart/2005/8/layout/cycle2"/>
    <dgm:cxn modelId="{7D21AC9E-E16B-428C-889A-561B5E8C07FB}" type="presParOf" srcId="{7F0442B3-4F99-4D86-AEA0-D47899BE5330}" destId="{2476C26F-4A1B-4778-B677-BBA3F1502B91}" srcOrd="16" destOrd="0" presId="urn:microsoft.com/office/officeart/2005/8/layout/cycle2"/>
    <dgm:cxn modelId="{7304763E-6517-42DE-9C24-EF779DD6A60E}" type="presParOf" srcId="{7F0442B3-4F99-4D86-AEA0-D47899BE5330}" destId="{E805A97F-FCCE-4D69-9C81-2BBBDCE6613D}" srcOrd="17" destOrd="0" presId="urn:microsoft.com/office/officeart/2005/8/layout/cycle2"/>
    <dgm:cxn modelId="{E6D32522-CFCA-4E85-B64B-CDF914B61454}" type="presParOf" srcId="{E805A97F-FCCE-4D69-9C81-2BBBDCE6613D}" destId="{BC14E4D3-D30C-42BE-B03A-809622415FB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F79E4-36A5-4AC9-9C4F-BFB4C595785F}">
      <dsp:nvSpPr>
        <dsp:cNvPr id="0" name=""/>
        <dsp:cNvSpPr/>
      </dsp:nvSpPr>
      <dsp:spPr>
        <a:xfrm>
          <a:off x="2746838" y="716"/>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Loading</a:t>
          </a:r>
        </a:p>
      </dsp:txBody>
      <dsp:txXfrm>
        <a:off x="2893074" y="146952"/>
        <a:ext cx="706090" cy="706090"/>
      </dsp:txXfrm>
    </dsp:sp>
    <dsp:sp modelId="{22A8E47D-CB85-46C3-A2AE-6380367DD472}">
      <dsp:nvSpPr>
        <dsp:cNvPr id="0" name=""/>
        <dsp:cNvSpPr/>
      </dsp:nvSpPr>
      <dsp:spPr>
        <a:xfrm rot="1200000">
          <a:off x="3811232" y="585686"/>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813643" y="639413"/>
        <a:ext cx="186601" cy="202208"/>
      </dsp:txXfrm>
    </dsp:sp>
    <dsp:sp modelId="{71BDDF15-6F5F-4723-AD81-E307B35AF77A}">
      <dsp:nvSpPr>
        <dsp:cNvPr id="0" name=""/>
        <dsp:cNvSpPr/>
      </dsp:nvSpPr>
      <dsp:spPr>
        <a:xfrm>
          <a:off x="4157817" y="514270"/>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Understanding  </a:t>
          </a:r>
        </a:p>
      </dsp:txBody>
      <dsp:txXfrm>
        <a:off x="4304053" y="660506"/>
        <a:ext cx="706090" cy="706090"/>
      </dsp:txXfrm>
    </dsp:sp>
    <dsp:sp modelId="{701CA752-014C-42F5-9A3F-A89F4EFF1AA2}">
      <dsp:nvSpPr>
        <dsp:cNvPr id="0" name=""/>
        <dsp:cNvSpPr/>
      </dsp:nvSpPr>
      <dsp:spPr>
        <a:xfrm rot="3600000">
          <a:off x="4895421" y="1488692"/>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915414" y="1521466"/>
        <a:ext cx="186601" cy="202208"/>
      </dsp:txXfrm>
    </dsp:sp>
    <dsp:sp modelId="{27F0A470-56B1-4160-956F-D9B79A831057}">
      <dsp:nvSpPr>
        <dsp:cNvPr id="0" name=""/>
        <dsp:cNvSpPr/>
      </dsp:nvSpPr>
      <dsp:spPr>
        <a:xfrm>
          <a:off x="4908582" y="181463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Cleaning &amp; </a:t>
          </a:r>
          <a:r>
            <a:rPr lang="en-US" sz="1200" kern="1200" dirty="0"/>
            <a:t>Pre-processing</a:t>
          </a:r>
          <a:r>
            <a:rPr lang="en-US" sz="1400" kern="1200" dirty="0"/>
            <a:t> </a:t>
          </a:r>
        </a:p>
      </dsp:txBody>
      <dsp:txXfrm>
        <a:off x="5054818" y="1960871"/>
        <a:ext cx="706090" cy="706090"/>
      </dsp:txXfrm>
    </dsp:sp>
    <dsp:sp modelId="{CEE3FAA8-1CD4-452F-B381-335D5B9B1F50}">
      <dsp:nvSpPr>
        <dsp:cNvPr id="0" name=""/>
        <dsp:cNvSpPr/>
      </dsp:nvSpPr>
      <dsp:spPr>
        <a:xfrm rot="6000000">
          <a:off x="5145518" y="2877339"/>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192447" y="2905363"/>
        <a:ext cx="186601" cy="202208"/>
      </dsp:txXfrm>
    </dsp:sp>
    <dsp:sp modelId="{4BF2929A-8275-424C-ADD7-3E9BEB106B48}">
      <dsp:nvSpPr>
        <dsp:cNvPr id="0" name=""/>
        <dsp:cNvSpPr/>
      </dsp:nvSpPr>
      <dsp:spPr>
        <a:xfrm>
          <a:off x="4647844" y="329335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Univariate Analysis </a:t>
          </a:r>
        </a:p>
      </dsp:txBody>
      <dsp:txXfrm>
        <a:off x="4794080" y="3439591"/>
        <a:ext cx="706090" cy="706090"/>
      </dsp:txXfrm>
    </dsp:sp>
    <dsp:sp modelId="{9E906299-92BC-4384-A9BE-57DD90FCCE45}">
      <dsp:nvSpPr>
        <dsp:cNvPr id="0" name=""/>
        <dsp:cNvSpPr/>
      </dsp:nvSpPr>
      <dsp:spPr>
        <a:xfrm rot="8400000">
          <a:off x="4444498" y="4101862"/>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515115" y="4143562"/>
        <a:ext cx="186601" cy="202208"/>
      </dsp:txXfrm>
    </dsp:sp>
    <dsp:sp modelId="{EE14CB0E-8A9B-4549-9988-75150BBAE9BB}">
      <dsp:nvSpPr>
        <dsp:cNvPr id="0" name=""/>
        <dsp:cNvSpPr/>
      </dsp:nvSpPr>
      <dsp:spPr>
        <a:xfrm>
          <a:off x="3497604" y="4258521"/>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Segmented Analysis</a:t>
          </a:r>
        </a:p>
      </dsp:txBody>
      <dsp:txXfrm>
        <a:off x="3643840" y="4404757"/>
        <a:ext cx="706090" cy="706090"/>
      </dsp:txXfrm>
    </dsp:sp>
    <dsp:sp modelId="{AC9099EF-B14B-4A4F-8BAC-6EF777E5B797}">
      <dsp:nvSpPr>
        <dsp:cNvPr id="0" name=""/>
        <dsp:cNvSpPr/>
      </dsp:nvSpPr>
      <dsp:spPr>
        <a:xfrm rot="10800000">
          <a:off x="3120377" y="4589294"/>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200349" y="4656697"/>
        <a:ext cx="186601" cy="202208"/>
      </dsp:txXfrm>
    </dsp:sp>
    <dsp:sp modelId="{2453B7E9-76EE-4DAE-BF48-09F2A2A54949}">
      <dsp:nvSpPr>
        <dsp:cNvPr id="0" name=""/>
        <dsp:cNvSpPr/>
      </dsp:nvSpPr>
      <dsp:spPr>
        <a:xfrm>
          <a:off x="1996073" y="4258521"/>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Bivariate Analysis </a:t>
          </a:r>
        </a:p>
      </dsp:txBody>
      <dsp:txXfrm>
        <a:off x="2142309" y="4404757"/>
        <a:ext cx="706090" cy="706090"/>
      </dsp:txXfrm>
    </dsp:sp>
    <dsp:sp modelId="{254DB67C-D01C-490C-975B-69F3E1E218BF}">
      <dsp:nvSpPr>
        <dsp:cNvPr id="0" name=""/>
        <dsp:cNvSpPr/>
      </dsp:nvSpPr>
      <dsp:spPr>
        <a:xfrm rot="13200000">
          <a:off x="1792726" y="4111561"/>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863343" y="4204667"/>
        <a:ext cx="186601" cy="202208"/>
      </dsp:txXfrm>
    </dsp:sp>
    <dsp:sp modelId="{0D73B2C2-83F3-4E91-802D-D4269C48D5AF}">
      <dsp:nvSpPr>
        <dsp:cNvPr id="0" name=""/>
        <dsp:cNvSpPr/>
      </dsp:nvSpPr>
      <dsp:spPr>
        <a:xfrm>
          <a:off x="845833" y="329335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Derived Metrics</a:t>
          </a:r>
        </a:p>
      </dsp:txBody>
      <dsp:txXfrm>
        <a:off x="992069" y="3439591"/>
        <a:ext cx="706090" cy="706090"/>
      </dsp:txXfrm>
    </dsp:sp>
    <dsp:sp modelId="{7BB7AA02-6568-473B-9D27-7E711044BBF7}">
      <dsp:nvSpPr>
        <dsp:cNvPr id="0" name=""/>
        <dsp:cNvSpPr/>
      </dsp:nvSpPr>
      <dsp:spPr>
        <a:xfrm rot="15600000">
          <a:off x="1082768" y="2892198"/>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129697" y="2998980"/>
        <a:ext cx="186601" cy="202208"/>
      </dsp:txXfrm>
    </dsp:sp>
    <dsp:sp modelId="{54EBAB02-52E8-4AA7-BC48-61059B61301D}">
      <dsp:nvSpPr>
        <dsp:cNvPr id="0" name=""/>
        <dsp:cNvSpPr/>
      </dsp:nvSpPr>
      <dsp:spPr>
        <a:xfrm>
          <a:off x="585094" y="1814635"/>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Insights &amp; Trends</a:t>
          </a:r>
        </a:p>
      </dsp:txBody>
      <dsp:txXfrm>
        <a:off x="731330" y="1960871"/>
        <a:ext cx="706090" cy="706090"/>
      </dsp:txXfrm>
    </dsp:sp>
    <dsp:sp modelId="{ADEB3D09-FCC4-446C-8178-7F8EBCA090B9}">
      <dsp:nvSpPr>
        <dsp:cNvPr id="0" name=""/>
        <dsp:cNvSpPr/>
      </dsp:nvSpPr>
      <dsp:spPr>
        <a:xfrm rot="18000000">
          <a:off x="1322699" y="1501760"/>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342692" y="1603792"/>
        <a:ext cx="186601" cy="202208"/>
      </dsp:txXfrm>
    </dsp:sp>
    <dsp:sp modelId="{2476C26F-4A1B-4778-B677-BBA3F1502B91}">
      <dsp:nvSpPr>
        <dsp:cNvPr id="0" name=""/>
        <dsp:cNvSpPr/>
      </dsp:nvSpPr>
      <dsp:spPr>
        <a:xfrm>
          <a:off x="1335860" y="514270"/>
          <a:ext cx="998562" cy="9985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Business Decision</a:t>
          </a:r>
        </a:p>
      </dsp:txBody>
      <dsp:txXfrm>
        <a:off x="1482096" y="660506"/>
        <a:ext cx="706090" cy="706090"/>
      </dsp:txXfrm>
    </dsp:sp>
    <dsp:sp modelId="{E805A97F-FCCE-4D69-9C81-2BBBDCE6613D}">
      <dsp:nvSpPr>
        <dsp:cNvPr id="0" name=""/>
        <dsp:cNvSpPr/>
      </dsp:nvSpPr>
      <dsp:spPr>
        <a:xfrm rot="20400000">
          <a:off x="2400254" y="590847"/>
          <a:ext cx="266573" cy="337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02665" y="671926"/>
        <a:ext cx="186601" cy="2022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4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5441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0057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5932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13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53142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050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3715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8/21/2024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2927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8/21/2024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68436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2426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8/21/2024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8031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B6E6-B7F2-BABA-9E51-54E5D72CBA48}"/>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6CDD494B-D480-F0A8-C42E-366AB5E6CC39}"/>
              </a:ext>
            </a:extLst>
          </p:cNvPr>
          <p:cNvSpPr>
            <a:spLocks noGrp="1"/>
          </p:cNvSpPr>
          <p:nvPr>
            <p:ph type="subTitle" idx="1"/>
          </p:nvPr>
        </p:nvSpPr>
        <p:spPr/>
        <p:txBody>
          <a:bodyPr>
            <a:normAutofit fontScale="85000" lnSpcReduction="20000"/>
          </a:bodyPr>
          <a:lstStyle/>
          <a:p>
            <a:r>
              <a:rPr lang="en-US" dirty="0"/>
              <a:t>Submitted BY :</a:t>
            </a:r>
          </a:p>
          <a:p>
            <a:pPr marL="12701">
              <a:lnSpc>
                <a:spcPct val="100000"/>
              </a:lnSpc>
              <a:spcBef>
                <a:spcPts val="1005"/>
              </a:spcBef>
              <a:buClr>
                <a:srgbClr val="B31166"/>
              </a:buClr>
              <a:buSzPct val="80357"/>
              <a:tabLst>
                <a:tab pos="527685" algn="l"/>
              </a:tabLst>
            </a:pPr>
            <a:r>
              <a:rPr lang="en-US" sz="2400" spc="95" dirty="0">
                <a:solidFill>
                  <a:schemeClr val="tx1"/>
                </a:solidFill>
                <a:cs typeface="Verdana"/>
              </a:rPr>
              <a:t>MOHAMMAD</a:t>
            </a:r>
            <a:r>
              <a:rPr lang="en-US" sz="2400" spc="-150" dirty="0">
                <a:solidFill>
                  <a:schemeClr val="tx1"/>
                </a:solidFill>
                <a:cs typeface="Verdana"/>
              </a:rPr>
              <a:t> </a:t>
            </a:r>
            <a:r>
              <a:rPr lang="en-US" sz="2400" spc="-235" dirty="0">
                <a:solidFill>
                  <a:schemeClr val="tx1"/>
                </a:solidFill>
                <a:cs typeface="Verdana"/>
              </a:rPr>
              <a:t>TASLEEM</a:t>
            </a:r>
            <a:r>
              <a:rPr lang="en-US" sz="2400" spc="-195" dirty="0">
                <a:solidFill>
                  <a:schemeClr val="tx1"/>
                </a:solidFill>
                <a:cs typeface="Verdana"/>
              </a:rPr>
              <a:t> </a:t>
            </a:r>
            <a:r>
              <a:rPr lang="en-US" sz="2400" spc="-160" dirty="0">
                <a:solidFill>
                  <a:schemeClr val="tx1"/>
                </a:solidFill>
                <a:cs typeface="Verdana"/>
              </a:rPr>
              <a:t>ARIF</a:t>
            </a:r>
          </a:p>
          <a:p>
            <a:pPr marL="12701">
              <a:lnSpc>
                <a:spcPct val="100000"/>
              </a:lnSpc>
              <a:spcBef>
                <a:spcPts val="1005"/>
              </a:spcBef>
              <a:buClr>
                <a:srgbClr val="B31166"/>
              </a:buClr>
              <a:buSzPct val="80357"/>
              <a:tabLst>
                <a:tab pos="527685" algn="l"/>
              </a:tabLst>
            </a:pPr>
            <a:r>
              <a:rPr lang="en-US" sz="2400" spc="-220" dirty="0">
                <a:solidFill>
                  <a:schemeClr val="tx1"/>
                </a:solidFill>
                <a:cs typeface="Verdana"/>
              </a:rPr>
              <a:t>MEENAKSHI</a:t>
            </a:r>
            <a:r>
              <a:rPr lang="en-US" sz="2400" spc="-85" dirty="0">
                <a:solidFill>
                  <a:schemeClr val="tx1"/>
                </a:solidFill>
                <a:cs typeface="Verdana"/>
              </a:rPr>
              <a:t> </a:t>
            </a:r>
            <a:r>
              <a:rPr lang="en-US" sz="2400" spc="-10" dirty="0">
                <a:solidFill>
                  <a:schemeClr val="tx1"/>
                </a:solidFill>
                <a:cs typeface="Verdana"/>
              </a:rPr>
              <a:t>GUPTA</a:t>
            </a:r>
            <a:endParaRPr lang="en-US" sz="2400" dirty="0">
              <a:solidFill>
                <a:schemeClr val="tx1"/>
              </a:solidFill>
              <a:cs typeface="Verdana"/>
            </a:endParaRPr>
          </a:p>
          <a:p>
            <a:pPr marL="12701">
              <a:lnSpc>
                <a:spcPct val="100000"/>
              </a:lnSpc>
              <a:spcBef>
                <a:spcPts val="1005"/>
              </a:spcBef>
              <a:buClr>
                <a:srgbClr val="B31166"/>
              </a:buClr>
              <a:buSzPct val="80357"/>
              <a:tabLst>
                <a:tab pos="527685" algn="l"/>
              </a:tabLst>
            </a:pPr>
            <a:endParaRPr lang="en-US" sz="2400" dirty="0">
              <a:solidFill>
                <a:schemeClr val="tx1"/>
              </a:solidFill>
              <a:cs typeface="Verdana"/>
            </a:endParaRPr>
          </a:p>
          <a:p>
            <a:endParaRPr lang="en-US" dirty="0">
              <a:solidFill>
                <a:schemeClr val="tx1"/>
              </a:solidFill>
            </a:endParaRPr>
          </a:p>
          <a:p>
            <a:endParaRPr lang="en-US" dirty="0"/>
          </a:p>
        </p:txBody>
      </p:sp>
    </p:spTree>
    <p:extLst>
      <p:ext uri="{BB962C8B-B14F-4D97-AF65-F5344CB8AC3E}">
        <p14:creationId xmlns:p14="http://schemas.microsoft.com/office/powerpoint/2010/main" val="281737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D4FD-250F-5545-3127-0C798CDD03BB}"/>
              </a:ext>
            </a:extLst>
          </p:cNvPr>
          <p:cNvSpPr>
            <a:spLocks noGrp="1"/>
          </p:cNvSpPr>
          <p:nvPr>
            <p:ph type="title"/>
          </p:nvPr>
        </p:nvSpPr>
        <p:spPr>
          <a:xfrm>
            <a:off x="1097280" y="286603"/>
            <a:ext cx="10058400" cy="838141"/>
          </a:xfrm>
        </p:spPr>
        <p:txBody>
          <a:bodyPr>
            <a:normAutofit/>
          </a:bodyPr>
          <a:lstStyle/>
          <a:p>
            <a:pPr algn="ctr"/>
            <a:r>
              <a:rPr lang="en-US" sz="3600" dirty="0"/>
              <a:t>Univariate Analysis on prior Bad Records </a:t>
            </a:r>
          </a:p>
        </p:txBody>
      </p:sp>
      <p:pic>
        <p:nvPicPr>
          <p:cNvPr id="9" name="Content Placeholder 8" descr="A graph of a bar graph&#10;&#10;Description automatically generated with medium confidence">
            <a:extLst>
              <a:ext uri="{FF2B5EF4-FFF2-40B4-BE49-F238E27FC236}">
                <a16:creationId xmlns:a16="http://schemas.microsoft.com/office/drawing/2014/main" id="{FC911DA7-B230-1A44-6CDC-43DAD26730F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7408" y="1772816"/>
            <a:ext cx="4752529" cy="3294367"/>
          </a:xfrm>
        </p:spPr>
      </p:pic>
      <p:pic>
        <p:nvPicPr>
          <p:cNvPr id="11" name="Picture 10" descr="A graph of different colored bars&#10;&#10;Description automatically generated">
            <a:extLst>
              <a:ext uri="{FF2B5EF4-FFF2-40B4-BE49-F238E27FC236}">
                <a16:creationId xmlns:a16="http://schemas.microsoft.com/office/drawing/2014/main" id="{0DEC9C28-F79A-662C-BC0C-46AEEA206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152" y="1772816"/>
            <a:ext cx="4752528" cy="3168352"/>
          </a:xfrm>
          <a:prstGeom prst="rect">
            <a:avLst/>
          </a:prstGeom>
        </p:spPr>
      </p:pic>
      <p:sp>
        <p:nvSpPr>
          <p:cNvPr id="12" name="TextBox 11">
            <a:extLst>
              <a:ext uri="{FF2B5EF4-FFF2-40B4-BE49-F238E27FC236}">
                <a16:creationId xmlns:a16="http://schemas.microsoft.com/office/drawing/2014/main" id="{076FE684-70CA-0622-2D80-99B86742FC3A}"/>
              </a:ext>
            </a:extLst>
          </p:cNvPr>
          <p:cNvSpPr txBox="1"/>
          <p:nvPr/>
        </p:nvSpPr>
        <p:spPr>
          <a:xfrm>
            <a:off x="1097280" y="5067183"/>
            <a:ext cx="4206632" cy="923330"/>
          </a:xfrm>
          <a:prstGeom prst="rect">
            <a:avLst/>
          </a:prstGeom>
          <a:noFill/>
        </p:spPr>
        <p:txBody>
          <a:bodyPr wrap="square" rtlCol="0">
            <a:spAutoFit/>
          </a:bodyPr>
          <a:lstStyle/>
          <a:p>
            <a:r>
              <a:rPr lang="en-IN" b="0" i="0" dirty="0">
                <a:effectLst/>
                <a:highlight>
                  <a:srgbClr val="FFFFFF"/>
                </a:highlight>
                <a:latin typeface="system-ui"/>
              </a:rPr>
              <a:t>The percentage of Charged Off loans is markedly higher when the borrower has a prior record of bankruptcy.</a:t>
            </a:r>
          </a:p>
        </p:txBody>
      </p:sp>
      <p:sp>
        <p:nvSpPr>
          <p:cNvPr id="13" name="TextBox 12">
            <a:extLst>
              <a:ext uri="{FF2B5EF4-FFF2-40B4-BE49-F238E27FC236}">
                <a16:creationId xmlns:a16="http://schemas.microsoft.com/office/drawing/2014/main" id="{2DE42D9B-5DA8-198C-0CC8-AD9B81A60F88}"/>
              </a:ext>
            </a:extLst>
          </p:cNvPr>
          <p:cNvSpPr txBox="1"/>
          <p:nvPr/>
        </p:nvSpPr>
        <p:spPr>
          <a:xfrm>
            <a:off x="6672064" y="5067183"/>
            <a:ext cx="4483616" cy="1077218"/>
          </a:xfrm>
          <a:prstGeom prst="rect">
            <a:avLst/>
          </a:prstGeom>
          <a:noFill/>
        </p:spPr>
        <p:txBody>
          <a:bodyPr wrap="square" rtlCol="0">
            <a:spAutoFit/>
          </a:bodyPr>
          <a:lstStyle/>
          <a:p>
            <a:pPr algn="l">
              <a:buFont typeface="Arial" panose="020B0604020202020204" pitchFamily="34" charset="0"/>
              <a:buChar char="•"/>
            </a:pPr>
            <a:r>
              <a:rPr lang="en-IN" sz="1600" b="0" i="0" dirty="0">
                <a:effectLst/>
                <a:highlight>
                  <a:srgbClr val="FFFFFF"/>
                </a:highlight>
                <a:latin typeface="system-ui"/>
              </a:rPr>
              <a:t> 94% have no Public derogatory records. 5% have 1 derogatory record.</a:t>
            </a:r>
          </a:p>
          <a:p>
            <a:pPr algn="l">
              <a:buFont typeface="Arial" panose="020B0604020202020204" pitchFamily="34" charset="0"/>
              <a:buChar char="•"/>
            </a:pPr>
            <a:r>
              <a:rPr lang="en-IN" sz="1600" b="0" i="0" dirty="0">
                <a:effectLst/>
                <a:highlight>
                  <a:srgbClr val="FFFFFF"/>
                </a:highlight>
                <a:latin typeface="system-ui"/>
              </a:rPr>
              <a:t> Having even 1 derogatory record increases the chances of Charge Off significantly.</a:t>
            </a:r>
          </a:p>
        </p:txBody>
      </p:sp>
    </p:spTree>
    <p:extLst>
      <p:ext uri="{BB962C8B-B14F-4D97-AF65-F5344CB8AC3E}">
        <p14:creationId xmlns:p14="http://schemas.microsoft.com/office/powerpoint/2010/main" val="189296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233932" y="760221"/>
            <a:ext cx="8566149" cy="553998"/>
          </a:xfrm>
        </p:spPr>
        <p:txBody>
          <a:bodyPr>
            <a:normAutofit fontScale="90000"/>
          </a:bodyPr>
          <a:lstStyle/>
          <a:p>
            <a:r>
              <a:rPr lang="en-US" dirty="0"/>
              <a:t>Segmented Analysis</a:t>
            </a:r>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41F54359-B982-E69A-CB3E-93016B0FCD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1425" y="1846263"/>
            <a:ext cx="8729476" cy="3670969"/>
          </a:xfrm>
        </p:spPr>
      </p:pic>
      <p:sp>
        <p:nvSpPr>
          <p:cNvPr id="6" name="TextBox 5">
            <a:extLst>
              <a:ext uri="{FF2B5EF4-FFF2-40B4-BE49-F238E27FC236}">
                <a16:creationId xmlns:a16="http://schemas.microsoft.com/office/drawing/2014/main" id="{B66AF459-FA0B-C686-E73D-B4AC3A318D14}"/>
              </a:ext>
            </a:extLst>
          </p:cNvPr>
          <p:cNvSpPr txBox="1"/>
          <p:nvPr/>
        </p:nvSpPr>
        <p:spPr>
          <a:xfrm>
            <a:off x="1703512" y="5616074"/>
            <a:ext cx="8424936" cy="646331"/>
          </a:xfrm>
          <a:prstGeom prst="rect">
            <a:avLst/>
          </a:prstGeom>
          <a:noFill/>
        </p:spPr>
        <p:txBody>
          <a:bodyPr wrap="square" rtlCol="0">
            <a:spAutoFit/>
          </a:bodyPr>
          <a:lstStyle/>
          <a:p>
            <a:r>
              <a:rPr lang="en-IN" b="0" i="0" dirty="0">
                <a:effectLst/>
                <a:highlight>
                  <a:srgbClr val="FFFFFF"/>
                </a:highlight>
                <a:latin typeface="system-ui"/>
              </a:rPr>
              <a:t>26% of loans for small business are Charged Off. Making them the riskiest purpose.</a:t>
            </a:r>
          </a:p>
          <a:p>
            <a:endParaRPr lang="en-US" dirty="0"/>
          </a:p>
        </p:txBody>
      </p:sp>
    </p:spTree>
    <p:extLst>
      <p:ext uri="{BB962C8B-B14F-4D97-AF65-F5344CB8AC3E}">
        <p14:creationId xmlns:p14="http://schemas.microsoft.com/office/powerpoint/2010/main" val="239083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233932" y="760221"/>
            <a:ext cx="8566149" cy="553998"/>
          </a:xfrm>
        </p:spPr>
        <p:txBody>
          <a:bodyPr>
            <a:normAutofit fontScale="90000"/>
          </a:bodyPr>
          <a:lstStyle/>
          <a:p>
            <a:r>
              <a:rPr lang="en-US" dirty="0"/>
              <a:t>Bivariate Analysis</a:t>
            </a:r>
          </a:p>
        </p:txBody>
      </p:sp>
      <p:pic>
        <p:nvPicPr>
          <p:cNvPr id="5" name="Content Placeholder 4" descr="A graph of data showing a number of blue dots&#10;&#10;Description automatically generated with medium confidence">
            <a:extLst>
              <a:ext uri="{FF2B5EF4-FFF2-40B4-BE49-F238E27FC236}">
                <a16:creationId xmlns:a16="http://schemas.microsoft.com/office/drawing/2014/main" id="{6C045105-C31A-2F05-E7EF-EE17759934E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8208" y="1830188"/>
            <a:ext cx="3098376" cy="2883489"/>
          </a:xfrm>
        </p:spPr>
      </p:pic>
      <p:sp>
        <p:nvSpPr>
          <p:cNvPr id="6" name="TextBox 5">
            <a:extLst>
              <a:ext uri="{FF2B5EF4-FFF2-40B4-BE49-F238E27FC236}">
                <a16:creationId xmlns:a16="http://schemas.microsoft.com/office/drawing/2014/main" id="{E587A299-7A38-A468-31E5-DA061D82FD44}"/>
              </a:ext>
            </a:extLst>
          </p:cNvPr>
          <p:cNvSpPr txBox="1"/>
          <p:nvPr/>
        </p:nvSpPr>
        <p:spPr>
          <a:xfrm>
            <a:off x="8323917" y="4941168"/>
            <a:ext cx="2952328" cy="954107"/>
          </a:xfrm>
          <a:prstGeom prst="rect">
            <a:avLst/>
          </a:prstGeom>
          <a:noFill/>
        </p:spPr>
        <p:txBody>
          <a:bodyPr wrap="square" rtlCol="0">
            <a:spAutoFit/>
          </a:bodyPr>
          <a:lstStyle/>
          <a:p>
            <a:r>
              <a:rPr lang="en-IN" sz="1400" b="0" i="0" dirty="0">
                <a:effectLst/>
                <a:highlight>
                  <a:srgbClr val="FFFFFF"/>
                </a:highlight>
                <a:latin typeface="system-ui"/>
              </a:rPr>
              <a:t>There are people with average income lower than 50000 taking loans of 25000 or higher. These would be risky loans.</a:t>
            </a:r>
            <a:endParaRPr lang="en-US" sz="1400" dirty="0"/>
          </a:p>
        </p:txBody>
      </p:sp>
      <p:pic>
        <p:nvPicPr>
          <p:cNvPr id="8" name="Picture 7" descr="A graph of blue and orange bars&#10;&#10;Description automatically generated">
            <a:extLst>
              <a:ext uri="{FF2B5EF4-FFF2-40B4-BE49-F238E27FC236}">
                <a16:creationId xmlns:a16="http://schemas.microsoft.com/office/drawing/2014/main" id="{F2365BB8-36EB-D748-F2EE-CAFBAF6485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3932" y="1973626"/>
            <a:ext cx="3888432" cy="2730042"/>
          </a:xfrm>
          <a:prstGeom prst="rect">
            <a:avLst/>
          </a:prstGeom>
        </p:spPr>
      </p:pic>
      <p:sp>
        <p:nvSpPr>
          <p:cNvPr id="9" name="TextBox 8">
            <a:extLst>
              <a:ext uri="{FF2B5EF4-FFF2-40B4-BE49-F238E27FC236}">
                <a16:creationId xmlns:a16="http://schemas.microsoft.com/office/drawing/2014/main" id="{6E778EAD-90E7-16A2-D427-750C008C8F14}"/>
              </a:ext>
            </a:extLst>
          </p:cNvPr>
          <p:cNvSpPr txBox="1"/>
          <p:nvPr/>
        </p:nvSpPr>
        <p:spPr>
          <a:xfrm>
            <a:off x="1199456" y="4869161"/>
            <a:ext cx="6048672" cy="1600438"/>
          </a:xfrm>
          <a:prstGeom prst="rect">
            <a:avLst/>
          </a:prstGeom>
          <a:noFill/>
        </p:spPr>
        <p:txBody>
          <a:bodyPr wrap="square" rtlCol="0">
            <a:spAutoFit/>
          </a:bodyPr>
          <a:lstStyle/>
          <a:p>
            <a:pPr algn="l">
              <a:buFont typeface="Arial" panose="020B0604020202020204" pitchFamily="34" charset="0"/>
              <a:buChar char="•"/>
            </a:pPr>
            <a:r>
              <a:rPr lang="en-IN" sz="1400" b="0" i="0" dirty="0">
                <a:effectLst/>
                <a:highlight>
                  <a:srgbClr val="FFFFFF"/>
                </a:highlight>
                <a:latin typeface="system-ui"/>
              </a:rPr>
              <a:t> Higher loan amounts are Verified more often.</a:t>
            </a:r>
          </a:p>
          <a:p>
            <a:pPr algn="l">
              <a:buFont typeface="Arial" panose="020B0604020202020204" pitchFamily="34" charset="0"/>
              <a:buChar char="•"/>
            </a:pPr>
            <a:r>
              <a:rPr lang="en-IN" sz="1400" b="0" i="0" dirty="0">
                <a:effectLst/>
                <a:highlight>
                  <a:srgbClr val="FFFFFF"/>
                </a:highlight>
                <a:latin typeface="system-ui"/>
              </a:rPr>
              <a:t> We already know that larger loans are less in number but see a higher charge off rate.</a:t>
            </a:r>
          </a:p>
          <a:p>
            <a:pPr algn="l">
              <a:buFont typeface="Arial" panose="020B0604020202020204" pitchFamily="34" charset="0"/>
              <a:buChar char="•"/>
            </a:pPr>
            <a:r>
              <a:rPr lang="en-IN" sz="1400" b="0" i="0" dirty="0">
                <a:effectLst/>
                <a:highlight>
                  <a:srgbClr val="FFFFFF"/>
                </a:highlight>
                <a:latin typeface="system-ui"/>
              </a:rPr>
              <a:t> This, combined with previous observation, explains why verified loans see a higher rate of default. It's not the verified status per se, it's the fact that higher loan amounts are riskier and are also verified more often by Lending Club.</a:t>
            </a:r>
          </a:p>
          <a:p>
            <a:endParaRPr lang="en-US" sz="1400" dirty="0"/>
          </a:p>
        </p:txBody>
      </p:sp>
    </p:spTree>
    <p:extLst>
      <p:ext uri="{BB962C8B-B14F-4D97-AF65-F5344CB8AC3E}">
        <p14:creationId xmlns:p14="http://schemas.microsoft.com/office/powerpoint/2010/main" val="401515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233932" y="760221"/>
            <a:ext cx="8566149" cy="553998"/>
          </a:xfrm>
        </p:spPr>
        <p:txBody>
          <a:bodyPr>
            <a:normAutofit fontScale="90000"/>
          </a:bodyPr>
          <a:lstStyle/>
          <a:p>
            <a:r>
              <a:rPr lang="en-US" dirty="0"/>
              <a:t>Derived Metrics</a:t>
            </a:r>
          </a:p>
        </p:txBody>
      </p:sp>
      <p:pic>
        <p:nvPicPr>
          <p:cNvPr id="5" name="Content Placeholder 4" descr="A blue line graph with numbers&#10;&#10;Description automatically generated">
            <a:extLst>
              <a:ext uri="{FF2B5EF4-FFF2-40B4-BE49-F238E27FC236}">
                <a16:creationId xmlns:a16="http://schemas.microsoft.com/office/drawing/2014/main" id="{E1F85D07-3483-C836-291B-D2DD30626BA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3932" y="1769829"/>
            <a:ext cx="4716346" cy="3318341"/>
          </a:xfrm>
        </p:spPr>
      </p:pic>
      <p:pic>
        <p:nvPicPr>
          <p:cNvPr id="7" name="Picture 6" descr="A graph with numbers and a bar chart&#10;&#10;Description automatically generated with medium confidence">
            <a:extLst>
              <a:ext uri="{FF2B5EF4-FFF2-40B4-BE49-F238E27FC236}">
                <a16:creationId xmlns:a16="http://schemas.microsoft.com/office/drawing/2014/main" id="{D050E026-C9B9-7AF1-147D-F814C1D0A0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8344" y="1771453"/>
            <a:ext cx="4939724" cy="3318340"/>
          </a:xfrm>
          <a:prstGeom prst="rect">
            <a:avLst/>
          </a:prstGeom>
        </p:spPr>
      </p:pic>
      <p:sp>
        <p:nvSpPr>
          <p:cNvPr id="8" name="TextBox 7">
            <a:extLst>
              <a:ext uri="{FF2B5EF4-FFF2-40B4-BE49-F238E27FC236}">
                <a16:creationId xmlns:a16="http://schemas.microsoft.com/office/drawing/2014/main" id="{CD663A30-2A7D-8E19-2FB1-12D4B687A271}"/>
              </a:ext>
            </a:extLst>
          </p:cNvPr>
          <p:cNvSpPr txBox="1"/>
          <p:nvPr/>
        </p:nvSpPr>
        <p:spPr>
          <a:xfrm>
            <a:off x="1487488" y="5088170"/>
            <a:ext cx="9145016" cy="1200329"/>
          </a:xfrm>
          <a:prstGeom prst="rect">
            <a:avLst/>
          </a:prstGeom>
          <a:noFill/>
        </p:spPr>
        <p:txBody>
          <a:bodyPr wrap="square" rtlCol="0">
            <a:spAutoFit/>
          </a:bodyPr>
          <a:lstStyle/>
          <a:p>
            <a:pPr algn="l"/>
            <a:r>
              <a:rPr lang="en-IN" b="0" i="0" dirty="0">
                <a:effectLst/>
                <a:highlight>
                  <a:srgbClr val="FFFFFF"/>
                </a:highlight>
                <a:latin typeface="system-ui"/>
              </a:rPr>
              <a:t>Observation:</a:t>
            </a:r>
          </a:p>
          <a:p>
            <a:pPr algn="l">
              <a:buFont typeface="Arial" panose="020B0604020202020204" pitchFamily="34" charset="0"/>
              <a:buChar char="•"/>
            </a:pPr>
            <a:r>
              <a:rPr lang="en-IN" b="0" i="0" dirty="0">
                <a:effectLst/>
                <a:highlight>
                  <a:srgbClr val="FFFFFF"/>
                </a:highlight>
                <a:latin typeface="system-ui"/>
              </a:rPr>
              <a:t> As long as loan amount is less than 20% of annual income, defaults are low.</a:t>
            </a:r>
          </a:p>
          <a:p>
            <a:pPr algn="l">
              <a:buFont typeface="Arial" panose="020B0604020202020204" pitchFamily="34" charset="0"/>
              <a:buChar char="•"/>
            </a:pPr>
            <a:r>
              <a:rPr lang="en-IN" b="0" i="0" dirty="0">
                <a:effectLst/>
                <a:highlight>
                  <a:srgbClr val="FFFFFF"/>
                </a:highlight>
                <a:latin typeface="system-ui"/>
              </a:rPr>
              <a:t> Loan amounts of 30% of annual income or higher see a high rate of default.</a:t>
            </a:r>
          </a:p>
          <a:p>
            <a:endParaRPr lang="en-US" dirty="0"/>
          </a:p>
        </p:txBody>
      </p:sp>
    </p:spTree>
    <p:extLst>
      <p:ext uri="{BB962C8B-B14F-4D97-AF65-F5344CB8AC3E}">
        <p14:creationId xmlns:p14="http://schemas.microsoft.com/office/powerpoint/2010/main" val="414517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AD2F-DD27-3868-C14D-3F813C4C358E}"/>
              </a:ext>
            </a:extLst>
          </p:cNvPr>
          <p:cNvSpPr>
            <a:spLocks noGrp="1"/>
          </p:cNvSpPr>
          <p:nvPr>
            <p:ph type="title"/>
          </p:nvPr>
        </p:nvSpPr>
        <p:spPr>
          <a:xfrm>
            <a:off x="457200" y="594359"/>
            <a:ext cx="3200400" cy="2286000"/>
          </a:xfrm>
        </p:spPr>
        <p:txBody>
          <a:bodyPr anchor="b">
            <a:normAutofit/>
          </a:bodyPr>
          <a:lstStyle/>
          <a:p>
            <a:r>
              <a:rPr lang="en-US" dirty="0"/>
              <a:t>Correlation Analysis</a:t>
            </a:r>
          </a:p>
        </p:txBody>
      </p:sp>
      <p:pic>
        <p:nvPicPr>
          <p:cNvPr id="4" name="Picture 3" descr="A screenshot of a graph&#10;&#10;Description automatically generated">
            <a:extLst>
              <a:ext uri="{FF2B5EF4-FFF2-40B4-BE49-F238E27FC236}">
                <a16:creationId xmlns:a16="http://schemas.microsoft.com/office/drawing/2014/main" id="{3DFFAEC2-5045-D4FC-ECA6-F208ED6C06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9832" y="731519"/>
            <a:ext cx="5698736" cy="5905427"/>
          </a:xfrm>
          <a:prstGeom prst="rect">
            <a:avLst/>
          </a:prstGeom>
          <a:noFill/>
        </p:spPr>
      </p:pic>
      <p:sp>
        <p:nvSpPr>
          <p:cNvPr id="9" name="Text Placeholder 3">
            <a:extLst>
              <a:ext uri="{FF2B5EF4-FFF2-40B4-BE49-F238E27FC236}">
                <a16:creationId xmlns:a16="http://schemas.microsoft.com/office/drawing/2014/main" id="{E95450E7-D54F-3705-72C4-1B6FEADD549B}"/>
              </a:ext>
            </a:extLst>
          </p:cNvPr>
          <p:cNvSpPr>
            <a:spLocks noGrp="1"/>
          </p:cNvSpPr>
          <p:nvPr>
            <p:ph type="body" sz="half" idx="2"/>
          </p:nvPr>
        </p:nvSpPr>
        <p:spPr>
          <a:xfrm>
            <a:off x="457200" y="2926080"/>
            <a:ext cx="3200400" cy="3379124"/>
          </a:xfrm>
        </p:spPr>
        <p:txBody>
          <a:bodyPr/>
          <a:lstStyle/>
          <a:p>
            <a:pPr marL="285750" indent="-285750">
              <a:buFont typeface="Courier New" panose="02070309020205020404" pitchFamily="49" charset="0"/>
              <a:buChar char="o"/>
            </a:pPr>
            <a:r>
              <a:rPr lang="en-US" dirty="0"/>
              <a:t>installment has strong correlation with </a:t>
            </a:r>
            <a:r>
              <a:rPr lang="en-US" dirty="0" err="1"/>
              <a:t>funded_amnt</a:t>
            </a:r>
            <a:r>
              <a:rPr lang="en-US" dirty="0"/>
              <a:t>, </a:t>
            </a:r>
            <a:r>
              <a:rPr lang="en-US" dirty="0" err="1"/>
              <a:t>loan_amount</a:t>
            </a:r>
            <a:endParaRPr lang="en-US" dirty="0"/>
          </a:p>
          <a:p>
            <a:pPr marL="285750" indent="-285750">
              <a:buFont typeface="Courier New" panose="02070309020205020404" pitchFamily="49" charset="0"/>
              <a:buChar char="o"/>
            </a:pPr>
            <a:r>
              <a:rPr lang="en-US" dirty="0"/>
              <a:t>term has strong correlation with </a:t>
            </a:r>
            <a:r>
              <a:rPr lang="en-US" dirty="0" err="1"/>
              <a:t>int_rate</a:t>
            </a:r>
            <a:r>
              <a:rPr lang="en-US" dirty="0"/>
              <a:t>.</a:t>
            </a:r>
          </a:p>
          <a:p>
            <a:pPr marL="285750" indent="-285750">
              <a:buFont typeface="Courier New" panose="02070309020205020404" pitchFamily="49" charset="0"/>
              <a:buChar char="o"/>
            </a:pPr>
            <a:r>
              <a:rPr lang="en-US" dirty="0" err="1"/>
              <a:t>annual_inc</a:t>
            </a:r>
            <a:r>
              <a:rPr lang="en-US" dirty="0"/>
              <a:t> has strong correlation with </a:t>
            </a:r>
            <a:r>
              <a:rPr lang="en-US" dirty="0" err="1"/>
              <a:t>loan_amnt</a:t>
            </a:r>
            <a:r>
              <a:rPr lang="en-US" dirty="0"/>
              <a:t>.</a:t>
            </a:r>
          </a:p>
          <a:p>
            <a:pPr marL="285750" indent="-285750">
              <a:buFont typeface="Courier New" panose="02070309020205020404" pitchFamily="49" charset="0"/>
              <a:buChar char="o"/>
            </a:pPr>
            <a:r>
              <a:rPr lang="en-US" dirty="0" err="1"/>
              <a:t>dti</a:t>
            </a:r>
            <a:r>
              <a:rPr lang="en-US" dirty="0"/>
              <a:t> and </a:t>
            </a:r>
            <a:r>
              <a:rPr lang="en-US" dirty="0" err="1"/>
              <a:t>emp_length</a:t>
            </a:r>
            <a:r>
              <a:rPr lang="en-US" dirty="0"/>
              <a:t> has weak correlation with most of the fields.</a:t>
            </a:r>
          </a:p>
          <a:p>
            <a:pPr marL="285750" indent="-285750">
              <a:buFont typeface="Courier New" panose="02070309020205020404" pitchFamily="49" charset="0"/>
              <a:buChar char="o"/>
            </a:pPr>
            <a:r>
              <a:rPr lang="en-US" dirty="0" err="1"/>
              <a:t>dti</a:t>
            </a:r>
            <a:r>
              <a:rPr lang="en-US" dirty="0"/>
              <a:t> has strong negative correlation with </a:t>
            </a:r>
            <a:r>
              <a:rPr lang="en-US" dirty="0" err="1"/>
              <a:t>annual_inc</a:t>
            </a:r>
            <a:r>
              <a:rPr lang="en-US" dirty="0"/>
              <a:t> </a:t>
            </a:r>
          </a:p>
        </p:txBody>
      </p:sp>
    </p:spTree>
    <p:extLst>
      <p:ext uri="{BB962C8B-B14F-4D97-AF65-F5344CB8AC3E}">
        <p14:creationId xmlns:p14="http://schemas.microsoft.com/office/powerpoint/2010/main" val="202016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093CC-95EA-555B-2C7A-30299579AE29}"/>
              </a:ext>
            </a:extLst>
          </p:cNvPr>
          <p:cNvSpPr txBox="1"/>
          <p:nvPr/>
        </p:nvSpPr>
        <p:spPr>
          <a:xfrm>
            <a:off x="407368" y="332656"/>
            <a:ext cx="10225136" cy="646331"/>
          </a:xfrm>
          <a:prstGeom prst="rect">
            <a:avLst/>
          </a:prstGeom>
          <a:noFill/>
        </p:spPr>
        <p:txBody>
          <a:bodyPr wrap="square" rtlCol="0">
            <a:spAutoFit/>
          </a:bodyPr>
          <a:lstStyle/>
          <a:p>
            <a:r>
              <a:rPr lang="en-US" sz="3600" dirty="0"/>
              <a:t>Insights &amp; Trends</a:t>
            </a:r>
          </a:p>
        </p:txBody>
      </p:sp>
      <p:sp>
        <p:nvSpPr>
          <p:cNvPr id="3" name="TextBox 2">
            <a:extLst>
              <a:ext uri="{FF2B5EF4-FFF2-40B4-BE49-F238E27FC236}">
                <a16:creationId xmlns:a16="http://schemas.microsoft.com/office/drawing/2014/main" id="{CF8499D8-2177-840C-4B02-E22223AB9BB5}"/>
              </a:ext>
            </a:extLst>
          </p:cNvPr>
          <p:cNvSpPr txBox="1"/>
          <p:nvPr/>
        </p:nvSpPr>
        <p:spPr>
          <a:xfrm>
            <a:off x="407368" y="1484784"/>
            <a:ext cx="11593288" cy="5078313"/>
          </a:xfrm>
          <a:prstGeom prst="rect">
            <a:avLst/>
          </a:prstGeom>
          <a:noFill/>
        </p:spPr>
        <p:txBody>
          <a:bodyPr wrap="square" rtlCol="0">
            <a:spAutoFit/>
          </a:bodyPr>
          <a:lstStyle/>
          <a:p>
            <a:pPr marL="285750" indent="-285750">
              <a:buFont typeface="Wingdings" pitchFamily="2" charset="2"/>
              <a:buChar char="Ø"/>
            </a:pPr>
            <a:r>
              <a:rPr lang="en-US" dirty="0"/>
              <a:t>Loans allotted to Grade A and Grade B are safer.</a:t>
            </a:r>
          </a:p>
          <a:p>
            <a:pPr marL="285750" indent="-285750">
              <a:buFont typeface="Wingdings" pitchFamily="2" charset="2"/>
              <a:buChar char="Ø"/>
            </a:pPr>
            <a:r>
              <a:rPr lang="en-US" dirty="0"/>
              <a:t>Loans allotted to people with prior bad records are riskier.</a:t>
            </a:r>
          </a:p>
          <a:p>
            <a:pPr marL="285750" indent="-285750">
              <a:buFont typeface="Wingdings" pitchFamily="2" charset="2"/>
              <a:buChar char="Ø"/>
            </a:pPr>
            <a:r>
              <a:rPr lang="en-US" dirty="0"/>
              <a:t>Loans allotted to small business are of riskiest purpose.</a:t>
            </a:r>
          </a:p>
          <a:p>
            <a:pPr marL="285750" indent="-285750">
              <a:buFont typeface="Wingdings" pitchFamily="2" charset="2"/>
              <a:buChar char="Ø"/>
            </a:pPr>
            <a:r>
              <a:rPr lang="en-US" dirty="0"/>
              <a:t>Loans background verification should be stricter, as percentage of charged off loan increases for non verified customer.</a:t>
            </a:r>
          </a:p>
          <a:p>
            <a:pPr marL="285750" indent="-285750">
              <a:buFont typeface="Wingdings" pitchFamily="2" charset="2"/>
              <a:buChar char="Ø"/>
            </a:pPr>
            <a:r>
              <a:rPr lang="en-US" dirty="0"/>
              <a:t>As long as the loan amount is less than 20% of annual income, default rate is low.</a:t>
            </a:r>
          </a:p>
          <a:p>
            <a:pPr marL="285750" indent="-285750">
              <a:buFont typeface="Wingdings" pitchFamily="2" charset="2"/>
              <a:buChar char="Ø"/>
            </a:pPr>
            <a:r>
              <a:rPr lang="en-US" dirty="0"/>
              <a:t>When providing loans to borrowers with lower annual income, verification of income should be made mandatory.</a:t>
            </a:r>
          </a:p>
          <a:p>
            <a:pPr marL="285750" indent="-285750">
              <a:buFont typeface="Wingdings" pitchFamily="2" charset="2"/>
              <a:buChar char="Ø"/>
            </a:pPr>
            <a:r>
              <a:rPr lang="en-US" dirty="0"/>
              <a:t>The Loans should be provided to borrowers with more than 2 years &amp; less than 10 years of employment length.</a:t>
            </a:r>
          </a:p>
          <a:p>
            <a:pPr marL="285750" indent="-285750">
              <a:buFont typeface="Wingdings" pitchFamily="2" charset="2"/>
              <a:buChar char="Ø"/>
            </a:pPr>
            <a:r>
              <a:rPr lang="en-US" dirty="0"/>
              <a:t>Short term loans should be avoided in states California, Florida, New York, New Jersey &amp; Texas.</a:t>
            </a:r>
          </a:p>
          <a:p>
            <a:pPr marL="285750" indent="-285750">
              <a:buFont typeface="Wingdings" pitchFamily="2" charset="2"/>
              <a:buChar char="Ø"/>
            </a:pPr>
            <a:r>
              <a:rPr lang="en-US" dirty="0"/>
              <a:t>The loan applications are increased during peak periods such as December and Q4.</a:t>
            </a:r>
          </a:p>
          <a:p>
            <a:pPr marL="285750" indent="-285750">
              <a:buFont typeface="Wingdings" pitchFamily="2" charset="2"/>
              <a:buChar char="Ø"/>
            </a:pPr>
            <a:r>
              <a:rPr lang="en-US" dirty="0"/>
              <a:t>Evaluate loan applicants seeking debt consolidation loans.</a:t>
            </a:r>
          </a:p>
          <a:p>
            <a:pPr marL="285750" indent="-285750">
              <a:buFont typeface="Wingdings" pitchFamily="2" charset="2"/>
              <a:buChar char="Ø"/>
            </a:pPr>
            <a:r>
              <a:rPr lang="en-US" dirty="0"/>
              <a:t>Evaluate home ownership status of the borrowers, they should be owning their own home so they have a stability in paying the debt.</a:t>
            </a:r>
          </a:p>
          <a:p>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a:p>
            <a:endParaRPr lang="en-US" dirty="0"/>
          </a:p>
          <a:p>
            <a:pPr marL="285750" indent="-285750">
              <a:buFont typeface="Wingdings" pitchFamily="2" charset="2"/>
              <a:buChar char="Ø"/>
            </a:pPr>
            <a:endParaRPr lang="en-US"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156930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575555"/>
            <a:ext cx="8566149" cy="1023614"/>
          </a:xfrm>
          <a:prstGeom prst="rect">
            <a:avLst/>
          </a:prstGeom>
        </p:spPr>
        <p:txBody>
          <a:bodyPr vert="horz" wrap="square" lIns="0" tIns="282194" rIns="0" bIns="0" rtlCol="0">
            <a:spAutoFit/>
          </a:bodyPr>
          <a:lstStyle/>
          <a:p>
            <a:pPr marL="12700">
              <a:lnSpc>
                <a:spcPct val="100000"/>
              </a:lnSpc>
              <a:spcBef>
                <a:spcPts val="100"/>
              </a:spcBef>
            </a:pPr>
            <a:r>
              <a:rPr lang="en-US" spc="-65" dirty="0"/>
              <a:t>Background</a:t>
            </a:r>
            <a:endParaRPr spc="-70" dirty="0"/>
          </a:p>
        </p:txBody>
      </p:sp>
      <p:sp>
        <p:nvSpPr>
          <p:cNvPr id="3" name="object 3"/>
          <p:cNvSpPr txBox="1">
            <a:spLocks noGrp="1"/>
          </p:cNvSpPr>
          <p:nvPr>
            <p:ph idx="1"/>
          </p:nvPr>
        </p:nvSpPr>
        <p:spPr>
          <a:xfrm>
            <a:off x="685800" y="2209800"/>
            <a:ext cx="10896600" cy="3583032"/>
          </a:xfrm>
          <a:prstGeom prst="rect">
            <a:avLst/>
          </a:prstGeom>
        </p:spPr>
        <p:txBody>
          <a:bodyPr vert="horz" wrap="square" lIns="0" tIns="12700" rIns="0" bIns="0" rtlCol="0">
            <a:spAutoFit/>
          </a:bodyPr>
          <a:lstStyle/>
          <a:p>
            <a:pPr rtl="0">
              <a:spcBef>
                <a:spcPts val="0"/>
              </a:spcBef>
              <a:spcAft>
                <a:spcPts val="1200"/>
              </a:spcAft>
            </a:pPr>
            <a:r>
              <a:rPr lang="en-US" sz="1400" b="1" dirty="0">
                <a:latin typeface="Arial" panose="020B0604020202020204" pitchFamily="34" charset="0"/>
                <a:cs typeface="Arial" panose="020B0604020202020204" pitchFamily="34" charset="0"/>
              </a:rPr>
              <a:t>Background:</a:t>
            </a:r>
          </a:p>
          <a:p>
            <a:pPr rtl="0">
              <a:spcBef>
                <a:spcPts val="0"/>
              </a:spcBef>
              <a:spcAft>
                <a:spcPts val="1200"/>
              </a:spcAft>
            </a:pPr>
            <a:r>
              <a:rPr lang="en-US" sz="1400" dirty="0">
                <a:latin typeface="Arial" panose="020B0604020202020204" pitchFamily="34" charset="0"/>
                <a:cs typeface="Arial" panose="020B0604020202020204" pitchFamily="34" charset="0"/>
              </a:rPr>
              <a:t>Lending company is the largest online loan marketplace, facilitating personal loans, business loans, and financing of medical procedures. Borrowers can easily access lower interest rate loans through a fast online interface. The Customer applies loans to the company on basis of different Customer attribute &amp; loan attribute the company decides whether to give loan or not.</a:t>
            </a:r>
          </a:p>
          <a:p>
            <a:pPr rtl="0">
              <a:spcBef>
                <a:spcPts val="0"/>
              </a:spcBef>
              <a:spcAft>
                <a:spcPts val="0"/>
              </a:spcAft>
            </a:pPr>
            <a:r>
              <a:rPr lang="en-US" sz="1400" dirty="0">
                <a:latin typeface="Arial" panose="020B0604020202020204" pitchFamily="34" charset="0"/>
                <a:cs typeface="Arial" panose="020B0604020202020204" pitchFamily="34" charset="0"/>
              </a:rPr>
              <a:t>When a person applies for a loan, there are two types of decisions that could be taken by the company:</a:t>
            </a:r>
          </a:p>
          <a:p>
            <a:pPr rtl="0" fontAlgn="base">
              <a:spcBef>
                <a:spcPts val="12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Loan accepted: If the company approves the loan, there are 3 possible scenarios Fully Paid, Current &amp; Charged Off</a:t>
            </a:r>
          </a:p>
          <a:p>
            <a:pPr rtl="0" fontAlgn="base">
              <a:spcBef>
                <a:spcPts val="0"/>
              </a:spcBef>
              <a:spcAft>
                <a:spcPts val="1200"/>
              </a:spcAft>
              <a:buFont typeface="Arial" panose="020B0604020202020204" pitchFamily="34" charset="0"/>
              <a:buChar char="•"/>
            </a:pPr>
            <a:r>
              <a:rPr lang="en-US" sz="1400" dirty="0">
                <a:latin typeface="Arial" panose="020B0604020202020204" pitchFamily="34" charset="0"/>
                <a:cs typeface="Arial" panose="020B0604020202020204" pitchFamily="34" charset="0"/>
              </a:rPr>
              <a:t>Loan rejected: The company had rejected the loan (because the candidate does not meet their requirements etc.). </a:t>
            </a:r>
          </a:p>
          <a:p>
            <a:pPr rtl="0">
              <a:spcBef>
                <a:spcPts val="0"/>
              </a:spcBef>
              <a:spcAft>
                <a:spcPts val="1200"/>
              </a:spcAft>
            </a:pPr>
            <a:r>
              <a:rPr lang="en-US" sz="1400" b="1" dirty="0">
                <a:latin typeface="Arial" panose="020B0604020202020204" pitchFamily="34" charset="0"/>
                <a:cs typeface="Arial" panose="020B0604020202020204" pitchFamily="34" charset="0"/>
              </a:rPr>
              <a:t>Business Objective:</a:t>
            </a:r>
          </a:p>
          <a:p>
            <a:pPr algn="l" rtl="0">
              <a:spcAft>
                <a:spcPts val="1200"/>
              </a:spcAft>
            </a:pPr>
            <a:r>
              <a:rPr lang="en-US" sz="1400" dirty="0">
                <a:latin typeface="Arial" panose="020B0604020202020204" pitchFamily="34" charset="0"/>
                <a:cs typeface="Arial" panose="020B0604020202020204" pitchFamily="34" charset="0"/>
              </a:rPr>
              <a:t>This</a:t>
            </a:r>
            <a:r>
              <a:rPr lang="en-US" sz="1400" spc="-5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project</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aims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develop</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comprehensive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understanding</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factors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influencing</a:t>
            </a:r>
            <a:r>
              <a:rPr lang="en-US" sz="1400" spc="-15" dirty="0">
                <a:latin typeface="Arial" panose="020B0604020202020204" pitchFamily="34" charset="0"/>
                <a:cs typeface="Arial" panose="020B0604020202020204" pitchFamily="34" charset="0"/>
              </a:rPr>
              <a:t> </a:t>
            </a:r>
            <a:r>
              <a:rPr lang="en-US" sz="1400" spc="-20" dirty="0">
                <a:latin typeface="Arial" panose="020B0604020202020204" pitchFamily="34" charset="0"/>
                <a:cs typeface="Arial" panose="020B0604020202020204" pitchFamily="34" charset="0"/>
              </a:rPr>
              <a:t>loan </a:t>
            </a:r>
            <a:r>
              <a:rPr lang="en-US" sz="1400" dirty="0">
                <a:latin typeface="Arial" panose="020B0604020202020204" pitchFamily="34" charset="0"/>
                <a:cs typeface="Arial" panose="020B0604020202020204" pitchFamily="34" charset="0"/>
              </a:rPr>
              <a:t>default</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rates</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within</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5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consumer</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finance</a:t>
            </a:r>
            <a:r>
              <a:rPr lang="en-US" sz="1400" spc="-4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company b</a:t>
            </a:r>
            <a:r>
              <a:rPr lang="en-US" sz="1400" dirty="0">
                <a:latin typeface="Arial" panose="020B0604020202020204" pitchFamily="34" charset="0"/>
                <a:cs typeface="Arial" panose="020B0604020202020204" pitchFamily="34" charset="0"/>
              </a:rPr>
              <a:t>y</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employing</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exploratory</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data</a:t>
            </a:r>
            <a:r>
              <a:rPr lang="en-US" sz="1400" spc="-3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analysis </a:t>
            </a:r>
            <a:r>
              <a:rPr lang="en-US" sz="1400" dirty="0">
                <a:latin typeface="Arial" panose="020B0604020202020204" pitchFamily="34" charset="0"/>
                <a:cs typeface="Arial" panose="020B0604020202020204" pitchFamily="34" charset="0"/>
              </a:rPr>
              <a:t>(EDA)</a:t>
            </a:r>
            <a:r>
              <a:rPr lang="en-US" sz="1400" spc="-5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techniques,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will</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analyze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historical</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loan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data</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identify</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key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attributes</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that</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correlate </a:t>
            </a:r>
            <a:r>
              <a:rPr lang="en-US" sz="1400" dirty="0">
                <a:latin typeface="Arial" panose="020B0604020202020204" pitchFamily="34" charset="0"/>
                <a:cs typeface="Arial" panose="020B0604020202020204" pitchFamily="34" charset="0"/>
              </a:rPr>
              <a:t>with</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loan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repayment </a:t>
            </a:r>
            <a:r>
              <a:rPr lang="en-US" sz="1400" spc="-10" dirty="0">
                <a:latin typeface="Arial" panose="020B0604020202020204" pitchFamily="34" charset="0"/>
                <a:cs typeface="Arial" panose="020B0604020202020204" pitchFamily="34" charset="0"/>
              </a:rPr>
              <a:t>behaviors.</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5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insights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derived</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from</a:t>
            </a:r>
            <a:r>
              <a:rPr lang="en-US" sz="1400" spc="-3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this</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analysis</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will</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enable</a:t>
            </a:r>
            <a:r>
              <a:rPr lang="en-US" sz="1400" spc="-25" dirty="0">
                <a:latin typeface="Arial" panose="020B0604020202020204" pitchFamily="34" charset="0"/>
                <a:cs typeface="Arial" panose="020B0604020202020204" pitchFamily="34" charset="0"/>
              </a:rPr>
              <a:t> the </a:t>
            </a:r>
            <a:r>
              <a:rPr lang="en-US" sz="1400" dirty="0">
                <a:latin typeface="Arial" panose="020B0604020202020204" pitchFamily="34" charset="0"/>
                <a:cs typeface="Arial" panose="020B0604020202020204" pitchFamily="34" charset="0"/>
              </a:rPr>
              <a:t>company</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construct</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robust</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credit</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risk</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model,</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aiding</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assessment</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loan</a:t>
            </a:r>
            <a:r>
              <a:rPr lang="en-US" sz="1400" spc="-1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applicants </a:t>
            </a:r>
            <a:r>
              <a:rPr lang="en-US" sz="1400" dirty="0">
                <a:latin typeface="Arial" panose="020B0604020202020204" pitchFamily="34" charset="0"/>
                <a:cs typeface="Arial" panose="020B0604020202020204" pitchFamily="34" charset="0"/>
              </a:rPr>
              <a:t>and</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mitigating</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financial</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losses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due</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defaults.</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Ultimately,</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this</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project</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seeks</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4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optimize </a:t>
            </a:r>
            <a:r>
              <a:rPr lang="en-US" sz="1400" dirty="0">
                <a:latin typeface="Arial" panose="020B0604020202020204" pitchFamily="34" charset="0"/>
                <a:cs typeface="Arial" panose="020B0604020202020204" pitchFamily="34" charset="0"/>
              </a:rPr>
              <a:t>lending</a:t>
            </a:r>
            <a:r>
              <a:rPr lang="en-US" sz="1400" spc="-3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decisions</a:t>
            </a:r>
            <a:r>
              <a:rPr lang="en-US" sz="1400" spc="-2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4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enhance</a:t>
            </a:r>
            <a:r>
              <a:rPr lang="en-US" sz="1400" spc="-2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overall</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portfolio</a:t>
            </a:r>
            <a:r>
              <a:rPr lang="en-US" sz="1400" spc="-4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performance.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581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624D-84C8-72EF-427E-0B306260CF69}"/>
              </a:ext>
            </a:extLst>
          </p:cNvPr>
          <p:cNvSpPr>
            <a:spLocks noGrp="1"/>
          </p:cNvSpPr>
          <p:nvPr>
            <p:ph type="title"/>
          </p:nvPr>
        </p:nvSpPr>
        <p:spPr/>
        <p:txBody>
          <a:bodyPr/>
          <a:lstStyle/>
          <a:p>
            <a:r>
              <a:rPr lang="en-US" dirty="0"/>
              <a:t>Step for Analysis</a:t>
            </a:r>
          </a:p>
        </p:txBody>
      </p:sp>
      <p:graphicFrame>
        <p:nvGraphicFramePr>
          <p:cNvPr id="16" name="Content Placeholder 15">
            <a:extLst>
              <a:ext uri="{FF2B5EF4-FFF2-40B4-BE49-F238E27FC236}">
                <a16:creationId xmlns:a16="http://schemas.microsoft.com/office/drawing/2014/main" id="{3D45D845-6535-A17B-D7A5-3D11D74AED58}"/>
              </a:ext>
            </a:extLst>
          </p:cNvPr>
          <p:cNvGraphicFramePr>
            <a:graphicFrameLocks noGrp="1"/>
          </p:cNvGraphicFramePr>
          <p:nvPr>
            <p:ph idx="1"/>
            <p:extLst>
              <p:ext uri="{D42A27DB-BD31-4B8C-83A1-F6EECF244321}">
                <p14:modId xmlns:p14="http://schemas.microsoft.com/office/powerpoint/2010/main" val="1688086823"/>
              </p:ext>
            </p:extLst>
          </p:nvPr>
        </p:nvGraphicFramePr>
        <p:xfrm>
          <a:off x="4800600" y="731520"/>
          <a:ext cx="649224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B3516BB-502C-4C89-C0C3-FD89ABFEA414}"/>
              </a:ext>
            </a:extLst>
          </p:cNvPr>
          <p:cNvSpPr>
            <a:spLocks noGrp="1"/>
          </p:cNvSpPr>
          <p:nvPr>
            <p:ph type="body" sz="half" idx="2"/>
          </p:nvPr>
        </p:nvSpPr>
        <p:spPr/>
        <p:txBody>
          <a:bodyPr/>
          <a:lstStyle/>
          <a:p>
            <a:r>
              <a:rPr lang="en-US" dirty="0"/>
              <a:t>T</a:t>
            </a:r>
            <a:r>
              <a:rPr lang="en-US" i="1" dirty="0"/>
              <a:t>he primary goal is to uncover underlying patterns &amp; find the insights &amp; trends on basis of data provided.</a:t>
            </a:r>
          </a:p>
        </p:txBody>
      </p:sp>
    </p:spTree>
    <p:extLst>
      <p:ext uri="{BB962C8B-B14F-4D97-AF65-F5344CB8AC3E}">
        <p14:creationId xmlns:p14="http://schemas.microsoft.com/office/powerpoint/2010/main" val="221715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760221"/>
            <a:ext cx="8566149" cy="838948"/>
          </a:xfrm>
          <a:prstGeom prst="rect">
            <a:avLst/>
          </a:prstGeom>
        </p:spPr>
        <p:txBody>
          <a:bodyPr vert="horz" wrap="square" lIns="0" tIns="282194" rIns="0" bIns="0" rtlCol="0">
            <a:spAutoFit/>
          </a:bodyPr>
          <a:lstStyle/>
          <a:p>
            <a:pPr marL="12700">
              <a:lnSpc>
                <a:spcPct val="100000"/>
              </a:lnSpc>
              <a:spcBef>
                <a:spcPts val="100"/>
              </a:spcBef>
            </a:pPr>
            <a:r>
              <a:rPr lang="en-US" spc="-65" dirty="0"/>
              <a:t>Data Loading</a:t>
            </a:r>
            <a:endParaRPr spc="-70" dirty="0"/>
          </a:p>
        </p:txBody>
      </p:sp>
      <p:sp>
        <p:nvSpPr>
          <p:cNvPr id="3" name="object 3"/>
          <p:cNvSpPr txBox="1">
            <a:spLocks noGrp="1"/>
          </p:cNvSpPr>
          <p:nvPr>
            <p:ph idx="1"/>
          </p:nvPr>
        </p:nvSpPr>
        <p:spPr>
          <a:xfrm>
            <a:off x="838200" y="1752600"/>
            <a:ext cx="10954848" cy="4321696"/>
          </a:xfrm>
          <a:prstGeom prst="rect">
            <a:avLst/>
          </a:prstGeom>
        </p:spPr>
        <p:txBody>
          <a:bodyPr vert="horz" wrap="square" lIns="0" tIns="12700" rIns="0" bIns="0" rtlCol="0">
            <a:spAutoFit/>
          </a:bodyPr>
          <a:lstStyle/>
          <a:p>
            <a:pPr marL="12700" marR="5080" indent="0">
              <a:lnSpc>
                <a:spcPct val="100000"/>
              </a:lnSpc>
              <a:spcBef>
                <a:spcPts val="100"/>
              </a:spcBef>
              <a:buNone/>
              <a:tabLst>
                <a:tab pos="354965" algn="l"/>
              </a:tabLst>
            </a:pPr>
            <a:r>
              <a:rPr lang="en-US" sz="1200" dirty="0">
                <a:latin typeface="Arial" panose="020B0604020202020204" pitchFamily="34" charset="0"/>
                <a:cs typeface="Arial" panose="020B0604020202020204" pitchFamily="34" charset="0"/>
              </a:rPr>
              <a:t>We will be loading data for analyzing, Lending Club provided us with historical data on their customers. This dataset includes details about the borrower’s past credit history &amp; information about their loans from Lending Club. The dataset is extensive, containing over 39717 records &amp; 111 columns, giving large volume &amp; variety of information to analyze. This data allowed us to identify key factors &amp; relationships that could influence a borrower’s for fully paying or defaulting the payment of loan in their agreed tenure.</a:t>
            </a: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a:p>
            <a:pPr marL="12700" marR="5080" indent="0">
              <a:lnSpc>
                <a:spcPct val="100000"/>
              </a:lnSpc>
              <a:spcBef>
                <a:spcPts val="100"/>
              </a:spcBef>
              <a:buNone/>
              <a:tabLst>
                <a:tab pos="354965" algn="l"/>
              </a:tabLst>
            </a:pPr>
            <a:r>
              <a:rPr lang="en-US" sz="1200" dirty="0">
                <a:latin typeface="Arial" panose="020B0604020202020204" pitchFamily="34" charset="0"/>
                <a:cs typeface="Arial" panose="020B0604020202020204" pitchFamily="34" charset="0"/>
              </a:rPr>
              <a:t>To effectively predict a borrower’s potential default, we focused on columns which will directly or indirectly impact the outcome of analysis.</a:t>
            </a:r>
          </a:p>
        </p:txBody>
      </p:sp>
      <p:pic>
        <p:nvPicPr>
          <p:cNvPr id="6" name="Picture 5">
            <a:extLst>
              <a:ext uri="{FF2B5EF4-FFF2-40B4-BE49-F238E27FC236}">
                <a16:creationId xmlns:a16="http://schemas.microsoft.com/office/drawing/2014/main" id="{3801E935-BB47-AC77-C4CE-84F54FB0B36F}"/>
              </a:ext>
            </a:extLst>
          </p:cNvPr>
          <p:cNvPicPr>
            <a:picLocks noChangeAspect="1"/>
          </p:cNvPicPr>
          <p:nvPr/>
        </p:nvPicPr>
        <p:blipFill>
          <a:blip r:embed="rId2"/>
          <a:stretch>
            <a:fillRect/>
          </a:stretch>
        </p:blipFill>
        <p:spPr>
          <a:xfrm>
            <a:off x="838200" y="2743200"/>
            <a:ext cx="4419983" cy="2918713"/>
          </a:xfrm>
          <a:prstGeom prst="rect">
            <a:avLst/>
          </a:prstGeom>
        </p:spPr>
      </p:pic>
    </p:spTree>
    <p:extLst>
      <p:ext uri="{BB962C8B-B14F-4D97-AF65-F5344CB8AC3E}">
        <p14:creationId xmlns:p14="http://schemas.microsoft.com/office/powerpoint/2010/main" val="373441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760221"/>
            <a:ext cx="8566149" cy="838948"/>
          </a:xfrm>
          <a:prstGeom prst="rect">
            <a:avLst/>
          </a:prstGeom>
        </p:spPr>
        <p:txBody>
          <a:bodyPr vert="horz" wrap="square" lIns="0" tIns="282194" rIns="0" bIns="0" rtlCol="0">
            <a:spAutoFit/>
          </a:bodyPr>
          <a:lstStyle/>
          <a:p>
            <a:pPr marL="12700">
              <a:lnSpc>
                <a:spcPct val="100000"/>
              </a:lnSpc>
              <a:spcBef>
                <a:spcPts val="100"/>
              </a:spcBef>
            </a:pPr>
            <a:r>
              <a:rPr lang="en-US" spc="-65" dirty="0"/>
              <a:t>Data Understanding</a:t>
            </a:r>
            <a:endParaRPr spc="-70" dirty="0"/>
          </a:p>
        </p:txBody>
      </p:sp>
      <p:sp>
        <p:nvSpPr>
          <p:cNvPr id="3" name="object 3"/>
          <p:cNvSpPr txBox="1">
            <a:spLocks noGrp="1"/>
          </p:cNvSpPr>
          <p:nvPr>
            <p:ph idx="1"/>
          </p:nvPr>
        </p:nvSpPr>
        <p:spPr>
          <a:xfrm>
            <a:off x="914400" y="1905000"/>
            <a:ext cx="10954848" cy="3167534"/>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lang="en-US" sz="1200" b="1" dirty="0">
                <a:latin typeface="Arial" panose="020B0604020202020204" pitchFamily="34" charset="0"/>
                <a:cs typeface="Arial" panose="020B0604020202020204" pitchFamily="34" charset="0"/>
              </a:rPr>
              <a:t>Key Variables :</a:t>
            </a:r>
          </a:p>
          <a:p>
            <a:pPr marL="355600" marR="5080" indent="-342900">
              <a:lnSpc>
                <a:spcPct val="100000"/>
              </a:lnSpc>
              <a:spcBef>
                <a:spcPts val="100"/>
              </a:spcBef>
              <a:tabLst>
                <a:tab pos="354965" algn="l"/>
              </a:tabLst>
            </a:pPr>
            <a:r>
              <a:rPr lang="en-US" sz="1200" dirty="0">
                <a:latin typeface="Arial" panose="020B0604020202020204" pitchFamily="34" charset="0"/>
                <a:cs typeface="Arial" panose="020B0604020202020204" pitchFamily="34" charset="0"/>
              </a:rPr>
              <a:t>We focused on a subset of critical variables directly related to loan performance &amp; borrower reliability. These include:</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Customer Demographic: </a:t>
            </a:r>
            <a:r>
              <a:rPr lang="en-US" sz="1200" dirty="0">
                <a:latin typeface="Arial" panose="020B0604020202020204" pitchFamily="34" charset="0"/>
                <a:cs typeface="Arial" panose="020B0604020202020204" pitchFamily="34" charset="0"/>
              </a:rPr>
              <a:t>Variables such as Home Ownership (</a:t>
            </a:r>
            <a:r>
              <a:rPr lang="en-US" sz="1200" dirty="0" err="1">
                <a:latin typeface="Arial" panose="020B0604020202020204" pitchFamily="34" charset="0"/>
                <a:cs typeface="Arial" panose="020B0604020202020204" pitchFamily="34" charset="0"/>
              </a:rPr>
              <a:t>home_ownership</a:t>
            </a:r>
            <a:r>
              <a:rPr lang="en-US" sz="1200" dirty="0">
                <a:latin typeface="Arial" panose="020B0604020202020204" pitchFamily="34" charset="0"/>
                <a:cs typeface="Arial" panose="020B0604020202020204" pitchFamily="34" charset="0"/>
              </a:rPr>
              <a:t>),state of residence (</a:t>
            </a:r>
            <a:r>
              <a:rPr lang="en-US" sz="1200" dirty="0" err="1">
                <a:latin typeface="Arial" panose="020B0604020202020204" pitchFamily="34" charset="0"/>
                <a:cs typeface="Arial" panose="020B0604020202020204" pitchFamily="34" charset="0"/>
              </a:rPr>
              <a:t>addr_state</a:t>
            </a:r>
            <a:r>
              <a:rPr lang="en-US" sz="1200" dirty="0">
                <a:latin typeface="Arial" panose="020B0604020202020204" pitchFamily="34" charset="0"/>
                <a:cs typeface="Arial" panose="020B0604020202020204" pitchFamily="34" charset="0"/>
              </a:rPr>
              <a:t>), employment length (</a:t>
            </a:r>
            <a:r>
              <a:rPr lang="en-US" sz="1200" dirty="0" err="1">
                <a:latin typeface="Arial" panose="020B0604020202020204" pitchFamily="34" charset="0"/>
                <a:cs typeface="Arial" panose="020B0604020202020204" pitchFamily="34" charset="0"/>
              </a:rPr>
              <a:t>emp_length</a:t>
            </a:r>
            <a:r>
              <a:rPr lang="en-US" sz="1200" dirty="0">
                <a:latin typeface="Arial" panose="020B0604020202020204" pitchFamily="34" charset="0"/>
                <a:cs typeface="Arial" panose="020B0604020202020204" pitchFamily="34" charset="0"/>
              </a:rPr>
              <a:t>), job title (</a:t>
            </a:r>
            <a:r>
              <a:rPr lang="en-US" sz="1200" dirty="0" err="1">
                <a:latin typeface="Arial" panose="020B0604020202020204" pitchFamily="34" charset="0"/>
                <a:cs typeface="Arial" panose="020B0604020202020204" pitchFamily="34" charset="0"/>
              </a:rPr>
              <a:t>emp_title</a:t>
            </a:r>
            <a:r>
              <a:rPr lang="en-US" sz="1200" dirty="0">
                <a:latin typeface="Arial" panose="020B0604020202020204" pitchFamily="34" charset="0"/>
                <a:cs typeface="Arial" panose="020B0604020202020204" pitchFamily="34" charset="0"/>
              </a:rPr>
              <a:t>) help in understanding borrower profiles.</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Financial Metrics: </a:t>
            </a:r>
            <a:r>
              <a:rPr lang="en-US" sz="1200" dirty="0">
                <a:latin typeface="Arial" panose="020B0604020202020204" pitchFamily="34" charset="0"/>
                <a:cs typeface="Arial" panose="020B0604020202020204" pitchFamily="34" charset="0"/>
              </a:rPr>
              <a:t>Variables like annual income (</a:t>
            </a:r>
            <a:r>
              <a:rPr lang="en-US" sz="1200" dirty="0" err="1">
                <a:latin typeface="Arial" panose="020B0604020202020204" pitchFamily="34" charset="0"/>
                <a:cs typeface="Arial" panose="020B0604020202020204" pitchFamily="34" charset="0"/>
              </a:rPr>
              <a:t>annual_inc</a:t>
            </a:r>
            <a:r>
              <a:rPr lang="en-US" sz="1200" dirty="0">
                <a:latin typeface="Arial" panose="020B0604020202020204" pitchFamily="34" charset="0"/>
                <a:cs typeface="Arial" panose="020B0604020202020204" pitchFamily="34" charset="0"/>
              </a:rPr>
              <a:t>), debt-to-income ratio (</a:t>
            </a:r>
            <a:r>
              <a:rPr lang="en-US" sz="1200" dirty="0" err="1">
                <a:latin typeface="Arial" panose="020B0604020202020204" pitchFamily="34" charset="0"/>
                <a:cs typeface="Arial" panose="020B0604020202020204" pitchFamily="34" charset="0"/>
              </a:rPr>
              <a:t>dti</a:t>
            </a:r>
            <a:r>
              <a:rPr lang="en-US" sz="1200" dirty="0">
                <a:latin typeface="Arial" panose="020B0604020202020204" pitchFamily="34" charset="0"/>
                <a:cs typeface="Arial" panose="020B0604020202020204" pitchFamily="34" charset="0"/>
              </a:rPr>
              <a:t>), and credit utilization (</a:t>
            </a:r>
            <a:r>
              <a:rPr lang="en-US" sz="1200" dirty="0" err="1">
                <a:latin typeface="Arial" panose="020B0604020202020204" pitchFamily="34" charset="0"/>
                <a:cs typeface="Arial" panose="020B0604020202020204" pitchFamily="34" charset="0"/>
              </a:rPr>
              <a:t>revol_util</a:t>
            </a:r>
            <a:r>
              <a:rPr lang="en-US" sz="1200" dirty="0">
                <a:latin typeface="Arial" panose="020B0604020202020204" pitchFamily="34" charset="0"/>
                <a:cs typeface="Arial" panose="020B0604020202020204" pitchFamily="34" charset="0"/>
              </a:rPr>
              <a:t>)offer insights into the financial health of the borrowers.</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Credit History: </a:t>
            </a:r>
            <a:r>
              <a:rPr lang="en-US" sz="1200" dirty="0">
                <a:latin typeface="Arial" panose="020B0604020202020204" pitchFamily="34" charset="0"/>
                <a:cs typeface="Arial" panose="020B0604020202020204" pitchFamily="34" charset="0"/>
              </a:rPr>
              <a:t>Metrics such as the delinq_2yrs) ,</a:t>
            </a:r>
            <a:r>
              <a:rPr lang="en-US" sz="1200" dirty="0" err="1">
                <a:latin typeface="Arial" panose="020B0604020202020204" pitchFamily="34" charset="0"/>
                <a:cs typeface="Arial" panose="020B0604020202020204" pitchFamily="34" charset="0"/>
              </a:rPr>
              <a:t>earliest_cr_line</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fico_range_high</a:t>
            </a:r>
            <a:r>
              <a:rPr lang="en-US" sz="1200" dirty="0">
                <a:latin typeface="Arial" panose="020B0604020202020204" pitchFamily="34" charset="0"/>
                <a:cs typeface="Arial" panose="020B0604020202020204" pitchFamily="34" charset="0"/>
              </a:rPr>
              <a:t> &amp; </a:t>
            </a:r>
            <a:r>
              <a:rPr lang="en-US" sz="1200" dirty="0" err="1">
                <a:latin typeface="Arial" panose="020B0604020202020204" pitchFamily="34" charset="0"/>
                <a:cs typeface="Arial" panose="020B0604020202020204" pitchFamily="34" charset="0"/>
              </a:rPr>
              <a:t>fico_range_low</a:t>
            </a:r>
            <a:r>
              <a:rPr lang="en-US" sz="1200" dirty="0">
                <a:latin typeface="Arial" panose="020B0604020202020204" pitchFamily="34" charset="0"/>
                <a:cs typeface="Arial" panose="020B0604020202020204" pitchFamily="34" charset="0"/>
              </a:rPr>
              <a:t> provide a snapshot of the borrower's creditworthiness.</a:t>
            </a:r>
          </a:p>
          <a:p>
            <a:pPr marL="355600" marR="5080" indent="-342900">
              <a:lnSpc>
                <a:spcPct val="100000"/>
              </a:lnSpc>
              <a:spcBef>
                <a:spcPts val="100"/>
              </a:spcBef>
              <a:buFont typeface="Wingdings" panose="05000000000000000000" pitchFamily="2" charset="2"/>
              <a:buChar char="Ø"/>
              <a:tabLst>
                <a:tab pos="354965" algn="l"/>
              </a:tabLst>
            </a:pPr>
            <a:endParaRPr lang="en-US" sz="1200" dirty="0">
              <a:latin typeface="Arial" panose="020B0604020202020204" pitchFamily="34" charset="0"/>
              <a:cs typeface="Arial" panose="020B0604020202020204" pitchFamily="34" charset="0"/>
            </a:endParaRPr>
          </a:p>
          <a:p>
            <a:pPr marL="355600" marR="5080" indent="-342900">
              <a:lnSpc>
                <a:spcPct val="100000"/>
              </a:lnSpc>
              <a:spcBef>
                <a:spcPts val="100"/>
              </a:spcBef>
              <a:buFont typeface="Wingdings" panose="05000000000000000000" pitchFamily="2" charset="2"/>
              <a:buChar char="Ø"/>
              <a:tabLst>
                <a:tab pos="354965" algn="l"/>
              </a:tabLst>
            </a:pPr>
            <a:r>
              <a:rPr lang="en-US" sz="1200" b="1" dirty="0">
                <a:latin typeface="Arial" panose="020B0604020202020204" pitchFamily="34" charset="0"/>
                <a:cs typeface="Arial" panose="020B0604020202020204" pitchFamily="34" charset="0"/>
              </a:rPr>
              <a:t>Loan Characteristics</a:t>
            </a:r>
            <a:r>
              <a:rPr lang="en-US" sz="1200" dirty="0">
                <a:latin typeface="Arial" panose="020B0604020202020204" pitchFamily="34" charset="0"/>
                <a:cs typeface="Arial" panose="020B0604020202020204" pitchFamily="34" charset="0"/>
              </a:rPr>
              <a:t>: Information on loan amounts (</a:t>
            </a:r>
            <a:r>
              <a:rPr lang="en-US" sz="1200" dirty="0" err="1">
                <a:latin typeface="Arial" panose="020B0604020202020204" pitchFamily="34" charset="0"/>
                <a:cs typeface="Arial" panose="020B0604020202020204" pitchFamily="34" charset="0"/>
              </a:rPr>
              <a:t>funded_amnt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funded_amnt_inv</a:t>
            </a:r>
            <a:r>
              <a:rPr lang="en-US" sz="1200" dirty="0">
                <a:latin typeface="Arial" panose="020B0604020202020204" pitchFamily="34" charset="0"/>
                <a:cs typeface="Arial" panose="020B0604020202020204" pitchFamily="34" charset="0"/>
              </a:rPr>
              <a:t>), loan grade (grade), Sub Grade(</a:t>
            </a:r>
            <a:r>
              <a:rPr lang="en-US" sz="1200" dirty="0" err="1">
                <a:latin typeface="Arial" panose="020B0604020202020204" pitchFamily="34" charset="0"/>
                <a:cs typeface="Arial" panose="020B0604020202020204" pitchFamily="34" charset="0"/>
              </a:rPr>
              <a:t>sub_grade</a:t>
            </a:r>
            <a:r>
              <a:rPr lang="en-US" sz="1200" dirty="0">
                <a:latin typeface="Arial" panose="020B0604020202020204" pitchFamily="34" charset="0"/>
                <a:cs typeface="Arial" panose="020B0604020202020204" pitchFamily="34" charset="0"/>
              </a:rPr>
              <a:t>), Term(term),  Loan Date (</a:t>
            </a:r>
            <a:r>
              <a:rPr lang="en-US" sz="1200" dirty="0" err="1">
                <a:latin typeface="Arial" panose="020B0604020202020204" pitchFamily="34" charset="0"/>
                <a:cs typeface="Arial" panose="020B0604020202020204" pitchFamily="34" charset="0"/>
              </a:rPr>
              <a:t>issue_d</a:t>
            </a:r>
            <a:r>
              <a:rPr lang="en-US" sz="1200" dirty="0">
                <a:latin typeface="Arial" panose="020B0604020202020204" pitchFamily="34" charset="0"/>
                <a:cs typeface="Arial" panose="020B0604020202020204" pitchFamily="34" charset="0"/>
              </a:rPr>
              <a:t>), Purpose of Loan (purpose), Verification Status (</a:t>
            </a:r>
            <a:r>
              <a:rPr lang="en-US" sz="1200" dirty="0" err="1">
                <a:latin typeface="Arial" panose="020B0604020202020204" pitchFamily="34" charset="0"/>
                <a:cs typeface="Arial" panose="020B0604020202020204" pitchFamily="34" charset="0"/>
              </a:rPr>
              <a:t>verification_status</a:t>
            </a:r>
            <a:r>
              <a:rPr lang="en-US" sz="1200" dirty="0">
                <a:latin typeface="Arial" panose="020B0604020202020204" pitchFamily="34" charset="0"/>
                <a:cs typeface="Arial" panose="020B0604020202020204" pitchFamily="34" charset="0"/>
              </a:rPr>
              <a:t>), Interest Rate (</a:t>
            </a:r>
            <a:r>
              <a:rPr lang="en-US" sz="1200" dirty="0" err="1">
                <a:latin typeface="Arial" panose="020B0604020202020204" pitchFamily="34" charset="0"/>
                <a:cs typeface="Arial" panose="020B0604020202020204" pitchFamily="34" charset="0"/>
              </a:rPr>
              <a:t>int_rate</a:t>
            </a:r>
            <a:r>
              <a:rPr lang="en-US" sz="1200" dirty="0">
                <a:latin typeface="Arial" panose="020B0604020202020204" pitchFamily="34" charset="0"/>
                <a:cs typeface="Arial" panose="020B0604020202020204" pitchFamily="34" charset="0"/>
              </a:rPr>
              <a:t>), Installment (installment), Public Records Bankruptcy (</a:t>
            </a:r>
            <a:r>
              <a:rPr lang="en-US" sz="1200" dirty="0" err="1">
                <a:latin typeface="Arial" panose="020B0604020202020204" pitchFamily="34" charset="0"/>
                <a:cs typeface="Arial" panose="020B0604020202020204" pitchFamily="34" charset="0"/>
              </a:rPr>
              <a:t>public_rec_bankruptcy</a:t>
            </a:r>
            <a:r>
              <a:rPr lang="en-US" sz="1200" dirty="0">
                <a:latin typeface="Arial" panose="020B0604020202020204" pitchFamily="34" charset="0"/>
                <a:cs typeface="Arial" panose="020B0604020202020204" pitchFamily="34" charset="0"/>
              </a:rPr>
              <a:t>) and loan descriptions (desc) helps to assess the loan's risk profile. </a:t>
            </a:r>
          </a:p>
          <a:p>
            <a:pPr marL="355600" marR="5080" indent="-342900">
              <a:lnSpc>
                <a:spcPct val="100000"/>
              </a:lnSpc>
              <a:spcBef>
                <a:spcPts val="100"/>
              </a:spcBef>
              <a:tabLst>
                <a:tab pos="354965" algn="l"/>
              </a:tabLst>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768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80E4-BA57-9797-9DA7-7E9765CB5CDD}"/>
              </a:ext>
            </a:extLst>
          </p:cNvPr>
          <p:cNvSpPr>
            <a:spLocks noGrp="1"/>
          </p:cNvSpPr>
          <p:nvPr>
            <p:ph type="title"/>
          </p:nvPr>
        </p:nvSpPr>
        <p:spPr>
          <a:xfrm>
            <a:off x="762000" y="304800"/>
            <a:ext cx="8566149" cy="1107996"/>
          </a:xfrm>
        </p:spPr>
        <p:txBody>
          <a:bodyPr>
            <a:normAutofit fontScale="90000"/>
          </a:bodyPr>
          <a:lstStyle/>
          <a:p>
            <a:r>
              <a:rPr lang="en-US" dirty="0">
                <a:latin typeface="Arial" panose="020B0604020202020204" pitchFamily="34" charset="0"/>
                <a:cs typeface="Arial" panose="020B0604020202020204" pitchFamily="34" charset="0"/>
              </a:rPr>
              <a:t>Data Cleaning &amp; Pre-processing </a:t>
            </a:r>
            <a:endParaRPr lang="en-US" dirty="0"/>
          </a:p>
        </p:txBody>
      </p:sp>
      <p:sp>
        <p:nvSpPr>
          <p:cNvPr id="3" name="Text Placeholder 2">
            <a:extLst>
              <a:ext uri="{FF2B5EF4-FFF2-40B4-BE49-F238E27FC236}">
                <a16:creationId xmlns:a16="http://schemas.microsoft.com/office/drawing/2014/main" id="{2F2166C9-9159-15E3-7ED6-5F48CCC99705}"/>
              </a:ext>
            </a:extLst>
          </p:cNvPr>
          <p:cNvSpPr>
            <a:spLocks noGrp="1"/>
          </p:cNvSpPr>
          <p:nvPr>
            <p:ph idx="1"/>
          </p:nvPr>
        </p:nvSpPr>
        <p:spPr>
          <a:xfrm>
            <a:off x="381000" y="1905000"/>
            <a:ext cx="11430000" cy="4419600"/>
          </a:xfrm>
        </p:spPr>
        <p:txBody>
          <a:bodyPr>
            <a:noAutofit/>
          </a:bodyPr>
          <a:lstStyle/>
          <a:p>
            <a:r>
              <a:rPr lang="en-US" sz="1200" b="1" dirty="0">
                <a:latin typeface="Arial" panose="020B0604020202020204" pitchFamily="34" charset="0"/>
                <a:cs typeface="Arial" panose="020B0604020202020204" pitchFamily="34" charset="0"/>
              </a:rPr>
              <a:t>Data Quality: </a:t>
            </a:r>
            <a:r>
              <a:rPr lang="en-US" sz="1200" dirty="0">
                <a:latin typeface="Arial" panose="020B0604020202020204" pitchFamily="34" charset="0"/>
                <a:cs typeface="Arial" panose="020B0604020202020204" pitchFamily="34" charset="0"/>
              </a:rPr>
              <a:t>To ensure robust analysis, the data was subjected to thorough cleaning. This included handling missing values, correcting inconsistencies, and ensuring uniformity across all variables. The step by step process for it as follows:</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null values in the dataset: There’re many columns with null values. So they had to be dropped as they won’t play a role in the analysis of the dataset. Roughly 48% of the columns were dropped. </a:t>
            </a:r>
          </a:p>
          <a:p>
            <a:pPr marL="464058" lvl="1" indent="-171450">
              <a:buFont typeface="Wingdings" panose="05000000000000000000" pitchFamily="2" charset="2"/>
              <a:buChar char="Ø"/>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54 columns contain </a:t>
            </a:r>
            <a:r>
              <a:rPr lang="en-US" sz="1200" dirty="0">
                <a:latin typeface="Arial" panose="020B0604020202020204" pitchFamily="34" charset="0"/>
                <a:cs typeface="Arial" panose="020B0604020202020204" pitchFamily="34" charset="0"/>
              </a:rPr>
              <a:t>NA values only, and these columns will be removed namely acc_open_past_24mths, </a:t>
            </a:r>
            <a:r>
              <a:rPr lang="en-US" sz="1200" dirty="0" err="1">
                <a:latin typeface="Arial" panose="020B0604020202020204" pitchFamily="34" charset="0"/>
                <a:cs typeface="Arial" panose="020B0604020202020204" pitchFamily="34" charset="0"/>
              </a:rPr>
              <a:t>all_util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annual_inc_joint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avg_cur_bal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bc_open_to_buy</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bc_util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dti_joint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il_util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inq_fi</a:t>
            </a:r>
            <a:r>
              <a:rPr lang="en-US" sz="1200" dirty="0">
                <a:latin typeface="Arial" panose="020B0604020202020204" pitchFamily="34" charset="0"/>
                <a:cs typeface="Arial" panose="020B0604020202020204" pitchFamily="34" charset="0"/>
              </a:rPr>
              <a:t>, inq_last_12m, </a:t>
            </a:r>
            <a:r>
              <a:rPr lang="en-US" sz="1200" dirty="0" err="1">
                <a:latin typeface="Arial" panose="020B0604020202020204" pitchFamily="34" charset="0"/>
                <a:cs typeface="Arial" panose="020B0604020202020204" pitchFamily="34" charset="0"/>
              </a:rPr>
              <a:t>max_bal_bc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mo_sin_old_il_acct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mo_sin_old_rev_tl_op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mo_sin_rcnt_rev_tl_op</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mo_sin_rcnt_tl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mort_acc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mths_since_last_major_derog</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mths_since_rcnt_il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mths_since_recent_bc</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mths_since_recent_bc_dlq</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mths_since_recent_inq</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mths_since_recent_revol_delinq</a:t>
            </a:r>
            <a:r>
              <a:rPr lang="en-US" sz="1200" dirty="0">
                <a:latin typeface="Arial" panose="020B0604020202020204" pitchFamily="34" charset="0"/>
                <a:cs typeface="Arial" panose="020B0604020202020204" pitchFamily="34" charset="0"/>
              </a:rPr>
              <a:t>, num_accts_ever_120_pd, </a:t>
            </a:r>
            <a:r>
              <a:rPr lang="en-US" sz="1200" dirty="0" err="1">
                <a:latin typeface="Arial" panose="020B0604020202020204" pitchFamily="34" charset="0"/>
                <a:cs typeface="Arial" panose="020B0604020202020204" pitchFamily="34" charset="0"/>
              </a:rPr>
              <a:t>num_actv_bc_tl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num_actv_rev_tl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num_bc_sats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num_bc_tl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num_il_tl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num_op_rev_tl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num_rev_accts</a:t>
            </a:r>
            <a:r>
              <a:rPr lang="en-US" sz="1200" dirty="0">
                <a:latin typeface="Arial" panose="020B0604020202020204" pitchFamily="34" charset="0"/>
                <a:cs typeface="Arial" panose="020B0604020202020204" pitchFamily="34" charset="0"/>
              </a:rPr>
              <a:t>, num_rev_tl_bal_gt_0, </a:t>
            </a:r>
            <a:r>
              <a:rPr lang="en-US" sz="1200" dirty="0" err="1">
                <a:latin typeface="Arial" panose="020B0604020202020204" pitchFamily="34" charset="0"/>
                <a:cs typeface="Arial" panose="020B0604020202020204" pitchFamily="34" charset="0"/>
              </a:rPr>
              <a:t>num_sats</a:t>
            </a:r>
            <a:r>
              <a:rPr lang="en-US" sz="1200" dirty="0">
                <a:latin typeface="Arial" panose="020B0604020202020204" pitchFamily="34" charset="0"/>
                <a:cs typeface="Arial" panose="020B0604020202020204" pitchFamily="34" charset="0"/>
              </a:rPr>
              <a:t>, num_tl_120dpd_2m, num_tl_30dpd, num_tl_90g_dpd_24m, num_tl_op_past_12m, open_acc_6m, open_il_12m, open_il_24m, open_il_6m, open_rv_12m, open_rv_24m, </a:t>
            </a:r>
            <a:r>
              <a:rPr lang="en-US" sz="1200" dirty="0" err="1">
                <a:latin typeface="Arial" panose="020B0604020202020204" pitchFamily="34" charset="0"/>
                <a:cs typeface="Arial" panose="020B0604020202020204" pitchFamily="34" charset="0"/>
              </a:rPr>
              <a:t>pct_tl_nvr_dlq</a:t>
            </a:r>
            <a:r>
              <a:rPr lang="en-US" sz="1200" dirty="0">
                <a:latin typeface="Arial" panose="020B0604020202020204" pitchFamily="34" charset="0"/>
                <a:cs typeface="Arial" panose="020B0604020202020204" pitchFamily="34" charset="0"/>
              </a:rPr>
              <a:t>, percent_bc_gt_75, </a:t>
            </a:r>
            <a:r>
              <a:rPr lang="en-US" sz="1200" dirty="0" err="1">
                <a:latin typeface="Arial" panose="020B0604020202020204" pitchFamily="34" charset="0"/>
                <a:cs typeface="Arial" panose="020B0604020202020204" pitchFamily="34" charset="0"/>
              </a:rPr>
              <a:t>tot_coll_amt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tot_cur_bal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tot_hi_cred_lim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total_bal_ex_mort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total_bal_il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total_bc_limit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total_cu_tl</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total_il_high_credit_limit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total_rev_hi_lim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verification_status_joint</a:t>
            </a:r>
            <a:r>
              <a:rPr lang="en-US" sz="1200" dirty="0">
                <a:latin typeface="Arial" panose="020B0604020202020204" pitchFamily="34" charset="0"/>
                <a:cs typeface="Arial" panose="020B0604020202020204" pitchFamily="34" charset="0"/>
              </a:rPr>
              <a:t> </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columns where missing data  is &gt;=50% &amp; removing them. 3 columns were dropped.</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unique values: If the column has only a single unique value, it does not make any sense to include it as part of our data analysis. We need to find out those columns and drop them from the dataset. 9 columns had such unique values and they were removed</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duplicated rows in data: No duplicate rows were found. </a:t>
            </a:r>
          </a:p>
          <a:p>
            <a:pPr>
              <a:buFont typeface="Wingdings" panose="05000000000000000000" pitchFamily="2" charset="2"/>
              <a:buChar char="Ø"/>
            </a:pPr>
            <a:r>
              <a:rPr lang="en-US" sz="1200" dirty="0">
                <a:latin typeface="Arial" panose="020B0604020202020204" pitchFamily="34" charset="0"/>
                <a:cs typeface="Arial" panose="020B0604020202020204" pitchFamily="34" charset="0"/>
              </a:rPr>
              <a:t> Checking for columns with text value &amp; unique ID</a:t>
            </a:r>
            <a:endParaRPr lang="en-US" altLang="en-US" sz="1200" dirty="0">
              <a:latin typeface="Arial" panose="020B0604020202020204" pitchFamily="34" charset="0"/>
              <a:cs typeface="Arial" panose="020B0604020202020204" pitchFamily="34" charset="0"/>
            </a:endParaRPr>
          </a:p>
          <a:p>
            <a:pPr marL="628650" lvl="1" indent="-171450">
              <a:buFont typeface="Wingdings" panose="05000000000000000000" pitchFamily="2" charset="2"/>
              <a:buChar char="Ø"/>
            </a:pPr>
            <a:r>
              <a:rPr lang="en-US" altLang="en-US" sz="1200" dirty="0">
                <a:latin typeface="Arial" panose="020B0604020202020204" pitchFamily="34" charset="0"/>
                <a:cs typeface="Arial" panose="020B0604020202020204" pitchFamily="34" charset="0"/>
              </a:rPr>
              <a:t>Columns (</a:t>
            </a:r>
            <a:r>
              <a:rPr lang="en-US" altLang="en-US" sz="1200" dirty="0" err="1">
                <a:latin typeface="Arial" panose="020B0604020202020204" pitchFamily="34" charset="0"/>
                <a:cs typeface="Arial" panose="020B0604020202020204" pitchFamily="34" charset="0"/>
              </a:rPr>
              <a:t>member_id,id,url</a:t>
            </a:r>
            <a:r>
              <a:rPr lang="en-US" altLang="en-US" sz="1200" dirty="0">
                <a:latin typeface="Arial" panose="020B0604020202020204" pitchFamily="34" charset="0"/>
                <a:cs typeface="Arial" panose="020B0604020202020204" pitchFamily="34" charset="0"/>
              </a:rPr>
              <a:t>) to be dropped  as it unique LC assigned Id for the borrower member, will not help in analysis</a:t>
            </a:r>
          </a:p>
          <a:p>
            <a:pPr marL="685800" lvl="1" indent="-228600">
              <a:buFont typeface="Wingdings" panose="05000000000000000000" pitchFamily="2" charset="2"/>
              <a:buChar char="Ø"/>
            </a:pPr>
            <a:r>
              <a:rPr lang="en-US" altLang="en-US" sz="1200" dirty="0">
                <a:latin typeface="Arial" panose="020B0604020202020204" pitchFamily="34" charset="0"/>
                <a:cs typeface="Arial" panose="020B0604020202020204" pitchFamily="34" charset="0"/>
              </a:rPr>
              <a:t>Column </a:t>
            </a:r>
            <a:r>
              <a:rPr lang="en-US" altLang="en-US" sz="1200" dirty="0" err="1">
                <a:latin typeface="Arial" panose="020B0604020202020204" pitchFamily="34" charset="0"/>
                <a:cs typeface="Arial" panose="020B0604020202020204" pitchFamily="34" charset="0"/>
              </a:rPr>
              <a:t>zip_code</a:t>
            </a:r>
            <a:r>
              <a:rPr lang="en-US" altLang="en-US" sz="1200" dirty="0">
                <a:latin typeface="Arial" panose="020B0604020202020204" pitchFamily="34" charset="0"/>
                <a:cs typeface="Arial" panose="020B0604020202020204" pitchFamily="34" charset="0"/>
              </a:rPr>
              <a:t> is a masked data and  cannot be used as input for the analysis.</a:t>
            </a:r>
          </a:p>
          <a:p>
            <a:pPr marL="685800" lvl="1" indent="-228600">
              <a:buFont typeface="Wingdings" panose="05000000000000000000" pitchFamily="2" charset="2"/>
              <a:buChar char="Ø"/>
            </a:pPr>
            <a:r>
              <a:rPr lang="en-US" altLang="en-US" sz="1200" dirty="0">
                <a:latin typeface="Arial" panose="020B0604020202020204" pitchFamily="34" charset="0"/>
                <a:cs typeface="Arial" panose="020B0604020202020204" pitchFamily="34" charset="0"/>
              </a:rPr>
              <a:t>Columns (</a:t>
            </a:r>
            <a:r>
              <a:rPr lang="en-US" altLang="en-US" sz="1200" dirty="0" err="1">
                <a:latin typeface="Arial" panose="020B0604020202020204" pitchFamily="34" charset="0"/>
                <a:cs typeface="Arial" panose="020B0604020202020204" pitchFamily="34" charset="0"/>
              </a:rPr>
              <a:t>emp_title</a:t>
            </a:r>
            <a:r>
              <a:rPr lang="en-US" altLang="en-US" sz="1200" dirty="0">
                <a:latin typeface="Arial" panose="020B0604020202020204" pitchFamily="34" charset="0"/>
                <a:cs typeface="Arial" panose="020B0604020202020204" pitchFamily="34" charset="0"/>
              </a:rPr>
              <a:t> , title, desc) will be dropped as they contain descriptive text &amp; do not help in analysis.</a:t>
            </a:r>
          </a:p>
        </p:txBody>
      </p:sp>
    </p:spTree>
    <p:extLst>
      <p:ext uri="{BB962C8B-B14F-4D97-AF65-F5344CB8AC3E}">
        <p14:creationId xmlns:p14="http://schemas.microsoft.com/office/powerpoint/2010/main" val="128392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80E4-BA57-9797-9DA7-7E9765CB5CDD}"/>
              </a:ext>
            </a:extLst>
          </p:cNvPr>
          <p:cNvSpPr>
            <a:spLocks noGrp="1"/>
          </p:cNvSpPr>
          <p:nvPr>
            <p:ph type="title"/>
          </p:nvPr>
        </p:nvSpPr>
        <p:spPr>
          <a:xfrm>
            <a:off x="1233932" y="760221"/>
            <a:ext cx="8566149" cy="1107996"/>
          </a:xfrm>
        </p:spPr>
        <p:txBody>
          <a:bodyPr>
            <a:normAutofit fontScale="90000"/>
          </a:bodyPr>
          <a:lstStyle/>
          <a:p>
            <a:r>
              <a:rPr lang="en-US" dirty="0">
                <a:latin typeface="Arial" panose="020B0604020202020204" pitchFamily="34" charset="0"/>
                <a:cs typeface="Arial" panose="020B0604020202020204" pitchFamily="34" charset="0"/>
              </a:rPr>
              <a:t>Data Cleaning &amp; Pre-processing </a:t>
            </a:r>
            <a:br>
              <a:rPr lang="en-US" dirty="0">
                <a:latin typeface="Arial" panose="020B0604020202020204" pitchFamily="34" charset="0"/>
                <a:cs typeface="Arial" panose="020B0604020202020204" pitchFamily="34" charset="0"/>
              </a:rPr>
            </a:br>
            <a:endParaRPr lang="en-US" dirty="0"/>
          </a:p>
        </p:txBody>
      </p:sp>
      <p:sp>
        <p:nvSpPr>
          <p:cNvPr id="5" name="TextBox 4">
            <a:extLst>
              <a:ext uri="{FF2B5EF4-FFF2-40B4-BE49-F238E27FC236}">
                <a16:creationId xmlns:a16="http://schemas.microsoft.com/office/drawing/2014/main" id="{DD0ED53A-E87F-808B-2EB8-4DA07488C133}"/>
              </a:ext>
            </a:extLst>
          </p:cNvPr>
          <p:cNvSpPr txBox="1"/>
          <p:nvPr/>
        </p:nvSpPr>
        <p:spPr>
          <a:xfrm>
            <a:off x="533400" y="1828800"/>
            <a:ext cx="11430000" cy="4072910"/>
          </a:xfrm>
          <a:prstGeom prst="rect">
            <a:avLst/>
          </a:prstGeom>
          <a:noFill/>
        </p:spPr>
        <p:txBody>
          <a:bodyPr wrap="square">
            <a:spAutoFit/>
          </a:bodyPr>
          <a:lstStyle/>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pub_rec_bankruptcies</a:t>
            </a:r>
            <a:r>
              <a:rPr lang="en-US" sz="1200" dirty="0">
                <a:solidFill>
                  <a:schemeClr val="tx1">
                    <a:lumMod val="75000"/>
                    <a:lumOff val="25000"/>
                  </a:schemeClr>
                </a:solidFill>
                <a:latin typeface="Arial" panose="020B0604020202020204" pitchFamily="34" charset="0"/>
                <a:cs typeface="Arial" panose="020B0604020202020204" pitchFamily="34" charset="0"/>
              </a:rPr>
              <a:t> has mostly null values, so we are dropping it due to missing value. </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After Column dropping we are left with 33 columns.</a:t>
            </a:r>
            <a:endParaRPr lang="en-US" dirty="0"/>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 Filling null values : </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emp_length</a:t>
            </a:r>
            <a:r>
              <a:rPr lang="en-US" sz="1200" dirty="0">
                <a:solidFill>
                  <a:schemeClr val="tx1">
                    <a:lumMod val="75000"/>
                    <a:lumOff val="25000"/>
                  </a:schemeClr>
                </a:solidFill>
                <a:latin typeface="Arial" panose="020B0604020202020204" pitchFamily="34" charset="0"/>
                <a:cs typeface="Arial" panose="020B0604020202020204" pitchFamily="34" charset="0"/>
              </a:rPr>
              <a:t> has null values, replacing it with mode value </a:t>
            </a:r>
            <a:r>
              <a:rPr lang="en-US" sz="1200" dirty="0" err="1">
                <a:solidFill>
                  <a:schemeClr val="tx1">
                    <a:lumMod val="75000"/>
                    <a:lumOff val="25000"/>
                  </a:schemeClr>
                </a:solidFill>
                <a:latin typeface="Arial" panose="020B0604020202020204" pitchFamily="34" charset="0"/>
                <a:cs typeface="Arial" panose="020B0604020202020204" pitchFamily="34" charset="0"/>
              </a:rPr>
              <a:t>i.e</a:t>
            </a:r>
            <a:r>
              <a:rPr lang="en-US" sz="1200" dirty="0">
                <a:solidFill>
                  <a:schemeClr val="tx1">
                    <a:lumMod val="75000"/>
                    <a:lumOff val="25000"/>
                  </a:schemeClr>
                </a:solidFill>
                <a:latin typeface="Arial" panose="020B0604020202020204" pitchFamily="34" charset="0"/>
                <a:cs typeface="Arial" panose="020B0604020202020204" pitchFamily="34" charset="0"/>
              </a:rPr>
              <a:t> 10+ years.</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revol_util</a:t>
            </a:r>
            <a:r>
              <a:rPr lang="en-US" sz="1200" dirty="0">
                <a:solidFill>
                  <a:schemeClr val="tx1">
                    <a:lumMod val="75000"/>
                    <a:lumOff val="25000"/>
                  </a:schemeClr>
                </a:solidFill>
                <a:latin typeface="Arial" panose="020B0604020202020204" pitchFamily="34" charset="0"/>
                <a:cs typeface="Arial" panose="020B0604020202020204" pitchFamily="34" charset="0"/>
              </a:rPr>
              <a:t> has null values, replacing it with median </a:t>
            </a:r>
            <a:r>
              <a:rPr lang="en-US" sz="1200" dirty="0" err="1">
                <a:solidFill>
                  <a:schemeClr val="tx1">
                    <a:lumMod val="75000"/>
                    <a:lumOff val="25000"/>
                  </a:schemeClr>
                </a:solidFill>
                <a:latin typeface="Arial" panose="020B0604020202020204" pitchFamily="34" charset="0"/>
                <a:cs typeface="Arial" panose="020B0604020202020204" pitchFamily="34" charset="0"/>
              </a:rPr>
              <a:t>i.e</a:t>
            </a:r>
            <a:r>
              <a:rPr lang="en-US" sz="1200" dirty="0">
                <a:solidFill>
                  <a:schemeClr val="tx1">
                    <a:lumMod val="75000"/>
                    <a:lumOff val="25000"/>
                  </a:schemeClr>
                </a:solidFill>
                <a:latin typeface="Arial" panose="020B0604020202020204" pitchFamily="34" charset="0"/>
                <a:cs typeface="Arial" panose="020B0604020202020204" pitchFamily="34" charset="0"/>
              </a:rPr>
              <a:t> 49.3</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 Data Conversion: </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term removing months &amp; converting to int.</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Columns </a:t>
            </a:r>
            <a:r>
              <a:rPr lang="en-US" sz="1200" dirty="0" err="1">
                <a:solidFill>
                  <a:schemeClr val="tx1">
                    <a:lumMod val="75000"/>
                    <a:lumOff val="25000"/>
                  </a:schemeClr>
                </a:solidFill>
                <a:latin typeface="Arial" panose="020B0604020202020204" pitchFamily="34" charset="0"/>
                <a:cs typeface="Arial" panose="020B0604020202020204" pitchFamily="34" charset="0"/>
              </a:rPr>
              <a:t>int_rate</a:t>
            </a:r>
            <a:r>
              <a:rPr lang="en-US" sz="1200" dirty="0">
                <a:solidFill>
                  <a:schemeClr val="tx1">
                    <a:lumMod val="75000"/>
                    <a:lumOff val="25000"/>
                  </a:schemeClr>
                </a:solidFill>
                <a:latin typeface="Arial" panose="020B0604020202020204" pitchFamily="34" charset="0"/>
                <a:cs typeface="Arial" panose="020B0604020202020204" pitchFamily="34" charset="0"/>
              </a:rPr>
              <a:t> &amp; </a:t>
            </a:r>
            <a:r>
              <a:rPr lang="en-US" sz="1200" dirty="0" err="1">
                <a:solidFill>
                  <a:schemeClr val="tx1">
                    <a:lumMod val="75000"/>
                    <a:lumOff val="25000"/>
                  </a:schemeClr>
                </a:solidFill>
                <a:latin typeface="Arial" panose="020B0604020202020204" pitchFamily="34" charset="0"/>
                <a:cs typeface="Arial" panose="020B0604020202020204" pitchFamily="34" charset="0"/>
              </a:rPr>
              <a:t>revol_util</a:t>
            </a:r>
            <a:r>
              <a:rPr lang="en-US" sz="1200" dirty="0">
                <a:solidFill>
                  <a:schemeClr val="tx1">
                    <a:lumMod val="75000"/>
                    <a:lumOff val="25000"/>
                  </a:schemeClr>
                </a:solidFill>
                <a:latin typeface="Arial" panose="020B0604020202020204" pitchFamily="34" charset="0"/>
                <a:cs typeface="Arial" panose="020B0604020202020204" pitchFamily="34" charset="0"/>
              </a:rPr>
              <a:t> removing % &amp; converting it to float.</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emp_length</a:t>
            </a:r>
            <a:r>
              <a:rPr lang="en-US" sz="1200" dirty="0">
                <a:solidFill>
                  <a:schemeClr val="tx1">
                    <a:lumMod val="75000"/>
                    <a:lumOff val="25000"/>
                  </a:schemeClr>
                </a:solidFill>
                <a:latin typeface="Arial" panose="020B0604020202020204" pitchFamily="34" charset="0"/>
                <a:cs typeface="Arial" panose="020B0604020202020204" pitchFamily="34" charset="0"/>
              </a:rPr>
              <a:t> if &lt;1 year is assumed as 0 &amp; 10+ years assumed as 10 &amp; converting it to int.</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Derived Columns</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issue_d</a:t>
            </a:r>
            <a:r>
              <a:rPr lang="en-US" sz="1200" dirty="0">
                <a:solidFill>
                  <a:schemeClr val="tx1">
                    <a:lumMod val="75000"/>
                    <a:lumOff val="25000"/>
                  </a:schemeClr>
                </a:solidFill>
                <a:latin typeface="Arial" panose="020B0604020202020204" pitchFamily="34" charset="0"/>
                <a:cs typeface="Arial" panose="020B0604020202020204" pitchFamily="34" charset="0"/>
              </a:rPr>
              <a:t> , getting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issue_month</a:t>
            </a:r>
            <a:r>
              <a:rPr lang="en-US" sz="1200" dirty="0">
                <a:solidFill>
                  <a:schemeClr val="tx1">
                    <a:lumMod val="75000"/>
                    <a:lumOff val="25000"/>
                  </a:schemeClr>
                </a:solidFill>
                <a:latin typeface="Arial" panose="020B0604020202020204" pitchFamily="34" charset="0"/>
                <a:cs typeface="Arial" panose="020B0604020202020204" pitchFamily="34" charset="0"/>
              </a:rPr>
              <a:t> &amp;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issue_year</a:t>
            </a:r>
            <a:r>
              <a:rPr lang="en-US" sz="1200" dirty="0">
                <a:solidFill>
                  <a:schemeClr val="tx1">
                    <a:lumMod val="75000"/>
                    <a:lumOff val="25000"/>
                  </a:schemeClr>
                </a:solidFill>
                <a:latin typeface="Arial" panose="020B0604020202020204" pitchFamily="34" charset="0"/>
                <a:cs typeface="Arial" panose="020B0604020202020204" pitchFamily="34" charset="0"/>
              </a:rPr>
              <a:t> columns.</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Column </a:t>
            </a:r>
            <a:r>
              <a:rPr lang="en-US" sz="1200" dirty="0" err="1">
                <a:solidFill>
                  <a:schemeClr val="tx1">
                    <a:lumMod val="75000"/>
                    <a:lumOff val="25000"/>
                  </a:schemeClr>
                </a:solidFill>
                <a:latin typeface="Arial" panose="020B0604020202020204" pitchFamily="34" charset="0"/>
                <a:cs typeface="Arial" panose="020B0604020202020204" pitchFamily="34" charset="0"/>
              </a:rPr>
              <a:t>earliest_cr_line</a:t>
            </a:r>
            <a:r>
              <a:rPr lang="en-US" sz="1200" dirty="0">
                <a:solidFill>
                  <a:schemeClr val="tx1">
                    <a:lumMod val="75000"/>
                    <a:lumOff val="25000"/>
                  </a:schemeClr>
                </a:solidFill>
                <a:latin typeface="Arial" panose="020B0604020202020204" pitchFamily="34" charset="0"/>
                <a:cs typeface="Arial" panose="020B0604020202020204" pitchFamily="34" charset="0"/>
              </a:rPr>
              <a:t> , getting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issue_month</a:t>
            </a:r>
            <a:r>
              <a:rPr lang="en-US" sz="1200" dirty="0">
                <a:solidFill>
                  <a:schemeClr val="tx1">
                    <a:lumMod val="75000"/>
                    <a:lumOff val="25000"/>
                  </a:schemeClr>
                </a:solidFill>
                <a:latin typeface="Arial" panose="020B0604020202020204" pitchFamily="34" charset="0"/>
                <a:cs typeface="Arial" panose="020B0604020202020204" pitchFamily="34" charset="0"/>
              </a:rPr>
              <a:t> &amp; </a:t>
            </a:r>
            <a:r>
              <a:rPr lang="en-US" sz="1200" dirty="0" err="1">
                <a:solidFill>
                  <a:schemeClr val="tx1">
                    <a:lumMod val="75000"/>
                    <a:lumOff val="25000"/>
                  </a:schemeClr>
                </a:solidFill>
                <a:latin typeface="Arial" panose="020B0604020202020204" pitchFamily="34" charset="0"/>
                <a:cs typeface="Arial" panose="020B0604020202020204" pitchFamily="34" charset="0"/>
              </a:rPr>
              <a:t>issue_year</a:t>
            </a:r>
            <a:r>
              <a:rPr lang="en-US" sz="1200" dirty="0">
                <a:solidFill>
                  <a:schemeClr val="tx1">
                    <a:lumMod val="75000"/>
                    <a:lumOff val="25000"/>
                  </a:schemeClr>
                </a:solidFill>
                <a:latin typeface="Arial" panose="020B0604020202020204" pitchFamily="34" charset="0"/>
                <a:cs typeface="Arial" panose="020B0604020202020204" pitchFamily="34" charset="0"/>
              </a:rPr>
              <a:t> columns.</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Ø"/>
            </a:pPr>
            <a:r>
              <a:rPr lang="en-US" sz="1200" dirty="0">
                <a:solidFill>
                  <a:schemeClr val="tx1">
                    <a:lumMod val="75000"/>
                    <a:lumOff val="25000"/>
                  </a:schemeClr>
                </a:solidFill>
                <a:latin typeface="Arial" panose="020B0604020202020204" pitchFamily="34" charset="0"/>
                <a:cs typeface="Arial" panose="020B0604020202020204" pitchFamily="34" charset="0"/>
              </a:rPr>
              <a:t>Outlier Removal : Calculated the Inter-Quartile Range (IQR) and filtering out the outliers outside of lower and upper bound</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err="1">
                <a:solidFill>
                  <a:schemeClr val="tx1">
                    <a:lumMod val="75000"/>
                    <a:lumOff val="25000"/>
                  </a:schemeClr>
                </a:solidFill>
                <a:latin typeface="Arial" panose="020B0604020202020204" pitchFamily="34" charset="0"/>
                <a:cs typeface="Arial" panose="020B0604020202020204" pitchFamily="34" charset="0"/>
              </a:rPr>
              <a:t>Funded_amt_inv</a:t>
            </a:r>
            <a:r>
              <a:rPr lang="en-US" sz="1200" dirty="0">
                <a:solidFill>
                  <a:schemeClr val="tx1">
                    <a:lumMod val="75000"/>
                    <a:lumOff val="25000"/>
                  </a:schemeClr>
                </a:solidFill>
                <a:latin typeface="Arial" panose="020B0604020202020204" pitchFamily="34" charset="0"/>
                <a:cs typeface="Arial" panose="020B0604020202020204" pitchFamily="34" charset="0"/>
              </a:rPr>
              <a:t> , upper fence turns around 28k whereas max is 35k, so no need to remove outliers</a:t>
            </a:r>
            <a:r>
              <a:rPr lang="en-US" sz="1200" b="1" dirty="0">
                <a:solidFill>
                  <a:schemeClr val="tx1">
                    <a:lumMod val="75000"/>
                    <a:lumOff val="25000"/>
                  </a:schemeClr>
                </a:solidFill>
                <a:latin typeface="Arial" panose="020B0604020202020204" pitchFamily="34" charset="0"/>
                <a:cs typeface="Arial" panose="020B0604020202020204" pitchFamily="34" charset="0"/>
              </a:rPr>
              <a:t>.</a:t>
            </a:r>
          </a:p>
          <a:p>
            <a:pPr marL="685800" lvl="1" indent="-228600" defTabSz="914400">
              <a:lnSpc>
                <a:spcPct val="90000"/>
              </a:lnSpc>
              <a:spcBef>
                <a:spcPts val="200"/>
              </a:spcBef>
              <a:spcAft>
                <a:spcPts val="400"/>
              </a:spcAft>
              <a:buClr>
                <a:schemeClr val="accent1"/>
              </a:buClr>
              <a:buFont typeface="Wingdings" panose="05000000000000000000" pitchFamily="2" charset="2"/>
              <a:buChar char="Ø"/>
            </a:pPr>
            <a:r>
              <a:rPr lang="en-US" sz="1200" dirty="0" err="1">
                <a:solidFill>
                  <a:schemeClr val="tx1">
                    <a:lumMod val="75000"/>
                    <a:lumOff val="25000"/>
                  </a:schemeClr>
                </a:solidFill>
                <a:latin typeface="Arial" panose="020B0604020202020204" pitchFamily="34" charset="0"/>
                <a:cs typeface="Arial" panose="020B0604020202020204" pitchFamily="34" charset="0"/>
              </a:rPr>
              <a:t>Annual_inc</a:t>
            </a:r>
            <a:r>
              <a:rPr lang="en-US" sz="1200" dirty="0">
                <a:solidFill>
                  <a:schemeClr val="tx1">
                    <a:lumMod val="75000"/>
                    <a:lumOff val="25000"/>
                  </a:schemeClr>
                </a:solidFill>
                <a:latin typeface="Arial" panose="020B0604020202020204" pitchFamily="34" charset="0"/>
                <a:cs typeface="Arial" panose="020B0604020202020204" pitchFamily="34" charset="0"/>
              </a:rPr>
              <a:t> , we need to remove outliers as there is vast difference using 99 percentile we will remove it.</a:t>
            </a:r>
          </a:p>
        </p:txBody>
      </p:sp>
    </p:spTree>
    <p:extLst>
      <p:ext uri="{BB962C8B-B14F-4D97-AF65-F5344CB8AC3E}">
        <p14:creationId xmlns:p14="http://schemas.microsoft.com/office/powerpoint/2010/main" val="261986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32FA-8E30-D636-A28C-FC73D16A1511}"/>
              </a:ext>
            </a:extLst>
          </p:cNvPr>
          <p:cNvSpPr>
            <a:spLocks noGrp="1"/>
          </p:cNvSpPr>
          <p:nvPr>
            <p:ph type="title"/>
          </p:nvPr>
        </p:nvSpPr>
        <p:spPr>
          <a:xfrm>
            <a:off x="1199456" y="620688"/>
            <a:ext cx="10058400" cy="622117"/>
          </a:xfrm>
        </p:spPr>
        <p:txBody>
          <a:bodyPr anchor="b">
            <a:normAutofit fontScale="90000"/>
          </a:bodyPr>
          <a:lstStyle/>
          <a:p>
            <a:pPr algn="ctr"/>
            <a:r>
              <a:rPr lang="en-US" sz="4800" b="0" i="0" dirty="0">
                <a:solidFill>
                  <a:schemeClr val="tx1"/>
                </a:solidFill>
              </a:rPr>
              <a:t>Overall status of loans allotted</a:t>
            </a:r>
            <a:endParaRPr lang="en-US" dirty="0">
              <a:solidFill>
                <a:schemeClr val="tx1"/>
              </a:solidFill>
            </a:endParaRPr>
          </a:p>
        </p:txBody>
      </p:sp>
      <p:pic>
        <p:nvPicPr>
          <p:cNvPr id="11" name="Content Placeholder 4" descr="A graph with blue rectangles&#10;&#10;Description automatically generated">
            <a:extLst>
              <a:ext uri="{FF2B5EF4-FFF2-40B4-BE49-F238E27FC236}">
                <a16:creationId xmlns:a16="http://schemas.microsoft.com/office/drawing/2014/main" id="{A6B8EE5A-8091-6604-F164-D20AA8AADE09}"/>
              </a:ext>
            </a:extLst>
          </p:cNvPr>
          <p:cNvPicPr>
            <a:picLocks noGrp="1" noChangeAspect="1"/>
          </p:cNvPicPr>
          <p:nvPr>
            <p:ph idx="1"/>
          </p:nvPr>
        </p:nvPicPr>
        <p:blipFill>
          <a:blip r:embed="rId2"/>
          <a:stretch>
            <a:fillRect/>
          </a:stretch>
        </p:blipFill>
        <p:spPr>
          <a:xfrm>
            <a:off x="479376" y="1892715"/>
            <a:ext cx="3586033" cy="3052996"/>
          </a:xfrm>
          <a:prstGeom prst="rect">
            <a:avLst/>
          </a:prstGeom>
        </p:spPr>
      </p:pic>
      <p:pic>
        <p:nvPicPr>
          <p:cNvPr id="12" name="Picture 11" descr="A graph of a bar graph&#10;&#10;Description automatically generated with medium confidence">
            <a:extLst>
              <a:ext uri="{FF2B5EF4-FFF2-40B4-BE49-F238E27FC236}">
                <a16:creationId xmlns:a16="http://schemas.microsoft.com/office/drawing/2014/main" id="{FCCB4E4D-1280-4C66-AF94-6C1E3CAFDDA3}"/>
              </a:ext>
            </a:extLst>
          </p:cNvPr>
          <p:cNvPicPr>
            <a:picLocks noChangeAspect="1"/>
          </p:cNvPicPr>
          <p:nvPr/>
        </p:nvPicPr>
        <p:blipFill>
          <a:blip r:embed="rId3"/>
          <a:stretch>
            <a:fillRect/>
          </a:stretch>
        </p:blipFill>
        <p:spPr>
          <a:xfrm>
            <a:off x="4435469" y="1902502"/>
            <a:ext cx="3586033" cy="3052996"/>
          </a:xfrm>
          <a:prstGeom prst="rect">
            <a:avLst/>
          </a:prstGeom>
        </p:spPr>
      </p:pic>
      <p:pic>
        <p:nvPicPr>
          <p:cNvPr id="13" name="Picture 12" descr="A graph of numbers and a bar&#10;&#10;Description automatically generated with medium confidence">
            <a:extLst>
              <a:ext uri="{FF2B5EF4-FFF2-40B4-BE49-F238E27FC236}">
                <a16:creationId xmlns:a16="http://schemas.microsoft.com/office/drawing/2014/main" id="{A1FBF372-9C23-3E14-84C3-CD0A11AA0B54}"/>
              </a:ext>
            </a:extLst>
          </p:cNvPr>
          <p:cNvPicPr>
            <a:picLocks noChangeAspect="1"/>
          </p:cNvPicPr>
          <p:nvPr/>
        </p:nvPicPr>
        <p:blipFill>
          <a:blip r:embed="rId4"/>
          <a:stretch>
            <a:fillRect/>
          </a:stretch>
        </p:blipFill>
        <p:spPr>
          <a:xfrm>
            <a:off x="8404207" y="1944642"/>
            <a:ext cx="3733686" cy="2977101"/>
          </a:xfrm>
          <a:prstGeom prst="rect">
            <a:avLst/>
          </a:prstGeom>
        </p:spPr>
      </p:pic>
      <p:sp>
        <p:nvSpPr>
          <p:cNvPr id="15" name="TextBox 14">
            <a:extLst>
              <a:ext uri="{FF2B5EF4-FFF2-40B4-BE49-F238E27FC236}">
                <a16:creationId xmlns:a16="http://schemas.microsoft.com/office/drawing/2014/main" id="{383FBF67-3DA6-880B-7236-B22D95B68F8A}"/>
              </a:ext>
            </a:extLst>
          </p:cNvPr>
          <p:cNvSpPr txBox="1"/>
          <p:nvPr/>
        </p:nvSpPr>
        <p:spPr>
          <a:xfrm>
            <a:off x="767408" y="5229200"/>
            <a:ext cx="3298001" cy="923330"/>
          </a:xfrm>
          <a:prstGeom prst="rect">
            <a:avLst/>
          </a:prstGeom>
          <a:noFill/>
        </p:spPr>
        <p:txBody>
          <a:bodyPr wrap="square" rtlCol="0">
            <a:spAutoFit/>
          </a:bodyPr>
          <a:lstStyle/>
          <a:p>
            <a:r>
              <a:rPr lang="en-IN" b="0" i="0" dirty="0">
                <a:effectLst/>
                <a:highlight>
                  <a:srgbClr val="FFFFFF"/>
                </a:highlight>
                <a:latin typeface="system-ui"/>
              </a:rPr>
              <a:t>Approx 14% of loans in the datasets are defaulted.</a:t>
            </a:r>
            <a:endParaRPr lang="en-US" dirty="0"/>
          </a:p>
          <a:p>
            <a:endParaRPr lang="en-US" dirty="0"/>
          </a:p>
        </p:txBody>
      </p:sp>
      <p:sp>
        <p:nvSpPr>
          <p:cNvPr id="16" name="TextBox 15">
            <a:extLst>
              <a:ext uri="{FF2B5EF4-FFF2-40B4-BE49-F238E27FC236}">
                <a16:creationId xmlns:a16="http://schemas.microsoft.com/office/drawing/2014/main" id="{DDD6E0FB-0BA4-4B55-4703-4649C0AD121A}"/>
              </a:ext>
            </a:extLst>
          </p:cNvPr>
          <p:cNvSpPr txBox="1"/>
          <p:nvPr/>
        </p:nvSpPr>
        <p:spPr>
          <a:xfrm>
            <a:off x="4723501" y="5085184"/>
            <a:ext cx="3298001" cy="1077218"/>
          </a:xfrm>
          <a:prstGeom prst="rect">
            <a:avLst/>
          </a:prstGeom>
          <a:noFill/>
        </p:spPr>
        <p:txBody>
          <a:bodyPr wrap="square" rtlCol="0">
            <a:spAutoFit/>
          </a:bodyPr>
          <a:lstStyle/>
          <a:p>
            <a:r>
              <a:rPr lang="en-IN" sz="1600" b="0" i="0" dirty="0">
                <a:effectLst/>
                <a:highlight>
                  <a:srgbClr val="FFFFFF"/>
                </a:highlight>
                <a:latin typeface="system-ui"/>
              </a:rPr>
              <a:t> 57% of the amount is recovered from charged off loan, while 17% profit is made on Fully Paid loans.</a:t>
            </a:r>
            <a:endParaRPr lang="en-US" sz="1600" dirty="0"/>
          </a:p>
          <a:p>
            <a:endParaRPr lang="en-US" sz="1600" dirty="0"/>
          </a:p>
        </p:txBody>
      </p:sp>
      <p:sp>
        <p:nvSpPr>
          <p:cNvPr id="17" name="TextBox 16">
            <a:extLst>
              <a:ext uri="{FF2B5EF4-FFF2-40B4-BE49-F238E27FC236}">
                <a16:creationId xmlns:a16="http://schemas.microsoft.com/office/drawing/2014/main" id="{E2E4D3B7-B629-42ED-B1FA-6300142CC70C}"/>
              </a:ext>
            </a:extLst>
          </p:cNvPr>
          <p:cNvSpPr txBox="1"/>
          <p:nvPr/>
        </p:nvSpPr>
        <p:spPr>
          <a:xfrm>
            <a:off x="8760296" y="5113734"/>
            <a:ext cx="3240360" cy="1323439"/>
          </a:xfrm>
          <a:prstGeom prst="rect">
            <a:avLst/>
          </a:prstGeom>
          <a:noFill/>
        </p:spPr>
        <p:txBody>
          <a:bodyPr wrap="square" rtlCol="0">
            <a:spAutoFit/>
          </a:bodyPr>
          <a:lstStyle/>
          <a:p>
            <a:r>
              <a:rPr lang="en-IN" sz="1600" b="0" i="0" dirty="0">
                <a:effectLst/>
                <a:highlight>
                  <a:srgbClr val="FFFFFF"/>
                </a:highlight>
                <a:latin typeface="system-ui"/>
              </a:rPr>
              <a:t>As the loan amount increases , the % of charged off loan also increases. Hence, higher the loans, the risk of defaulters increases.</a:t>
            </a:r>
          </a:p>
          <a:p>
            <a:endParaRPr lang="en-US" sz="1600" dirty="0"/>
          </a:p>
        </p:txBody>
      </p:sp>
    </p:spTree>
    <p:extLst>
      <p:ext uri="{BB962C8B-B14F-4D97-AF65-F5344CB8AC3E}">
        <p14:creationId xmlns:p14="http://schemas.microsoft.com/office/powerpoint/2010/main" val="17746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36BE-3C4C-F676-4138-F7DCF18ACA9A}"/>
              </a:ext>
            </a:extLst>
          </p:cNvPr>
          <p:cNvSpPr>
            <a:spLocks noGrp="1"/>
          </p:cNvSpPr>
          <p:nvPr>
            <p:ph type="title"/>
          </p:nvPr>
        </p:nvSpPr>
        <p:spPr/>
        <p:txBody>
          <a:bodyPr>
            <a:normAutofit/>
          </a:bodyPr>
          <a:lstStyle/>
          <a:p>
            <a:pPr algn="ctr"/>
            <a:r>
              <a:rPr lang="en-US" sz="3600" dirty="0"/>
              <a:t>Univariate Analysis – Loan Grade Analysis</a:t>
            </a:r>
          </a:p>
        </p:txBody>
      </p:sp>
      <p:pic>
        <p:nvPicPr>
          <p:cNvPr id="4" name="Content Placeholder 3" descr="A comparison of a graph&#10;&#10;Description automatically generated">
            <a:extLst>
              <a:ext uri="{FF2B5EF4-FFF2-40B4-BE49-F238E27FC236}">
                <a16:creationId xmlns:a16="http://schemas.microsoft.com/office/drawing/2014/main" id="{C9C31C47-F00D-B17B-9C3D-E420737820AA}"/>
              </a:ext>
            </a:extLst>
          </p:cNvPr>
          <p:cNvPicPr>
            <a:picLocks noGrp="1" noChangeAspect="1"/>
          </p:cNvPicPr>
          <p:nvPr>
            <p:ph idx="1"/>
          </p:nvPr>
        </p:nvPicPr>
        <p:blipFill>
          <a:blip r:embed="rId2"/>
          <a:stretch>
            <a:fillRect/>
          </a:stretch>
        </p:blipFill>
        <p:spPr>
          <a:xfrm>
            <a:off x="6320748" y="1837714"/>
            <a:ext cx="4834932" cy="1706956"/>
          </a:xfrm>
          <a:prstGeom prst="roundRect">
            <a:avLst>
              <a:gd name="adj" fmla="val 1858"/>
            </a:avLst>
          </a:prstGeom>
          <a:effectLst/>
        </p:spPr>
      </p:pic>
      <p:pic>
        <p:nvPicPr>
          <p:cNvPr id="5" name="Picture 4" descr="A graph of different colored bars&#10;&#10;Description automatically generated">
            <a:extLst>
              <a:ext uri="{FF2B5EF4-FFF2-40B4-BE49-F238E27FC236}">
                <a16:creationId xmlns:a16="http://schemas.microsoft.com/office/drawing/2014/main" id="{E592096A-1C7F-5A04-8879-BF8F0C14045B}"/>
              </a:ext>
            </a:extLst>
          </p:cNvPr>
          <p:cNvPicPr>
            <a:picLocks noChangeAspect="1"/>
          </p:cNvPicPr>
          <p:nvPr/>
        </p:nvPicPr>
        <p:blipFill>
          <a:blip r:embed="rId3"/>
          <a:stretch>
            <a:fillRect/>
          </a:stretch>
        </p:blipFill>
        <p:spPr>
          <a:xfrm>
            <a:off x="6126480" y="3645024"/>
            <a:ext cx="5210634" cy="2592288"/>
          </a:xfrm>
          <a:prstGeom prst="roundRect">
            <a:avLst>
              <a:gd name="adj" fmla="val 1858"/>
            </a:avLst>
          </a:prstGeom>
          <a:effectLst/>
        </p:spPr>
      </p:pic>
      <p:sp>
        <p:nvSpPr>
          <p:cNvPr id="6" name="TextBox 5">
            <a:extLst>
              <a:ext uri="{FF2B5EF4-FFF2-40B4-BE49-F238E27FC236}">
                <a16:creationId xmlns:a16="http://schemas.microsoft.com/office/drawing/2014/main" id="{9FBC40B5-2CD2-2841-4329-FC484FBBABDF}"/>
              </a:ext>
            </a:extLst>
          </p:cNvPr>
          <p:cNvSpPr txBox="1"/>
          <p:nvPr/>
        </p:nvSpPr>
        <p:spPr>
          <a:xfrm>
            <a:off x="1104444" y="2691192"/>
            <a:ext cx="4926712" cy="2308324"/>
          </a:xfrm>
          <a:prstGeom prst="rect">
            <a:avLst/>
          </a:prstGeom>
          <a:noFill/>
        </p:spPr>
        <p:txBody>
          <a:bodyPr wrap="square" rtlCol="0">
            <a:spAutoFit/>
          </a:bodyPr>
          <a:lstStyle/>
          <a:p>
            <a:pPr algn="l">
              <a:buFont typeface="Arial" panose="020B0604020202020204" pitchFamily="34" charset="0"/>
              <a:buChar char="•"/>
            </a:pPr>
            <a:r>
              <a:rPr lang="en-IN" sz="1800" b="0" i="0" dirty="0">
                <a:effectLst/>
                <a:highlight>
                  <a:srgbClr val="FFFFFF"/>
                </a:highlight>
                <a:latin typeface="system-ui"/>
              </a:rPr>
              <a:t> Grade A and B loans are safe. The percentages in full dataset are much higher than percentages in Charged Off loans.</a:t>
            </a:r>
          </a:p>
          <a:p>
            <a:pPr algn="l"/>
            <a:endParaRPr lang="en-IN" sz="1800" b="0" i="0" dirty="0">
              <a:effectLst/>
              <a:highlight>
                <a:srgbClr val="FFFFFF"/>
              </a:highlight>
              <a:latin typeface="system-ui"/>
            </a:endParaRPr>
          </a:p>
          <a:p>
            <a:pPr algn="l">
              <a:buFont typeface="Arial" panose="020B0604020202020204" pitchFamily="34" charset="0"/>
              <a:buChar char="•"/>
            </a:pPr>
            <a:r>
              <a:rPr lang="en-IN" sz="1800" b="0" i="0" dirty="0">
                <a:effectLst/>
                <a:highlight>
                  <a:srgbClr val="FFFFFF"/>
                </a:highlight>
                <a:latin typeface="system-ui"/>
              </a:rPr>
              <a:t> Grade D, E, F, G loans are less safe. We should plot grade by percentage Charged Off by category</a:t>
            </a:r>
          </a:p>
          <a:p>
            <a:pPr algn="l"/>
            <a:endParaRPr lang="en-IN" sz="1800" b="0" i="0" dirty="0">
              <a:effectLst/>
              <a:highlight>
                <a:srgbClr val="FFFFFF"/>
              </a:highlight>
              <a:latin typeface="system-ui"/>
            </a:endParaRPr>
          </a:p>
          <a:p>
            <a:pPr algn="l">
              <a:buFont typeface="Arial" panose="020B0604020202020204" pitchFamily="34" charset="0"/>
              <a:buChar char="•"/>
            </a:pPr>
            <a:r>
              <a:rPr lang="en-IN" sz="1800" b="0" i="0" dirty="0">
                <a:effectLst/>
                <a:highlight>
                  <a:srgbClr val="FFFFFF"/>
                </a:highlight>
                <a:latin typeface="system-ui"/>
              </a:rPr>
              <a:t> Grading system of LC works properly.</a:t>
            </a:r>
          </a:p>
        </p:txBody>
      </p:sp>
    </p:spTree>
    <p:extLst>
      <p:ext uri="{BB962C8B-B14F-4D97-AF65-F5344CB8AC3E}">
        <p14:creationId xmlns:p14="http://schemas.microsoft.com/office/powerpoint/2010/main" val="9806408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Leading_Club_Case_Study" id="{C3A466AB-E5F2-4565-80F0-3E4F8DB4622C}" vid="{A82EC187-620B-4D65-882D-9CC9DCD05DBB}"/>
    </a:ext>
  </a:extLst>
</a:theme>
</file>

<file path=docProps/app.xml><?xml version="1.0" encoding="utf-8"?>
<Properties xmlns="http://schemas.openxmlformats.org/officeDocument/2006/extended-properties" xmlns:vt="http://schemas.openxmlformats.org/officeDocument/2006/docPropsVTypes">
  <Template>Retrospect</Template>
  <TotalTime>341</TotalTime>
  <Words>2100</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system-ui</vt:lpstr>
      <vt:lpstr>Verdana</vt:lpstr>
      <vt:lpstr>Wingdings</vt:lpstr>
      <vt:lpstr>Retrospect</vt:lpstr>
      <vt:lpstr>Lending Club Case Study</vt:lpstr>
      <vt:lpstr>Background</vt:lpstr>
      <vt:lpstr>Step for Analysis</vt:lpstr>
      <vt:lpstr>Data Loading</vt:lpstr>
      <vt:lpstr>Data Understanding</vt:lpstr>
      <vt:lpstr>Data Cleaning &amp; Pre-processing </vt:lpstr>
      <vt:lpstr>Data Cleaning &amp; Pre-processing  </vt:lpstr>
      <vt:lpstr>Overall status of loans allotted</vt:lpstr>
      <vt:lpstr>Univariate Analysis – Loan Grade Analysis</vt:lpstr>
      <vt:lpstr>Univariate Analysis on prior Bad Records </vt:lpstr>
      <vt:lpstr>Segmented Analysis</vt:lpstr>
      <vt:lpstr>Bivariate Analysis</vt:lpstr>
      <vt:lpstr>Derived Metrics</vt:lpstr>
      <vt:lpstr>Correlation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Arif, Mohammad</dc:creator>
  <cp:lastModifiedBy>Meenakshi Gupta</cp:lastModifiedBy>
  <cp:revision>6</cp:revision>
  <dcterms:created xsi:type="dcterms:W3CDTF">2024-08-20T13:39:21Z</dcterms:created>
  <dcterms:modified xsi:type="dcterms:W3CDTF">2024-08-21T09:37:43Z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2024-08-20T00:00:00Z</vt:filetime>
  </property>
  <property fmtid="{D5CDD505-2E9C-101B-9397-08002B2CF9AE}" pid="3" name="Creator">
    <vt:lpwstr>Microsoft® PowerPoint® for Microsoft 365</vt:lpwstr>
  </property>
  <property fmtid="{D5CDD505-2E9C-101B-9397-08002B2CF9AE}" pid="4" name="LastSaved">
    <vt:filetime>2024-08-20T00:00:00Z</vt:filetime>
  </property>
  <property fmtid="{D5CDD505-2E9C-101B-9397-08002B2CF9AE}" pid="5" name="Producer">
    <vt:lpwstr>Microsoft® PowerPoint® for Microsoft 365</vt:lpwstr>
  </property>
</Properties>
</file>