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E00AA5-59A7-45DE-9F03-FADD00B5810E}">
  <a:tblStyle styleId="{AAE00AA5-59A7-45DE-9F03-FADD00B581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8574642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f8574642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f6391c1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f6391c1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f857464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f857464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f857464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f857464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f857464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f857464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f6391c75e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f6391c75e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f857464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f857464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f857464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f857464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f857464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f857464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f6391c75e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f6391c75e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57379f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57379f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95a306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95a306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551a6d6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551a6d6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f8574642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f857464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f857464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f857464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f8574642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f8574642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57379f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57379f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57379f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257379f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3.jpg"/><Relationship Id="rId5"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1.png"/><Relationship Id="rId8"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abs/2010.11929" TargetMode="External"/><Relationship Id="rId4" Type="http://schemas.openxmlformats.org/officeDocument/2006/relationships/hyperlink" Target="https://ieeexplore.ieee.org/stamp/stamp.jsp?tp=&amp;arnumber=9776410" TargetMode="External"/><Relationship Id="rId5" Type="http://schemas.openxmlformats.org/officeDocument/2006/relationships/hyperlink" Target="https://www.kaggle.com/datasets/manjilkarki/deepfake-and-real-im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0050" y="1689150"/>
            <a:ext cx="6092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DeepFake Detection</a:t>
            </a:r>
            <a:endParaRPr/>
          </a:p>
          <a:p>
            <a:pPr indent="0" lvl="0" marL="0" rtl="0" algn="l">
              <a:spcBef>
                <a:spcPts val="0"/>
              </a:spcBef>
              <a:spcAft>
                <a:spcPts val="0"/>
              </a:spcAft>
              <a:buNone/>
            </a:pPr>
            <a:r>
              <a:rPr lang="en-GB" sz="2266"/>
              <a:t>Using </a:t>
            </a:r>
            <a:r>
              <a:rPr lang="en-GB" sz="2266"/>
              <a:t>FFNN, </a:t>
            </a:r>
            <a:r>
              <a:rPr lang="en-GB" sz="2266"/>
              <a:t>CNN &amp; Transformers</a:t>
            </a:r>
            <a:endParaRPr sz="3600"/>
          </a:p>
        </p:txBody>
      </p:sp>
      <p:sp>
        <p:nvSpPr>
          <p:cNvPr id="135" name="Google Shape;135;p13"/>
          <p:cNvSpPr txBox="1"/>
          <p:nvPr>
            <p:ph idx="1" type="subTitle"/>
          </p:nvPr>
        </p:nvSpPr>
        <p:spPr>
          <a:xfrm>
            <a:off x="5994775" y="4160650"/>
            <a:ext cx="2608800" cy="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Team DeepScan</a:t>
            </a:r>
            <a:endParaRPr b="1" sz="2000"/>
          </a:p>
        </p:txBody>
      </p:sp>
      <p:sp>
        <p:nvSpPr>
          <p:cNvPr id="136" name="Google Shape;136;p13"/>
          <p:cNvSpPr txBox="1"/>
          <p:nvPr/>
        </p:nvSpPr>
        <p:spPr>
          <a:xfrm>
            <a:off x="295600" y="4309250"/>
            <a:ext cx="50121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https://github.com/ArifAli-0/CS725-Project</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539975" y="112300"/>
            <a:ext cx="5828700" cy="4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Results :Analysis  of Model Performance</a:t>
            </a:r>
            <a:endParaRPr sz="1900"/>
          </a:p>
        </p:txBody>
      </p:sp>
      <p:pic>
        <p:nvPicPr>
          <p:cNvPr id="197" name="Google Shape;197;p22"/>
          <p:cNvPicPr preferRelativeResize="0"/>
          <p:nvPr/>
        </p:nvPicPr>
        <p:blipFill>
          <a:blip r:embed="rId3">
            <a:alphaModFix/>
          </a:blip>
          <a:stretch>
            <a:fillRect/>
          </a:stretch>
        </p:blipFill>
        <p:spPr>
          <a:xfrm>
            <a:off x="512275" y="674700"/>
            <a:ext cx="3973500" cy="2492100"/>
          </a:xfrm>
          <a:prstGeom prst="roundRect">
            <a:avLst>
              <a:gd fmla="val 16667" name="adj"/>
            </a:avLst>
          </a:prstGeom>
          <a:noFill/>
          <a:ln>
            <a:noFill/>
          </a:ln>
        </p:spPr>
      </p:pic>
      <p:pic>
        <p:nvPicPr>
          <p:cNvPr id="198" name="Google Shape;198;p22"/>
          <p:cNvPicPr preferRelativeResize="0"/>
          <p:nvPr/>
        </p:nvPicPr>
        <p:blipFill>
          <a:blip r:embed="rId4">
            <a:alphaModFix/>
          </a:blip>
          <a:stretch>
            <a:fillRect/>
          </a:stretch>
        </p:blipFill>
        <p:spPr>
          <a:xfrm>
            <a:off x="4672750" y="674700"/>
            <a:ext cx="4318800" cy="2433600"/>
          </a:xfrm>
          <a:prstGeom prst="roundRect">
            <a:avLst>
              <a:gd fmla="val 16667" name="adj"/>
            </a:avLst>
          </a:prstGeom>
          <a:noFill/>
          <a:ln>
            <a:noFill/>
          </a:ln>
        </p:spPr>
      </p:pic>
      <p:sp>
        <p:nvSpPr>
          <p:cNvPr id="199" name="Google Shape;199;p22"/>
          <p:cNvSpPr txBox="1"/>
          <p:nvPr/>
        </p:nvSpPr>
        <p:spPr>
          <a:xfrm>
            <a:off x="595325" y="3239325"/>
            <a:ext cx="3738300" cy="15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Training and Validation Accuracy:</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Training Accuracy:98%</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Validation Accuracy:86%</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Epoch:6</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Models Does not seem to </a:t>
            </a:r>
            <a:r>
              <a:rPr lang="en-GB" sz="1300">
                <a:solidFill>
                  <a:schemeClr val="lt1"/>
                </a:solidFill>
                <a:latin typeface="Lato"/>
                <a:ea typeface="Lato"/>
                <a:cs typeface="Lato"/>
                <a:sym typeface="Lato"/>
              </a:rPr>
              <a:t>improve</a:t>
            </a:r>
            <a:r>
              <a:rPr lang="en-GB" sz="1300">
                <a:solidFill>
                  <a:schemeClr val="lt1"/>
                </a:solidFill>
                <a:latin typeface="Lato"/>
                <a:ea typeface="Lato"/>
                <a:cs typeface="Lato"/>
                <a:sym typeface="Lato"/>
              </a:rPr>
              <a:t> after epoch number 6.</a:t>
            </a:r>
            <a:endParaRPr sz="1300">
              <a:solidFill>
                <a:schemeClr val="lt1"/>
              </a:solidFill>
              <a:latin typeface="Lato"/>
              <a:ea typeface="Lato"/>
              <a:cs typeface="Lato"/>
              <a:sym typeface="Lato"/>
            </a:endParaRPr>
          </a:p>
        </p:txBody>
      </p:sp>
      <p:sp>
        <p:nvSpPr>
          <p:cNvPr id="200" name="Google Shape;200;p22"/>
          <p:cNvSpPr txBox="1"/>
          <p:nvPr/>
        </p:nvSpPr>
        <p:spPr>
          <a:xfrm>
            <a:off x="5011525" y="3239325"/>
            <a:ext cx="3585900" cy="15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Training and Validation Loss: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Training Loss:0.29%</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Validation Loss:0.25</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Epoch:6</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Since The Validation loss is increasing after epoch 6 ,the model seems to overfit.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3"/>
          <p:cNvPicPr preferRelativeResize="0"/>
          <p:nvPr/>
        </p:nvPicPr>
        <p:blipFill rotWithShape="1">
          <a:blip r:embed="rId3">
            <a:alphaModFix/>
          </a:blip>
          <a:srcRect b="0" l="1191" r="1181" t="0"/>
          <a:stretch/>
        </p:blipFill>
        <p:spPr>
          <a:xfrm>
            <a:off x="549725" y="813475"/>
            <a:ext cx="4022400" cy="2746800"/>
          </a:xfrm>
          <a:prstGeom prst="roundRect">
            <a:avLst>
              <a:gd fmla="val 16667" name="adj"/>
            </a:avLst>
          </a:prstGeom>
          <a:noFill/>
          <a:ln>
            <a:noFill/>
          </a:ln>
        </p:spPr>
      </p:pic>
      <p:pic>
        <p:nvPicPr>
          <p:cNvPr id="206" name="Google Shape;206;p23"/>
          <p:cNvPicPr preferRelativeResize="0"/>
          <p:nvPr/>
        </p:nvPicPr>
        <p:blipFill rotWithShape="1">
          <a:blip r:embed="rId4">
            <a:alphaModFix/>
          </a:blip>
          <a:srcRect b="0" l="1191" r="1181" t="0"/>
          <a:stretch/>
        </p:blipFill>
        <p:spPr>
          <a:xfrm>
            <a:off x="4716850" y="813475"/>
            <a:ext cx="4022400" cy="2746800"/>
          </a:xfrm>
          <a:prstGeom prst="roundRect">
            <a:avLst>
              <a:gd fmla="val 16667" name="adj"/>
            </a:avLst>
          </a:prstGeom>
          <a:noFill/>
          <a:ln>
            <a:noFill/>
          </a:ln>
        </p:spPr>
      </p:pic>
      <p:sp>
        <p:nvSpPr>
          <p:cNvPr id="207" name="Google Shape;207;p23"/>
          <p:cNvSpPr txBox="1"/>
          <p:nvPr/>
        </p:nvSpPr>
        <p:spPr>
          <a:xfrm>
            <a:off x="519200" y="3655775"/>
            <a:ext cx="3980400" cy="11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Precision focuses on the accuracy of positive predictions. It measures the ability of the model to avoid making false positive predictions.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08" name="Google Shape;208;p23"/>
          <p:cNvSpPr txBox="1"/>
          <p:nvPr/>
        </p:nvSpPr>
        <p:spPr>
          <a:xfrm>
            <a:off x="690425" y="148875"/>
            <a:ext cx="8120700" cy="1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Training Precision and recall                                                                      Validation </a:t>
            </a:r>
            <a:r>
              <a:rPr lang="en-GB" sz="1300">
                <a:solidFill>
                  <a:schemeClr val="lt1"/>
                </a:solidFill>
                <a:latin typeface="Lato"/>
                <a:ea typeface="Lato"/>
                <a:cs typeface="Lato"/>
                <a:sym typeface="Lato"/>
              </a:rPr>
              <a:t>precision</a:t>
            </a:r>
            <a:r>
              <a:rPr lang="en-GB" sz="1300">
                <a:solidFill>
                  <a:schemeClr val="lt1"/>
                </a:solidFill>
                <a:latin typeface="Lato"/>
                <a:ea typeface="Lato"/>
                <a:cs typeface="Lato"/>
                <a:sym typeface="Lato"/>
              </a:rPr>
              <a:t> and Recall</a:t>
            </a:r>
            <a:endParaRPr sz="1300">
              <a:solidFill>
                <a:schemeClr val="lt1"/>
              </a:solidFill>
              <a:latin typeface="Lato"/>
              <a:ea typeface="Lato"/>
              <a:cs typeface="Lato"/>
              <a:sym typeface="Lato"/>
            </a:endParaRPr>
          </a:p>
        </p:txBody>
      </p:sp>
      <p:sp>
        <p:nvSpPr>
          <p:cNvPr id="209" name="Google Shape;209;p23"/>
          <p:cNvSpPr txBox="1"/>
          <p:nvPr/>
        </p:nvSpPr>
        <p:spPr>
          <a:xfrm>
            <a:off x="4900450" y="3655775"/>
            <a:ext cx="3745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Recall measures the model's ability to capture all the actual positive instances. It is crucial when the goal is to minimize false negatives.</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0" y="1437300"/>
            <a:ext cx="4965300" cy="3462300"/>
          </a:xfrm>
          <a:prstGeom prst="rect">
            <a:avLst/>
          </a:prstGeom>
        </p:spPr>
        <p:txBody>
          <a:bodyPr anchorCtr="0" anchor="t" bIns="91425" lIns="91425" spcFirstLastPara="1" rIns="91425" wrap="square" tIns="91425">
            <a:normAutofit fontScale="32500" lnSpcReduction="20000"/>
          </a:bodyPr>
          <a:lstStyle/>
          <a:p>
            <a:pPr indent="0" lvl="0" marL="0" rtl="0" algn="l">
              <a:spcBef>
                <a:spcPts val="1800"/>
              </a:spcBef>
              <a:spcAft>
                <a:spcPts val="0"/>
              </a:spcAft>
              <a:buNone/>
            </a:pPr>
            <a:r>
              <a:t/>
            </a:r>
            <a:endParaRPr sz="3439">
              <a:solidFill>
                <a:srgbClr val="E3E3E3"/>
              </a:solidFill>
              <a:latin typeface="Arial"/>
              <a:ea typeface="Arial"/>
              <a:cs typeface="Arial"/>
              <a:sym typeface="Arial"/>
            </a:endParaRPr>
          </a:p>
          <a:p>
            <a:pPr indent="-322434" lvl="0" marL="457200" rtl="0" algn="l">
              <a:lnSpc>
                <a:spcPct val="150000"/>
              </a:lnSpc>
              <a:spcBef>
                <a:spcPts val="1800"/>
              </a:spcBef>
              <a:spcAft>
                <a:spcPts val="0"/>
              </a:spcAft>
              <a:buClr>
                <a:srgbClr val="E3E3E3"/>
              </a:buClr>
              <a:buSzPct val="100000"/>
              <a:buFont typeface="Arial"/>
              <a:buChar char="●"/>
            </a:pPr>
            <a:r>
              <a:rPr lang="en-GB" sz="4546">
                <a:solidFill>
                  <a:srgbClr val="E3E3E3"/>
                </a:solidFill>
                <a:latin typeface="Arial"/>
                <a:ea typeface="Arial"/>
                <a:cs typeface="Arial"/>
                <a:sym typeface="Arial"/>
              </a:rPr>
              <a:t>Transformers are a type of neural network that are based on attention mechanisms.</a:t>
            </a:r>
            <a:endParaRPr sz="4546">
              <a:solidFill>
                <a:srgbClr val="E3E3E3"/>
              </a:solidFill>
              <a:latin typeface="Arial"/>
              <a:ea typeface="Arial"/>
              <a:cs typeface="Arial"/>
              <a:sym typeface="Arial"/>
            </a:endParaRPr>
          </a:p>
          <a:p>
            <a:pPr indent="-322434" lvl="0" marL="457200" rtl="0" algn="l">
              <a:lnSpc>
                <a:spcPct val="150000"/>
              </a:lnSpc>
              <a:spcBef>
                <a:spcPts val="0"/>
              </a:spcBef>
              <a:spcAft>
                <a:spcPts val="0"/>
              </a:spcAft>
              <a:buClr>
                <a:srgbClr val="E3E3E3"/>
              </a:buClr>
              <a:buSzPct val="100000"/>
              <a:buFont typeface="Arial"/>
              <a:buChar char="●"/>
            </a:pPr>
            <a:r>
              <a:rPr lang="en-GB" sz="4546">
                <a:solidFill>
                  <a:srgbClr val="E3E3E3"/>
                </a:solidFill>
                <a:latin typeface="Arial"/>
                <a:ea typeface="Arial"/>
                <a:cs typeface="Arial"/>
                <a:sym typeface="Arial"/>
              </a:rPr>
              <a:t>Attention mechanisms allow transformers to learn long-range dependencies in data.</a:t>
            </a:r>
            <a:endParaRPr sz="4546">
              <a:solidFill>
                <a:srgbClr val="E3E3E3"/>
              </a:solidFill>
              <a:latin typeface="Arial"/>
              <a:ea typeface="Arial"/>
              <a:cs typeface="Arial"/>
              <a:sym typeface="Arial"/>
            </a:endParaRPr>
          </a:p>
          <a:p>
            <a:pPr indent="-322434" lvl="0" marL="457200" rtl="0" algn="l">
              <a:lnSpc>
                <a:spcPct val="150000"/>
              </a:lnSpc>
              <a:spcBef>
                <a:spcPts val="0"/>
              </a:spcBef>
              <a:spcAft>
                <a:spcPts val="0"/>
              </a:spcAft>
              <a:buClr>
                <a:srgbClr val="E3E3E3"/>
              </a:buClr>
              <a:buSzPct val="100000"/>
              <a:buFont typeface="Arial"/>
              <a:buChar char="●"/>
            </a:pPr>
            <a:r>
              <a:rPr lang="en-GB" sz="4546">
                <a:solidFill>
                  <a:srgbClr val="E3E3E3"/>
                </a:solidFill>
                <a:latin typeface="Arial"/>
                <a:ea typeface="Arial"/>
                <a:cs typeface="Arial"/>
                <a:sym typeface="Arial"/>
              </a:rPr>
              <a:t>Transformers have been used to achieve state-of-the-art results on natural language processing (NLP) tasks.</a:t>
            </a:r>
            <a:endParaRPr sz="4546">
              <a:solidFill>
                <a:srgbClr val="E3E3E3"/>
              </a:solidFill>
              <a:latin typeface="Arial"/>
              <a:ea typeface="Arial"/>
              <a:cs typeface="Arial"/>
              <a:sym typeface="Arial"/>
            </a:endParaRPr>
          </a:p>
          <a:p>
            <a:pPr indent="-322434" lvl="0" marL="457200" rtl="0" algn="l">
              <a:lnSpc>
                <a:spcPct val="150000"/>
              </a:lnSpc>
              <a:spcBef>
                <a:spcPts val="0"/>
              </a:spcBef>
              <a:spcAft>
                <a:spcPts val="0"/>
              </a:spcAft>
              <a:buClr>
                <a:srgbClr val="E3E3E3"/>
              </a:buClr>
              <a:buSzPct val="100000"/>
              <a:buFont typeface="Arial"/>
              <a:buChar char="●"/>
            </a:pPr>
            <a:r>
              <a:rPr lang="en-GB" sz="4546">
                <a:solidFill>
                  <a:srgbClr val="E3E3E3"/>
                </a:solidFill>
                <a:latin typeface="Arial"/>
                <a:ea typeface="Arial"/>
                <a:cs typeface="Arial"/>
                <a:sym typeface="Arial"/>
              </a:rPr>
              <a:t>Transformers have also been shown to be effective for deepfake detection.</a:t>
            </a:r>
            <a:endParaRPr sz="4546">
              <a:solidFill>
                <a:srgbClr val="E3E3E3"/>
              </a:solidFill>
              <a:latin typeface="Arial"/>
              <a:ea typeface="Arial"/>
              <a:cs typeface="Arial"/>
              <a:sym typeface="Arial"/>
            </a:endParaRPr>
          </a:p>
          <a:p>
            <a:pPr indent="0" lvl="0" marL="0" rtl="0" algn="l">
              <a:spcBef>
                <a:spcPts val="1100"/>
              </a:spcBef>
              <a:spcAft>
                <a:spcPts val="1200"/>
              </a:spcAft>
              <a:buNone/>
            </a:pPr>
            <a:r>
              <a:t/>
            </a:r>
            <a:endParaRPr/>
          </a:p>
        </p:txBody>
      </p:sp>
      <p:sp>
        <p:nvSpPr>
          <p:cNvPr id="215" name="Google Shape;215;p24"/>
          <p:cNvSpPr txBox="1"/>
          <p:nvPr>
            <p:ph type="title"/>
          </p:nvPr>
        </p:nvSpPr>
        <p:spPr>
          <a:xfrm>
            <a:off x="1115500" y="729575"/>
            <a:ext cx="3014400" cy="6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Transformers</a:t>
            </a:r>
            <a:endParaRPr/>
          </a:p>
        </p:txBody>
      </p:sp>
      <p:pic>
        <p:nvPicPr>
          <p:cNvPr id="216" name="Google Shape;216;p24"/>
          <p:cNvPicPr preferRelativeResize="0"/>
          <p:nvPr/>
        </p:nvPicPr>
        <p:blipFill>
          <a:blip r:embed="rId3">
            <a:alphaModFix/>
          </a:blip>
          <a:stretch>
            <a:fillRect/>
          </a:stretch>
        </p:blipFill>
        <p:spPr>
          <a:xfrm>
            <a:off x="4965300" y="981175"/>
            <a:ext cx="4097700" cy="33396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973825" y="238975"/>
            <a:ext cx="3380400" cy="42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6249"/>
              <a:buNone/>
            </a:pPr>
            <a:r>
              <a:rPr lang="en-GB" sz="1760"/>
              <a:t>DeepFake and Transformers</a:t>
            </a:r>
            <a:endParaRPr sz="1760"/>
          </a:p>
        </p:txBody>
      </p:sp>
      <p:sp>
        <p:nvSpPr>
          <p:cNvPr id="222" name="Google Shape;222;p25"/>
          <p:cNvSpPr txBox="1"/>
          <p:nvPr/>
        </p:nvSpPr>
        <p:spPr>
          <a:xfrm>
            <a:off x="193175" y="885200"/>
            <a:ext cx="4638300" cy="30969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lang="en-GB" sz="1300">
                <a:solidFill>
                  <a:schemeClr val="lt1"/>
                </a:solidFill>
                <a:latin typeface="Lato"/>
                <a:ea typeface="Lato"/>
                <a:cs typeface="Lato"/>
                <a:sym typeface="Lato"/>
              </a:rPr>
              <a:t>TRAINING ViT MODEL</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GB" sz="1300">
                <a:solidFill>
                  <a:schemeClr val="lt1"/>
                </a:solidFill>
                <a:latin typeface="Lato"/>
                <a:ea typeface="Lato"/>
                <a:cs typeface="Lato"/>
                <a:sym typeface="Lato"/>
              </a:rPr>
              <a:t>Creates patch embeddings of input image.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patch embeddings, along with the classification token, are passed through multiple Transformer blocks.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Each Transformer block consists of a MultiHead Self-Attention Block (MSA Block) and a Multi-Layer Perceptron Block (MLP Block).</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final output from the Transformer blocks is passed through an MLP block.</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classification token, which contains information about the input images’ class, is used to make predictions.</a:t>
            </a:r>
            <a:endParaRPr sz="1300">
              <a:solidFill>
                <a:schemeClr val="lt1"/>
              </a:solidFill>
              <a:latin typeface="Lato"/>
              <a:ea typeface="Lato"/>
              <a:cs typeface="Lato"/>
              <a:sym typeface="Lato"/>
            </a:endParaRPr>
          </a:p>
        </p:txBody>
      </p:sp>
      <p:sp>
        <p:nvSpPr>
          <p:cNvPr id="223" name="Google Shape;223;p25"/>
          <p:cNvSpPr txBox="1"/>
          <p:nvPr/>
        </p:nvSpPr>
        <p:spPr>
          <a:xfrm>
            <a:off x="432125" y="3844550"/>
            <a:ext cx="416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Main Entities of Model:</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Loss Function - Binary Cross Entropy Loss,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Optimizer - SGD, momentum = 0.9, lr =1e-2</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24" name="Google Shape;224;p25"/>
          <p:cNvPicPr preferRelativeResize="0"/>
          <p:nvPr/>
        </p:nvPicPr>
        <p:blipFill>
          <a:blip r:embed="rId3">
            <a:alphaModFix/>
          </a:blip>
          <a:stretch>
            <a:fillRect/>
          </a:stretch>
        </p:blipFill>
        <p:spPr>
          <a:xfrm>
            <a:off x="4778100" y="1094950"/>
            <a:ext cx="4306076" cy="3146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sp>
        <p:nvSpPr>
          <p:cNvPr id="229" name="Google Shape;229;p26"/>
          <p:cNvSpPr txBox="1"/>
          <p:nvPr>
            <p:ph type="title"/>
          </p:nvPr>
        </p:nvSpPr>
        <p:spPr>
          <a:xfrm>
            <a:off x="539975" y="112300"/>
            <a:ext cx="5828700" cy="4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Results :Analysis  of Model Performance</a:t>
            </a:r>
            <a:endParaRPr sz="1900"/>
          </a:p>
        </p:txBody>
      </p:sp>
      <p:pic>
        <p:nvPicPr>
          <p:cNvPr id="230" name="Google Shape;230;p26"/>
          <p:cNvPicPr preferRelativeResize="0"/>
          <p:nvPr/>
        </p:nvPicPr>
        <p:blipFill>
          <a:blip r:embed="rId3">
            <a:alphaModFix/>
          </a:blip>
          <a:stretch>
            <a:fillRect/>
          </a:stretch>
        </p:blipFill>
        <p:spPr>
          <a:xfrm>
            <a:off x="676025" y="754600"/>
            <a:ext cx="3806376" cy="2537574"/>
          </a:xfrm>
          <a:prstGeom prst="rect">
            <a:avLst/>
          </a:prstGeom>
          <a:noFill/>
          <a:ln>
            <a:noFill/>
          </a:ln>
        </p:spPr>
      </p:pic>
      <p:pic>
        <p:nvPicPr>
          <p:cNvPr id="231" name="Google Shape;231;p26"/>
          <p:cNvPicPr preferRelativeResize="0"/>
          <p:nvPr/>
        </p:nvPicPr>
        <p:blipFill>
          <a:blip r:embed="rId4">
            <a:alphaModFix/>
          </a:blip>
          <a:stretch>
            <a:fillRect/>
          </a:stretch>
        </p:blipFill>
        <p:spPr>
          <a:xfrm>
            <a:off x="4781050" y="754600"/>
            <a:ext cx="4056150" cy="2537576"/>
          </a:xfrm>
          <a:prstGeom prst="rect">
            <a:avLst/>
          </a:prstGeom>
          <a:noFill/>
          <a:ln>
            <a:noFill/>
          </a:ln>
        </p:spPr>
      </p:pic>
      <p:sp>
        <p:nvSpPr>
          <p:cNvPr id="232" name="Google Shape;232;p26"/>
          <p:cNvSpPr txBox="1"/>
          <p:nvPr/>
        </p:nvSpPr>
        <p:spPr>
          <a:xfrm>
            <a:off x="595325" y="3530775"/>
            <a:ext cx="37383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Training and Validation Accuracy:</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Training Accuracy:68%</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Validation Accuracy:67%</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Epoch:5.</a:t>
            </a:r>
            <a:endParaRPr sz="1300">
              <a:solidFill>
                <a:schemeClr val="lt1"/>
              </a:solidFill>
              <a:latin typeface="Lato"/>
              <a:ea typeface="Lato"/>
              <a:cs typeface="Lato"/>
              <a:sym typeface="Lato"/>
            </a:endParaRPr>
          </a:p>
        </p:txBody>
      </p:sp>
      <p:sp>
        <p:nvSpPr>
          <p:cNvPr id="233" name="Google Shape;233;p26"/>
          <p:cNvSpPr txBox="1"/>
          <p:nvPr/>
        </p:nvSpPr>
        <p:spPr>
          <a:xfrm>
            <a:off x="5030825" y="3530775"/>
            <a:ext cx="3585900" cy="11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Training and Validation Loss: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Training Loss:0.60</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Validation Loss:0.69</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Best Epoch:5</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7" name="Shape 237"/>
        <p:cNvGrpSpPr/>
        <p:nvPr/>
      </p:nvGrpSpPr>
      <p:grpSpPr>
        <a:xfrm>
          <a:off x="0" y="0"/>
          <a:ext cx="0" cy="0"/>
          <a:chOff x="0" y="0"/>
          <a:chExt cx="0" cy="0"/>
        </a:xfrm>
      </p:grpSpPr>
      <p:sp>
        <p:nvSpPr>
          <p:cNvPr id="238" name="Google Shape;238;p27"/>
          <p:cNvSpPr txBox="1"/>
          <p:nvPr>
            <p:ph type="title"/>
          </p:nvPr>
        </p:nvSpPr>
        <p:spPr>
          <a:xfrm>
            <a:off x="1129325" y="939800"/>
            <a:ext cx="5828700" cy="4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Comparison</a:t>
            </a:r>
            <a:r>
              <a:rPr lang="en-GB" sz="2000"/>
              <a:t> Between the models</a:t>
            </a:r>
            <a:endParaRPr sz="1900"/>
          </a:p>
        </p:txBody>
      </p:sp>
      <p:graphicFrame>
        <p:nvGraphicFramePr>
          <p:cNvPr id="239" name="Google Shape;239;p27"/>
          <p:cNvGraphicFramePr/>
          <p:nvPr/>
        </p:nvGraphicFramePr>
        <p:xfrm>
          <a:off x="604825" y="1716750"/>
          <a:ext cx="3000000" cy="3000000"/>
        </p:xfrm>
        <a:graphic>
          <a:graphicData uri="http://schemas.openxmlformats.org/drawingml/2006/table">
            <a:tbl>
              <a:tblPr>
                <a:noFill/>
                <a:tableStyleId>{AAE00AA5-59A7-45DE-9F03-FADD00B5810E}</a:tableStyleId>
              </a:tblPr>
              <a:tblGrid>
                <a:gridCol w="1370275"/>
                <a:gridCol w="1062750"/>
                <a:gridCol w="1472825"/>
                <a:gridCol w="1198300"/>
                <a:gridCol w="3091600"/>
              </a:tblGrid>
              <a:tr h="670900">
                <a:tc>
                  <a:txBody>
                    <a:bodyPr/>
                    <a:lstStyle/>
                    <a:p>
                      <a:pPr indent="0" lvl="0" marL="0" rtl="0" algn="l">
                        <a:spcBef>
                          <a:spcPts val="0"/>
                        </a:spcBef>
                        <a:spcAft>
                          <a:spcPts val="0"/>
                        </a:spcAft>
                        <a:buNone/>
                      </a:pPr>
                      <a:r>
                        <a:rPr lang="en-GB">
                          <a:solidFill>
                            <a:schemeClr val="lt1"/>
                          </a:solidFill>
                        </a:rPr>
                        <a:t>Model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Validation</a:t>
                      </a:r>
                      <a:r>
                        <a:rPr lang="en-GB">
                          <a:solidFill>
                            <a:schemeClr val="lt1"/>
                          </a:solidFill>
                        </a:rPr>
                        <a:t> Loss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Number of parameter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Remark</a:t>
                      </a:r>
                      <a:endParaRPr>
                        <a:solidFill>
                          <a:schemeClr val="lt1"/>
                        </a:solidFill>
                      </a:endParaRPr>
                    </a:p>
                  </a:txBody>
                  <a:tcPr marT="91425" marB="91425" marR="91425" marL="91425"/>
                </a:tc>
              </a:tr>
              <a:tr h="670900">
                <a:tc>
                  <a:txBody>
                    <a:bodyPr/>
                    <a:lstStyle/>
                    <a:p>
                      <a:pPr indent="0" lvl="0" marL="0" rtl="0" algn="l">
                        <a:spcBef>
                          <a:spcPts val="0"/>
                        </a:spcBef>
                        <a:spcAft>
                          <a:spcPts val="0"/>
                        </a:spcAft>
                        <a:buNone/>
                      </a:pPr>
                      <a:r>
                        <a:rPr lang="en-GB">
                          <a:solidFill>
                            <a:schemeClr val="lt1"/>
                          </a:solidFill>
                        </a:rPr>
                        <a:t>FNN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71.12%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1,573,121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Does Not  support translation Invariance. </a:t>
                      </a:r>
                      <a:endParaRPr>
                        <a:solidFill>
                          <a:schemeClr val="lt1"/>
                        </a:solidFill>
                      </a:endParaRPr>
                    </a:p>
                  </a:txBody>
                  <a:tcPr marT="91425" marB="91425" marR="91425" marL="91425"/>
                </a:tc>
              </a:tr>
              <a:tr h="905750">
                <a:tc>
                  <a:txBody>
                    <a:bodyPr/>
                    <a:lstStyle/>
                    <a:p>
                      <a:pPr indent="0" lvl="0" marL="0" rtl="0" algn="l">
                        <a:spcBef>
                          <a:spcPts val="0"/>
                        </a:spcBef>
                        <a:spcAft>
                          <a:spcPts val="0"/>
                        </a:spcAft>
                        <a:buNone/>
                      </a:pPr>
                      <a:r>
                        <a:rPr lang="en-GB">
                          <a:solidFill>
                            <a:schemeClr val="lt1"/>
                          </a:solidFill>
                        </a:rPr>
                        <a:t>CNN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0.29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2,81,793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-No Augmentation</a:t>
                      </a:r>
                      <a:endParaRPr>
                        <a:solidFill>
                          <a:schemeClr val="lt1"/>
                        </a:solidFill>
                      </a:endParaRPr>
                    </a:p>
                    <a:p>
                      <a:pPr indent="0" lvl="0" marL="0" rtl="0" algn="l">
                        <a:spcBef>
                          <a:spcPts val="0"/>
                        </a:spcBef>
                        <a:spcAft>
                          <a:spcPts val="0"/>
                        </a:spcAft>
                        <a:buNone/>
                      </a:pPr>
                      <a:r>
                        <a:rPr lang="en-GB">
                          <a:solidFill>
                            <a:schemeClr val="lt1"/>
                          </a:solidFill>
                        </a:rPr>
                        <a:t>-256x256 image reduced to 64x64 (feature loss)</a:t>
                      </a:r>
                      <a:endParaRPr>
                        <a:solidFill>
                          <a:schemeClr val="lt1"/>
                        </a:solidFill>
                      </a:endParaRPr>
                    </a:p>
                  </a:txBody>
                  <a:tcPr marT="91425" marB="91425" marR="91425" marL="91425"/>
                </a:tc>
              </a:tr>
              <a:tr h="436075">
                <a:tc>
                  <a:txBody>
                    <a:bodyPr/>
                    <a:lstStyle/>
                    <a:p>
                      <a:pPr indent="0" lvl="0" marL="0" rtl="0" algn="l">
                        <a:spcBef>
                          <a:spcPts val="0"/>
                        </a:spcBef>
                        <a:spcAft>
                          <a:spcPts val="0"/>
                        </a:spcAft>
                        <a:buNone/>
                      </a:pPr>
                      <a:r>
                        <a:rPr lang="en-GB">
                          <a:solidFill>
                            <a:schemeClr val="lt1"/>
                          </a:solidFill>
                        </a:rPr>
                        <a:t>Transformer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0.69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43,296,770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 </a:t>
                      </a:r>
                      <a:r>
                        <a:rPr lang="en-GB" sz="1500">
                          <a:solidFill>
                            <a:srgbClr val="E3E3E3"/>
                          </a:solidFill>
                        </a:rPr>
                        <a:t>We couldn’t train the ViT model to converge</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882375" y="112300"/>
            <a:ext cx="6763800" cy="6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on Custom </a:t>
            </a:r>
            <a:r>
              <a:rPr lang="en-GB"/>
              <a:t>photoshopped</a:t>
            </a:r>
            <a:r>
              <a:rPr lang="en-GB"/>
              <a:t> images</a:t>
            </a:r>
            <a:endParaRPr/>
          </a:p>
        </p:txBody>
      </p:sp>
      <p:pic>
        <p:nvPicPr>
          <p:cNvPr id="245" name="Google Shape;245;p28"/>
          <p:cNvPicPr preferRelativeResize="0"/>
          <p:nvPr/>
        </p:nvPicPr>
        <p:blipFill rotWithShape="1">
          <a:blip r:embed="rId3">
            <a:alphaModFix/>
          </a:blip>
          <a:srcRect b="0" l="12500" r="-12500" t="0"/>
          <a:stretch/>
        </p:blipFill>
        <p:spPr>
          <a:xfrm>
            <a:off x="1287725" y="736900"/>
            <a:ext cx="1857700" cy="1279775"/>
          </a:xfrm>
          <a:prstGeom prst="rect">
            <a:avLst/>
          </a:prstGeom>
          <a:noFill/>
          <a:ln>
            <a:noFill/>
          </a:ln>
        </p:spPr>
      </p:pic>
      <p:pic>
        <p:nvPicPr>
          <p:cNvPr id="246" name="Google Shape;246;p28"/>
          <p:cNvPicPr preferRelativeResize="0"/>
          <p:nvPr/>
        </p:nvPicPr>
        <p:blipFill>
          <a:blip r:embed="rId4">
            <a:alphaModFix/>
          </a:blip>
          <a:stretch>
            <a:fillRect/>
          </a:stretch>
        </p:blipFill>
        <p:spPr>
          <a:xfrm>
            <a:off x="3744775" y="736900"/>
            <a:ext cx="1943075" cy="1279775"/>
          </a:xfrm>
          <a:prstGeom prst="rect">
            <a:avLst/>
          </a:prstGeom>
          <a:noFill/>
          <a:ln>
            <a:noFill/>
          </a:ln>
        </p:spPr>
      </p:pic>
      <p:pic>
        <p:nvPicPr>
          <p:cNvPr id="247" name="Google Shape;247;p28"/>
          <p:cNvPicPr preferRelativeResize="0"/>
          <p:nvPr/>
        </p:nvPicPr>
        <p:blipFill>
          <a:blip r:embed="rId5">
            <a:alphaModFix/>
          </a:blip>
          <a:stretch>
            <a:fillRect/>
          </a:stretch>
        </p:blipFill>
        <p:spPr>
          <a:xfrm>
            <a:off x="6287225" y="772075"/>
            <a:ext cx="2166450" cy="1279775"/>
          </a:xfrm>
          <a:prstGeom prst="rect">
            <a:avLst/>
          </a:prstGeom>
          <a:noFill/>
          <a:ln>
            <a:noFill/>
          </a:ln>
        </p:spPr>
      </p:pic>
      <p:sp>
        <p:nvSpPr>
          <p:cNvPr id="248" name="Google Shape;248;p28"/>
          <p:cNvSpPr txBox="1"/>
          <p:nvPr/>
        </p:nvSpPr>
        <p:spPr>
          <a:xfrm>
            <a:off x="1277000" y="2222925"/>
            <a:ext cx="676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modi-obama.jpg: fake 		donal-lady2.jpg: real		superman.jpg: fake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49" name="Google Shape;249;p28"/>
          <p:cNvSpPr txBox="1"/>
          <p:nvPr/>
        </p:nvSpPr>
        <p:spPr>
          <a:xfrm>
            <a:off x="578075" y="2695900"/>
            <a:ext cx="7875600" cy="21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CNN Model Accuracy : 13/17 ⇒ 76%  (Tested on Total 17 images)</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ViT Model Accuracy: 10/17 = 58%</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Why accuracy on custom dataset is less than dataset from Kaggle?</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=&gt;Deep learning models  are sensitive to domain differences. If your custom-generated dataset significantly differs from the Kaggle-trained dataset in terms of content, lighting conditions, camera angles, or other factors, the model may struggle to generalize well.</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Deepfake detection models often focus on identifying inconsistencies in facial features, or artifacts introduced during the deepfake generation process. Custom photoshopped images might not exhibit the same artifacts or inconsistencies, making them harder to detect.</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129600" y="740950"/>
            <a:ext cx="1811400" cy="55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55" name="Google Shape;255;p29"/>
          <p:cNvSpPr txBox="1"/>
          <p:nvPr>
            <p:ph idx="1" type="body"/>
          </p:nvPr>
        </p:nvSpPr>
        <p:spPr>
          <a:xfrm>
            <a:off x="626100" y="1360625"/>
            <a:ext cx="8181000" cy="3468600"/>
          </a:xfrm>
          <a:prstGeom prst="rect">
            <a:avLst/>
          </a:prstGeom>
        </p:spPr>
        <p:txBody>
          <a:bodyPr anchorCtr="0" anchor="t" bIns="91425" lIns="91425" spcFirstLastPara="1" rIns="91425" wrap="square" tIns="91425">
            <a:normAutofit/>
          </a:bodyPr>
          <a:lstStyle/>
          <a:p>
            <a:pPr indent="0" lvl="0" marL="0" rtl="0" algn="l">
              <a:lnSpc>
                <a:spcPct val="100000"/>
              </a:lnSpc>
              <a:spcBef>
                <a:spcPts val="1800"/>
              </a:spcBef>
              <a:spcAft>
                <a:spcPts val="0"/>
              </a:spcAft>
              <a:buNone/>
            </a:pPr>
            <a:r>
              <a:t/>
            </a:r>
            <a:endParaRPr sz="1500">
              <a:solidFill>
                <a:srgbClr val="E3E3E3"/>
              </a:solidFill>
              <a:latin typeface="Arial"/>
              <a:ea typeface="Arial"/>
              <a:cs typeface="Arial"/>
              <a:sym typeface="Arial"/>
            </a:endParaRPr>
          </a:p>
          <a:p>
            <a:pPr indent="-323850" lvl="0" marL="457200" rtl="0" algn="l">
              <a:lnSpc>
                <a:spcPct val="100000"/>
              </a:lnSpc>
              <a:spcBef>
                <a:spcPts val="1800"/>
              </a:spcBef>
              <a:spcAft>
                <a:spcPts val="0"/>
              </a:spcAft>
              <a:buClr>
                <a:srgbClr val="E3E3E3"/>
              </a:buClr>
              <a:buSzPts val="1500"/>
              <a:buFont typeface="Arial"/>
              <a:buChar char="●"/>
            </a:pPr>
            <a:r>
              <a:rPr lang="en-GB" sz="1500">
                <a:solidFill>
                  <a:srgbClr val="E3E3E3"/>
                </a:solidFill>
                <a:latin typeface="Arial"/>
                <a:ea typeface="Arial"/>
                <a:cs typeface="Arial"/>
                <a:sym typeface="Arial"/>
              </a:rPr>
              <a:t>Deepfakes are a serious threat to the integrity of information.</a:t>
            </a:r>
            <a:endParaRPr sz="1500">
              <a:solidFill>
                <a:srgbClr val="E3E3E3"/>
              </a:solidFill>
              <a:latin typeface="Arial"/>
              <a:ea typeface="Arial"/>
              <a:cs typeface="Arial"/>
              <a:sym typeface="Arial"/>
            </a:endParaRPr>
          </a:p>
          <a:p>
            <a:pPr indent="0" lvl="0" marL="457200" rtl="0" algn="l">
              <a:lnSpc>
                <a:spcPct val="100000"/>
              </a:lnSpc>
              <a:spcBef>
                <a:spcPts val="1100"/>
              </a:spcBef>
              <a:spcAft>
                <a:spcPts val="0"/>
              </a:spcAft>
              <a:buNone/>
            </a:pPr>
            <a:r>
              <a:t/>
            </a:r>
            <a:endParaRPr sz="1500">
              <a:solidFill>
                <a:srgbClr val="E3E3E3"/>
              </a:solidFill>
              <a:latin typeface="Arial"/>
              <a:ea typeface="Arial"/>
              <a:cs typeface="Arial"/>
              <a:sym typeface="Arial"/>
            </a:endParaRPr>
          </a:p>
          <a:p>
            <a:pPr indent="-323850" lvl="0" marL="457200" rtl="0" algn="l">
              <a:lnSpc>
                <a:spcPct val="100000"/>
              </a:lnSpc>
              <a:spcBef>
                <a:spcPts val="1100"/>
              </a:spcBef>
              <a:spcAft>
                <a:spcPts val="0"/>
              </a:spcAft>
              <a:buClr>
                <a:srgbClr val="E3E3E3"/>
              </a:buClr>
              <a:buSzPts val="1500"/>
              <a:buFont typeface="Arial"/>
              <a:buChar char="●"/>
            </a:pPr>
            <a:r>
              <a:rPr lang="en-GB" sz="1500">
                <a:solidFill>
                  <a:srgbClr val="E3E3E3"/>
                </a:solidFill>
                <a:latin typeface="Arial"/>
                <a:ea typeface="Arial"/>
                <a:cs typeface="Arial"/>
                <a:sym typeface="Arial"/>
              </a:rPr>
              <a:t>There is a need for methods to detect deepfake images.</a:t>
            </a:r>
            <a:endParaRPr sz="1500">
              <a:solidFill>
                <a:srgbClr val="E3E3E3"/>
              </a:solidFill>
              <a:latin typeface="Arial"/>
              <a:ea typeface="Arial"/>
              <a:cs typeface="Arial"/>
              <a:sym typeface="Arial"/>
            </a:endParaRPr>
          </a:p>
          <a:p>
            <a:pPr indent="0" lvl="0" marL="457200" rtl="0" algn="l">
              <a:lnSpc>
                <a:spcPct val="100000"/>
              </a:lnSpc>
              <a:spcBef>
                <a:spcPts val="1100"/>
              </a:spcBef>
              <a:spcAft>
                <a:spcPts val="0"/>
              </a:spcAft>
              <a:buNone/>
            </a:pPr>
            <a:r>
              <a:t/>
            </a:r>
            <a:endParaRPr sz="1500">
              <a:solidFill>
                <a:srgbClr val="E3E3E3"/>
              </a:solidFill>
              <a:latin typeface="Arial"/>
              <a:ea typeface="Arial"/>
              <a:cs typeface="Arial"/>
              <a:sym typeface="Arial"/>
            </a:endParaRPr>
          </a:p>
          <a:p>
            <a:pPr indent="-323850" lvl="0" marL="457200" rtl="0" algn="l">
              <a:lnSpc>
                <a:spcPct val="100000"/>
              </a:lnSpc>
              <a:spcBef>
                <a:spcPts val="1100"/>
              </a:spcBef>
              <a:spcAft>
                <a:spcPts val="0"/>
              </a:spcAft>
              <a:buClr>
                <a:srgbClr val="E3E3E3"/>
              </a:buClr>
              <a:buSzPts val="1500"/>
              <a:buFont typeface="Arial"/>
              <a:buChar char="●"/>
            </a:pPr>
            <a:r>
              <a:rPr lang="en-GB" sz="1500">
                <a:solidFill>
                  <a:srgbClr val="E3E3E3"/>
                </a:solidFill>
                <a:latin typeface="Arial"/>
                <a:ea typeface="Arial"/>
                <a:cs typeface="Arial"/>
                <a:sym typeface="Arial"/>
              </a:rPr>
              <a:t>CNNs, FFNNs, and transformers are all promising methods for deepfake detection.</a:t>
            </a:r>
            <a:endParaRPr sz="1500">
              <a:solidFill>
                <a:srgbClr val="E3E3E3"/>
              </a:solidFill>
              <a:latin typeface="Arial"/>
              <a:ea typeface="Arial"/>
              <a:cs typeface="Arial"/>
              <a:sym typeface="Arial"/>
            </a:endParaRPr>
          </a:p>
          <a:p>
            <a:pPr indent="0" lvl="0" marL="457200" rtl="0" algn="l">
              <a:lnSpc>
                <a:spcPct val="100000"/>
              </a:lnSpc>
              <a:spcBef>
                <a:spcPts val="1100"/>
              </a:spcBef>
              <a:spcAft>
                <a:spcPts val="0"/>
              </a:spcAft>
              <a:buNone/>
            </a:pPr>
            <a:r>
              <a:t/>
            </a:r>
            <a:endParaRPr sz="1500">
              <a:solidFill>
                <a:srgbClr val="E3E3E3"/>
              </a:solidFill>
              <a:latin typeface="Arial"/>
              <a:ea typeface="Arial"/>
              <a:cs typeface="Arial"/>
              <a:sym typeface="Arial"/>
            </a:endParaRPr>
          </a:p>
          <a:p>
            <a:pPr indent="-323850" lvl="0" marL="457200" rtl="0" algn="l">
              <a:lnSpc>
                <a:spcPct val="100000"/>
              </a:lnSpc>
              <a:spcBef>
                <a:spcPts val="1100"/>
              </a:spcBef>
              <a:spcAft>
                <a:spcPts val="0"/>
              </a:spcAft>
              <a:buClr>
                <a:srgbClr val="E3E3E3"/>
              </a:buClr>
              <a:buSzPts val="1500"/>
              <a:buFont typeface="Arial"/>
              <a:buChar char="●"/>
            </a:pPr>
            <a:r>
              <a:rPr lang="en-GB" sz="1500">
                <a:solidFill>
                  <a:srgbClr val="E3E3E3"/>
                </a:solidFill>
                <a:latin typeface="Arial"/>
                <a:ea typeface="Arial"/>
                <a:cs typeface="Arial"/>
                <a:sym typeface="Arial"/>
              </a:rPr>
              <a:t>Due to resource limitation, we couldn’t train the ViT model to converge but it definitely has potential to improve</a:t>
            </a:r>
            <a:endParaRPr sz="1500">
              <a:solidFill>
                <a:srgbClr val="E3E3E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3309900" y="48975"/>
            <a:ext cx="2360100" cy="36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t>“THE DEEPSCAN”</a:t>
            </a:r>
            <a:endParaRPr sz="2000"/>
          </a:p>
        </p:txBody>
      </p:sp>
      <p:sp>
        <p:nvSpPr>
          <p:cNvPr id="261" name="Google Shape;261;p30"/>
          <p:cNvSpPr txBox="1"/>
          <p:nvPr>
            <p:ph idx="1" type="body"/>
          </p:nvPr>
        </p:nvSpPr>
        <p:spPr>
          <a:xfrm>
            <a:off x="1063225" y="4125213"/>
            <a:ext cx="1023300" cy="25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Soumik Dutta</a:t>
            </a:r>
            <a:endParaRPr sz="1020"/>
          </a:p>
        </p:txBody>
      </p:sp>
      <p:sp>
        <p:nvSpPr>
          <p:cNvPr id="262" name="Google Shape;262;p30"/>
          <p:cNvSpPr txBox="1"/>
          <p:nvPr>
            <p:ph type="title"/>
          </p:nvPr>
        </p:nvSpPr>
        <p:spPr>
          <a:xfrm>
            <a:off x="2067475" y="271700"/>
            <a:ext cx="4693200" cy="36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t>Our team and Sweat of their eyebrows</a:t>
            </a:r>
            <a:endParaRPr sz="2000"/>
          </a:p>
        </p:txBody>
      </p:sp>
      <p:sp>
        <p:nvSpPr>
          <p:cNvPr id="263" name="Google Shape;263;p30"/>
          <p:cNvSpPr txBox="1"/>
          <p:nvPr>
            <p:ph idx="1" type="body"/>
          </p:nvPr>
        </p:nvSpPr>
        <p:spPr>
          <a:xfrm>
            <a:off x="1213075" y="3430088"/>
            <a:ext cx="611100" cy="2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Arif Ali</a:t>
            </a:r>
            <a:endParaRPr sz="1020"/>
          </a:p>
        </p:txBody>
      </p:sp>
      <p:sp>
        <p:nvSpPr>
          <p:cNvPr id="264" name="Google Shape;264;p30"/>
          <p:cNvSpPr txBox="1"/>
          <p:nvPr>
            <p:ph idx="1" type="body"/>
          </p:nvPr>
        </p:nvSpPr>
        <p:spPr>
          <a:xfrm>
            <a:off x="1133575" y="4858150"/>
            <a:ext cx="1023300" cy="25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Skand Raturi</a:t>
            </a:r>
            <a:endParaRPr sz="1020"/>
          </a:p>
        </p:txBody>
      </p:sp>
      <p:sp>
        <p:nvSpPr>
          <p:cNvPr id="265" name="Google Shape;265;p30"/>
          <p:cNvSpPr txBox="1"/>
          <p:nvPr>
            <p:ph idx="1" type="body"/>
          </p:nvPr>
        </p:nvSpPr>
        <p:spPr>
          <a:xfrm>
            <a:off x="1213071" y="1056100"/>
            <a:ext cx="723600" cy="25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Suchit M</a:t>
            </a:r>
            <a:endParaRPr sz="1020"/>
          </a:p>
        </p:txBody>
      </p:sp>
      <p:pic>
        <p:nvPicPr>
          <p:cNvPr id="266" name="Google Shape;266;p30"/>
          <p:cNvPicPr preferRelativeResize="0"/>
          <p:nvPr/>
        </p:nvPicPr>
        <p:blipFill>
          <a:blip r:embed="rId3">
            <a:alphaModFix/>
          </a:blip>
          <a:stretch>
            <a:fillRect/>
          </a:stretch>
        </p:blipFill>
        <p:spPr>
          <a:xfrm>
            <a:off x="1213075" y="540100"/>
            <a:ext cx="611100" cy="593400"/>
          </a:xfrm>
          <a:prstGeom prst="ellipse">
            <a:avLst/>
          </a:prstGeom>
          <a:noFill/>
          <a:ln>
            <a:noFill/>
          </a:ln>
        </p:spPr>
      </p:pic>
      <p:sp>
        <p:nvSpPr>
          <p:cNvPr id="267" name="Google Shape;267;p30"/>
          <p:cNvSpPr txBox="1"/>
          <p:nvPr>
            <p:ph idx="1" type="body"/>
          </p:nvPr>
        </p:nvSpPr>
        <p:spPr>
          <a:xfrm>
            <a:off x="3826725" y="1407513"/>
            <a:ext cx="611100" cy="2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CNN</a:t>
            </a:r>
            <a:endParaRPr sz="1020"/>
          </a:p>
        </p:txBody>
      </p:sp>
      <p:sp>
        <p:nvSpPr>
          <p:cNvPr id="268" name="Google Shape;268;p30"/>
          <p:cNvSpPr txBox="1"/>
          <p:nvPr>
            <p:ph idx="1" type="body"/>
          </p:nvPr>
        </p:nvSpPr>
        <p:spPr>
          <a:xfrm>
            <a:off x="1133575" y="1836325"/>
            <a:ext cx="882600" cy="25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Irshad Khan</a:t>
            </a:r>
            <a:endParaRPr sz="1020"/>
          </a:p>
        </p:txBody>
      </p:sp>
      <p:sp>
        <p:nvSpPr>
          <p:cNvPr id="269" name="Google Shape;269;p30"/>
          <p:cNvSpPr txBox="1"/>
          <p:nvPr>
            <p:ph idx="1" type="body"/>
          </p:nvPr>
        </p:nvSpPr>
        <p:spPr>
          <a:xfrm>
            <a:off x="1091425" y="2619537"/>
            <a:ext cx="966900" cy="2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Mohiboddin</a:t>
            </a:r>
            <a:endParaRPr sz="1020"/>
          </a:p>
        </p:txBody>
      </p:sp>
      <p:sp>
        <p:nvSpPr>
          <p:cNvPr id="270" name="Google Shape;270;p30"/>
          <p:cNvSpPr txBox="1"/>
          <p:nvPr>
            <p:ph idx="1" type="body"/>
          </p:nvPr>
        </p:nvSpPr>
        <p:spPr>
          <a:xfrm>
            <a:off x="3648825" y="2749500"/>
            <a:ext cx="966900" cy="2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Transformer</a:t>
            </a:r>
            <a:endParaRPr sz="1020"/>
          </a:p>
        </p:txBody>
      </p:sp>
      <p:sp>
        <p:nvSpPr>
          <p:cNvPr id="271" name="Google Shape;271;p30"/>
          <p:cNvSpPr txBox="1"/>
          <p:nvPr>
            <p:ph idx="1" type="body"/>
          </p:nvPr>
        </p:nvSpPr>
        <p:spPr>
          <a:xfrm>
            <a:off x="3854750" y="4244500"/>
            <a:ext cx="723600" cy="2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FFNN</a:t>
            </a:r>
            <a:endParaRPr sz="1020"/>
          </a:p>
        </p:txBody>
      </p:sp>
      <p:sp>
        <p:nvSpPr>
          <p:cNvPr id="272" name="Google Shape;272;p30"/>
          <p:cNvSpPr txBox="1"/>
          <p:nvPr>
            <p:ph idx="1" type="body"/>
          </p:nvPr>
        </p:nvSpPr>
        <p:spPr>
          <a:xfrm>
            <a:off x="6479225" y="2834625"/>
            <a:ext cx="1900800" cy="494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020"/>
              <a:t>Deep fake Image detection</a:t>
            </a:r>
            <a:endParaRPr sz="1020"/>
          </a:p>
        </p:txBody>
      </p:sp>
      <p:pic>
        <p:nvPicPr>
          <p:cNvPr id="273" name="Google Shape;273;p30"/>
          <p:cNvPicPr preferRelativeResize="0"/>
          <p:nvPr/>
        </p:nvPicPr>
        <p:blipFill>
          <a:blip r:embed="rId4">
            <a:alphaModFix/>
          </a:blip>
          <a:stretch>
            <a:fillRect/>
          </a:stretch>
        </p:blipFill>
        <p:spPr>
          <a:xfrm>
            <a:off x="1251925" y="4374728"/>
            <a:ext cx="568200" cy="593400"/>
          </a:xfrm>
          <a:prstGeom prst="ellipse">
            <a:avLst/>
          </a:prstGeom>
          <a:noFill/>
          <a:ln>
            <a:noFill/>
          </a:ln>
        </p:spPr>
      </p:pic>
      <p:pic>
        <p:nvPicPr>
          <p:cNvPr id="274" name="Google Shape;274;p30"/>
          <p:cNvPicPr preferRelativeResize="0"/>
          <p:nvPr/>
        </p:nvPicPr>
        <p:blipFill>
          <a:blip r:embed="rId5">
            <a:alphaModFix/>
          </a:blip>
          <a:stretch>
            <a:fillRect/>
          </a:stretch>
        </p:blipFill>
        <p:spPr>
          <a:xfrm>
            <a:off x="1251925" y="2900947"/>
            <a:ext cx="533400" cy="556800"/>
          </a:xfrm>
          <a:prstGeom prst="ellipse">
            <a:avLst/>
          </a:prstGeom>
          <a:noFill/>
          <a:ln>
            <a:noFill/>
          </a:ln>
        </p:spPr>
      </p:pic>
      <p:pic>
        <p:nvPicPr>
          <p:cNvPr id="275" name="Google Shape;275;p30"/>
          <p:cNvPicPr preferRelativeResize="0"/>
          <p:nvPr/>
        </p:nvPicPr>
        <p:blipFill>
          <a:blip r:embed="rId6">
            <a:alphaModFix/>
          </a:blip>
          <a:stretch>
            <a:fillRect/>
          </a:stretch>
        </p:blipFill>
        <p:spPr>
          <a:xfrm>
            <a:off x="1251924" y="3687400"/>
            <a:ext cx="533400" cy="557100"/>
          </a:xfrm>
          <a:prstGeom prst="ellipse">
            <a:avLst/>
          </a:prstGeom>
          <a:noFill/>
          <a:ln>
            <a:noFill/>
          </a:ln>
        </p:spPr>
      </p:pic>
      <p:pic>
        <p:nvPicPr>
          <p:cNvPr id="276" name="Google Shape;276;p30"/>
          <p:cNvPicPr preferRelativeResize="0"/>
          <p:nvPr/>
        </p:nvPicPr>
        <p:blipFill>
          <a:blip r:embed="rId7">
            <a:alphaModFix/>
          </a:blip>
          <a:stretch>
            <a:fillRect/>
          </a:stretch>
        </p:blipFill>
        <p:spPr>
          <a:xfrm>
            <a:off x="1234525" y="2113750"/>
            <a:ext cx="568200" cy="593400"/>
          </a:xfrm>
          <a:prstGeom prst="ellipse">
            <a:avLst/>
          </a:prstGeom>
          <a:noFill/>
          <a:ln>
            <a:noFill/>
          </a:ln>
        </p:spPr>
      </p:pic>
      <p:cxnSp>
        <p:nvCxnSpPr>
          <p:cNvPr id="277" name="Google Shape;277;p30"/>
          <p:cNvCxnSpPr>
            <a:stCxn id="266" idx="6"/>
            <a:endCxn id="267" idx="1"/>
          </p:cNvCxnSpPr>
          <p:nvPr/>
        </p:nvCxnSpPr>
        <p:spPr>
          <a:xfrm>
            <a:off x="1824175" y="836800"/>
            <a:ext cx="2002500" cy="6783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278" name="Google Shape;278;p30"/>
          <p:cNvCxnSpPr>
            <a:stCxn id="279" idx="6"/>
            <a:endCxn id="267" idx="1"/>
          </p:cNvCxnSpPr>
          <p:nvPr/>
        </p:nvCxnSpPr>
        <p:spPr>
          <a:xfrm flipH="1" rot="10800000">
            <a:off x="1785325" y="1515024"/>
            <a:ext cx="2041500" cy="108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80" name="Google Shape;280;p30"/>
          <p:cNvCxnSpPr>
            <a:stCxn id="276" idx="6"/>
            <a:endCxn id="270" idx="1"/>
          </p:cNvCxnSpPr>
          <p:nvPr/>
        </p:nvCxnSpPr>
        <p:spPr>
          <a:xfrm>
            <a:off x="1802725" y="2410450"/>
            <a:ext cx="1846200" cy="4467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81" name="Google Shape;281;p30"/>
          <p:cNvCxnSpPr>
            <a:stCxn id="274" idx="6"/>
            <a:endCxn id="270" idx="1"/>
          </p:cNvCxnSpPr>
          <p:nvPr/>
        </p:nvCxnSpPr>
        <p:spPr>
          <a:xfrm flipH="1" rot="10800000">
            <a:off x="1785325" y="2857147"/>
            <a:ext cx="1863600" cy="3222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82" name="Google Shape;282;p30"/>
          <p:cNvCxnSpPr>
            <a:stCxn id="275" idx="6"/>
            <a:endCxn id="271" idx="1"/>
          </p:cNvCxnSpPr>
          <p:nvPr/>
        </p:nvCxnSpPr>
        <p:spPr>
          <a:xfrm>
            <a:off x="1785324" y="3965950"/>
            <a:ext cx="2069400" cy="3861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283" name="Google Shape;283;p30"/>
          <p:cNvCxnSpPr>
            <a:stCxn id="273" idx="6"/>
            <a:endCxn id="271" idx="1"/>
          </p:cNvCxnSpPr>
          <p:nvPr/>
        </p:nvCxnSpPr>
        <p:spPr>
          <a:xfrm flipH="1" rot="10800000">
            <a:off x="1820125" y="4351928"/>
            <a:ext cx="2034600" cy="319500"/>
          </a:xfrm>
          <a:prstGeom prst="bentConnector3">
            <a:avLst>
              <a:gd fmla="val 48814" name="adj1"/>
            </a:avLst>
          </a:prstGeom>
          <a:noFill/>
          <a:ln cap="flat" cmpd="sng" w="9525">
            <a:solidFill>
              <a:schemeClr val="dk2"/>
            </a:solidFill>
            <a:prstDash val="solid"/>
            <a:round/>
            <a:headEnd len="med" w="med" type="none"/>
            <a:tailEnd len="med" w="med" type="none"/>
          </a:ln>
        </p:spPr>
      </p:cxnSp>
      <p:cxnSp>
        <p:nvCxnSpPr>
          <p:cNvPr id="284" name="Google Shape;284;p30"/>
          <p:cNvCxnSpPr>
            <a:stCxn id="267" idx="3"/>
            <a:endCxn id="272" idx="1"/>
          </p:cNvCxnSpPr>
          <p:nvPr/>
        </p:nvCxnSpPr>
        <p:spPr>
          <a:xfrm>
            <a:off x="4437825" y="1515063"/>
            <a:ext cx="2041500" cy="15669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85" name="Google Shape;285;p30"/>
          <p:cNvCxnSpPr>
            <a:stCxn id="271" idx="3"/>
            <a:endCxn id="272" idx="1"/>
          </p:cNvCxnSpPr>
          <p:nvPr/>
        </p:nvCxnSpPr>
        <p:spPr>
          <a:xfrm flipH="1" rot="10800000">
            <a:off x="4578350" y="3081850"/>
            <a:ext cx="1900800" cy="1270200"/>
          </a:xfrm>
          <a:prstGeom prst="bentConnector3">
            <a:avLst>
              <a:gd fmla="val 46588" name="adj1"/>
            </a:avLst>
          </a:prstGeom>
          <a:noFill/>
          <a:ln cap="flat" cmpd="sng" w="9525">
            <a:solidFill>
              <a:schemeClr val="dk2"/>
            </a:solidFill>
            <a:prstDash val="solid"/>
            <a:round/>
            <a:headEnd len="med" w="med" type="none"/>
            <a:tailEnd len="med" w="med" type="none"/>
          </a:ln>
        </p:spPr>
      </p:cxnSp>
      <p:cxnSp>
        <p:nvCxnSpPr>
          <p:cNvPr id="286" name="Google Shape;286;p30"/>
          <p:cNvCxnSpPr>
            <a:stCxn id="270" idx="3"/>
          </p:cNvCxnSpPr>
          <p:nvPr/>
        </p:nvCxnSpPr>
        <p:spPr>
          <a:xfrm>
            <a:off x="4615725" y="2857050"/>
            <a:ext cx="1687500" cy="2229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279" name="Google Shape;279;p30"/>
          <p:cNvPicPr preferRelativeResize="0"/>
          <p:nvPr/>
        </p:nvPicPr>
        <p:blipFill>
          <a:blip r:embed="rId8">
            <a:alphaModFix/>
          </a:blip>
          <a:stretch>
            <a:fillRect/>
          </a:stretch>
        </p:blipFill>
        <p:spPr>
          <a:xfrm>
            <a:off x="1251925" y="1345074"/>
            <a:ext cx="533400" cy="5571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1196825" y="668600"/>
            <a:ext cx="2834100" cy="5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Related Work</a:t>
            </a:r>
            <a:endParaRPr sz="2200"/>
          </a:p>
        </p:txBody>
      </p:sp>
      <p:sp>
        <p:nvSpPr>
          <p:cNvPr id="292" name="Google Shape;292;p31"/>
          <p:cNvSpPr txBox="1"/>
          <p:nvPr>
            <p:ph idx="1" type="body"/>
          </p:nvPr>
        </p:nvSpPr>
        <p:spPr>
          <a:xfrm>
            <a:off x="633025" y="1345525"/>
            <a:ext cx="8181000" cy="34686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300"/>
              </a:spcBef>
              <a:spcAft>
                <a:spcPts val="0"/>
              </a:spcAft>
              <a:buClr>
                <a:srgbClr val="E3E3E3"/>
              </a:buClr>
              <a:buSzPts val="1500"/>
              <a:buFont typeface="Arial"/>
              <a:buChar char="●"/>
            </a:pPr>
            <a:r>
              <a:rPr lang="en-GB" sz="1500" u="sng">
                <a:solidFill>
                  <a:schemeClr val="hlink"/>
                </a:solidFill>
                <a:latin typeface="Arial"/>
                <a:ea typeface="Arial"/>
                <a:cs typeface="Arial"/>
                <a:sym typeface="Arial"/>
                <a:hlinkClick r:id="rId3"/>
              </a:rPr>
              <a:t>https://arxiv.org/abs/2010.11929</a:t>
            </a:r>
            <a:endParaRPr sz="1500">
              <a:solidFill>
                <a:srgbClr val="E3E3E3"/>
              </a:solidFill>
              <a:latin typeface="Arial"/>
              <a:ea typeface="Arial"/>
              <a:cs typeface="Arial"/>
              <a:sym typeface="Arial"/>
            </a:endParaRPr>
          </a:p>
          <a:p>
            <a:pPr indent="-323850" lvl="0" marL="457200" rtl="0" algn="l">
              <a:lnSpc>
                <a:spcPct val="100000"/>
              </a:lnSpc>
              <a:spcBef>
                <a:spcPts val="0"/>
              </a:spcBef>
              <a:spcAft>
                <a:spcPts val="0"/>
              </a:spcAft>
              <a:buClr>
                <a:srgbClr val="E3E3E3"/>
              </a:buClr>
              <a:buSzPts val="1500"/>
              <a:buFont typeface="Arial"/>
              <a:buChar char="●"/>
            </a:pPr>
            <a:r>
              <a:rPr lang="en-GB" sz="1500" u="sng">
                <a:solidFill>
                  <a:schemeClr val="hlink"/>
                </a:solidFill>
                <a:latin typeface="Arial"/>
                <a:ea typeface="Arial"/>
                <a:cs typeface="Arial"/>
                <a:sym typeface="Arial"/>
                <a:hlinkClick r:id="rId4"/>
              </a:rPr>
              <a:t>https://ieeexplore.ieee.org/stamp/stamp.jsp?tp=&amp;arnumber=9776410</a:t>
            </a:r>
            <a:endParaRPr sz="1500">
              <a:solidFill>
                <a:srgbClr val="E3E3E3"/>
              </a:solidFill>
              <a:latin typeface="Arial"/>
              <a:ea typeface="Arial"/>
              <a:cs typeface="Arial"/>
              <a:sym typeface="Arial"/>
            </a:endParaRPr>
          </a:p>
          <a:p>
            <a:pPr indent="0" lvl="0" marL="457200" rtl="0" algn="l">
              <a:lnSpc>
                <a:spcPct val="100000"/>
              </a:lnSpc>
              <a:spcBef>
                <a:spcPts val="1100"/>
              </a:spcBef>
              <a:spcAft>
                <a:spcPts val="0"/>
              </a:spcAft>
              <a:buNone/>
            </a:pPr>
            <a:r>
              <a:t/>
            </a:r>
            <a:endParaRPr sz="1500">
              <a:solidFill>
                <a:srgbClr val="E3E3E3"/>
              </a:solidFill>
              <a:latin typeface="Arial"/>
              <a:ea typeface="Arial"/>
              <a:cs typeface="Arial"/>
              <a:sym typeface="Arial"/>
            </a:endParaRPr>
          </a:p>
          <a:p>
            <a:pPr indent="0" lvl="0" marL="457200" rtl="0" algn="l">
              <a:lnSpc>
                <a:spcPct val="100000"/>
              </a:lnSpc>
              <a:spcBef>
                <a:spcPts val="1100"/>
              </a:spcBef>
              <a:spcAft>
                <a:spcPts val="0"/>
              </a:spcAft>
              <a:buNone/>
            </a:pPr>
            <a:r>
              <a:rPr lang="en-GB" sz="1700">
                <a:solidFill>
                  <a:srgbClr val="E3E3E3"/>
                </a:solidFill>
                <a:latin typeface="Arial"/>
                <a:ea typeface="Arial"/>
                <a:cs typeface="Arial"/>
                <a:sym typeface="Arial"/>
              </a:rPr>
              <a:t>DATASET and Code </a:t>
            </a:r>
            <a:r>
              <a:rPr lang="en-GB" sz="1700">
                <a:solidFill>
                  <a:srgbClr val="E3E3E3"/>
                </a:solidFill>
                <a:latin typeface="Arial"/>
                <a:ea typeface="Arial"/>
                <a:cs typeface="Arial"/>
                <a:sym typeface="Arial"/>
              </a:rPr>
              <a:t>references</a:t>
            </a:r>
            <a:endParaRPr sz="1700">
              <a:solidFill>
                <a:srgbClr val="E3E3E3"/>
              </a:solidFill>
              <a:latin typeface="Arial"/>
              <a:ea typeface="Arial"/>
              <a:cs typeface="Arial"/>
              <a:sym typeface="Arial"/>
            </a:endParaRPr>
          </a:p>
          <a:p>
            <a:pPr indent="-323850" lvl="0" marL="457200" rtl="0" algn="l">
              <a:lnSpc>
                <a:spcPct val="100000"/>
              </a:lnSpc>
              <a:spcBef>
                <a:spcPts val="1100"/>
              </a:spcBef>
              <a:spcAft>
                <a:spcPts val="0"/>
              </a:spcAft>
              <a:buClr>
                <a:srgbClr val="E3E3E3"/>
              </a:buClr>
              <a:buSzPts val="1500"/>
              <a:buFont typeface="Arial"/>
              <a:buChar char="●"/>
            </a:pPr>
            <a:r>
              <a:rPr lang="en-GB" sz="1500" u="sng">
                <a:solidFill>
                  <a:schemeClr val="accent5"/>
                </a:solidFill>
                <a:latin typeface="Arial"/>
                <a:ea typeface="Arial"/>
                <a:cs typeface="Arial"/>
                <a:sym typeface="Arial"/>
                <a:hlinkClick r:id="rId5">
                  <a:extLst>
                    <a:ext uri="{A12FA001-AC4F-418D-AE19-62706E023703}">
                      <ahyp:hlinkClr val="tx"/>
                    </a:ext>
                  </a:extLst>
                </a:hlinkClick>
              </a:rPr>
              <a:t>https://www.kaggle.com/datasets/manjilkarki/deepfake-and-real-images</a:t>
            </a:r>
            <a:endParaRPr sz="1500">
              <a:solidFill>
                <a:srgbClr val="E3E3E3"/>
              </a:solidFill>
              <a:latin typeface="Arial"/>
              <a:ea typeface="Arial"/>
              <a:cs typeface="Arial"/>
              <a:sym typeface="Arial"/>
            </a:endParaRPr>
          </a:p>
          <a:p>
            <a:pPr indent="0" lvl="0" marL="457200" rtl="0" algn="l">
              <a:lnSpc>
                <a:spcPct val="100000"/>
              </a:lnSpc>
              <a:spcBef>
                <a:spcPts val="1100"/>
              </a:spcBef>
              <a:spcAft>
                <a:spcPts val="1100"/>
              </a:spcAft>
              <a:buNone/>
            </a:pPr>
            <a:r>
              <a:t/>
            </a:r>
            <a:endParaRPr sz="1500">
              <a:solidFill>
                <a:srgbClr val="E3E3E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45100" y="750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“DeepFake” What is it? </a:t>
            </a:r>
            <a:endParaRPr sz="2500"/>
          </a:p>
        </p:txBody>
      </p:sp>
      <p:sp>
        <p:nvSpPr>
          <p:cNvPr id="142" name="Google Shape;142;p14"/>
          <p:cNvSpPr txBox="1"/>
          <p:nvPr>
            <p:ph idx="1" type="body"/>
          </p:nvPr>
        </p:nvSpPr>
        <p:spPr>
          <a:xfrm>
            <a:off x="995075" y="1556825"/>
            <a:ext cx="7038900" cy="2982300"/>
          </a:xfrm>
          <a:prstGeom prst="rect">
            <a:avLst/>
          </a:prstGeom>
        </p:spPr>
        <p:txBody>
          <a:bodyPr anchorCtr="0" anchor="t" bIns="91425" lIns="91425" spcFirstLastPara="1" rIns="91425" wrap="square" tIns="91425">
            <a:noAutofit/>
          </a:bodyPr>
          <a:lstStyle/>
          <a:p>
            <a:pPr indent="-330143" lvl="0" marL="457200" rtl="0" algn="l">
              <a:lnSpc>
                <a:spcPct val="95000"/>
              </a:lnSpc>
              <a:spcBef>
                <a:spcPts val="300"/>
              </a:spcBef>
              <a:spcAft>
                <a:spcPts val="0"/>
              </a:spcAft>
              <a:buClr>
                <a:srgbClr val="E3E3E3"/>
              </a:buClr>
              <a:buSzPts val="1599"/>
              <a:buFont typeface="Roboto"/>
              <a:buChar char="●"/>
            </a:pPr>
            <a:r>
              <a:rPr lang="en-GB" sz="1599">
                <a:solidFill>
                  <a:srgbClr val="E3E3E3"/>
                </a:solidFill>
                <a:latin typeface="Roboto"/>
                <a:ea typeface="Roboto"/>
                <a:cs typeface="Roboto"/>
                <a:sym typeface="Roboto"/>
              </a:rPr>
              <a:t>Deepfakes are realistic media that have been manipulated to make it appear as if someone is saying or doing something they never did.</a:t>
            </a:r>
            <a:endParaRPr sz="1599">
              <a:solidFill>
                <a:srgbClr val="E3E3E3"/>
              </a:solidFill>
              <a:latin typeface="Roboto"/>
              <a:ea typeface="Roboto"/>
              <a:cs typeface="Roboto"/>
              <a:sym typeface="Roboto"/>
            </a:endParaRPr>
          </a:p>
          <a:p>
            <a:pPr indent="0" lvl="0" marL="457200" rtl="0" algn="l">
              <a:lnSpc>
                <a:spcPct val="95000"/>
              </a:lnSpc>
              <a:spcBef>
                <a:spcPts val="1100"/>
              </a:spcBef>
              <a:spcAft>
                <a:spcPts val="0"/>
              </a:spcAft>
              <a:buSzPts val="688"/>
              <a:buNone/>
            </a:pPr>
            <a:r>
              <a:t/>
            </a:r>
            <a:endParaRPr sz="1599">
              <a:solidFill>
                <a:srgbClr val="E3E3E3"/>
              </a:solidFill>
              <a:latin typeface="Roboto"/>
              <a:ea typeface="Roboto"/>
              <a:cs typeface="Roboto"/>
              <a:sym typeface="Roboto"/>
            </a:endParaRPr>
          </a:p>
          <a:p>
            <a:pPr indent="-330143" lvl="0" marL="457200" rtl="0" algn="l">
              <a:lnSpc>
                <a:spcPct val="95000"/>
              </a:lnSpc>
              <a:spcBef>
                <a:spcPts val="1100"/>
              </a:spcBef>
              <a:spcAft>
                <a:spcPts val="0"/>
              </a:spcAft>
              <a:buClr>
                <a:srgbClr val="E3E3E3"/>
              </a:buClr>
              <a:buSzPts val="1599"/>
              <a:buFont typeface="Roboto"/>
              <a:buChar char="●"/>
            </a:pPr>
            <a:r>
              <a:rPr lang="en-GB" sz="1599">
                <a:solidFill>
                  <a:srgbClr val="E3E3E3"/>
                </a:solidFill>
                <a:latin typeface="Roboto"/>
                <a:ea typeface="Roboto"/>
                <a:cs typeface="Roboto"/>
                <a:sym typeface="Roboto"/>
              </a:rPr>
              <a:t>Deepfakes are created using artificial intelligence (AI) and machine learning (ML) techniques.</a:t>
            </a:r>
            <a:endParaRPr sz="1599">
              <a:solidFill>
                <a:srgbClr val="E3E3E3"/>
              </a:solidFill>
              <a:latin typeface="Roboto"/>
              <a:ea typeface="Roboto"/>
              <a:cs typeface="Roboto"/>
              <a:sym typeface="Roboto"/>
            </a:endParaRPr>
          </a:p>
          <a:p>
            <a:pPr indent="0" lvl="0" marL="457200" rtl="0" algn="l">
              <a:lnSpc>
                <a:spcPct val="95000"/>
              </a:lnSpc>
              <a:spcBef>
                <a:spcPts val="1100"/>
              </a:spcBef>
              <a:spcAft>
                <a:spcPts val="0"/>
              </a:spcAft>
              <a:buSzPts val="688"/>
              <a:buNone/>
            </a:pPr>
            <a:r>
              <a:t/>
            </a:r>
            <a:endParaRPr sz="1599">
              <a:solidFill>
                <a:srgbClr val="E3E3E3"/>
              </a:solidFill>
              <a:latin typeface="Roboto"/>
              <a:ea typeface="Roboto"/>
              <a:cs typeface="Roboto"/>
              <a:sym typeface="Roboto"/>
            </a:endParaRPr>
          </a:p>
          <a:p>
            <a:pPr indent="-330143" lvl="0" marL="457200" rtl="0" algn="l">
              <a:lnSpc>
                <a:spcPct val="95000"/>
              </a:lnSpc>
              <a:spcBef>
                <a:spcPts val="1100"/>
              </a:spcBef>
              <a:spcAft>
                <a:spcPts val="0"/>
              </a:spcAft>
              <a:buClr>
                <a:srgbClr val="E3E3E3"/>
              </a:buClr>
              <a:buSzPts val="1599"/>
              <a:buFont typeface="Roboto"/>
              <a:buChar char="●"/>
            </a:pPr>
            <a:r>
              <a:rPr lang="en-GB" sz="1599">
                <a:solidFill>
                  <a:srgbClr val="E3E3E3"/>
                </a:solidFill>
                <a:latin typeface="Roboto"/>
                <a:ea typeface="Roboto"/>
                <a:cs typeface="Roboto"/>
                <a:sym typeface="Roboto"/>
              </a:rPr>
              <a:t>Deepfakes can be used to spread misinformation, slander people, and damage reputations.</a:t>
            </a:r>
            <a:endParaRPr sz="11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145100" y="750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Example</a:t>
            </a:r>
            <a:endParaRPr sz="2500"/>
          </a:p>
        </p:txBody>
      </p:sp>
      <p:pic>
        <p:nvPicPr>
          <p:cNvPr id="148" name="Google Shape;148;p15"/>
          <p:cNvPicPr preferRelativeResize="0"/>
          <p:nvPr/>
        </p:nvPicPr>
        <p:blipFill>
          <a:blip r:embed="rId3">
            <a:alphaModFix/>
          </a:blip>
          <a:stretch>
            <a:fillRect/>
          </a:stretch>
        </p:blipFill>
        <p:spPr>
          <a:xfrm>
            <a:off x="1291800" y="1459050"/>
            <a:ext cx="2554025" cy="2554025"/>
          </a:xfrm>
          <a:prstGeom prst="rect">
            <a:avLst/>
          </a:prstGeom>
          <a:noFill/>
          <a:ln>
            <a:noFill/>
          </a:ln>
        </p:spPr>
      </p:pic>
      <p:pic>
        <p:nvPicPr>
          <p:cNvPr id="149" name="Google Shape;149;p15"/>
          <p:cNvPicPr preferRelativeResize="0"/>
          <p:nvPr/>
        </p:nvPicPr>
        <p:blipFill>
          <a:blip r:embed="rId4">
            <a:alphaModFix/>
          </a:blip>
          <a:stretch>
            <a:fillRect/>
          </a:stretch>
        </p:blipFill>
        <p:spPr>
          <a:xfrm>
            <a:off x="4194558" y="1459050"/>
            <a:ext cx="3837042" cy="255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11750" y="543775"/>
            <a:ext cx="46914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Challenges Addressed</a:t>
            </a:r>
            <a:endParaRPr/>
          </a:p>
        </p:txBody>
      </p:sp>
      <p:sp>
        <p:nvSpPr>
          <p:cNvPr id="155" name="Google Shape;155;p16"/>
          <p:cNvSpPr txBox="1"/>
          <p:nvPr>
            <p:ph idx="1" type="body"/>
          </p:nvPr>
        </p:nvSpPr>
        <p:spPr>
          <a:xfrm>
            <a:off x="1254650" y="1556850"/>
            <a:ext cx="7327500" cy="3411000"/>
          </a:xfrm>
          <a:prstGeom prst="rect">
            <a:avLst/>
          </a:prstGeom>
        </p:spPr>
        <p:txBody>
          <a:bodyPr anchorCtr="0" anchor="t" bIns="91425" lIns="91425" spcFirstLastPara="1" rIns="91425" wrap="square" tIns="91425">
            <a:normAutofit/>
          </a:bodyPr>
          <a:lstStyle/>
          <a:p>
            <a:pPr indent="-330715" lvl="0" marL="457200" rtl="0" algn="l">
              <a:spcBef>
                <a:spcPts val="300"/>
              </a:spcBef>
              <a:spcAft>
                <a:spcPts val="0"/>
              </a:spcAft>
              <a:buClr>
                <a:srgbClr val="E3E3E3"/>
              </a:buClr>
              <a:buSzPts val="1608"/>
              <a:buFont typeface="Arial"/>
              <a:buChar char="●"/>
            </a:pPr>
            <a:r>
              <a:rPr lang="en-GB" sz="1608">
                <a:solidFill>
                  <a:srgbClr val="E3E3E3"/>
                </a:solidFill>
                <a:latin typeface="Arial"/>
                <a:ea typeface="Arial"/>
                <a:cs typeface="Arial"/>
                <a:sym typeface="Arial"/>
              </a:rPr>
              <a:t>There is a growing need for methods to detect deepfake images.</a:t>
            </a:r>
            <a:endParaRPr sz="1608">
              <a:solidFill>
                <a:srgbClr val="E3E3E3"/>
              </a:solidFill>
              <a:latin typeface="Arial"/>
              <a:ea typeface="Arial"/>
              <a:cs typeface="Arial"/>
              <a:sym typeface="Arial"/>
            </a:endParaRPr>
          </a:p>
          <a:p>
            <a:pPr indent="-324365" lvl="0" marL="457200" rtl="0" algn="l">
              <a:spcBef>
                <a:spcPts val="0"/>
              </a:spcBef>
              <a:spcAft>
                <a:spcPts val="0"/>
              </a:spcAft>
              <a:buClr>
                <a:srgbClr val="E3E3E3"/>
              </a:buClr>
              <a:buSzPts val="1508"/>
              <a:buFont typeface="Arial"/>
              <a:buChar char="●"/>
            </a:pPr>
            <a:r>
              <a:rPr lang="en-GB" sz="1608">
                <a:solidFill>
                  <a:srgbClr val="E3E3E3"/>
                </a:solidFill>
                <a:latin typeface="Arial"/>
                <a:ea typeface="Arial"/>
                <a:cs typeface="Arial"/>
                <a:sym typeface="Arial"/>
              </a:rPr>
              <a:t>As the deepfake is getting more and more real and hence can be used for </a:t>
            </a:r>
            <a:r>
              <a:rPr lang="en-GB" sz="1608">
                <a:solidFill>
                  <a:srgbClr val="E3E3E3"/>
                </a:solidFill>
                <a:latin typeface="Arial"/>
                <a:ea typeface="Arial"/>
                <a:cs typeface="Arial"/>
                <a:sym typeface="Arial"/>
              </a:rPr>
              <a:t>malicious</a:t>
            </a:r>
            <a:r>
              <a:rPr lang="en-GB" sz="1608">
                <a:solidFill>
                  <a:srgbClr val="E3E3E3"/>
                </a:solidFill>
                <a:latin typeface="Arial"/>
                <a:ea typeface="Arial"/>
                <a:cs typeface="Arial"/>
                <a:sym typeface="Arial"/>
              </a:rPr>
              <a:t> purpose.</a:t>
            </a:r>
            <a:endParaRPr sz="1608">
              <a:solidFill>
                <a:srgbClr val="E3E3E3"/>
              </a:solidFill>
              <a:latin typeface="Arial"/>
              <a:ea typeface="Arial"/>
              <a:cs typeface="Arial"/>
              <a:sym typeface="Arial"/>
            </a:endParaRPr>
          </a:p>
          <a:p>
            <a:pPr indent="0" lvl="0" marL="0" rtl="0" algn="l">
              <a:spcBef>
                <a:spcPts val="1100"/>
              </a:spcBef>
              <a:spcAft>
                <a:spcPts val="0"/>
              </a:spcAft>
              <a:buNone/>
            </a:pPr>
            <a:r>
              <a:t/>
            </a:r>
            <a:endParaRPr sz="1608">
              <a:solidFill>
                <a:srgbClr val="E3E3E3"/>
              </a:solidFill>
              <a:latin typeface="Arial"/>
              <a:ea typeface="Arial"/>
              <a:cs typeface="Arial"/>
              <a:sym typeface="Arial"/>
            </a:endParaRPr>
          </a:p>
          <a:p>
            <a:pPr indent="-330715" lvl="0" marL="457200" rtl="0" algn="l">
              <a:spcBef>
                <a:spcPts val="1100"/>
              </a:spcBef>
              <a:spcAft>
                <a:spcPts val="0"/>
              </a:spcAft>
              <a:buClr>
                <a:srgbClr val="E3E3E3"/>
              </a:buClr>
              <a:buSzPts val="1608"/>
              <a:buFont typeface="Arial"/>
              <a:buChar char="●"/>
            </a:pPr>
            <a:r>
              <a:rPr lang="en-GB" sz="1608">
                <a:solidFill>
                  <a:srgbClr val="E3E3E3"/>
                </a:solidFill>
                <a:latin typeface="Arial"/>
                <a:ea typeface="Arial"/>
                <a:cs typeface="Arial"/>
                <a:sym typeface="Arial"/>
              </a:rPr>
              <a:t>Methods we used for DeepFake detection, are</a:t>
            </a:r>
            <a:endParaRPr sz="1608">
              <a:solidFill>
                <a:srgbClr val="E3E3E3"/>
              </a:solidFill>
              <a:latin typeface="Arial"/>
              <a:ea typeface="Arial"/>
              <a:cs typeface="Arial"/>
              <a:sym typeface="Arial"/>
            </a:endParaRPr>
          </a:p>
          <a:p>
            <a:pPr indent="-318015" lvl="1" marL="914400" rtl="0" algn="l">
              <a:spcBef>
                <a:spcPts val="0"/>
              </a:spcBef>
              <a:spcAft>
                <a:spcPts val="0"/>
              </a:spcAft>
              <a:buClr>
                <a:srgbClr val="E3E3E3"/>
              </a:buClr>
              <a:buSzPts val="1408"/>
              <a:buFont typeface="Arial"/>
              <a:buChar char="○"/>
            </a:pPr>
            <a:r>
              <a:rPr lang="en-GB" sz="1408">
                <a:solidFill>
                  <a:srgbClr val="E3E3E3"/>
                </a:solidFill>
                <a:latin typeface="Arial"/>
                <a:ea typeface="Arial"/>
                <a:cs typeface="Arial"/>
                <a:sym typeface="Arial"/>
              </a:rPr>
              <a:t>FFNN</a:t>
            </a:r>
            <a:endParaRPr sz="1408">
              <a:solidFill>
                <a:srgbClr val="E3E3E3"/>
              </a:solidFill>
              <a:latin typeface="Arial"/>
              <a:ea typeface="Arial"/>
              <a:cs typeface="Arial"/>
              <a:sym typeface="Arial"/>
            </a:endParaRPr>
          </a:p>
          <a:p>
            <a:pPr indent="-318015" lvl="1" marL="914400" rtl="0" algn="l">
              <a:spcBef>
                <a:spcPts val="0"/>
              </a:spcBef>
              <a:spcAft>
                <a:spcPts val="0"/>
              </a:spcAft>
              <a:buClr>
                <a:srgbClr val="E3E3E3"/>
              </a:buClr>
              <a:buSzPts val="1408"/>
              <a:buFont typeface="Arial"/>
              <a:buChar char="○"/>
            </a:pPr>
            <a:r>
              <a:rPr lang="en-GB" sz="1408">
                <a:solidFill>
                  <a:srgbClr val="E3E3E3"/>
                </a:solidFill>
                <a:latin typeface="Arial"/>
                <a:ea typeface="Arial"/>
                <a:cs typeface="Arial"/>
                <a:sym typeface="Arial"/>
              </a:rPr>
              <a:t>CNNs, </a:t>
            </a:r>
            <a:endParaRPr sz="1408">
              <a:solidFill>
                <a:srgbClr val="E3E3E3"/>
              </a:solidFill>
              <a:latin typeface="Arial"/>
              <a:ea typeface="Arial"/>
              <a:cs typeface="Arial"/>
              <a:sym typeface="Arial"/>
            </a:endParaRPr>
          </a:p>
          <a:p>
            <a:pPr indent="-318015" lvl="1" marL="914400" rtl="0" algn="l">
              <a:spcBef>
                <a:spcPts val="0"/>
              </a:spcBef>
              <a:spcAft>
                <a:spcPts val="0"/>
              </a:spcAft>
              <a:buClr>
                <a:srgbClr val="E3E3E3"/>
              </a:buClr>
              <a:buSzPts val="1408"/>
              <a:buFont typeface="Arial"/>
              <a:buChar char="○"/>
            </a:pPr>
            <a:r>
              <a:rPr lang="en-GB" sz="1408">
                <a:solidFill>
                  <a:srgbClr val="E3E3E3"/>
                </a:solidFill>
                <a:latin typeface="Arial"/>
                <a:ea typeface="Arial"/>
                <a:cs typeface="Arial"/>
                <a:sym typeface="Arial"/>
              </a:rPr>
              <a:t>Transformers.</a:t>
            </a:r>
            <a:endParaRPr sz="1608">
              <a:solidFill>
                <a:srgbClr val="E3E3E3"/>
              </a:solidFill>
              <a:latin typeface="Arial"/>
              <a:ea typeface="Arial"/>
              <a:cs typeface="Arial"/>
              <a:sym typeface="Arial"/>
            </a:endParaRPr>
          </a:p>
          <a:p>
            <a:pPr indent="-330715" lvl="0" marL="457200" rtl="0" algn="l">
              <a:spcBef>
                <a:spcPts val="0"/>
              </a:spcBef>
              <a:spcAft>
                <a:spcPts val="0"/>
              </a:spcAft>
              <a:buClr>
                <a:srgbClr val="E3E3E3"/>
              </a:buClr>
              <a:buSzPts val="1608"/>
              <a:buFont typeface="Arial"/>
              <a:buChar char="●"/>
            </a:pPr>
            <a:r>
              <a:rPr lang="en-GB" sz="1608">
                <a:solidFill>
                  <a:srgbClr val="E3E3E3"/>
                </a:solidFill>
                <a:latin typeface="Arial"/>
                <a:ea typeface="Arial"/>
                <a:cs typeface="Arial"/>
                <a:sym typeface="Arial"/>
              </a:rPr>
              <a:t>Comparative study of above method</a:t>
            </a:r>
            <a:endParaRPr sz="1608">
              <a:solidFill>
                <a:srgbClr val="E3E3E3"/>
              </a:solidFill>
              <a:latin typeface="Arial"/>
              <a:ea typeface="Arial"/>
              <a:cs typeface="Arial"/>
              <a:sym typeface="Arial"/>
            </a:endParaRPr>
          </a:p>
          <a:p>
            <a:pPr indent="-330715" lvl="0" marL="457200" rtl="0" algn="l">
              <a:spcBef>
                <a:spcPts val="0"/>
              </a:spcBef>
              <a:spcAft>
                <a:spcPts val="0"/>
              </a:spcAft>
              <a:buClr>
                <a:srgbClr val="E3E3E3"/>
              </a:buClr>
              <a:buSzPts val="1608"/>
              <a:buFont typeface="Arial"/>
              <a:buChar char="●"/>
            </a:pPr>
            <a:r>
              <a:rPr lang="en-GB" sz="1608">
                <a:solidFill>
                  <a:srgbClr val="E3E3E3"/>
                </a:solidFill>
                <a:latin typeface="Arial"/>
                <a:ea typeface="Arial"/>
                <a:cs typeface="Arial"/>
                <a:sym typeface="Arial"/>
              </a:rPr>
              <a:t>Dataset used from Kaggle</a:t>
            </a:r>
            <a:endParaRPr sz="1608">
              <a:solidFill>
                <a:srgbClr val="E3E3E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273675" y="1537475"/>
            <a:ext cx="4733100" cy="33231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t/>
            </a:r>
            <a:endParaRPr sz="1400">
              <a:solidFill>
                <a:srgbClr val="E3E3E3"/>
              </a:solidFill>
              <a:latin typeface="Arial"/>
              <a:ea typeface="Arial"/>
              <a:cs typeface="Arial"/>
              <a:sym typeface="Arial"/>
            </a:endParaRPr>
          </a:p>
          <a:p>
            <a:pPr indent="-317500" lvl="0" marL="457200" rtl="0" algn="l">
              <a:spcBef>
                <a:spcPts val="1800"/>
              </a:spcBef>
              <a:spcAft>
                <a:spcPts val="0"/>
              </a:spcAft>
              <a:buClr>
                <a:srgbClr val="E3E3E3"/>
              </a:buClr>
              <a:buSzPts val="1400"/>
              <a:buFont typeface="Arial"/>
              <a:buChar char="●"/>
            </a:pPr>
            <a:r>
              <a:rPr lang="en-GB" sz="1400">
                <a:solidFill>
                  <a:srgbClr val="E3E3E3"/>
                </a:solidFill>
                <a:latin typeface="Arial"/>
                <a:ea typeface="Arial"/>
                <a:cs typeface="Arial"/>
                <a:sym typeface="Arial"/>
              </a:rPr>
              <a:t>FFNNs are a type of neural network that are more general than CNNs</a:t>
            </a:r>
            <a:endParaRPr sz="1400">
              <a:solidFill>
                <a:srgbClr val="E3E3E3"/>
              </a:solidFill>
              <a:latin typeface="Arial"/>
              <a:ea typeface="Arial"/>
              <a:cs typeface="Arial"/>
              <a:sym typeface="Arial"/>
            </a:endParaRPr>
          </a:p>
          <a:p>
            <a:pPr indent="0" lvl="0" marL="457200" rtl="0" algn="l">
              <a:spcBef>
                <a:spcPts val="1100"/>
              </a:spcBef>
              <a:spcAft>
                <a:spcPts val="0"/>
              </a:spcAft>
              <a:buNone/>
            </a:pPr>
            <a:r>
              <a:t/>
            </a:r>
            <a:endParaRPr sz="1400">
              <a:solidFill>
                <a:srgbClr val="E3E3E3"/>
              </a:solidFill>
              <a:latin typeface="Arial"/>
              <a:ea typeface="Arial"/>
              <a:cs typeface="Arial"/>
              <a:sym typeface="Arial"/>
            </a:endParaRPr>
          </a:p>
          <a:p>
            <a:pPr indent="-317500" lvl="0" marL="457200" rtl="0" algn="l">
              <a:spcBef>
                <a:spcPts val="1100"/>
              </a:spcBef>
              <a:spcAft>
                <a:spcPts val="0"/>
              </a:spcAft>
              <a:buClr>
                <a:srgbClr val="E3E3E3"/>
              </a:buClr>
              <a:buSzPts val="1400"/>
              <a:buFont typeface="Arial"/>
              <a:buChar char="●"/>
            </a:pPr>
            <a:r>
              <a:rPr lang="en-GB" sz="1400">
                <a:solidFill>
                  <a:srgbClr val="E3E3E3"/>
                </a:solidFill>
                <a:latin typeface="Arial"/>
                <a:ea typeface="Arial"/>
                <a:cs typeface="Arial"/>
                <a:sym typeface="Arial"/>
              </a:rPr>
              <a:t>FFNNs can be used to solve a wider range of tasks, including deepfake detection.</a:t>
            </a:r>
            <a:endParaRPr sz="1400">
              <a:solidFill>
                <a:srgbClr val="E3E3E3"/>
              </a:solidFill>
              <a:latin typeface="Arial"/>
              <a:ea typeface="Arial"/>
              <a:cs typeface="Arial"/>
              <a:sym typeface="Arial"/>
            </a:endParaRPr>
          </a:p>
          <a:p>
            <a:pPr indent="0" lvl="0" marL="457200" rtl="0" algn="l">
              <a:spcBef>
                <a:spcPts val="1100"/>
              </a:spcBef>
              <a:spcAft>
                <a:spcPts val="0"/>
              </a:spcAft>
              <a:buNone/>
            </a:pPr>
            <a:r>
              <a:t/>
            </a:r>
            <a:endParaRPr sz="1400">
              <a:solidFill>
                <a:srgbClr val="E3E3E3"/>
              </a:solidFill>
              <a:latin typeface="Arial"/>
              <a:ea typeface="Arial"/>
              <a:cs typeface="Arial"/>
              <a:sym typeface="Arial"/>
            </a:endParaRPr>
          </a:p>
          <a:p>
            <a:pPr indent="-317500" lvl="0" marL="457200" rtl="0" algn="l">
              <a:spcBef>
                <a:spcPts val="1100"/>
              </a:spcBef>
              <a:spcAft>
                <a:spcPts val="0"/>
              </a:spcAft>
              <a:buClr>
                <a:srgbClr val="E3E3E3"/>
              </a:buClr>
              <a:buSzPts val="1400"/>
              <a:buFont typeface="Arial"/>
              <a:buChar char="●"/>
            </a:pPr>
            <a:r>
              <a:rPr lang="en-GB" sz="1400">
                <a:solidFill>
                  <a:srgbClr val="E3E3E3"/>
                </a:solidFill>
                <a:latin typeface="Arial"/>
                <a:ea typeface="Arial"/>
                <a:cs typeface="Arial"/>
                <a:sym typeface="Arial"/>
              </a:rPr>
              <a:t>FFNNs work by learning a mapping from input data to output data.</a:t>
            </a:r>
            <a:endParaRPr sz="1400">
              <a:solidFill>
                <a:srgbClr val="E3E3E3"/>
              </a:solidFill>
              <a:latin typeface="Arial"/>
              <a:ea typeface="Arial"/>
              <a:cs typeface="Arial"/>
              <a:sym typeface="Arial"/>
            </a:endParaRPr>
          </a:p>
          <a:p>
            <a:pPr indent="0" lvl="0" marL="0" rtl="0" algn="l">
              <a:spcBef>
                <a:spcPts val="1100"/>
              </a:spcBef>
              <a:spcAft>
                <a:spcPts val="1200"/>
              </a:spcAft>
              <a:buNone/>
            </a:pPr>
            <a:r>
              <a:t/>
            </a:r>
            <a:endParaRPr/>
          </a:p>
        </p:txBody>
      </p:sp>
      <p:sp>
        <p:nvSpPr>
          <p:cNvPr id="161" name="Google Shape;161;p17"/>
          <p:cNvSpPr txBox="1"/>
          <p:nvPr>
            <p:ph type="title"/>
          </p:nvPr>
        </p:nvSpPr>
        <p:spPr>
          <a:xfrm>
            <a:off x="1094725" y="845475"/>
            <a:ext cx="45621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60"/>
              <a:t>Feed Forward Neural Network</a:t>
            </a:r>
            <a:endParaRPr b="1" sz="2160"/>
          </a:p>
        </p:txBody>
      </p:sp>
      <p:pic>
        <p:nvPicPr>
          <p:cNvPr id="162" name="Google Shape;162;p17"/>
          <p:cNvPicPr preferRelativeResize="0"/>
          <p:nvPr/>
        </p:nvPicPr>
        <p:blipFill>
          <a:blip r:embed="rId3">
            <a:alphaModFix/>
          </a:blip>
          <a:stretch>
            <a:fillRect/>
          </a:stretch>
        </p:blipFill>
        <p:spPr>
          <a:xfrm>
            <a:off x="5212575" y="1727600"/>
            <a:ext cx="3626625" cy="25940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091700" y="806900"/>
            <a:ext cx="33804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GB" sz="2084"/>
              <a:t>DeepFake and FFNNs</a:t>
            </a:r>
            <a:endParaRPr sz="2084"/>
          </a:p>
        </p:txBody>
      </p:sp>
      <p:pic>
        <p:nvPicPr>
          <p:cNvPr id="168" name="Google Shape;168;p18"/>
          <p:cNvPicPr preferRelativeResize="0"/>
          <p:nvPr/>
        </p:nvPicPr>
        <p:blipFill>
          <a:blip r:embed="rId3">
            <a:alphaModFix/>
          </a:blip>
          <a:stretch>
            <a:fillRect/>
          </a:stretch>
        </p:blipFill>
        <p:spPr>
          <a:xfrm>
            <a:off x="4089775" y="1438300"/>
            <a:ext cx="4335075" cy="3055625"/>
          </a:xfrm>
          <a:prstGeom prst="rect">
            <a:avLst/>
          </a:prstGeom>
          <a:noFill/>
          <a:ln>
            <a:noFill/>
          </a:ln>
        </p:spPr>
      </p:pic>
      <p:sp>
        <p:nvSpPr>
          <p:cNvPr id="169" name="Google Shape;169;p18"/>
          <p:cNvSpPr txBox="1"/>
          <p:nvPr>
            <p:ph type="title"/>
          </p:nvPr>
        </p:nvSpPr>
        <p:spPr>
          <a:xfrm>
            <a:off x="569025" y="1709387"/>
            <a:ext cx="3380400" cy="21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760"/>
              <a:t>The provided information outlines the architecture and characteristics of a Feedforward Neural Network (FNN)</a:t>
            </a:r>
            <a:endParaRPr sz="17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a:blip r:embed="rId3">
            <a:alphaModFix/>
          </a:blip>
          <a:stretch>
            <a:fillRect/>
          </a:stretch>
        </p:blipFill>
        <p:spPr>
          <a:xfrm>
            <a:off x="1376492" y="0"/>
            <a:ext cx="7767509" cy="5143500"/>
          </a:xfrm>
          <a:prstGeom prst="rect">
            <a:avLst/>
          </a:prstGeom>
          <a:noFill/>
          <a:ln>
            <a:noFill/>
          </a:ln>
        </p:spPr>
      </p:pic>
      <p:sp>
        <p:nvSpPr>
          <p:cNvPr id="175" name="Google Shape;175;p19"/>
          <p:cNvSpPr txBox="1"/>
          <p:nvPr>
            <p:ph type="title"/>
          </p:nvPr>
        </p:nvSpPr>
        <p:spPr>
          <a:xfrm>
            <a:off x="176950" y="2259450"/>
            <a:ext cx="1860600" cy="6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Results :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112000" y="792250"/>
            <a:ext cx="50568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988"/>
              <a:t>Convolutional Neural Network</a:t>
            </a:r>
            <a:endParaRPr b="1" sz="1988"/>
          </a:p>
        </p:txBody>
      </p:sp>
      <p:sp>
        <p:nvSpPr>
          <p:cNvPr id="181" name="Google Shape;181;p20"/>
          <p:cNvSpPr txBox="1"/>
          <p:nvPr>
            <p:ph idx="1" type="body"/>
          </p:nvPr>
        </p:nvSpPr>
        <p:spPr>
          <a:xfrm>
            <a:off x="326500" y="1342975"/>
            <a:ext cx="3514200" cy="3445800"/>
          </a:xfrm>
          <a:prstGeom prst="rect">
            <a:avLst/>
          </a:prstGeom>
        </p:spPr>
        <p:txBody>
          <a:bodyPr anchorCtr="0" anchor="t" bIns="91425" lIns="91425" spcFirstLastPara="1" rIns="91425" wrap="square" tIns="91425">
            <a:normAutofit fontScale="85000" lnSpcReduction="10000"/>
          </a:bodyPr>
          <a:lstStyle/>
          <a:p>
            <a:pPr indent="0" lvl="0" marL="0" rtl="0" algn="l">
              <a:spcBef>
                <a:spcPts val="1800"/>
              </a:spcBef>
              <a:spcAft>
                <a:spcPts val="0"/>
              </a:spcAft>
              <a:buNone/>
            </a:pPr>
            <a:r>
              <a:t/>
            </a:r>
            <a:endParaRPr sz="1200">
              <a:solidFill>
                <a:srgbClr val="E3E3E3"/>
              </a:solidFill>
              <a:latin typeface="Arial"/>
              <a:ea typeface="Arial"/>
              <a:cs typeface="Arial"/>
              <a:sym typeface="Arial"/>
            </a:endParaRPr>
          </a:p>
          <a:p>
            <a:pPr indent="-332592" lvl="0" marL="457200" rtl="0" algn="l">
              <a:spcBef>
                <a:spcPts val="1800"/>
              </a:spcBef>
              <a:spcAft>
                <a:spcPts val="0"/>
              </a:spcAft>
              <a:buClr>
                <a:srgbClr val="E3E3E3"/>
              </a:buClr>
              <a:buSzPct val="100000"/>
              <a:buFont typeface="Arial"/>
              <a:buChar char="●"/>
            </a:pPr>
            <a:r>
              <a:rPr lang="en-GB" sz="1926">
                <a:solidFill>
                  <a:srgbClr val="E3E3E3"/>
                </a:solidFill>
                <a:latin typeface="Arial"/>
                <a:ea typeface="Arial"/>
                <a:cs typeface="Arial"/>
                <a:sym typeface="Arial"/>
              </a:rPr>
              <a:t>CNNs are a type of neural network that are well-suited for image classification tasks.</a:t>
            </a:r>
            <a:endParaRPr sz="1926">
              <a:solidFill>
                <a:srgbClr val="E3E3E3"/>
              </a:solidFill>
              <a:latin typeface="Arial"/>
              <a:ea typeface="Arial"/>
              <a:cs typeface="Arial"/>
              <a:sym typeface="Arial"/>
            </a:endParaRPr>
          </a:p>
          <a:p>
            <a:pPr indent="0" lvl="0" marL="457200" rtl="0" algn="l">
              <a:spcBef>
                <a:spcPts val="1100"/>
              </a:spcBef>
              <a:spcAft>
                <a:spcPts val="0"/>
              </a:spcAft>
              <a:buNone/>
            </a:pPr>
            <a:r>
              <a:t/>
            </a:r>
            <a:endParaRPr sz="1926">
              <a:solidFill>
                <a:srgbClr val="E3E3E3"/>
              </a:solidFill>
              <a:latin typeface="Arial"/>
              <a:ea typeface="Arial"/>
              <a:cs typeface="Arial"/>
              <a:sym typeface="Arial"/>
            </a:endParaRPr>
          </a:p>
          <a:p>
            <a:pPr indent="-332592" lvl="0" marL="457200" rtl="0" algn="l">
              <a:spcBef>
                <a:spcPts val="1100"/>
              </a:spcBef>
              <a:spcAft>
                <a:spcPts val="0"/>
              </a:spcAft>
              <a:buClr>
                <a:srgbClr val="E3E3E3"/>
              </a:buClr>
              <a:buSzPct val="100000"/>
              <a:buFont typeface="Arial"/>
              <a:buChar char="●"/>
            </a:pPr>
            <a:r>
              <a:rPr lang="en-GB" sz="1926">
                <a:solidFill>
                  <a:srgbClr val="E3E3E3"/>
                </a:solidFill>
                <a:latin typeface="Arial"/>
                <a:ea typeface="Arial"/>
                <a:cs typeface="Arial"/>
                <a:sym typeface="Arial"/>
              </a:rPr>
              <a:t>CNNs work by extracting features from images and then using these features to classify the images as real or fake.</a:t>
            </a:r>
            <a:endParaRPr sz="1926">
              <a:solidFill>
                <a:srgbClr val="E3E3E3"/>
              </a:solidFill>
              <a:latin typeface="Arial"/>
              <a:ea typeface="Arial"/>
              <a:cs typeface="Arial"/>
              <a:sym typeface="Arial"/>
            </a:endParaRPr>
          </a:p>
          <a:p>
            <a:pPr indent="0" lvl="0" marL="0" rtl="0" algn="l">
              <a:spcBef>
                <a:spcPts val="1100"/>
              </a:spcBef>
              <a:spcAft>
                <a:spcPts val="1200"/>
              </a:spcAft>
              <a:buNone/>
            </a:pPr>
            <a:r>
              <a:t/>
            </a:r>
            <a:endParaRPr/>
          </a:p>
        </p:txBody>
      </p:sp>
      <p:pic>
        <p:nvPicPr>
          <p:cNvPr id="182" name="Google Shape;182;p20"/>
          <p:cNvPicPr preferRelativeResize="0"/>
          <p:nvPr/>
        </p:nvPicPr>
        <p:blipFill>
          <a:blip r:embed="rId3">
            <a:alphaModFix/>
          </a:blip>
          <a:stretch>
            <a:fillRect/>
          </a:stretch>
        </p:blipFill>
        <p:spPr>
          <a:xfrm>
            <a:off x="3914275" y="1584475"/>
            <a:ext cx="4998499" cy="24921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377125" y="416325"/>
            <a:ext cx="3032400" cy="4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DeepFake CNN Model</a:t>
            </a:r>
            <a:endParaRPr b="1" sz="1800"/>
          </a:p>
        </p:txBody>
      </p:sp>
      <p:pic>
        <p:nvPicPr>
          <p:cNvPr id="188" name="Google Shape;188;p21"/>
          <p:cNvPicPr preferRelativeResize="0"/>
          <p:nvPr/>
        </p:nvPicPr>
        <p:blipFill>
          <a:blip r:embed="rId3">
            <a:alphaModFix/>
          </a:blip>
          <a:stretch>
            <a:fillRect/>
          </a:stretch>
        </p:blipFill>
        <p:spPr>
          <a:xfrm>
            <a:off x="5253850" y="1150000"/>
            <a:ext cx="3413425" cy="2637675"/>
          </a:xfrm>
          <a:prstGeom prst="rect">
            <a:avLst/>
          </a:prstGeom>
          <a:noFill/>
          <a:ln>
            <a:noFill/>
          </a:ln>
        </p:spPr>
      </p:pic>
      <p:sp>
        <p:nvSpPr>
          <p:cNvPr id="189" name="Google Shape;189;p21"/>
          <p:cNvSpPr txBox="1"/>
          <p:nvPr/>
        </p:nvSpPr>
        <p:spPr>
          <a:xfrm>
            <a:off x="574175" y="1128650"/>
            <a:ext cx="4638300" cy="37314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lang="en-GB" sz="1300">
                <a:solidFill>
                  <a:schemeClr val="lt1"/>
                </a:solidFill>
                <a:latin typeface="Lato"/>
                <a:ea typeface="Lato"/>
                <a:cs typeface="Lato"/>
                <a:sym typeface="Lato"/>
              </a:rPr>
              <a:t>TRAINING CNN MODEL</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GB" sz="1300">
                <a:solidFill>
                  <a:schemeClr val="lt1"/>
                </a:solidFill>
                <a:latin typeface="Lato"/>
                <a:ea typeface="Lato"/>
                <a:cs typeface="Lato"/>
                <a:sym typeface="Lato"/>
              </a:rPr>
              <a:t>Iteratively present batches of images to the CNN during epochs (complete passes through the entire training dataset).</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model processes each batch, computes the loss, and updates its weights through backpropagation and optimization.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Repeat this process for multiple epochs to allow the model to learn and adjust its parameters.</a:t>
            </a:r>
            <a:endParaRPr sz="13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
        <p:nvSpPr>
          <p:cNvPr id="190" name="Google Shape;190;p21"/>
          <p:cNvSpPr txBox="1"/>
          <p:nvPr/>
        </p:nvSpPr>
        <p:spPr>
          <a:xfrm>
            <a:off x="864875" y="3634625"/>
            <a:ext cx="4160400" cy="14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Main Entities of Model:</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Loss Function - Binary Cross Entropy Loss,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Optimizer - Adam</a:t>
            </a:r>
            <a:endParaRPr sz="1300">
              <a:solidFill>
                <a:schemeClr val="lt1"/>
              </a:solidFill>
              <a:latin typeface="Lato"/>
              <a:ea typeface="Lato"/>
              <a:cs typeface="Lato"/>
              <a:sym typeface="Lato"/>
            </a:endParaRPr>
          </a:p>
        </p:txBody>
      </p:sp>
      <p:sp>
        <p:nvSpPr>
          <p:cNvPr id="191" name="Google Shape;191;p21"/>
          <p:cNvSpPr txBox="1"/>
          <p:nvPr/>
        </p:nvSpPr>
        <p:spPr>
          <a:xfrm>
            <a:off x="5932575" y="4018900"/>
            <a:ext cx="24714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Architecture</a:t>
            </a:r>
            <a:r>
              <a:rPr lang="en-GB" sz="1300">
                <a:solidFill>
                  <a:schemeClr val="lt1"/>
                </a:solidFill>
                <a:latin typeface="Lato"/>
                <a:ea typeface="Lato"/>
                <a:cs typeface="Lato"/>
                <a:sym typeface="Lato"/>
              </a:rPr>
              <a:t> Layer Output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