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7" r:id="rId3"/>
    <p:sldId id="258" r:id="rId4"/>
    <p:sldId id="259" r:id="rId5"/>
  </p:sldIdLst>
  <p:sldSz cx="10693400" cy="7556500"/>
  <p:notesSz cx="10693400" cy="75565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387"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1D48E82D-286D-465B-AC49-0ADD79C4E9C8}" type="datetimeFigureOut">
              <a:rPr lang="tr-TR" smtClean="0"/>
              <a:t>14.05.2022</a:t>
            </a:fld>
            <a:endParaRPr lang="tr-TR"/>
          </a:p>
        </p:txBody>
      </p:sp>
      <p:sp>
        <p:nvSpPr>
          <p:cNvPr id="4" name="Slayt Resmi Yer Tutucusu 3"/>
          <p:cNvSpPr>
            <a:spLocks noGrp="1" noRot="1" noChangeAspect="1"/>
          </p:cNvSpPr>
          <p:nvPr>
            <p:ph type="sldImg" idx="2"/>
          </p:nvPr>
        </p:nvSpPr>
        <p:spPr>
          <a:xfrm>
            <a:off x="3541713" y="944563"/>
            <a:ext cx="3609975" cy="2551112"/>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a:defRPr sz="1200"/>
            </a:lvl1pPr>
          </a:lstStyle>
          <a:p>
            <a:fld id="{FAFFE308-38EB-4BF6-ACBD-19ADA905E436}" type="slidenum">
              <a:rPr lang="tr-TR" smtClean="0"/>
              <a:t>‹#›</a:t>
            </a:fld>
            <a:endParaRPr lang="tr-TR"/>
          </a:p>
        </p:txBody>
      </p:sp>
    </p:spTree>
    <p:extLst>
      <p:ext uri="{BB962C8B-B14F-4D97-AF65-F5344CB8AC3E}">
        <p14:creationId xmlns:p14="http://schemas.microsoft.com/office/powerpoint/2010/main" val="1907826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FAFFE308-38EB-4BF6-ACBD-19ADA905E436}" type="slidenum">
              <a:rPr lang="tr-TR" smtClean="0"/>
              <a:t>4</a:t>
            </a:fld>
            <a:endParaRPr lang="tr-TR"/>
          </a:p>
        </p:txBody>
      </p:sp>
    </p:spTree>
    <p:extLst>
      <p:ext uri="{BB962C8B-B14F-4D97-AF65-F5344CB8AC3E}">
        <p14:creationId xmlns:p14="http://schemas.microsoft.com/office/powerpoint/2010/main" val="1596247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481" y="2342515"/>
            <a:ext cx="9094788"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962" y="4231640"/>
            <a:ext cx="7489825"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700" b="1" i="0">
                <a:solidFill>
                  <a:srgbClr val="1C1C5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1" i="1">
                <a:solidFill>
                  <a:srgbClr val="6D6D7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700" b="1" i="0">
                <a:solidFill>
                  <a:srgbClr val="1C1C55"/>
                </a:solidFill>
                <a:latin typeface="Arial"/>
                <a:cs typeface="Arial"/>
              </a:defRPr>
            </a:lvl1pPr>
          </a:lstStyle>
          <a:p>
            <a:endParaRPr/>
          </a:p>
        </p:txBody>
      </p:sp>
      <p:sp>
        <p:nvSpPr>
          <p:cNvPr id="3" name="Holder 3"/>
          <p:cNvSpPr>
            <a:spLocks noGrp="1"/>
          </p:cNvSpPr>
          <p:nvPr>
            <p:ph sz="half" idx="2"/>
          </p:nvPr>
        </p:nvSpPr>
        <p:spPr>
          <a:xfrm>
            <a:off x="534987" y="1737995"/>
            <a:ext cx="4654391"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10371" y="1737995"/>
            <a:ext cx="4654391"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5/14/2022</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700" b="1" i="0">
                <a:solidFill>
                  <a:srgbClr val="1C1C5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5/14/2022</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5/14/2022</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646427" y="2726574"/>
            <a:ext cx="7406894" cy="1112520"/>
          </a:xfrm>
          <a:prstGeom prst="rect">
            <a:avLst/>
          </a:prstGeom>
        </p:spPr>
        <p:txBody>
          <a:bodyPr wrap="square" lIns="0" tIns="0" rIns="0" bIns="0">
            <a:spAutoFit/>
          </a:bodyPr>
          <a:lstStyle>
            <a:lvl1pPr>
              <a:defRPr sz="4700" b="1" i="0">
                <a:solidFill>
                  <a:srgbClr val="1C1C55"/>
                </a:solidFill>
                <a:latin typeface="Arial"/>
                <a:cs typeface="Arial"/>
              </a:defRPr>
            </a:lvl1pPr>
          </a:lstStyle>
          <a:p>
            <a:endParaRPr/>
          </a:p>
        </p:txBody>
      </p:sp>
      <p:sp>
        <p:nvSpPr>
          <p:cNvPr id="3" name="Holder 3"/>
          <p:cNvSpPr>
            <a:spLocks noGrp="1"/>
          </p:cNvSpPr>
          <p:nvPr>
            <p:ph type="body" idx="1"/>
          </p:nvPr>
        </p:nvSpPr>
        <p:spPr>
          <a:xfrm>
            <a:off x="2464054" y="3571113"/>
            <a:ext cx="5771641" cy="1595754"/>
          </a:xfrm>
          <a:prstGeom prst="rect">
            <a:avLst/>
          </a:prstGeom>
        </p:spPr>
        <p:txBody>
          <a:bodyPr wrap="square" lIns="0" tIns="0" rIns="0" bIns="0">
            <a:spAutoFit/>
          </a:bodyPr>
          <a:lstStyle>
            <a:lvl1pPr>
              <a:defRPr sz="2800" b="1" i="1">
                <a:solidFill>
                  <a:srgbClr val="6D6D71"/>
                </a:solidFill>
                <a:latin typeface="Times New Roman"/>
                <a:cs typeface="Times New Roman"/>
              </a:defRPr>
            </a:lvl1pPr>
          </a:lstStyle>
          <a:p>
            <a:endParaRPr/>
          </a:p>
        </p:txBody>
      </p:sp>
      <p:sp>
        <p:nvSpPr>
          <p:cNvPr id="4" name="Holder 4"/>
          <p:cNvSpPr>
            <a:spLocks noGrp="1"/>
          </p:cNvSpPr>
          <p:nvPr>
            <p:ph type="ftr" sz="quarter" idx="5"/>
          </p:nvPr>
        </p:nvSpPr>
        <p:spPr>
          <a:xfrm>
            <a:off x="3637915" y="7027545"/>
            <a:ext cx="3423920" cy="377825"/>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534987" y="7027545"/>
            <a:ext cx="2460942"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5/14/2022</a:t>
            </a:fld>
            <a:endParaRPr lang="en-US" dirty="0"/>
          </a:p>
        </p:txBody>
      </p:sp>
      <p:sp>
        <p:nvSpPr>
          <p:cNvPr id="6" name="Holder 6"/>
          <p:cNvSpPr>
            <a:spLocks noGrp="1"/>
          </p:cNvSpPr>
          <p:nvPr>
            <p:ph type="sldNum" sz="quarter" idx="7"/>
          </p:nvPr>
        </p:nvSpPr>
        <p:spPr>
          <a:xfrm>
            <a:off x="7703820" y="7027545"/>
            <a:ext cx="2460942"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www.turkiyeacikkaynakplatformu.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hyperlink" Target="http://www.turkiyeacikkaynakplatformu.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hyperlink" Target="http://www.turkiyeacikkaynakplatformu.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hyperlink" Target="http://www.turkiyeacikkaynakplatformu.com/"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4045" y="2118106"/>
            <a:ext cx="5858510" cy="1244600"/>
          </a:xfrm>
          <a:prstGeom prst="rect">
            <a:avLst/>
          </a:prstGeom>
        </p:spPr>
        <p:txBody>
          <a:bodyPr vert="horz" wrap="square" lIns="0" tIns="12065" rIns="0" bIns="0" rtlCol="0">
            <a:spAutoFit/>
          </a:bodyPr>
          <a:lstStyle/>
          <a:p>
            <a:pPr marL="1367790" marR="5080" indent="-1355090">
              <a:lnSpc>
                <a:spcPct val="100000"/>
              </a:lnSpc>
              <a:spcBef>
                <a:spcPts val="95"/>
              </a:spcBef>
            </a:pPr>
            <a:r>
              <a:rPr sz="4000" spc="-20" dirty="0"/>
              <a:t>TÜRKİYE </a:t>
            </a:r>
            <a:r>
              <a:rPr sz="4000" spc="-5" dirty="0"/>
              <a:t>AÇIK</a:t>
            </a:r>
            <a:r>
              <a:rPr sz="4000" spc="-285" dirty="0"/>
              <a:t> </a:t>
            </a:r>
            <a:r>
              <a:rPr sz="4000" spc="-70" dirty="0"/>
              <a:t>KAYNAK  </a:t>
            </a:r>
            <a:r>
              <a:rPr sz="4000" spc="-40" dirty="0"/>
              <a:t>PLATFORMU</a:t>
            </a:r>
            <a:endParaRPr sz="4000" dirty="0"/>
          </a:p>
        </p:txBody>
      </p:sp>
      <p:sp>
        <p:nvSpPr>
          <p:cNvPr id="3" name="object 3"/>
          <p:cNvSpPr txBox="1">
            <a:spLocks noGrp="1"/>
          </p:cNvSpPr>
          <p:nvPr>
            <p:ph type="body" idx="1"/>
          </p:nvPr>
        </p:nvSpPr>
        <p:spPr>
          <a:prstGeom prst="rect">
            <a:avLst/>
          </a:prstGeom>
        </p:spPr>
        <p:txBody>
          <a:bodyPr vert="horz" wrap="square" lIns="0" tIns="12065" rIns="0" bIns="0" rtlCol="0">
            <a:spAutoFit/>
          </a:bodyPr>
          <a:lstStyle/>
          <a:p>
            <a:pPr marL="822960" algn="ctr">
              <a:lnSpc>
                <a:spcPct val="100000"/>
              </a:lnSpc>
              <a:spcBef>
                <a:spcPts val="95"/>
              </a:spcBef>
            </a:pPr>
            <a:r>
              <a:rPr spc="-5" dirty="0"/>
              <a:t>Online </a:t>
            </a:r>
            <a:r>
              <a:rPr spc="-35" dirty="0"/>
              <a:t>Yarışma</a:t>
            </a:r>
            <a:r>
              <a:rPr spc="-165" dirty="0"/>
              <a:t> </a:t>
            </a:r>
            <a:r>
              <a:rPr spc="-5" dirty="0"/>
              <a:t>Programı</a:t>
            </a:r>
          </a:p>
          <a:p>
            <a:pPr marL="819785">
              <a:lnSpc>
                <a:spcPct val="100000"/>
              </a:lnSpc>
              <a:spcBef>
                <a:spcPts val="30"/>
              </a:spcBef>
            </a:pPr>
            <a:endParaRPr sz="4050" dirty="0"/>
          </a:p>
          <a:p>
            <a:pPr marL="819785" algn="ctr">
              <a:lnSpc>
                <a:spcPct val="100000"/>
              </a:lnSpc>
            </a:pPr>
            <a:r>
              <a:rPr sz="3600" i="0" spc="-15" dirty="0">
                <a:solidFill>
                  <a:srgbClr val="1C1C55"/>
                </a:solidFill>
                <a:latin typeface="Arial"/>
                <a:cs typeface="Arial"/>
              </a:rPr>
              <a:t>Blok Zinciri</a:t>
            </a:r>
            <a:r>
              <a:rPr sz="3600" i="0" spc="-35" dirty="0">
                <a:solidFill>
                  <a:srgbClr val="1C1C55"/>
                </a:solidFill>
                <a:latin typeface="Arial"/>
                <a:cs typeface="Arial"/>
              </a:rPr>
              <a:t> </a:t>
            </a:r>
            <a:r>
              <a:rPr sz="3600" i="0" spc="-15" dirty="0">
                <a:solidFill>
                  <a:srgbClr val="1C1C55"/>
                </a:solidFill>
                <a:latin typeface="Arial"/>
                <a:cs typeface="Arial"/>
              </a:rPr>
              <a:t>Hackathon</a:t>
            </a:r>
            <a:endParaRPr sz="3600" dirty="0">
              <a:latin typeface="Arial"/>
              <a:cs typeface="Arial"/>
            </a:endParaRPr>
          </a:p>
        </p:txBody>
      </p:sp>
      <p:sp>
        <p:nvSpPr>
          <p:cNvPr id="4" name="object 4"/>
          <p:cNvSpPr/>
          <p:nvPr/>
        </p:nvSpPr>
        <p:spPr>
          <a:xfrm>
            <a:off x="585216" y="682752"/>
            <a:ext cx="1299972" cy="720852"/>
          </a:xfrm>
          <a:prstGeom prst="rect">
            <a:avLst/>
          </a:prstGeom>
          <a:blipFill>
            <a:blip r:embed="rId2" cstate="print"/>
            <a:stretch>
              <a:fillRect/>
            </a:stretch>
          </a:blipFill>
        </p:spPr>
        <p:txBody>
          <a:bodyPr wrap="square" lIns="0" tIns="0" rIns="0" bIns="0" rtlCol="0"/>
          <a:lstStyle/>
          <a:p>
            <a:endParaRPr dirty="0"/>
          </a:p>
        </p:txBody>
      </p:sp>
      <p:sp>
        <p:nvSpPr>
          <p:cNvPr id="5" name="object 5"/>
          <p:cNvSpPr/>
          <p:nvPr/>
        </p:nvSpPr>
        <p:spPr>
          <a:xfrm>
            <a:off x="8253983" y="653950"/>
            <a:ext cx="2225039" cy="589479"/>
          </a:xfrm>
          <a:prstGeom prst="rect">
            <a:avLst/>
          </a:prstGeom>
          <a:blipFill>
            <a:blip r:embed="rId3" cstate="print"/>
            <a:stretch>
              <a:fillRect/>
            </a:stretch>
          </a:blipFill>
        </p:spPr>
        <p:txBody>
          <a:bodyPr wrap="square" lIns="0" tIns="0" rIns="0" bIns="0" rtlCol="0"/>
          <a:lstStyle/>
          <a:p>
            <a:endParaRPr dirty="0"/>
          </a:p>
        </p:txBody>
      </p:sp>
      <p:sp>
        <p:nvSpPr>
          <p:cNvPr id="6" name="object 6"/>
          <p:cNvSpPr txBox="1"/>
          <p:nvPr/>
        </p:nvSpPr>
        <p:spPr>
          <a:xfrm>
            <a:off x="708761" y="6781244"/>
            <a:ext cx="3748404" cy="285750"/>
          </a:xfrm>
          <a:prstGeom prst="rect">
            <a:avLst/>
          </a:prstGeom>
        </p:spPr>
        <p:txBody>
          <a:bodyPr vert="horz" wrap="square" lIns="0" tIns="0" rIns="0" bIns="0" rtlCol="0">
            <a:spAutoFit/>
          </a:bodyPr>
          <a:lstStyle/>
          <a:p>
            <a:pPr marL="12700">
              <a:lnSpc>
                <a:spcPts val="2115"/>
              </a:lnSpc>
            </a:pPr>
            <a:r>
              <a:rPr sz="1850" b="1" i="1" u="heavy" spc="-10" dirty="0">
                <a:solidFill>
                  <a:srgbClr val="6D6D71"/>
                </a:solidFill>
                <a:uFill>
                  <a:solidFill>
                    <a:srgbClr val="6D6D71"/>
                  </a:solidFill>
                </a:uFill>
                <a:latin typeface="Times New Roman"/>
                <a:cs typeface="Times New Roman"/>
                <a:hlinkClick r:id="rId4"/>
              </a:rPr>
              <a:t>www.turkiyeacikkaynakplatformu.com</a:t>
            </a:r>
            <a:endParaRPr sz="185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4075" y="1243429"/>
            <a:ext cx="6445250" cy="5430333"/>
          </a:xfrm>
          <a:prstGeom prst="rect">
            <a:avLst/>
          </a:prstGeom>
        </p:spPr>
        <p:txBody>
          <a:bodyPr vert="horz" wrap="square" lIns="0" tIns="59055" rIns="0" bIns="0" rtlCol="0">
            <a:spAutoFit/>
          </a:bodyPr>
          <a:lstStyle/>
          <a:p>
            <a:pPr marL="3175" algn="ctr">
              <a:lnSpc>
                <a:spcPct val="100000"/>
              </a:lnSpc>
              <a:spcBef>
                <a:spcPts val="465"/>
              </a:spcBef>
            </a:pPr>
            <a:r>
              <a:rPr sz="6600" dirty="0"/>
              <a:t>BİZ</a:t>
            </a:r>
            <a:r>
              <a:rPr sz="6600" spc="-50" dirty="0"/>
              <a:t> </a:t>
            </a:r>
            <a:r>
              <a:rPr sz="6600" spc="-5" dirty="0"/>
              <a:t>KİMİZ</a:t>
            </a:r>
            <a:br>
              <a:rPr lang="tr-TR" sz="4400" spc="-5" dirty="0"/>
            </a:br>
            <a:br>
              <a:rPr lang="tr-TR" spc="-5" dirty="0"/>
            </a:br>
            <a:r>
              <a:rPr lang="tr-TR" sz="5400" spc="-5" dirty="0">
                <a:solidFill>
                  <a:srgbClr val="00B050"/>
                </a:solidFill>
              </a:rPr>
              <a:t>World of 42</a:t>
            </a:r>
            <a:br>
              <a:rPr lang="tr-TR" sz="6600" spc="-5" dirty="0">
                <a:solidFill>
                  <a:srgbClr val="00B050"/>
                </a:solidFill>
              </a:rPr>
            </a:br>
            <a:br>
              <a:rPr lang="tr-TR" spc="-5" dirty="0">
                <a:solidFill>
                  <a:srgbClr val="00B050"/>
                </a:solidFill>
              </a:rPr>
            </a:br>
            <a:r>
              <a:rPr lang="tr-TR" sz="4400" spc="-5" dirty="0"/>
              <a:t>Arif Emre KOÇOĞLU</a:t>
            </a:r>
            <a:br>
              <a:rPr lang="tr-TR" sz="4400" spc="-5" dirty="0"/>
            </a:br>
            <a:r>
              <a:rPr lang="tr-TR" sz="4400" spc="-5" dirty="0"/>
              <a:t>Huzeyfe BOSTAN</a:t>
            </a:r>
            <a:br>
              <a:rPr lang="tr-TR" spc="-5" dirty="0"/>
            </a:br>
            <a:endParaRPr spc="-5" dirty="0"/>
          </a:p>
        </p:txBody>
      </p:sp>
      <p:sp>
        <p:nvSpPr>
          <p:cNvPr id="3" name="object 3"/>
          <p:cNvSpPr/>
          <p:nvPr/>
        </p:nvSpPr>
        <p:spPr>
          <a:xfrm>
            <a:off x="585216" y="682752"/>
            <a:ext cx="1299972" cy="720852"/>
          </a:xfrm>
          <a:prstGeom prst="rect">
            <a:avLst/>
          </a:prstGeom>
          <a:blipFill>
            <a:blip r:embed="rId2" cstate="print"/>
            <a:stretch>
              <a:fillRect/>
            </a:stretch>
          </a:blipFill>
        </p:spPr>
        <p:txBody>
          <a:bodyPr wrap="square" lIns="0" tIns="0" rIns="0" bIns="0" rtlCol="0"/>
          <a:lstStyle/>
          <a:p>
            <a:endParaRPr dirty="0"/>
          </a:p>
        </p:txBody>
      </p:sp>
      <p:sp>
        <p:nvSpPr>
          <p:cNvPr id="4" name="object 4"/>
          <p:cNvSpPr/>
          <p:nvPr/>
        </p:nvSpPr>
        <p:spPr>
          <a:xfrm>
            <a:off x="8253983" y="653950"/>
            <a:ext cx="2225039" cy="589479"/>
          </a:xfrm>
          <a:prstGeom prst="rect">
            <a:avLst/>
          </a:prstGeom>
          <a:blipFill>
            <a:blip r:embed="rId3" cstate="print"/>
            <a:stretch>
              <a:fillRect/>
            </a:stretch>
          </a:blipFill>
        </p:spPr>
        <p:txBody>
          <a:bodyPr wrap="square" lIns="0" tIns="0" rIns="0" bIns="0" rtlCol="0"/>
          <a:lstStyle/>
          <a:p>
            <a:endParaRPr dirty="0"/>
          </a:p>
        </p:txBody>
      </p:sp>
      <p:sp>
        <p:nvSpPr>
          <p:cNvPr id="5" name="object 5"/>
          <p:cNvSpPr txBox="1"/>
          <p:nvPr/>
        </p:nvSpPr>
        <p:spPr>
          <a:xfrm>
            <a:off x="708761" y="6781244"/>
            <a:ext cx="3748404" cy="285750"/>
          </a:xfrm>
          <a:prstGeom prst="rect">
            <a:avLst/>
          </a:prstGeom>
        </p:spPr>
        <p:txBody>
          <a:bodyPr vert="horz" wrap="square" lIns="0" tIns="0" rIns="0" bIns="0" rtlCol="0">
            <a:spAutoFit/>
          </a:bodyPr>
          <a:lstStyle/>
          <a:p>
            <a:pPr marL="12700">
              <a:lnSpc>
                <a:spcPts val="2115"/>
              </a:lnSpc>
            </a:pPr>
            <a:r>
              <a:rPr sz="1850" b="1" i="1" u="heavy" spc="-10" dirty="0">
                <a:solidFill>
                  <a:srgbClr val="6D6D71"/>
                </a:solidFill>
                <a:uFill>
                  <a:solidFill>
                    <a:srgbClr val="6D6D71"/>
                  </a:solidFill>
                </a:uFill>
                <a:latin typeface="Times New Roman"/>
                <a:cs typeface="Times New Roman"/>
                <a:hlinkClick r:id="rId4"/>
              </a:rPr>
              <a:t>www.turkiyeacikkaynakplatformu.com</a:t>
            </a:r>
            <a:endParaRPr sz="185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69900" y="115820"/>
            <a:ext cx="1399540" cy="1399540"/>
            <a:chOff x="545591" y="352044"/>
            <a:chExt cx="1399540" cy="1399540"/>
          </a:xfrm>
        </p:grpSpPr>
        <p:sp>
          <p:nvSpPr>
            <p:cNvPr id="3" name="object 3"/>
            <p:cNvSpPr/>
            <p:nvPr/>
          </p:nvSpPr>
          <p:spPr>
            <a:xfrm>
              <a:off x="1868424" y="697992"/>
              <a:ext cx="0" cy="786130"/>
            </a:xfrm>
            <a:custGeom>
              <a:avLst/>
              <a:gdLst/>
              <a:ahLst/>
              <a:cxnLst/>
              <a:rect l="l" t="t" r="r" b="b"/>
              <a:pathLst>
                <a:path h="786130">
                  <a:moveTo>
                    <a:pt x="0" y="785749"/>
                  </a:moveTo>
                  <a:lnTo>
                    <a:pt x="0" y="0"/>
                  </a:lnTo>
                </a:path>
              </a:pathLst>
            </a:custGeom>
            <a:ln w="9523">
              <a:solidFill>
                <a:srgbClr val="5F5F86"/>
              </a:solidFill>
            </a:ln>
          </p:spPr>
          <p:txBody>
            <a:bodyPr wrap="square" lIns="0" tIns="0" rIns="0" bIns="0" rtlCol="0"/>
            <a:lstStyle/>
            <a:p>
              <a:endParaRPr dirty="0"/>
            </a:p>
          </p:txBody>
        </p:sp>
        <p:sp>
          <p:nvSpPr>
            <p:cNvPr id="4" name="object 4"/>
            <p:cNvSpPr/>
            <p:nvPr/>
          </p:nvSpPr>
          <p:spPr>
            <a:xfrm>
              <a:off x="545591" y="352044"/>
              <a:ext cx="1399032" cy="1399032"/>
            </a:xfrm>
            <a:prstGeom prst="rect">
              <a:avLst/>
            </a:prstGeom>
            <a:blipFill>
              <a:blip r:embed="rId2" cstate="print"/>
              <a:stretch>
                <a:fillRect/>
              </a:stretch>
            </a:blipFill>
          </p:spPr>
          <p:txBody>
            <a:bodyPr wrap="square" lIns="0" tIns="0" rIns="0" bIns="0" rtlCol="0"/>
            <a:lstStyle/>
            <a:p>
              <a:endParaRPr dirty="0"/>
            </a:p>
          </p:txBody>
        </p:sp>
      </p:grpSp>
      <p:sp>
        <p:nvSpPr>
          <p:cNvPr id="5" name="object 5"/>
          <p:cNvSpPr txBox="1">
            <a:spLocks noGrp="1"/>
          </p:cNvSpPr>
          <p:nvPr>
            <p:ph type="title"/>
          </p:nvPr>
        </p:nvSpPr>
        <p:spPr>
          <a:xfrm>
            <a:off x="218756" y="385884"/>
            <a:ext cx="10264643" cy="2258952"/>
          </a:xfrm>
          <a:prstGeom prst="rect">
            <a:avLst/>
          </a:prstGeom>
        </p:spPr>
        <p:txBody>
          <a:bodyPr vert="horz" wrap="square" lIns="0" tIns="57785" rIns="0" bIns="0" rtlCol="0">
            <a:spAutoFit/>
          </a:bodyPr>
          <a:lstStyle/>
          <a:p>
            <a:pPr algn="ctr">
              <a:lnSpc>
                <a:spcPct val="100000"/>
              </a:lnSpc>
              <a:spcBef>
                <a:spcPts val="455"/>
              </a:spcBef>
            </a:pPr>
            <a:r>
              <a:rPr spc="-10" dirty="0"/>
              <a:t>PROJE</a:t>
            </a:r>
            <a:r>
              <a:rPr spc="-60" dirty="0"/>
              <a:t> </a:t>
            </a:r>
            <a:r>
              <a:rPr dirty="0"/>
              <a:t>FİKRİ</a:t>
            </a:r>
            <a:br>
              <a:rPr lang="tr-TR" dirty="0"/>
            </a:br>
            <a:r>
              <a:rPr lang="tr-TR" sz="3200" i="1" dirty="0">
                <a:solidFill>
                  <a:schemeClr val="bg1">
                    <a:lumMod val="50000"/>
                  </a:schemeClr>
                </a:solidFill>
                <a:latin typeface="Times New Roman" panose="02020603050405020304" pitchFamily="18" charset="0"/>
                <a:cs typeface="Times New Roman" panose="02020603050405020304" pitchFamily="18" charset="0"/>
              </a:rPr>
              <a:t>E-Ticarette Blok zincir Güvenilirliği</a:t>
            </a:r>
            <a:br>
              <a:rPr lang="tr-TR" sz="2800" i="1" dirty="0">
                <a:solidFill>
                  <a:schemeClr val="bg1">
                    <a:lumMod val="50000"/>
                  </a:schemeClr>
                </a:solidFill>
                <a:latin typeface="Times New Roman" panose="02020603050405020304" pitchFamily="18" charset="0"/>
                <a:cs typeface="Times New Roman" panose="02020603050405020304" pitchFamily="18" charset="0"/>
              </a:rPr>
            </a:br>
            <a:r>
              <a:rPr lang="tr-TR" sz="3600" dirty="0">
                <a:solidFill>
                  <a:srgbClr val="002060"/>
                </a:solidFill>
                <a:latin typeface="Arial" panose="020B0604020202020204" pitchFamily="34" charset="0"/>
                <a:cs typeface="Arial" panose="020B0604020202020204" pitchFamily="34" charset="0"/>
              </a:rPr>
              <a:t>Ana Problem</a:t>
            </a:r>
            <a:br>
              <a:rPr lang="tr-TR" sz="3600" i="1" dirty="0">
                <a:solidFill>
                  <a:srgbClr val="002060"/>
                </a:solidFill>
                <a:latin typeface="Arial" panose="020B0604020202020204" pitchFamily="34" charset="0"/>
                <a:cs typeface="Arial" panose="020B0604020202020204" pitchFamily="34" charset="0"/>
              </a:rPr>
            </a:br>
            <a:r>
              <a:rPr lang="tr-TR" sz="2800" i="1" dirty="0">
                <a:solidFill>
                  <a:schemeClr val="bg1">
                    <a:lumMod val="50000"/>
                  </a:schemeClr>
                </a:solidFill>
                <a:latin typeface="Times New Roman" panose="02020603050405020304" pitchFamily="18" charset="0"/>
                <a:cs typeface="Times New Roman" panose="02020603050405020304" pitchFamily="18" charset="0"/>
              </a:rPr>
              <a:t>*Maliyet     *Güvenlik     *Güvenilirlik </a:t>
            </a:r>
            <a:endParaRPr dirty="0"/>
          </a:p>
        </p:txBody>
      </p:sp>
      <p:sp>
        <p:nvSpPr>
          <p:cNvPr id="6" name="object 6"/>
          <p:cNvSpPr/>
          <p:nvPr/>
        </p:nvSpPr>
        <p:spPr>
          <a:xfrm>
            <a:off x="8258361" y="385884"/>
            <a:ext cx="2225039" cy="589479"/>
          </a:xfrm>
          <a:prstGeom prst="rect">
            <a:avLst/>
          </a:prstGeom>
          <a:blipFill>
            <a:blip r:embed="rId3" cstate="print"/>
            <a:stretch>
              <a:fillRect/>
            </a:stretch>
          </a:blipFill>
        </p:spPr>
        <p:txBody>
          <a:bodyPr wrap="square" lIns="0" tIns="0" rIns="0" bIns="0" rtlCol="0"/>
          <a:lstStyle/>
          <a:p>
            <a:endParaRPr dirty="0"/>
          </a:p>
        </p:txBody>
      </p:sp>
      <p:sp>
        <p:nvSpPr>
          <p:cNvPr id="7" name="object 7"/>
          <p:cNvSpPr txBox="1"/>
          <p:nvPr/>
        </p:nvSpPr>
        <p:spPr>
          <a:xfrm>
            <a:off x="698500" y="7094732"/>
            <a:ext cx="3748404" cy="285750"/>
          </a:xfrm>
          <a:prstGeom prst="rect">
            <a:avLst/>
          </a:prstGeom>
        </p:spPr>
        <p:txBody>
          <a:bodyPr vert="horz" wrap="square" lIns="0" tIns="0" rIns="0" bIns="0" rtlCol="0">
            <a:spAutoFit/>
          </a:bodyPr>
          <a:lstStyle/>
          <a:p>
            <a:pPr marL="12700">
              <a:lnSpc>
                <a:spcPts val="2115"/>
              </a:lnSpc>
            </a:pPr>
            <a:r>
              <a:rPr sz="1850" b="1" i="1" u="heavy" spc="-10" dirty="0">
                <a:solidFill>
                  <a:srgbClr val="6D6D71"/>
                </a:solidFill>
                <a:uFill>
                  <a:solidFill>
                    <a:srgbClr val="6D6D71"/>
                  </a:solidFill>
                </a:uFill>
                <a:latin typeface="Times New Roman"/>
                <a:cs typeface="Times New Roman"/>
                <a:hlinkClick r:id="rId4"/>
              </a:rPr>
              <a:t>www.turkiyeacikkaynakplatformu.com</a:t>
            </a:r>
            <a:endParaRPr sz="1850" dirty="0">
              <a:latin typeface="Times New Roman"/>
              <a:cs typeface="Times New Roman"/>
            </a:endParaRPr>
          </a:p>
        </p:txBody>
      </p:sp>
      <p:sp>
        <p:nvSpPr>
          <p:cNvPr id="8" name="object 5">
            <a:extLst>
              <a:ext uri="{FF2B5EF4-FFF2-40B4-BE49-F238E27FC236}">
                <a16:creationId xmlns:a16="http://schemas.microsoft.com/office/drawing/2014/main" id="{B04B3FC4-37AA-47AE-B7D5-C8D6C4501035}"/>
              </a:ext>
            </a:extLst>
          </p:cNvPr>
          <p:cNvSpPr txBox="1">
            <a:spLocks/>
          </p:cNvSpPr>
          <p:nvPr/>
        </p:nvSpPr>
        <p:spPr>
          <a:xfrm>
            <a:off x="210001" y="2542643"/>
            <a:ext cx="10264643" cy="2233304"/>
          </a:xfrm>
          <a:prstGeom prst="rect">
            <a:avLst/>
          </a:prstGeom>
        </p:spPr>
        <p:txBody>
          <a:bodyPr vert="horz" wrap="square" lIns="0" tIns="57785" rIns="0" bIns="0" rtlCol="0">
            <a:spAutoFit/>
          </a:bodyPr>
          <a:lstStyle>
            <a:lvl1pPr>
              <a:defRPr sz="4700" b="1" i="0">
                <a:solidFill>
                  <a:srgbClr val="1C1C55"/>
                </a:solidFill>
                <a:latin typeface="Arial"/>
                <a:ea typeface="+mj-ea"/>
                <a:cs typeface="Arial"/>
              </a:defRPr>
            </a:lvl1pPr>
          </a:lstStyle>
          <a:p>
            <a:pPr marL="342900" indent="-342900">
              <a:spcBef>
                <a:spcPts val="455"/>
              </a:spcBef>
              <a:buFont typeface="Arial" panose="020B0604020202020204" pitchFamily="34" charset="0"/>
              <a:buChar char="•"/>
            </a:pPr>
            <a:r>
              <a:rPr lang="tr-TR" sz="1900" kern="0" dirty="0">
                <a:latin typeface="Arial" panose="020B0604020202020204" pitchFamily="34" charset="0"/>
                <a:cs typeface="Arial" panose="020B0604020202020204" pitchFamily="34" charset="0"/>
              </a:rPr>
              <a:t>Şirketler veri ihlallerini engellemek için aylık ortalama 4129 Euro harcıyor(3220).</a:t>
            </a:r>
          </a:p>
          <a:p>
            <a:pPr marL="342900" indent="-342900">
              <a:spcBef>
                <a:spcPts val="455"/>
              </a:spcBef>
              <a:buFont typeface="Arial" panose="020B0604020202020204" pitchFamily="34" charset="0"/>
              <a:buChar char="•"/>
            </a:pPr>
            <a:r>
              <a:rPr lang="tr-TR" sz="1900" kern="0" dirty="0">
                <a:latin typeface="Arial" panose="020B0604020202020204" pitchFamily="34" charset="0"/>
                <a:cs typeface="Arial" panose="020B0604020202020204" pitchFamily="34" charset="0"/>
              </a:rPr>
              <a:t>En fazla siber saldırıya maruz kalan teknoloji şirketleri, finans, e-ticaret ve telekomünikasyon şirketleridir.</a:t>
            </a:r>
          </a:p>
          <a:p>
            <a:pPr marL="342900" indent="-342900">
              <a:spcBef>
                <a:spcPts val="455"/>
              </a:spcBef>
              <a:buFont typeface="Arial" panose="020B0604020202020204" pitchFamily="34" charset="0"/>
              <a:buChar char="•"/>
            </a:pPr>
            <a:r>
              <a:rPr lang="tr-TR" sz="1900" kern="0" dirty="0">
                <a:latin typeface="Arial" panose="020B0604020202020204" pitchFamily="34" charset="0"/>
                <a:cs typeface="Arial" panose="020B0604020202020204" pitchFamily="34" charset="0"/>
              </a:rPr>
              <a:t>2012-2020 yılları arasındaki haber kaynakları taranarak 73 farklı şirketin farklı türde saldırılara uğradığı bilgisine ulaşılmıştır. Bu şirketler arasında borsada işlem gören 17 şirket olduğu için onların verileri alınmış ve alanımız olan e-ticaret kısmında 2 firma olduğu için yalnız bu firmaların grafikleri çıkartılmıştır.</a:t>
            </a:r>
          </a:p>
        </p:txBody>
      </p:sp>
      <p:graphicFrame>
        <p:nvGraphicFramePr>
          <p:cNvPr id="16" name="Tablo 16">
            <a:extLst>
              <a:ext uri="{FF2B5EF4-FFF2-40B4-BE49-F238E27FC236}">
                <a16:creationId xmlns:a16="http://schemas.microsoft.com/office/drawing/2014/main" id="{5EB796A4-A776-48DE-8C93-427620EA0CB0}"/>
              </a:ext>
            </a:extLst>
          </p:cNvPr>
          <p:cNvGraphicFramePr>
            <a:graphicFrameLocks noGrp="1"/>
          </p:cNvGraphicFramePr>
          <p:nvPr>
            <p:extLst>
              <p:ext uri="{D42A27DB-BD31-4B8C-83A1-F6EECF244321}">
                <p14:modId xmlns:p14="http://schemas.microsoft.com/office/powerpoint/2010/main" val="732757285"/>
              </p:ext>
            </p:extLst>
          </p:nvPr>
        </p:nvGraphicFramePr>
        <p:xfrm>
          <a:off x="469900" y="4775946"/>
          <a:ext cx="9906001" cy="2306972"/>
        </p:xfrm>
        <a:graphic>
          <a:graphicData uri="http://schemas.openxmlformats.org/drawingml/2006/table">
            <a:tbl>
              <a:tblPr firstRow="1" bandRow="1">
                <a:tableStyleId>{5940675A-B579-460E-94D1-54222C63F5DA}</a:tableStyleId>
              </a:tblPr>
              <a:tblGrid>
                <a:gridCol w="1415143">
                  <a:extLst>
                    <a:ext uri="{9D8B030D-6E8A-4147-A177-3AD203B41FA5}">
                      <a16:colId xmlns:a16="http://schemas.microsoft.com/office/drawing/2014/main" val="4264857159"/>
                    </a:ext>
                  </a:extLst>
                </a:gridCol>
                <a:gridCol w="1415143">
                  <a:extLst>
                    <a:ext uri="{9D8B030D-6E8A-4147-A177-3AD203B41FA5}">
                      <a16:colId xmlns:a16="http://schemas.microsoft.com/office/drawing/2014/main" val="225791585"/>
                    </a:ext>
                  </a:extLst>
                </a:gridCol>
                <a:gridCol w="1415143">
                  <a:extLst>
                    <a:ext uri="{9D8B030D-6E8A-4147-A177-3AD203B41FA5}">
                      <a16:colId xmlns:a16="http://schemas.microsoft.com/office/drawing/2014/main" val="2222793058"/>
                    </a:ext>
                  </a:extLst>
                </a:gridCol>
                <a:gridCol w="1415143">
                  <a:extLst>
                    <a:ext uri="{9D8B030D-6E8A-4147-A177-3AD203B41FA5}">
                      <a16:colId xmlns:a16="http://schemas.microsoft.com/office/drawing/2014/main" val="642692950"/>
                    </a:ext>
                  </a:extLst>
                </a:gridCol>
                <a:gridCol w="1415143">
                  <a:extLst>
                    <a:ext uri="{9D8B030D-6E8A-4147-A177-3AD203B41FA5}">
                      <a16:colId xmlns:a16="http://schemas.microsoft.com/office/drawing/2014/main" val="455397153"/>
                    </a:ext>
                  </a:extLst>
                </a:gridCol>
                <a:gridCol w="1415143">
                  <a:extLst>
                    <a:ext uri="{9D8B030D-6E8A-4147-A177-3AD203B41FA5}">
                      <a16:colId xmlns:a16="http://schemas.microsoft.com/office/drawing/2014/main" val="1318025101"/>
                    </a:ext>
                  </a:extLst>
                </a:gridCol>
                <a:gridCol w="1415143">
                  <a:extLst>
                    <a:ext uri="{9D8B030D-6E8A-4147-A177-3AD203B41FA5}">
                      <a16:colId xmlns:a16="http://schemas.microsoft.com/office/drawing/2014/main" val="3957999908"/>
                    </a:ext>
                  </a:extLst>
                </a:gridCol>
              </a:tblGrid>
              <a:tr h="344712">
                <a:tc rowSpan="2">
                  <a:txBody>
                    <a:bodyPr/>
                    <a:lstStyle/>
                    <a:p>
                      <a:pPr algn="ctr"/>
                      <a:r>
                        <a:rPr lang="tr-TR" sz="1800" dirty="0"/>
                        <a:t>Siber Saldırıya Maruz Kalan Şirket</a:t>
                      </a:r>
                      <a:endParaRPr lang="tr-TR" sz="2400" dirty="0"/>
                    </a:p>
                  </a:txBody>
                  <a:tcPr anchor="ctr"/>
                </a:tc>
                <a:tc rowSpan="2">
                  <a:txBody>
                    <a:bodyPr/>
                    <a:lstStyle/>
                    <a:p>
                      <a:pPr algn="ctr"/>
                      <a:r>
                        <a:rPr lang="tr-TR" dirty="0"/>
                        <a:t>Siber Saldırı Duyuru Tarihi</a:t>
                      </a:r>
                    </a:p>
                  </a:txBody>
                  <a:tcPr anchor="ctr"/>
                </a:tc>
                <a:tc rowSpan="2">
                  <a:txBody>
                    <a:bodyPr/>
                    <a:lstStyle/>
                    <a:p>
                      <a:pPr algn="ctr"/>
                      <a:r>
                        <a:rPr lang="tr-TR" dirty="0"/>
                        <a:t>Siber Saldırı Türü</a:t>
                      </a:r>
                    </a:p>
                  </a:txBody>
                  <a:tcPr anchor="ctr"/>
                </a:tc>
                <a:tc gridSpan="4">
                  <a:txBody>
                    <a:bodyPr/>
                    <a:lstStyle/>
                    <a:p>
                      <a:pPr algn="ctr"/>
                      <a:r>
                        <a:rPr lang="tr-TR" dirty="0"/>
                        <a:t>Hisse Senetlerinin Fiyatları</a:t>
                      </a:r>
                    </a:p>
                  </a:txBody>
                  <a:tcPr anchor="ctr"/>
                </a:tc>
                <a:tc hMerge="1">
                  <a:txBody>
                    <a:bodyPr/>
                    <a:lstStyle/>
                    <a:p>
                      <a:pPr algn="ctr"/>
                      <a:endParaRPr lang="tr-TR" dirty="0"/>
                    </a:p>
                  </a:txBody>
                  <a:tcPr anchor="ctr"/>
                </a:tc>
                <a:tc hMerge="1">
                  <a:txBody>
                    <a:bodyPr/>
                    <a:lstStyle/>
                    <a:p>
                      <a:pPr algn="ctr"/>
                      <a:endParaRPr lang="tr-TR" dirty="0"/>
                    </a:p>
                  </a:txBody>
                  <a:tcPr anchor="ctr"/>
                </a:tc>
                <a:tc hMerge="1">
                  <a:txBody>
                    <a:bodyPr/>
                    <a:lstStyle/>
                    <a:p>
                      <a:pPr algn="ctr"/>
                      <a:endParaRPr lang="tr-TR" dirty="0"/>
                    </a:p>
                  </a:txBody>
                  <a:tcPr anchor="ctr"/>
                </a:tc>
                <a:extLst>
                  <a:ext uri="{0D108BD9-81ED-4DB2-BD59-A6C34878D82A}">
                    <a16:rowId xmlns:a16="http://schemas.microsoft.com/office/drawing/2014/main" val="3886426190"/>
                  </a:ext>
                </a:extLst>
              </a:tr>
              <a:tr h="573268">
                <a:tc vMerge="1">
                  <a:txBody>
                    <a:bodyPr/>
                    <a:lstStyle/>
                    <a:p>
                      <a:endParaRPr lang="tr-TR"/>
                    </a:p>
                  </a:txBody>
                  <a:tcPr/>
                </a:tc>
                <a:tc vMerge="1">
                  <a:txBody>
                    <a:bodyPr/>
                    <a:lstStyle/>
                    <a:p>
                      <a:endParaRPr lang="tr-TR"/>
                    </a:p>
                  </a:txBody>
                  <a:tcPr/>
                </a:tc>
                <a:tc vMerge="1">
                  <a:txBody>
                    <a:bodyPr/>
                    <a:lstStyle/>
                    <a:p>
                      <a:endParaRPr lang="tr-TR"/>
                    </a:p>
                  </a:txBody>
                  <a:tcPr/>
                </a:tc>
                <a:tc>
                  <a:txBody>
                    <a:bodyPr/>
                    <a:lstStyle/>
                    <a:p>
                      <a:pPr algn="ctr"/>
                      <a:r>
                        <a:rPr lang="tr-TR" dirty="0"/>
                        <a:t>14 Günlük</a:t>
                      </a:r>
                    </a:p>
                  </a:txBody>
                  <a:tcPr anchor="ctr"/>
                </a:tc>
                <a:tc>
                  <a:txBody>
                    <a:bodyPr/>
                    <a:lstStyle/>
                    <a:p>
                      <a:pPr algn="ctr"/>
                      <a:r>
                        <a:rPr lang="tr-TR" dirty="0"/>
                        <a:t>Siber Saldırı Öncesi 7 Gün</a:t>
                      </a:r>
                    </a:p>
                  </a:txBody>
                  <a:tcPr anchor="ctr"/>
                </a:tc>
                <a:tc>
                  <a:txBody>
                    <a:bodyPr/>
                    <a:lstStyle/>
                    <a:p>
                      <a:pPr algn="ctr"/>
                      <a:r>
                        <a:rPr lang="tr-TR" dirty="0"/>
                        <a:t>Siber Saldırı Sonrası 7 Gün</a:t>
                      </a:r>
                    </a:p>
                  </a:txBody>
                  <a:tcPr anchor="ctr"/>
                </a:tc>
                <a:tc>
                  <a:txBody>
                    <a:bodyPr/>
                    <a:lstStyle/>
                    <a:p>
                      <a:pPr algn="ctr"/>
                      <a:r>
                        <a:rPr lang="tr-TR" dirty="0"/>
                        <a:t>Aradaki Fark</a:t>
                      </a:r>
                    </a:p>
                  </a:txBody>
                  <a:tcPr anchor="ctr"/>
                </a:tc>
                <a:extLst>
                  <a:ext uri="{0D108BD9-81ED-4DB2-BD59-A6C34878D82A}">
                    <a16:rowId xmlns:a16="http://schemas.microsoft.com/office/drawing/2014/main" val="1233473351"/>
                  </a:ext>
                </a:extLst>
              </a:tr>
              <a:tr h="513406">
                <a:tc>
                  <a:txBody>
                    <a:bodyPr/>
                    <a:lstStyle/>
                    <a:p>
                      <a:pPr algn="ctr"/>
                      <a:r>
                        <a:rPr lang="tr-TR" dirty="0"/>
                        <a:t>eBay</a:t>
                      </a:r>
                    </a:p>
                  </a:txBody>
                  <a:tcPr anchor="ctr"/>
                </a:tc>
                <a:tc>
                  <a:txBody>
                    <a:bodyPr/>
                    <a:lstStyle/>
                    <a:p>
                      <a:pPr algn="ctr"/>
                      <a:r>
                        <a:rPr lang="tr-TR" dirty="0"/>
                        <a:t>29.10.2019</a:t>
                      </a:r>
                    </a:p>
                  </a:txBody>
                  <a:tcPr anchor="ctr"/>
                </a:tc>
                <a:tc>
                  <a:txBody>
                    <a:bodyPr/>
                    <a:lstStyle/>
                    <a:p>
                      <a:pPr algn="ctr"/>
                      <a:r>
                        <a:rPr lang="tr-TR" dirty="0"/>
                        <a:t>Veri Sızıntısı</a:t>
                      </a:r>
                    </a:p>
                  </a:txBody>
                  <a:tcPr anchor="ctr"/>
                </a:tc>
                <a:tc>
                  <a:txBody>
                    <a:bodyPr/>
                    <a:lstStyle/>
                    <a:p>
                      <a:pPr algn="ctr"/>
                      <a:r>
                        <a:rPr lang="tr-TR" dirty="0"/>
                        <a:t>20,93</a:t>
                      </a:r>
                    </a:p>
                  </a:txBody>
                  <a:tcPr anchor="ctr"/>
                </a:tc>
                <a:tc>
                  <a:txBody>
                    <a:bodyPr/>
                    <a:lstStyle/>
                    <a:p>
                      <a:pPr algn="ctr"/>
                      <a:r>
                        <a:rPr lang="tr-TR" dirty="0"/>
                        <a:t>21,68</a:t>
                      </a:r>
                    </a:p>
                  </a:txBody>
                  <a:tcPr anchor="ctr"/>
                </a:tc>
                <a:tc>
                  <a:txBody>
                    <a:bodyPr/>
                    <a:lstStyle/>
                    <a:p>
                      <a:pPr algn="ctr"/>
                      <a:r>
                        <a:rPr lang="tr-TR" dirty="0"/>
                        <a:t>20,78</a:t>
                      </a:r>
                    </a:p>
                  </a:txBody>
                  <a:tcPr anchor="ctr"/>
                </a:tc>
                <a:tc>
                  <a:txBody>
                    <a:bodyPr/>
                    <a:lstStyle/>
                    <a:p>
                      <a:pPr algn="ctr"/>
                      <a:r>
                        <a:rPr lang="tr-TR" dirty="0"/>
                        <a:t>-0,3</a:t>
                      </a:r>
                    </a:p>
                  </a:txBody>
                  <a:tcPr anchor="ctr"/>
                </a:tc>
                <a:extLst>
                  <a:ext uri="{0D108BD9-81ED-4DB2-BD59-A6C34878D82A}">
                    <a16:rowId xmlns:a16="http://schemas.microsoft.com/office/drawing/2014/main" val="2321231705"/>
                  </a:ext>
                </a:extLst>
              </a:tr>
              <a:tr h="513406">
                <a:tc>
                  <a:txBody>
                    <a:bodyPr/>
                    <a:lstStyle/>
                    <a:p>
                      <a:pPr algn="ctr"/>
                      <a:r>
                        <a:rPr lang="tr-TR" dirty="0"/>
                        <a:t>HauteLook</a:t>
                      </a:r>
                    </a:p>
                  </a:txBody>
                  <a:tcPr anchor="ctr"/>
                </a:tc>
                <a:tc>
                  <a:txBody>
                    <a:bodyPr/>
                    <a:lstStyle/>
                    <a:p>
                      <a:pPr algn="ctr"/>
                      <a:r>
                        <a:rPr lang="tr-TR" dirty="0"/>
                        <a:t>11.02.2019</a:t>
                      </a:r>
                    </a:p>
                  </a:txBody>
                  <a:tcPr anchor="ctr"/>
                </a:tc>
                <a:tc>
                  <a:txBody>
                    <a:bodyPr/>
                    <a:lstStyle/>
                    <a:p>
                      <a:pPr algn="ctr"/>
                      <a:r>
                        <a:rPr lang="tr-TR" dirty="0"/>
                        <a:t>Veri Sızıntısı</a:t>
                      </a:r>
                    </a:p>
                  </a:txBody>
                  <a:tcPr anchor="ctr"/>
                </a:tc>
                <a:tc>
                  <a:txBody>
                    <a:bodyPr/>
                    <a:lstStyle/>
                    <a:p>
                      <a:pPr algn="ctr"/>
                      <a:r>
                        <a:rPr lang="tr-TR" dirty="0"/>
                        <a:t>45,40</a:t>
                      </a:r>
                    </a:p>
                  </a:txBody>
                  <a:tcPr anchor="ctr"/>
                </a:tc>
                <a:tc>
                  <a:txBody>
                    <a:bodyPr/>
                    <a:lstStyle/>
                    <a:p>
                      <a:pPr algn="ctr"/>
                      <a:r>
                        <a:rPr lang="tr-TR" dirty="0"/>
                        <a:t>46,02</a:t>
                      </a:r>
                    </a:p>
                  </a:txBody>
                  <a:tcPr anchor="ctr"/>
                </a:tc>
                <a:tc>
                  <a:txBody>
                    <a:bodyPr/>
                    <a:lstStyle/>
                    <a:p>
                      <a:pPr algn="ctr"/>
                      <a:r>
                        <a:rPr lang="tr-TR" dirty="0"/>
                        <a:t>44,77</a:t>
                      </a:r>
                    </a:p>
                  </a:txBody>
                  <a:tcPr anchor="ctr"/>
                </a:tc>
                <a:tc>
                  <a:txBody>
                    <a:bodyPr/>
                    <a:lstStyle/>
                    <a:p>
                      <a:pPr algn="ctr"/>
                      <a:r>
                        <a:rPr lang="tr-TR" dirty="0"/>
                        <a:t>-0,6</a:t>
                      </a:r>
                    </a:p>
                  </a:txBody>
                  <a:tcPr anchor="ctr"/>
                </a:tc>
                <a:extLst>
                  <a:ext uri="{0D108BD9-81ED-4DB2-BD59-A6C34878D82A}">
                    <a16:rowId xmlns:a16="http://schemas.microsoft.com/office/drawing/2014/main" val="259967854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69900" y="5529"/>
            <a:ext cx="1399540" cy="1399540"/>
            <a:chOff x="545591" y="352044"/>
            <a:chExt cx="1399540" cy="1399540"/>
          </a:xfrm>
        </p:grpSpPr>
        <p:sp>
          <p:nvSpPr>
            <p:cNvPr id="3" name="object 3"/>
            <p:cNvSpPr/>
            <p:nvPr/>
          </p:nvSpPr>
          <p:spPr>
            <a:xfrm>
              <a:off x="1868424" y="697992"/>
              <a:ext cx="0" cy="786130"/>
            </a:xfrm>
            <a:custGeom>
              <a:avLst/>
              <a:gdLst/>
              <a:ahLst/>
              <a:cxnLst/>
              <a:rect l="l" t="t" r="r" b="b"/>
              <a:pathLst>
                <a:path h="786130">
                  <a:moveTo>
                    <a:pt x="0" y="785749"/>
                  </a:moveTo>
                  <a:lnTo>
                    <a:pt x="0" y="0"/>
                  </a:lnTo>
                </a:path>
              </a:pathLst>
            </a:custGeom>
            <a:ln w="9523">
              <a:solidFill>
                <a:srgbClr val="5F5F86"/>
              </a:solidFill>
            </a:ln>
          </p:spPr>
          <p:txBody>
            <a:bodyPr wrap="square" lIns="0" tIns="0" rIns="0" bIns="0" rtlCol="0"/>
            <a:lstStyle/>
            <a:p>
              <a:endParaRPr dirty="0"/>
            </a:p>
          </p:txBody>
        </p:sp>
        <p:sp>
          <p:nvSpPr>
            <p:cNvPr id="4" name="object 4"/>
            <p:cNvSpPr/>
            <p:nvPr/>
          </p:nvSpPr>
          <p:spPr>
            <a:xfrm>
              <a:off x="545591" y="352044"/>
              <a:ext cx="1399032" cy="1399032"/>
            </a:xfrm>
            <a:prstGeom prst="rect">
              <a:avLst/>
            </a:prstGeom>
            <a:blipFill>
              <a:blip r:embed="rId3" cstate="print"/>
              <a:stretch>
                <a:fillRect/>
              </a:stretch>
            </a:blipFill>
          </p:spPr>
          <p:txBody>
            <a:bodyPr wrap="square" lIns="0" tIns="0" rIns="0" bIns="0" rtlCol="0"/>
            <a:lstStyle/>
            <a:p>
              <a:endParaRPr dirty="0"/>
            </a:p>
          </p:txBody>
        </p:sp>
      </p:grpSp>
      <p:sp>
        <p:nvSpPr>
          <p:cNvPr id="5" name="object 5"/>
          <p:cNvSpPr txBox="1">
            <a:spLocks noGrp="1"/>
          </p:cNvSpPr>
          <p:nvPr>
            <p:ph type="title"/>
          </p:nvPr>
        </p:nvSpPr>
        <p:spPr>
          <a:xfrm>
            <a:off x="210001" y="592839"/>
            <a:ext cx="5136696" cy="8891537"/>
          </a:xfrm>
          <a:prstGeom prst="rect">
            <a:avLst/>
          </a:prstGeom>
        </p:spPr>
        <p:txBody>
          <a:bodyPr vert="horz" wrap="square" lIns="0" tIns="57785" rIns="0" bIns="0" numCol="1" rtlCol="0">
            <a:spAutoFit/>
          </a:bodyPr>
          <a:lstStyle/>
          <a:p>
            <a:pPr algn="ctr">
              <a:lnSpc>
                <a:spcPct val="100000"/>
              </a:lnSpc>
              <a:spcBef>
                <a:spcPts val="455"/>
              </a:spcBef>
            </a:pPr>
            <a:br>
              <a:rPr lang="tr-TR" sz="2500" dirty="0"/>
            </a:br>
            <a:br>
              <a:rPr lang="tr-TR" sz="2500" dirty="0"/>
            </a:br>
            <a:r>
              <a:rPr lang="tr-TR" sz="2500" dirty="0"/>
              <a:t>Yan Problem</a:t>
            </a:r>
            <a:br>
              <a:rPr lang="tr-TR" sz="3600" dirty="0"/>
            </a:br>
            <a:r>
              <a:rPr lang="tr-TR" sz="2300" i="1" dirty="0">
                <a:solidFill>
                  <a:schemeClr val="bg1">
                    <a:lumMod val="50000"/>
                  </a:schemeClr>
                </a:solidFill>
                <a:latin typeface="Times New Roman" panose="02020603050405020304" pitchFamily="18" charset="0"/>
                <a:cs typeface="Times New Roman" panose="02020603050405020304" pitchFamily="18" charset="0"/>
              </a:rPr>
              <a:t>Satıcının bilerek ve isteyerek yanlış ürün göndermesi. Aynı zamanda siparişleri karıştırması</a:t>
            </a:r>
            <a:br>
              <a:rPr lang="tr-TR" sz="2800" i="1" dirty="0">
                <a:solidFill>
                  <a:schemeClr val="bg1">
                    <a:lumMod val="50000"/>
                  </a:schemeClr>
                </a:solidFill>
                <a:latin typeface="Times New Roman" panose="02020603050405020304" pitchFamily="18" charset="0"/>
                <a:cs typeface="Times New Roman" panose="02020603050405020304" pitchFamily="18" charset="0"/>
              </a:rPr>
            </a:br>
            <a:r>
              <a:rPr lang="tr-TR" sz="2500" dirty="0">
                <a:solidFill>
                  <a:srgbClr val="002060"/>
                </a:solidFill>
                <a:latin typeface="Arial" panose="020B0604020202020204" pitchFamily="34" charset="0"/>
                <a:cs typeface="Arial" panose="020B0604020202020204" pitchFamily="34" charset="0"/>
              </a:rPr>
              <a:t>Sonuçları</a:t>
            </a:r>
            <a:br>
              <a:rPr lang="tr-TR" sz="2800" i="1" dirty="0">
                <a:solidFill>
                  <a:schemeClr val="bg1">
                    <a:lumMod val="50000"/>
                  </a:schemeClr>
                </a:solidFill>
                <a:latin typeface="Times New Roman" panose="02020603050405020304" pitchFamily="18" charset="0"/>
                <a:cs typeface="Times New Roman" panose="02020603050405020304" pitchFamily="18" charset="0"/>
              </a:rPr>
            </a:br>
            <a:r>
              <a:rPr lang="tr-TR" sz="2300" i="1" dirty="0">
                <a:solidFill>
                  <a:schemeClr val="bg1">
                    <a:lumMod val="50000"/>
                  </a:schemeClr>
                </a:solidFill>
                <a:latin typeface="Times New Roman" panose="02020603050405020304" pitchFamily="18" charset="0"/>
                <a:cs typeface="Times New Roman" panose="02020603050405020304" pitchFamily="18" charset="0"/>
              </a:rPr>
              <a:t>Bu sorun satıcının, satış platformundan ceza almamak için başvurduğu bir kandırma yönetimidir.</a:t>
            </a:r>
            <a:br>
              <a:rPr lang="tr-TR" sz="2300" i="1" dirty="0">
                <a:solidFill>
                  <a:schemeClr val="bg1">
                    <a:lumMod val="50000"/>
                  </a:schemeClr>
                </a:solidFill>
                <a:latin typeface="Times New Roman" panose="02020603050405020304" pitchFamily="18" charset="0"/>
                <a:cs typeface="Times New Roman" panose="02020603050405020304" pitchFamily="18" charset="0"/>
              </a:rPr>
            </a:br>
            <a:r>
              <a:rPr lang="tr-TR" sz="2500" dirty="0">
                <a:solidFill>
                  <a:srgbClr val="002060"/>
                </a:solidFill>
                <a:latin typeface="Arial" panose="020B0604020202020204" pitchFamily="34" charset="0"/>
                <a:cs typeface="Arial" panose="020B0604020202020204" pitchFamily="34" charset="0"/>
              </a:rPr>
              <a:t>Çözüm</a:t>
            </a:r>
            <a:br>
              <a:rPr lang="tr-TR" sz="2500" dirty="0">
                <a:solidFill>
                  <a:srgbClr val="002060"/>
                </a:solidFill>
                <a:latin typeface="Arial" panose="020B0604020202020204" pitchFamily="34" charset="0"/>
                <a:cs typeface="Arial" panose="020B0604020202020204" pitchFamily="34" charset="0"/>
              </a:rPr>
            </a:br>
            <a:r>
              <a:rPr lang="tr-TR" sz="2300" i="1" dirty="0">
                <a:solidFill>
                  <a:schemeClr val="bg1">
                    <a:lumMod val="50000"/>
                  </a:schemeClr>
                </a:solidFill>
                <a:latin typeface="Times New Roman" panose="02020603050405020304" pitchFamily="18" charset="0"/>
                <a:cs typeface="Times New Roman" panose="02020603050405020304" pitchFamily="18" charset="0"/>
              </a:rPr>
              <a:t>Kurduğumuz platforma satıcının ürünün kargo takip numarası ile birlikte çekilmiş fotoğrafını yüklemesi istenir. Böylelikle satıcının bilerek yanlış ve kusurlu ürün yüklemesinin önüne geçer</a:t>
            </a:r>
            <a:br>
              <a:rPr lang="tr-TR" sz="2800" i="1" dirty="0">
                <a:solidFill>
                  <a:schemeClr val="bg1">
                    <a:lumMod val="50000"/>
                  </a:schemeClr>
                </a:solidFill>
                <a:latin typeface="Times New Roman" panose="02020603050405020304" pitchFamily="18" charset="0"/>
                <a:cs typeface="Times New Roman" panose="02020603050405020304" pitchFamily="18" charset="0"/>
              </a:rPr>
            </a:br>
            <a:br>
              <a:rPr lang="tr-TR" sz="2800" i="1" dirty="0">
                <a:solidFill>
                  <a:schemeClr val="bg1">
                    <a:lumMod val="50000"/>
                  </a:schemeClr>
                </a:solidFill>
                <a:latin typeface="Times New Roman" panose="02020603050405020304" pitchFamily="18" charset="0"/>
                <a:cs typeface="Times New Roman" panose="02020603050405020304" pitchFamily="18" charset="0"/>
              </a:rPr>
            </a:br>
            <a:br>
              <a:rPr lang="tr-TR" sz="2800" i="1" dirty="0">
                <a:solidFill>
                  <a:schemeClr val="bg1">
                    <a:lumMod val="50000"/>
                  </a:schemeClr>
                </a:solidFill>
                <a:latin typeface="Times New Roman" panose="02020603050405020304" pitchFamily="18" charset="0"/>
                <a:cs typeface="Times New Roman" panose="02020603050405020304" pitchFamily="18" charset="0"/>
              </a:rPr>
            </a:br>
            <a:br>
              <a:rPr lang="tr-TR" sz="2800" i="1" dirty="0">
                <a:solidFill>
                  <a:schemeClr val="bg1">
                    <a:lumMod val="50000"/>
                  </a:schemeClr>
                </a:solidFill>
                <a:latin typeface="Times New Roman" panose="02020603050405020304" pitchFamily="18" charset="0"/>
                <a:cs typeface="Times New Roman" panose="02020603050405020304" pitchFamily="18" charset="0"/>
              </a:rPr>
            </a:br>
            <a:br>
              <a:rPr lang="tr-TR" sz="2800" i="1" dirty="0">
                <a:solidFill>
                  <a:schemeClr val="bg1">
                    <a:lumMod val="50000"/>
                  </a:schemeClr>
                </a:solidFill>
                <a:latin typeface="Times New Roman" panose="02020603050405020304" pitchFamily="18" charset="0"/>
                <a:cs typeface="Times New Roman" panose="02020603050405020304" pitchFamily="18" charset="0"/>
              </a:rPr>
            </a:br>
            <a:br>
              <a:rPr lang="tr-TR" sz="2800" i="1" dirty="0">
                <a:solidFill>
                  <a:schemeClr val="bg1">
                    <a:lumMod val="50000"/>
                  </a:schemeClr>
                </a:solidFill>
                <a:latin typeface="Times New Roman" panose="02020603050405020304" pitchFamily="18" charset="0"/>
                <a:cs typeface="Times New Roman" panose="02020603050405020304" pitchFamily="18" charset="0"/>
              </a:rPr>
            </a:br>
            <a:br>
              <a:rPr lang="tr-TR" sz="2800" i="1" dirty="0">
                <a:solidFill>
                  <a:schemeClr val="bg1">
                    <a:lumMod val="50000"/>
                  </a:schemeClr>
                </a:solidFill>
                <a:latin typeface="Times New Roman" panose="02020603050405020304" pitchFamily="18" charset="0"/>
                <a:cs typeface="Times New Roman" panose="02020603050405020304" pitchFamily="18" charset="0"/>
              </a:rPr>
            </a:br>
            <a:endParaRPr sz="2800" dirty="0"/>
          </a:p>
        </p:txBody>
      </p:sp>
      <p:sp>
        <p:nvSpPr>
          <p:cNvPr id="6" name="object 6"/>
          <p:cNvSpPr/>
          <p:nvPr/>
        </p:nvSpPr>
        <p:spPr>
          <a:xfrm>
            <a:off x="8258354" y="115820"/>
            <a:ext cx="2225039" cy="589479"/>
          </a:xfrm>
          <a:prstGeom prst="rect">
            <a:avLst/>
          </a:prstGeom>
          <a:blipFill>
            <a:blip r:embed="rId4" cstate="print"/>
            <a:stretch>
              <a:fillRect/>
            </a:stretch>
          </a:blipFill>
        </p:spPr>
        <p:txBody>
          <a:bodyPr wrap="square" lIns="0" tIns="0" rIns="0" bIns="0" rtlCol="0"/>
          <a:lstStyle/>
          <a:p>
            <a:endParaRPr dirty="0"/>
          </a:p>
        </p:txBody>
      </p:sp>
      <p:sp>
        <p:nvSpPr>
          <p:cNvPr id="7" name="object 7"/>
          <p:cNvSpPr txBox="1"/>
          <p:nvPr/>
        </p:nvSpPr>
        <p:spPr>
          <a:xfrm>
            <a:off x="698500" y="7154930"/>
            <a:ext cx="3748404" cy="285750"/>
          </a:xfrm>
          <a:prstGeom prst="rect">
            <a:avLst/>
          </a:prstGeom>
        </p:spPr>
        <p:txBody>
          <a:bodyPr vert="horz" wrap="square" lIns="0" tIns="0" rIns="0" bIns="0" rtlCol="0">
            <a:spAutoFit/>
          </a:bodyPr>
          <a:lstStyle/>
          <a:p>
            <a:pPr marL="12700">
              <a:lnSpc>
                <a:spcPts val="2115"/>
              </a:lnSpc>
            </a:pPr>
            <a:r>
              <a:rPr sz="1850" b="1" i="1" u="heavy" spc="-10" dirty="0">
                <a:solidFill>
                  <a:srgbClr val="6D6D71"/>
                </a:solidFill>
                <a:uFill>
                  <a:solidFill>
                    <a:srgbClr val="6D6D71"/>
                  </a:solidFill>
                </a:uFill>
                <a:latin typeface="Times New Roman"/>
                <a:cs typeface="Times New Roman"/>
                <a:hlinkClick r:id="rId5"/>
              </a:rPr>
              <a:t>www.turkiyeacikkaynakplatformu.com</a:t>
            </a:r>
            <a:endParaRPr sz="1850" dirty="0">
              <a:latin typeface="Times New Roman"/>
              <a:cs typeface="Times New Roman"/>
            </a:endParaRPr>
          </a:p>
        </p:txBody>
      </p:sp>
      <p:sp>
        <p:nvSpPr>
          <p:cNvPr id="12" name="object 5">
            <a:extLst>
              <a:ext uri="{FF2B5EF4-FFF2-40B4-BE49-F238E27FC236}">
                <a16:creationId xmlns:a16="http://schemas.microsoft.com/office/drawing/2014/main" id="{64F0FBD5-11F8-4E4D-9BD1-744C1FB4FA80}"/>
              </a:ext>
            </a:extLst>
          </p:cNvPr>
          <p:cNvSpPr txBox="1">
            <a:spLocks/>
          </p:cNvSpPr>
          <p:nvPr/>
        </p:nvSpPr>
        <p:spPr>
          <a:xfrm>
            <a:off x="5346697" y="592839"/>
            <a:ext cx="5136696" cy="6842258"/>
          </a:xfrm>
          <a:prstGeom prst="rect">
            <a:avLst/>
          </a:prstGeom>
        </p:spPr>
        <p:txBody>
          <a:bodyPr vert="horz" wrap="square" lIns="0" tIns="57785" rIns="0" bIns="0" numCol="1" rtlCol="0">
            <a:spAutoFit/>
          </a:bodyPr>
          <a:lstStyle>
            <a:lvl1pPr>
              <a:defRPr sz="4700" b="1" i="0">
                <a:solidFill>
                  <a:srgbClr val="1C1C55"/>
                </a:solidFill>
                <a:latin typeface="Arial"/>
                <a:ea typeface="+mj-ea"/>
                <a:cs typeface="Arial"/>
              </a:defRPr>
            </a:lvl1pPr>
          </a:lstStyle>
          <a:p>
            <a:pPr algn="ctr">
              <a:spcBef>
                <a:spcPts val="455"/>
              </a:spcBef>
            </a:pPr>
            <a:r>
              <a:rPr lang="tr-TR" sz="2500" kern="0" dirty="0"/>
              <a:t>Yan Problem</a:t>
            </a:r>
          </a:p>
          <a:p>
            <a:pPr algn="ctr">
              <a:spcBef>
                <a:spcPts val="455"/>
              </a:spcBef>
            </a:pPr>
            <a:r>
              <a:rPr lang="tr-TR" sz="2300" i="1" kern="0" dirty="0">
                <a:solidFill>
                  <a:schemeClr val="bg1">
                    <a:lumMod val="50000"/>
                  </a:schemeClr>
                </a:solidFill>
                <a:latin typeface="Times New Roman" panose="02020603050405020304" pitchFamily="18" charset="0"/>
                <a:cs typeface="Times New Roman" panose="02020603050405020304" pitchFamily="18" charset="0"/>
              </a:rPr>
              <a:t>Kargoyu getiren kişinin alıcının evde olmasına rağmen evde yokmuş muamelesi yapması ve kargoyu teslim etmeden geri götürmesi</a:t>
            </a:r>
          </a:p>
          <a:p>
            <a:pPr algn="ctr">
              <a:spcBef>
                <a:spcPts val="455"/>
              </a:spcBef>
            </a:pPr>
            <a:r>
              <a:rPr lang="tr-TR" sz="2500" kern="0" dirty="0"/>
              <a:t>Sonuçları</a:t>
            </a:r>
          </a:p>
          <a:p>
            <a:pPr algn="ctr">
              <a:spcBef>
                <a:spcPts val="455"/>
              </a:spcBef>
            </a:pPr>
            <a:r>
              <a:rPr lang="tr-TR" sz="2300" i="1" kern="0" dirty="0">
                <a:solidFill>
                  <a:schemeClr val="bg1">
                    <a:lumMod val="50000"/>
                  </a:schemeClr>
                </a:solidFill>
                <a:latin typeface="Times New Roman" panose="02020603050405020304" pitchFamily="18" charset="0"/>
                <a:cs typeface="Times New Roman" panose="02020603050405020304" pitchFamily="18" charset="0"/>
              </a:rPr>
              <a:t>Bu sorun siparişin gecikmesine, alıcının zaman kaybına ve satıcının ise sipariş ulaşmadığı için parasını alamamasına sebep olmaktadır.</a:t>
            </a:r>
          </a:p>
          <a:p>
            <a:pPr algn="ctr">
              <a:spcBef>
                <a:spcPts val="455"/>
              </a:spcBef>
            </a:pPr>
            <a:r>
              <a:rPr lang="tr-TR" sz="2500" kern="0" dirty="0"/>
              <a:t>Çözüm</a:t>
            </a:r>
          </a:p>
          <a:p>
            <a:pPr algn="ctr">
              <a:spcBef>
                <a:spcPts val="455"/>
              </a:spcBef>
            </a:pPr>
            <a:r>
              <a:rPr lang="tr-TR" sz="2300" i="1" kern="0" dirty="0">
                <a:solidFill>
                  <a:schemeClr val="bg1">
                    <a:lumMod val="50000"/>
                  </a:schemeClr>
                </a:solidFill>
                <a:latin typeface="Times New Roman" panose="02020603050405020304" pitchFamily="18" charset="0"/>
                <a:cs typeface="Times New Roman" panose="02020603050405020304" pitchFamily="18" charset="0"/>
              </a:rPr>
              <a:t>Kargocunun kapının önünde olduğunu teyit edecek konum bilgisini, kapının önünde olduğuna dair fotoğraf ya da video paylaşımı ve kapının önünde ne kadar zaman geçirdiği bilgilerinin tutulması ve bu bilgilerin hem kargo şirketinin hem de alıcının görmesi.</a:t>
            </a:r>
          </a:p>
        </p:txBody>
      </p:sp>
    </p:spTree>
    <p:extLst>
      <p:ext uri="{BB962C8B-B14F-4D97-AF65-F5344CB8AC3E}">
        <p14:creationId xmlns:p14="http://schemas.microsoft.com/office/powerpoint/2010/main" val="77925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D6D7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TotalTime>
  <Words>330</Words>
  <Application>Microsoft Office PowerPoint</Application>
  <PresentationFormat>Özel</PresentationFormat>
  <Paragraphs>43</Paragraphs>
  <Slides>4</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4</vt:i4>
      </vt:variant>
    </vt:vector>
  </HeadingPairs>
  <TitlesOfParts>
    <vt:vector size="8" baseType="lpstr">
      <vt:lpstr>Arial</vt:lpstr>
      <vt:lpstr>Calibri</vt:lpstr>
      <vt:lpstr>Times New Roman</vt:lpstr>
      <vt:lpstr>Office Theme</vt:lpstr>
      <vt:lpstr>TÜRKİYE AÇIK KAYNAK  PLATFORMU</vt:lpstr>
      <vt:lpstr>BİZ KİMİZ  World of 42  Arif Emre KOÇOĞLU Huzeyfe BOSTAN </vt:lpstr>
      <vt:lpstr>PROJE FİKRİ E-Ticarette Blok zincir Güvenilirliği Ana Problem *Maliyet     *Güvenlik     *Güvenilirlik </vt:lpstr>
      <vt:lpstr>  Yan Problem Satıcının bilerek ve isteyerek yanlış ürün göndermesi. Aynı zamanda siparişleri karıştırması Sonuçları Bu sorun satıcının, satış platformundan ceza almamak için başvurduğu bir kandırma yönetimidir. Çözüm Kurduğumuz platforma satıcının ürünün kargo takip numarası ile birlikte çekilmiş fotoğrafını yüklemesi istenir. Böylelikle satıcının bilerek yanlış ve kusurlu ürün yüklemesinin önüne geçer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hackathon.pptx dosyasının kopyası.pptx</dc:title>
  <dc:creator>Ahmet atar</dc:creator>
  <cp:lastModifiedBy>Huzeyfe Bostan</cp:lastModifiedBy>
  <cp:revision>1</cp:revision>
  <dcterms:created xsi:type="dcterms:W3CDTF">2022-05-13T23:31:02Z</dcterms:created>
  <dcterms:modified xsi:type="dcterms:W3CDTF">2022-05-14T10:01:44Z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2022-01-19T00:00:00Z</vt:filetime>
  </property>
  <property fmtid="{D5CDD505-2E9C-101B-9397-08002B2CF9AE}" pid="3" name="Creator">
    <vt:lpwstr>Microsoft® PowerPoint® Microsoft 365 için</vt:lpwstr>
  </property>
  <property fmtid="{D5CDD505-2E9C-101B-9397-08002B2CF9AE}" pid="4" name="LastSaved">
    <vt:filetime>2022-05-13T00:00:00Z</vt:filetime>
  </property>
</Properties>
</file>