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charset="1" panose="00000500000000000000"/>
      <p:regular r:id="rId21"/>
    </p:embeddedFont>
    <p:embeddedFont>
      <p:font typeface="Poppins Bold" charset="1" panose="00000800000000000000"/>
      <p:regular r:id="rId22"/>
    </p:embeddedFont>
    <p:embeddedFont>
      <p:font typeface="Arimo" charset="1" panose="020B0604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pn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jpeg" Type="http://schemas.openxmlformats.org/officeDocument/2006/relationships/image"/><Relationship Id="rId13" Target="../media/image22.jpe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8.png" Type="http://schemas.openxmlformats.org/officeDocument/2006/relationships/image"/><Relationship Id="rId5" Target="../media/image1.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8.png" Type="http://schemas.openxmlformats.org/officeDocument/2006/relationships/image"/><Relationship Id="rId5"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319992" y="-1680508"/>
            <a:ext cx="13648016" cy="1364801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83F3"/>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640768" y="-164456"/>
            <a:ext cx="11725929" cy="11711272"/>
          </a:xfrm>
          <a:custGeom>
            <a:avLst/>
            <a:gdLst/>
            <a:ahLst/>
            <a:cxnLst/>
            <a:rect r="r" b="b" t="t" l="l"/>
            <a:pathLst>
              <a:path h="11711272" w="11725929">
                <a:moveTo>
                  <a:pt x="0" y="0"/>
                </a:moveTo>
                <a:lnTo>
                  <a:pt x="11725929" y="0"/>
                </a:lnTo>
                <a:lnTo>
                  <a:pt x="11725929" y="11711272"/>
                </a:lnTo>
                <a:lnTo>
                  <a:pt x="0" y="11711272"/>
                </a:lnTo>
                <a:lnTo>
                  <a:pt x="0" y="0"/>
                </a:lnTo>
                <a:close/>
              </a:path>
            </a:pathLst>
          </a:custGeom>
          <a:blipFill>
            <a:blip r:embed="rId2"/>
            <a:stretch>
              <a:fillRect l="0" t="0" r="0" b="0"/>
            </a:stretch>
          </a:blipFill>
        </p:spPr>
      </p:sp>
      <p:grpSp>
        <p:nvGrpSpPr>
          <p:cNvPr name="Group 12" id="12"/>
          <p:cNvGrpSpPr/>
          <p:nvPr/>
        </p:nvGrpSpPr>
        <p:grpSpPr>
          <a:xfrm rot="0">
            <a:off x="3367381" y="-633119"/>
            <a:ext cx="11553237" cy="1155323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476280" y="434844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2"/>
            <a:stretch>
              <a:fillRect l="0" t="0" r="0" b="0"/>
            </a:stretch>
          </a:blipFill>
        </p:spPr>
      </p:sp>
      <p:grpSp>
        <p:nvGrpSpPr>
          <p:cNvPr name="Group 16" id="16"/>
          <p:cNvGrpSpPr/>
          <p:nvPr/>
        </p:nvGrpSpPr>
        <p:grpSpPr>
          <a:xfrm rot="0">
            <a:off x="1437613" y="4282161"/>
            <a:ext cx="1634041" cy="163404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true" flipV="false" rot="0">
            <a:off x="2086248" y="4847440"/>
            <a:ext cx="336771" cy="503483"/>
          </a:xfrm>
          <a:custGeom>
            <a:avLst/>
            <a:gdLst/>
            <a:ahLst/>
            <a:cxnLst/>
            <a:rect r="r" b="b" t="t" l="l"/>
            <a:pathLst>
              <a:path h="503483" w="336771">
                <a:moveTo>
                  <a:pt x="336771" y="0"/>
                </a:moveTo>
                <a:lnTo>
                  <a:pt x="0" y="0"/>
                </a:lnTo>
                <a:lnTo>
                  <a:pt x="0" y="503483"/>
                </a:lnTo>
                <a:lnTo>
                  <a:pt x="336771" y="503483"/>
                </a:lnTo>
                <a:lnTo>
                  <a:pt x="3367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5191921" y="434844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2"/>
            <a:stretch>
              <a:fillRect l="0" t="0" r="0" b="0"/>
            </a:stretch>
          </a:blipFill>
        </p:spPr>
      </p:sp>
      <p:grpSp>
        <p:nvGrpSpPr>
          <p:cNvPr name="Group 21" id="21"/>
          <p:cNvGrpSpPr/>
          <p:nvPr/>
        </p:nvGrpSpPr>
        <p:grpSpPr>
          <a:xfrm rot="0">
            <a:off x="15153255" y="4282161"/>
            <a:ext cx="1634041" cy="163404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24" id="24"/>
          <p:cNvSpPr/>
          <p:nvPr/>
        </p:nvSpPr>
        <p:spPr>
          <a:xfrm flipH="false" flipV="false" rot="0">
            <a:off x="15801890" y="4847440"/>
            <a:ext cx="336771" cy="503483"/>
          </a:xfrm>
          <a:custGeom>
            <a:avLst/>
            <a:gdLst/>
            <a:ahLst/>
            <a:cxnLst/>
            <a:rect r="r" b="b" t="t" l="l"/>
            <a:pathLst>
              <a:path h="503483" w="336771">
                <a:moveTo>
                  <a:pt x="0" y="0"/>
                </a:moveTo>
                <a:lnTo>
                  <a:pt x="336770" y="0"/>
                </a:lnTo>
                <a:lnTo>
                  <a:pt x="336770" y="503483"/>
                </a:lnTo>
                <a:lnTo>
                  <a:pt x="0" y="5034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5" id="25"/>
          <p:cNvGrpSpPr/>
          <p:nvPr/>
        </p:nvGrpSpPr>
        <p:grpSpPr>
          <a:xfrm rot="0">
            <a:off x="8142194" y="7495078"/>
            <a:ext cx="2003612" cy="775869"/>
            <a:chOff x="0" y="0"/>
            <a:chExt cx="2098984" cy="812800"/>
          </a:xfrm>
        </p:grpSpPr>
        <p:sp>
          <p:nvSpPr>
            <p:cNvPr name="Freeform 26" id="26"/>
            <p:cNvSpPr/>
            <p:nvPr/>
          </p:nvSpPr>
          <p:spPr>
            <a:xfrm flipH="false" flipV="false" rot="0">
              <a:off x="0" y="0"/>
              <a:ext cx="2098984" cy="812800"/>
            </a:xfrm>
            <a:custGeom>
              <a:avLst/>
              <a:gdLst/>
              <a:ahLst/>
              <a:cxnLst/>
              <a:rect r="r" b="b" t="t" l="l"/>
              <a:pathLst>
                <a:path h="812800" w="2098984">
                  <a:moveTo>
                    <a:pt x="386398" y="0"/>
                  </a:moveTo>
                  <a:lnTo>
                    <a:pt x="1712586" y="0"/>
                  </a:lnTo>
                  <a:cubicBezTo>
                    <a:pt x="1925987" y="0"/>
                    <a:pt x="2098984" y="172996"/>
                    <a:pt x="2098984" y="386398"/>
                  </a:cubicBezTo>
                  <a:lnTo>
                    <a:pt x="2098984" y="426402"/>
                  </a:lnTo>
                  <a:cubicBezTo>
                    <a:pt x="2098984" y="639804"/>
                    <a:pt x="1925987" y="812800"/>
                    <a:pt x="1712586" y="812800"/>
                  </a:cubicBezTo>
                  <a:lnTo>
                    <a:pt x="386398" y="812800"/>
                  </a:lnTo>
                  <a:cubicBezTo>
                    <a:pt x="172996" y="812800"/>
                    <a:pt x="0" y="639804"/>
                    <a:pt x="0" y="426402"/>
                  </a:cubicBezTo>
                  <a:lnTo>
                    <a:pt x="0" y="386398"/>
                  </a:lnTo>
                  <a:cubicBezTo>
                    <a:pt x="0" y="172996"/>
                    <a:pt x="172996" y="0"/>
                    <a:pt x="386398" y="0"/>
                  </a:cubicBezTo>
                  <a:close/>
                </a:path>
              </a:pathLst>
            </a:custGeom>
            <a:solidFill>
              <a:srgbClr val="3A6AD6"/>
            </a:solidFill>
          </p:spPr>
        </p:sp>
        <p:sp>
          <p:nvSpPr>
            <p:cNvPr name="TextBox 27" id="27"/>
            <p:cNvSpPr txBox="true"/>
            <p:nvPr/>
          </p:nvSpPr>
          <p:spPr>
            <a:xfrm>
              <a:off x="0" y="-57150"/>
              <a:ext cx="2098984" cy="869950"/>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0">
            <a:off x="8677910" y="2291656"/>
            <a:ext cx="932181" cy="978434"/>
          </a:xfrm>
          <a:custGeom>
            <a:avLst/>
            <a:gdLst/>
            <a:ahLst/>
            <a:cxnLst/>
            <a:rect r="r" b="b" t="t" l="l"/>
            <a:pathLst>
              <a:path h="978434" w="932181">
                <a:moveTo>
                  <a:pt x="0" y="0"/>
                </a:moveTo>
                <a:lnTo>
                  <a:pt x="932180" y="0"/>
                </a:lnTo>
                <a:lnTo>
                  <a:pt x="932180" y="978434"/>
                </a:lnTo>
                <a:lnTo>
                  <a:pt x="0" y="9784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9" id="29"/>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0" id="30"/>
          <p:cNvGrpSpPr/>
          <p:nvPr/>
        </p:nvGrpSpPr>
        <p:grpSpPr>
          <a:xfrm rot="0">
            <a:off x="17491799" y="8458418"/>
            <a:ext cx="951769" cy="799882"/>
            <a:chOff x="0" y="0"/>
            <a:chExt cx="967140" cy="812800"/>
          </a:xfrm>
        </p:grpSpPr>
        <p:sp>
          <p:nvSpPr>
            <p:cNvPr name="Freeform 31" id="31"/>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32" id="32"/>
            <p:cNvSpPr txBox="true"/>
            <p:nvPr/>
          </p:nvSpPr>
          <p:spPr>
            <a:xfrm>
              <a:off x="0" y="-57150"/>
              <a:ext cx="967140" cy="86995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8359729" y="1998838"/>
            <a:ext cx="1568541" cy="1645055"/>
          </a:xfrm>
          <a:custGeom>
            <a:avLst/>
            <a:gdLst/>
            <a:ahLst/>
            <a:cxnLst/>
            <a:rect r="r" b="b" t="t" l="l"/>
            <a:pathLst>
              <a:path h="1645055" w="1568541">
                <a:moveTo>
                  <a:pt x="0" y="0"/>
                </a:moveTo>
                <a:lnTo>
                  <a:pt x="1568542" y="0"/>
                </a:lnTo>
                <a:lnTo>
                  <a:pt x="1568542" y="1645055"/>
                </a:lnTo>
                <a:lnTo>
                  <a:pt x="0" y="1645055"/>
                </a:lnTo>
                <a:lnTo>
                  <a:pt x="0" y="0"/>
                </a:lnTo>
                <a:close/>
              </a:path>
            </a:pathLst>
          </a:custGeom>
          <a:blipFill>
            <a:blip r:embed="rId7"/>
            <a:stretch>
              <a:fillRect l="0" t="0" r="0" b="0"/>
            </a:stretch>
          </a:blipFill>
        </p:spPr>
      </p:sp>
      <p:sp>
        <p:nvSpPr>
          <p:cNvPr name="TextBox 34" id="34"/>
          <p:cNvSpPr txBox="true"/>
          <p:nvPr/>
        </p:nvSpPr>
        <p:spPr>
          <a:xfrm rot="0">
            <a:off x="1011679" y="508149"/>
            <a:ext cx="1766097" cy="2076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LabKom UIN SGD BDG</a:t>
            </a:r>
          </a:p>
        </p:txBody>
      </p:sp>
      <p:sp>
        <p:nvSpPr>
          <p:cNvPr name="TextBox 35" id="35"/>
          <p:cNvSpPr txBox="true"/>
          <p:nvPr/>
        </p:nvSpPr>
        <p:spPr>
          <a:xfrm rot="0">
            <a:off x="3757405" y="3920118"/>
            <a:ext cx="10773189" cy="2220586"/>
          </a:xfrm>
          <a:prstGeom prst="rect">
            <a:avLst/>
          </a:prstGeom>
        </p:spPr>
        <p:txBody>
          <a:bodyPr anchor="t" rtlCol="false" tIns="0" lIns="0" bIns="0" rIns="0">
            <a:spAutoFit/>
          </a:bodyPr>
          <a:lstStyle/>
          <a:p>
            <a:pPr algn="ctr">
              <a:lnSpc>
                <a:spcPts val="17255"/>
              </a:lnSpc>
              <a:spcBef>
                <a:spcPct val="0"/>
              </a:spcBef>
            </a:pPr>
            <a:r>
              <a:rPr lang="en-US" b="true" sz="12325">
                <a:solidFill>
                  <a:srgbClr val="1F2020"/>
                </a:solidFill>
                <a:latin typeface="Poppins Bold"/>
                <a:ea typeface="Poppins Bold"/>
                <a:cs typeface="Poppins Bold"/>
                <a:sym typeface="Poppins Bold"/>
              </a:rPr>
              <a:t>AR Hijaiyah</a:t>
            </a:r>
          </a:p>
        </p:txBody>
      </p:sp>
      <p:sp>
        <p:nvSpPr>
          <p:cNvPr name="TextBox 36" id="36"/>
          <p:cNvSpPr txBox="true"/>
          <p:nvPr/>
        </p:nvSpPr>
        <p:spPr>
          <a:xfrm rot="0">
            <a:off x="5984590" y="6460474"/>
            <a:ext cx="6318820" cy="417195"/>
          </a:xfrm>
          <a:prstGeom prst="rect">
            <a:avLst/>
          </a:prstGeom>
        </p:spPr>
        <p:txBody>
          <a:bodyPr anchor="t" rtlCol="false" tIns="0" lIns="0" bIns="0" rIns="0">
            <a:spAutoFit/>
          </a:bodyPr>
          <a:lstStyle/>
          <a:p>
            <a:pPr algn="ctr">
              <a:lnSpc>
                <a:spcPts val="1680"/>
              </a:lnSpc>
              <a:spcBef>
                <a:spcPct val="0"/>
              </a:spcBef>
            </a:pPr>
            <a:r>
              <a:rPr lang="en-US" sz="1200">
                <a:solidFill>
                  <a:srgbClr val="1F2020"/>
                </a:solidFill>
                <a:latin typeface="Poppins"/>
                <a:ea typeface="Poppins"/>
                <a:cs typeface="Poppins"/>
                <a:sym typeface="Poppins"/>
              </a:rPr>
              <a:t>AR Hijaiyah Merupakan aplikasi Augmented Reality yang menyenangkan, dengan menggunakan effect 3D huruf hijaiyah mudah untuk di baca dengan jelas</a:t>
            </a:r>
          </a:p>
        </p:txBody>
      </p:sp>
      <p:sp>
        <p:nvSpPr>
          <p:cNvPr name="TextBox 37" id="37"/>
          <p:cNvSpPr txBox="true"/>
          <p:nvPr/>
        </p:nvSpPr>
        <p:spPr>
          <a:xfrm rot="0">
            <a:off x="8142194" y="7735341"/>
            <a:ext cx="2003612"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Explore Now</a:t>
            </a:r>
          </a:p>
        </p:txBody>
      </p:sp>
      <p:sp>
        <p:nvSpPr>
          <p:cNvPr name="TextBox 38" id="38"/>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9" id="9"/>
          <p:cNvSpPr/>
          <p:nvPr/>
        </p:nvSpPr>
        <p:spPr>
          <a:xfrm flipV="true">
            <a:off x="8314040" y="2497113"/>
            <a:ext cx="1898560" cy="1304496"/>
          </a:xfrm>
          <a:prstGeom prst="line">
            <a:avLst/>
          </a:prstGeom>
          <a:ln cap="flat" w="28575">
            <a:solidFill>
              <a:srgbClr val="0352BA"/>
            </a:solidFill>
            <a:prstDash val="solid"/>
            <a:headEnd type="none" len="sm" w="sm"/>
            <a:tailEnd type="none" len="sm" w="sm"/>
          </a:ln>
        </p:spPr>
      </p:sp>
      <p:sp>
        <p:nvSpPr>
          <p:cNvPr name="AutoShape 10" id="10"/>
          <p:cNvSpPr/>
          <p:nvPr/>
        </p:nvSpPr>
        <p:spPr>
          <a:xfrm flipH="true" flipV="true">
            <a:off x="8316800" y="6477427"/>
            <a:ext cx="1893040" cy="1312494"/>
          </a:xfrm>
          <a:prstGeom prst="line">
            <a:avLst/>
          </a:prstGeom>
          <a:ln cap="flat" w="28575">
            <a:solidFill>
              <a:srgbClr val="0352BA"/>
            </a:solidFill>
            <a:prstDash val="solid"/>
            <a:headEnd type="none" len="sm" w="sm"/>
            <a:tailEnd type="none" len="sm" w="sm"/>
          </a:ln>
        </p:spPr>
      </p:sp>
      <p:sp>
        <p:nvSpPr>
          <p:cNvPr name="AutoShape 11" id="11"/>
          <p:cNvSpPr/>
          <p:nvPr/>
        </p:nvSpPr>
        <p:spPr>
          <a:xfrm flipV="true">
            <a:off x="8532606" y="4267293"/>
            <a:ext cx="2635124" cy="563602"/>
          </a:xfrm>
          <a:prstGeom prst="line">
            <a:avLst/>
          </a:prstGeom>
          <a:ln cap="flat" w="28575">
            <a:solidFill>
              <a:srgbClr val="0352BA"/>
            </a:solidFill>
            <a:prstDash val="solid"/>
            <a:headEnd type="none" len="sm" w="sm"/>
            <a:tailEnd type="none" len="sm" w="sm"/>
          </a:ln>
        </p:spPr>
      </p:sp>
      <p:sp>
        <p:nvSpPr>
          <p:cNvPr name="AutoShape 12" id="12"/>
          <p:cNvSpPr/>
          <p:nvPr/>
        </p:nvSpPr>
        <p:spPr>
          <a:xfrm>
            <a:off x="8530566" y="5475506"/>
            <a:ext cx="2639203" cy="544180"/>
          </a:xfrm>
          <a:prstGeom prst="line">
            <a:avLst/>
          </a:prstGeom>
          <a:ln cap="flat" w="28575">
            <a:solidFill>
              <a:srgbClr val="0352BA"/>
            </a:solidFill>
            <a:prstDash val="solid"/>
            <a:headEnd type="none" len="sm" w="sm"/>
            <a:tailEnd type="none" len="sm" w="sm"/>
          </a:ln>
        </p:spPr>
      </p:sp>
      <p:grpSp>
        <p:nvGrpSpPr>
          <p:cNvPr name="Group 13" id="13"/>
          <p:cNvGrpSpPr/>
          <p:nvPr/>
        </p:nvGrpSpPr>
        <p:grpSpPr>
          <a:xfrm rot="0">
            <a:off x="1792023" y="1731496"/>
            <a:ext cx="6824008" cy="68240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2452411" y="2489522"/>
            <a:ext cx="5862965" cy="5855636"/>
          </a:xfrm>
          <a:custGeom>
            <a:avLst/>
            <a:gdLst/>
            <a:ahLst/>
            <a:cxnLst/>
            <a:rect r="r" b="b" t="t" l="l"/>
            <a:pathLst>
              <a:path h="5855636" w="5862965">
                <a:moveTo>
                  <a:pt x="0" y="0"/>
                </a:moveTo>
                <a:lnTo>
                  <a:pt x="5862964" y="0"/>
                </a:lnTo>
                <a:lnTo>
                  <a:pt x="5862964" y="5855636"/>
                </a:lnTo>
                <a:lnTo>
                  <a:pt x="0" y="5855636"/>
                </a:lnTo>
                <a:lnTo>
                  <a:pt x="0" y="0"/>
                </a:lnTo>
                <a:close/>
              </a:path>
            </a:pathLst>
          </a:custGeom>
          <a:blipFill>
            <a:blip r:embed="rId4"/>
            <a:stretch>
              <a:fillRect l="0" t="0" r="0" b="0"/>
            </a:stretch>
          </a:blipFill>
        </p:spPr>
      </p:sp>
      <p:grpSp>
        <p:nvGrpSpPr>
          <p:cNvPr name="Group 17" id="17"/>
          <p:cNvGrpSpPr/>
          <p:nvPr/>
        </p:nvGrpSpPr>
        <p:grpSpPr>
          <a:xfrm rot="0">
            <a:off x="2315717" y="2255191"/>
            <a:ext cx="5776619" cy="577661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0647893" y="1855723"/>
            <a:ext cx="4950613" cy="1272624"/>
            <a:chOff x="0" y="0"/>
            <a:chExt cx="1013318" cy="260488"/>
          </a:xfrm>
        </p:grpSpPr>
        <p:sp>
          <p:nvSpPr>
            <p:cNvPr name="Freeform 21" id="21"/>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3A6AD6"/>
            </a:solidFill>
          </p:spPr>
        </p:sp>
        <p:sp>
          <p:nvSpPr>
            <p:cNvPr name="TextBox 22" id="22"/>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grpSp>
        <p:nvGrpSpPr>
          <p:cNvPr name="Group 23" id="23"/>
          <p:cNvGrpSpPr/>
          <p:nvPr/>
        </p:nvGrpSpPr>
        <p:grpSpPr>
          <a:xfrm rot="0">
            <a:off x="10104764" y="2367684"/>
            <a:ext cx="218342" cy="21834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25" id="25"/>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26" id="26"/>
          <p:cNvGrpSpPr/>
          <p:nvPr/>
        </p:nvGrpSpPr>
        <p:grpSpPr>
          <a:xfrm rot="0">
            <a:off x="11604025" y="3623366"/>
            <a:ext cx="4950613" cy="1272624"/>
            <a:chOff x="0" y="0"/>
            <a:chExt cx="1013318" cy="260488"/>
          </a:xfrm>
        </p:grpSpPr>
        <p:sp>
          <p:nvSpPr>
            <p:cNvPr name="Freeform 27" id="27"/>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3A6AD6"/>
            </a:solidFill>
          </p:spPr>
        </p:sp>
        <p:sp>
          <p:nvSpPr>
            <p:cNvPr name="TextBox 28" id="28"/>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grpSp>
        <p:nvGrpSpPr>
          <p:cNvPr name="Group 29" id="29"/>
          <p:cNvGrpSpPr/>
          <p:nvPr/>
        </p:nvGrpSpPr>
        <p:grpSpPr>
          <a:xfrm rot="0">
            <a:off x="11060897" y="4135327"/>
            <a:ext cx="218342" cy="21834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31" id="31"/>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32" id="32"/>
          <p:cNvGrpSpPr/>
          <p:nvPr/>
        </p:nvGrpSpPr>
        <p:grpSpPr>
          <a:xfrm rot="0">
            <a:off x="11604025" y="5391009"/>
            <a:ext cx="4950613" cy="1272624"/>
            <a:chOff x="0" y="0"/>
            <a:chExt cx="1013318" cy="260488"/>
          </a:xfrm>
        </p:grpSpPr>
        <p:sp>
          <p:nvSpPr>
            <p:cNvPr name="Freeform 33" id="33"/>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3A6AD6"/>
            </a:solidFill>
          </p:spPr>
        </p:sp>
        <p:sp>
          <p:nvSpPr>
            <p:cNvPr name="TextBox 34" id="34"/>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grpSp>
        <p:nvGrpSpPr>
          <p:cNvPr name="Group 35" id="35"/>
          <p:cNvGrpSpPr/>
          <p:nvPr/>
        </p:nvGrpSpPr>
        <p:grpSpPr>
          <a:xfrm rot="0">
            <a:off x="11060897" y="5902970"/>
            <a:ext cx="218342" cy="21834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37" id="37"/>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38" id="38"/>
          <p:cNvGrpSpPr/>
          <p:nvPr/>
        </p:nvGrpSpPr>
        <p:grpSpPr>
          <a:xfrm rot="0">
            <a:off x="10647893" y="7158653"/>
            <a:ext cx="4950613" cy="1272624"/>
            <a:chOff x="0" y="0"/>
            <a:chExt cx="1013318" cy="260488"/>
          </a:xfrm>
        </p:grpSpPr>
        <p:sp>
          <p:nvSpPr>
            <p:cNvPr name="Freeform 39" id="39"/>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3A6AD6"/>
            </a:solidFill>
          </p:spPr>
        </p:sp>
        <p:sp>
          <p:nvSpPr>
            <p:cNvPr name="TextBox 40" id="40"/>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grpSp>
        <p:nvGrpSpPr>
          <p:cNvPr name="Group 41" id="41"/>
          <p:cNvGrpSpPr/>
          <p:nvPr/>
        </p:nvGrpSpPr>
        <p:grpSpPr>
          <a:xfrm rot="0">
            <a:off x="10104764" y="7670613"/>
            <a:ext cx="218342" cy="21834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3" id="43"/>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44" id="44"/>
          <p:cNvGrpSpPr/>
          <p:nvPr/>
        </p:nvGrpSpPr>
        <p:grpSpPr>
          <a:xfrm rot="0">
            <a:off x="17491799" y="8458418"/>
            <a:ext cx="951769" cy="799882"/>
            <a:chOff x="0" y="0"/>
            <a:chExt cx="967140" cy="812800"/>
          </a:xfrm>
        </p:grpSpPr>
        <p:sp>
          <p:nvSpPr>
            <p:cNvPr name="Freeform 45" id="4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6" id="46"/>
            <p:cNvSpPr txBox="true"/>
            <p:nvPr/>
          </p:nvSpPr>
          <p:spPr>
            <a:xfrm>
              <a:off x="0" y="-57150"/>
              <a:ext cx="967140" cy="869950"/>
            </a:xfrm>
            <a:prstGeom prst="rect">
              <a:avLst/>
            </a:prstGeom>
          </p:spPr>
          <p:txBody>
            <a:bodyPr anchor="ctr" rtlCol="false" tIns="50800" lIns="50800" bIns="50800" rIns="50800"/>
            <a:lstStyle/>
            <a:p>
              <a:pPr algn="ctr">
                <a:lnSpc>
                  <a:spcPts val="2659"/>
                </a:lnSpc>
              </a:pPr>
            </a:p>
          </p:txBody>
        </p:sp>
      </p:grpSp>
      <p:sp>
        <p:nvSpPr>
          <p:cNvPr name="TextBox 47" id="47"/>
          <p:cNvSpPr txBox="true"/>
          <p:nvPr/>
        </p:nvSpPr>
        <p:spPr>
          <a:xfrm rot="0">
            <a:off x="3229539" y="4988741"/>
            <a:ext cx="3948976" cy="1619153"/>
          </a:xfrm>
          <a:prstGeom prst="rect">
            <a:avLst/>
          </a:prstGeom>
        </p:spPr>
        <p:txBody>
          <a:bodyPr anchor="t" rtlCol="false" tIns="0" lIns="0" bIns="0" rIns="0">
            <a:spAutoFit/>
          </a:bodyPr>
          <a:lstStyle/>
          <a:p>
            <a:pPr algn="ctr">
              <a:lnSpc>
                <a:spcPts val="6305"/>
              </a:lnSpc>
              <a:spcBef>
                <a:spcPct val="0"/>
              </a:spcBef>
            </a:pPr>
            <a:r>
              <a:rPr lang="en-US" b="true" sz="4503">
                <a:solidFill>
                  <a:srgbClr val="1F2020"/>
                </a:solidFill>
                <a:latin typeface="Poppins Bold"/>
                <a:ea typeface="Poppins Bold"/>
                <a:cs typeface="Poppins Bold"/>
                <a:sym typeface="Poppins Bold"/>
              </a:rPr>
              <a:t>Rencana Pemasaran</a:t>
            </a:r>
          </a:p>
        </p:txBody>
      </p:sp>
      <p:sp>
        <p:nvSpPr>
          <p:cNvPr name="Freeform 48" id="48"/>
          <p:cNvSpPr/>
          <p:nvPr/>
        </p:nvSpPr>
        <p:spPr>
          <a:xfrm flipH="false" flipV="false" rot="0">
            <a:off x="4339903" y="3167742"/>
            <a:ext cx="1728248" cy="1728248"/>
          </a:xfrm>
          <a:custGeom>
            <a:avLst/>
            <a:gdLst/>
            <a:ahLst/>
            <a:cxnLst/>
            <a:rect r="r" b="b" t="t" l="l"/>
            <a:pathLst>
              <a:path h="1728248" w="1728248">
                <a:moveTo>
                  <a:pt x="0" y="0"/>
                </a:moveTo>
                <a:lnTo>
                  <a:pt x="1728248" y="0"/>
                </a:lnTo>
                <a:lnTo>
                  <a:pt x="1728248" y="1728249"/>
                </a:lnTo>
                <a:lnTo>
                  <a:pt x="0" y="17282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9" id="49"/>
          <p:cNvSpPr txBox="true"/>
          <p:nvPr/>
        </p:nvSpPr>
        <p:spPr>
          <a:xfrm rot="0">
            <a:off x="1011679" y="508149"/>
            <a:ext cx="1633768" cy="2076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Strategi</a:t>
            </a:r>
          </a:p>
        </p:txBody>
      </p:sp>
      <p:sp>
        <p:nvSpPr>
          <p:cNvPr name="TextBox 50" id="50"/>
          <p:cNvSpPr txBox="true"/>
          <p:nvPr/>
        </p:nvSpPr>
        <p:spPr>
          <a:xfrm rot="0">
            <a:off x="10647893" y="2002740"/>
            <a:ext cx="5132142" cy="871353"/>
          </a:xfrm>
          <a:prstGeom prst="rect">
            <a:avLst/>
          </a:prstGeom>
        </p:spPr>
        <p:txBody>
          <a:bodyPr anchor="t" rtlCol="false" tIns="0" lIns="0" bIns="0" rIns="0">
            <a:spAutoFit/>
          </a:bodyPr>
          <a:lstStyle/>
          <a:p>
            <a:pPr algn="l" marL="527829" indent="-263914" lvl="1">
              <a:lnSpc>
                <a:spcPts val="3422"/>
              </a:lnSpc>
              <a:spcBef>
                <a:spcPct val="0"/>
              </a:spcBef>
              <a:buAutoNum type="arabicPeriod" startAt="1"/>
            </a:pPr>
            <a:r>
              <a:rPr lang="en-US" b="true" sz="2444">
                <a:solidFill>
                  <a:srgbClr val="FFFFFF"/>
                </a:solidFill>
                <a:latin typeface="Poppins Bold"/>
                <a:ea typeface="Poppins Bold"/>
                <a:cs typeface="Poppins Bold"/>
                <a:sym typeface="Poppins Bold"/>
              </a:rPr>
              <a:t>Kampanye Digital di Media Sosial</a:t>
            </a:r>
          </a:p>
        </p:txBody>
      </p:sp>
      <p:sp>
        <p:nvSpPr>
          <p:cNvPr name="TextBox 51" id="51"/>
          <p:cNvSpPr txBox="true"/>
          <p:nvPr/>
        </p:nvSpPr>
        <p:spPr>
          <a:xfrm rot="0">
            <a:off x="11884638" y="3802720"/>
            <a:ext cx="4389388" cy="809335"/>
          </a:xfrm>
          <a:prstGeom prst="rect">
            <a:avLst/>
          </a:prstGeom>
        </p:spPr>
        <p:txBody>
          <a:bodyPr anchor="t" rtlCol="false" tIns="0" lIns="0" bIns="0" rIns="0">
            <a:spAutoFit/>
          </a:bodyPr>
          <a:lstStyle/>
          <a:p>
            <a:pPr algn="l">
              <a:lnSpc>
                <a:spcPts val="3165"/>
              </a:lnSpc>
              <a:spcBef>
                <a:spcPct val="0"/>
              </a:spcBef>
            </a:pPr>
            <a:r>
              <a:rPr lang="en-US" b="true" sz="2261">
                <a:solidFill>
                  <a:srgbClr val="FFFFFF"/>
                </a:solidFill>
                <a:latin typeface="Poppins Bold"/>
                <a:ea typeface="Poppins Bold"/>
                <a:cs typeface="Poppins Bold"/>
                <a:sym typeface="Poppins Bold"/>
              </a:rPr>
              <a:t>2. Kerjasama dengan Lembaga Pendidikan Islam</a:t>
            </a:r>
          </a:p>
        </p:txBody>
      </p:sp>
      <p:sp>
        <p:nvSpPr>
          <p:cNvPr name="TextBox 52" id="52"/>
          <p:cNvSpPr txBox="true"/>
          <p:nvPr/>
        </p:nvSpPr>
        <p:spPr>
          <a:xfrm rot="0">
            <a:off x="11114313" y="7351718"/>
            <a:ext cx="3731829" cy="798981"/>
          </a:xfrm>
          <a:prstGeom prst="rect">
            <a:avLst/>
          </a:prstGeom>
        </p:spPr>
        <p:txBody>
          <a:bodyPr anchor="t" rtlCol="false" tIns="0" lIns="0" bIns="0" rIns="0">
            <a:spAutoFit/>
          </a:bodyPr>
          <a:lstStyle/>
          <a:p>
            <a:pPr algn="l">
              <a:lnSpc>
                <a:spcPts val="3211"/>
              </a:lnSpc>
              <a:spcBef>
                <a:spcPct val="0"/>
              </a:spcBef>
            </a:pPr>
            <a:r>
              <a:rPr lang="en-US" b="true" sz="2294">
                <a:solidFill>
                  <a:srgbClr val="FFFFFF"/>
                </a:solidFill>
                <a:latin typeface="Poppins Bold"/>
                <a:ea typeface="Poppins Bold"/>
                <a:cs typeface="Poppins Bold"/>
                <a:sym typeface="Poppins Bold"/>
              </a:rPr>
              <a:t>4. Pameran dan Webinar Edukasi</a:t>
            </a:r>
          </a:p>
        </p:txBody>
      </p:sp>
      <p:sp>
        <p:nvSpPr>
          <p:cNvPr name="TextBox 53" id="53"/>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10</a:t>
            </a:r>
          </a:p>
        </p:txBody>
      </p:sp>
      <p:sp>
        <p:nvSpPr>
          <p:cNvPr name="TextBox 54" id="54"/>
          <p:cNvSpPr txBox="true"/>
          <p:nvPr/>
        </p:nvSpPr>
        <p:spPr>
          <a:xfrm rot="0">
            <a:off x="11884638" y="5538026"/>
            <a:ext cx="3895397" cy="871353"/>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3. Promosi dengan iklan  di radio atau televisi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702224" y="-6441776"/>
            <a:ext cx="12883553" cy="1288355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49019" y="-5010643"/>
            <a:ext cx="11069128" cy="11055291"/>
          </a:xfrm>
          <a:custGeom>
            <a:avLst/>
            <a:gdLst/>
            <a:ahLst/>
            <a:cxnLst/>
            <a:rect r="r" b="b" t="t" l="l"/>
            <a:pathLst>
              <a:path h="11055291" w="11069128">
                <a:moveTo>
                  <a:pt x="0" y="0"/>
                </a:moveTo>
                <a:lnTo>
                  <a:pt x="11069128" y="0"/>
                </a:lnTo>
                <a:lnTo>
                  <a:pt x="11069128" y="11055291"/>
                </a:lnTo>
                <a:lnTo>
                  <a:pt x="0" y="11055291"/>
                </a:lnTo>
                <a:lnTo>
                  <a:pt x="0" y="0"/>
                </a:lnTo>
                <a:close/>
              </a:path>
            </a:pathLst>
          </a:custGeom>
          <a:blipFill>
            <a:blip r:embed="rId2"/>
            <a:stretch>
              <a:fillRect l="0" t="0" r="0" b="0"/>
            </a:stretch>
          </a:blipFill>
        </p:spPr>
      </p:sp>
      <p:grpSp>
        <p:nvGrpSpPr>
          <p:cNvPr name="Group 12" id="12"/>
          <p:cNvGrpSpPr/>
          <p:nvPr/>
        </p:nvGrpSpPr>
        <p:grpSpPr>
          <a:xfrm rot="0">
            <a:off x="3690946" y="-5453054"/>
            <a:ext cx="10906108" cy="1090610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011679" y="508149"/>
            <a:ext cx="1633768" cy="2076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Strategi</a:t>
            </a:r>
          </a:p>
        </p:txBody>
      </p:sp>
      <p:sp>
        <p:nvSpPr>
          <p:cNvPr name="Freeform 16" id="16"/>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7491799" y="8458418"/>
            <a:ext cx="951769" cy="799882"/>
            <a:chOff x="0" y="0"/>
            <a:chExt cx="967140" cy="812800"/>
          </a:xfrm>
        </p:grpSpPr>
        <p:sp>
          <p:nvSpPr>
            <p:cNvPr name="Freeform 18" id="18"/>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9" id="19"/>
            <p:cNvSpPr txBox="true"/>
            <p:nvPr/>
          </p:nvSpPr>
          <p:spPr>
            <a:xfrm>
              <a:off x="0" y="-57150"/>
              <a:ext cx="967140" cy="86995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11</a:t>
            </a:r>
          </a:p>
        </p:txBody>
      </p:sp>
      <p:sp>
        <p:nvSpPr>
          <p:cNvPr name="TextBox 21" id="21"/>
          <p:cNvSpPr txBox="true"/>
          <p:nvPr/>
        </p:nvSpPr>
        <p:spPr>
          <a:xfrm rot="0">
            <a:off x="6357774" y="2879531"/>
            <a:ext cx="5572451" cy="1619153"/>
          </a:xfrm>
          <a:prstGeom prst="rect">
            <a:avLst/>
          </a:prstGeom>
        </p:spPr>
        <p:txBody>
          <a:bodyPr anchor="t" rtlCol="false" tIns="0" lIns="0" bIns="0" rIns="0">
            <a:spAutoFit/>
          </a:bodyPr>
          <a:lstStyle/>
          <a:p>
            <a:pPr algn="ctr">
              <a:lnSpc>
                <a:spcPts val="6305"/>
              </a:lnSpc>
              <a:spcBef>
                <a:spcPct val="0"/>
              </a:spcBef>
            </a:pPr>
            <a:r>
              <a:rPr lang="en-US" b="true" sz="4503">
                <a:solidFill>
                  <a:srgbClr val="1F2020"/>
                </a:solidFill>
                <a:latin typeface="Poppins Bold"/>
                <a:ea typeface="Poppins Bold"/>
                <a:cs typeface="Poppins Bold"/>
                <a:sym typeface="Poppins Bold"/>
              </a:rPr>
              <a:t>Rencana Pengembangan</a:t>
            </a:r>
          </a:p>
        </p:txBody>
      </p:sp>
      <p:sp>
        <p:nvSpPr>
          <p:cNvPr name="Freeform 22" id="22"/>
          <p:cNvSpPr/>
          <p:nvPr/>
        </p:nvSpPr>
        <p:spPr>
          <a:xfrm flipH="false" flipV="false" rot="0">
            <a:off x="8490363" y="1438369"/>
            <a:ext cx="1307274" cy="1324127"/>
          </a:xfrm>
          <a:custGeom>
            <a:avLst/>
            <a:gdLst/>
            <a:ahLst/>
            <a:cxnLst/>
            <a:rect r="r" b="b" t="t" l="l"/>
            <a:pathLst>
              <a:path h="1324127" w="1307274">
                <a:moveTo>
                  <a:pt x="0" y="0"/>
                </a:moveTo>
                <a:lnTo>
                  <a:pt x="1307274" y="0"/>
                </a:lnTo>
                <a:lnTo>
                  <a:pt x="1307274" y="1324127"/>
                </a:lnTo>
                <a:lnTo>
                  <a:pt x="0" y="13241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3" id="23"/>
          <p:cNvSpPr/>
          <p:nvPr/>
        </p:nvSpPr>
        <p:spPr>
          <a:xfrm flipH="false" flipV="false" rot="0">
            <a:off x="785323" y="5059140"/>
            <a:ext cx="5572451" cy="3998234"/>
          </a:xfrm>
          <a:custGeom>
            <a:avLst/>
            <a:gdLst/>
            <a:ahLst/>
            <a:cxnLst/>
            <a:rect r="r" b="b" t="t" l="l"/>
            <a:pathLst>
              <a:path h="3998234" w="5572451">
                <a:moveTo>
                  <a:pt x="0" y="0"/>
                </a:moveTo>
                <a:lnTo>
                  <a:pt x="5572451" y="0"/>
                </a:lnTo>
                <a:lnTo>
                  <a:pt x="5572451" y="3998234"/>
                </a:lnTo>
                <a:lnTo>
                  <a:pt x="0" y="3998234"/>
                </a:lnTo>
                <a:lnTo>
                  <a:pt x="0" y="0"/>
                </a:lnTo>
                <a:close/>
              </a:path>
            </a:pathLst>
          </a:custGeom>
          <a:blipFill>
            <a:blip r:embed="rId7">
              <a:alphaModFix amt="50000"/>
            </a:blip>
            <a:stretch>
              <a:fillRect l="0" t="0" r="0" b="0"/>
            </a:stretch>
          </a:blipFill>
        </p:spPr>
      </p:sp>
      <p:grpSp>
        <p:nvGrpSpPr>
          <p:cNvPr name="Group 24" id="24"/>
          <p:cNvGrpSpPr/>
          <p:nvPr/>
        </p:nvGrpSpPr>
        <p:grpSpPr>
          <a:xfrm rot="0">
            <a:off x="1001628" y="5648297"/>
            <a:ext cx="5139841" cy="2819922"/>
            <a:chOff x="0" y="0"/>
            <a:chExt cx="1052050" cy="577197"/>
          </a:xfrm>
        </p:grpSpPr>
        <p:sp>
          <p:nvSpPr>
            <p:cNvPr name="Freeform 25" id="25"/>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26" id="26"/>
            <p:cNvSpPr txBox="true"/>
            <p:nvPr/>
          </p:nvSpPr>
          <p:spPr>
            <a:xfrm>
              <a:off x="0" y="-57150"/>
              <a:ext cx="1052050" cy="634347"/>
            </a:xfrm>
            <a:prstGeom prst="rect">
              <a:avLst/>
            </a:prstGeom>
          </p:spPr>
          <p:txBody>
            <a:bodyPr anchor="ctr" rtlCol="false" tIns="47086" lIns="47086" bIns="47086" rIns="47086"/>
            <a:lstStyle/>
            <a:p>
              <a:pPr algn="ctr">
                <a:lnSpc>
                  <a:spcPts val="2659"/>
                </a:lnSpc>
              </a:pPr>
            </a:p>
          </p:txBody>
        </p:sp>
      </p:grpSp>
      <p:sp>
        <p:nvSpPr>
          <p:cNvPr name="Freeform 27" id="27"/>
          <p:cNvSpPr/>
          <p:nvPr/>
        </p:nvSpPr>
        <p:spPr>
          <a:xfrm flipH="false" flipV="false" rot="0">
            <a:off x="1600412" y="618174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28" id="28"/>
          <p:cNvGrpSpPr/>
          <p:nvPr/>
        </p:nvGrpSpPr>
        <p:grpSpPr>
          <a:xfrm rot="0">
            <a:off x="1576474" y="6140710"/>
            <a:ext cx="1011607" cy="101160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TextBox 31" id="31"/>
          <p:cNvSpPr txBox="true"/>
          <p:nvPr/>
        </p:nvSpPr>
        <p:spPr>
          <a:xfrm rot="0">
            <a:off x="3024244" y="6143646"/>
            <a:ext cx="2363995" cy="480192"/>
          </a:xfrm>
          <a:prstGeom prst="rect">
            <a:avLst/>
          </a:prstGeom>
        </p:spPr>
        <p:txBody>
          <a:bodyPr anchor="t" rtlCol="false" tIns="0" lIns="0" bIns="0" rIns="0">
            <a:spAutoFit/>
          </a:bodyPr>
          <a:lstStyle/>
          <a:p>
            <a:pPr algn="l" marL="290344" indent="-145172" lvl="1">
              <a:lnSpc>
                <a:spcPts val="1882"/>
              </a:lnSpc>
              <a:spcBef>
                <a:spcPct val="0"/>
              </a:spcBef>
              <a:buAutoNum type="arabicPeriod" startAt="1"/>
            </a:pPr>
            <a:r>
              <a:rPr lang="en-US" sz="1344">
                <a:solidFill>
                  <a:srgbClr val="1F2020"/>
                </a:solidFill>
                <a:latin typeface="Poppins"/>
                <a:ea typeface="Poppins"/>
                <a:cs typeface="Poppins"/>
                <a:sym typeface="Poppins"/>
              </a:rPr>
              <a:t> Mendengarkan pengguna</a:t>
            </a:r>
          </a:p>
        </p:txBody>
      </p:sp>
      <p:sp>
        <p:nvSpPr>
          <p:cNvPr name="TextBox 32" id="32"/>
          <p:cNvSpPr txBox="true"/>
          <p:nvPr/>
        </p:nvSpPr>
        <p:spPr>
          <a:xfrm rot="0">
            <a:off x="3024244" y="6766056"/>
            <a:ext cx="2363995" cy="125539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Dengan mendengarkan oengguna terlebih dahulu, aplikasi akan terus di update seseuai apa yang dikeluhkan atau yang diinginkan oleh pengguna</a:t>
            </a:r>
          </a:p>
        </p:txBody>
      </p:sp>
      <p:sp>
        <p:nvSpPr>
          <p:cNvPr name="Freeform 33" id="33"/>
          <p:cNvSpPr/>
          <p:nvPr/>
        </p:nvSpPr>
        <p:spPr>
          <a:xfrm flipH="false" flipV="false" rot="0">
            <a:off x="6357774" y="5819950"/>
            <a:ext cx="5572451" cy="3998234"/>
          </a:xfrm>
          <a:custGeom>
            <a:avLst/>
            <a:gdLst/>
            <a:ahLst/>
            <a:cxnLst/>
            <a:rect r="r" b="b" t="t" l="l"/>
            <a:pathLst>
              <a:path h="3998234" w="5572451">
                <a:moveTo>
                  <a:pt x="0" y="0"/>
                </a:moveTo>
                <a:lnTo>
                  <a:pt x="5572452" y="0"/>
                </a:lnTo>
                <a:lnTo>
                  <a:pt x="5572452" y="3998234"/>
                </a:lnTo>
                <a:lnTo>
                  <a:pt x="0" y="3998234"/>
                </a:lnTo>
                <a:lnTo>
                  <a:pt x="0" y="0"/>
                </a:lnTo>
                <a:close/>
              </a:path>
            </a:pathLst>
          </a:custGeom>
          <a:blipFill>
            <a:blip r:embed="rId7">
              <a:alphaModFix amt="50000"/>
            </a:blip>
            <a:stretch>
              <a:fillRect l="0" t="0" r="0" b="0"/>
            </a:stretch>
          </a:blipFill>
        </p:spPr>
      </p:sp>
      <p:grpSp>
        <p:nvGrpSpPr>
          <p:cNvPr name="Group 34" id="34"/>
          <p:cNvGrpSpPr/>
          <p:nvPr/>
        </p:nvGrpSpPr>
        <p:grpSpPr>
          <a:xfrm rot="0">
            <a:off x="6574080" y="6409107"/>
            <a:ext cx="5139841" cy="2819922"/>
            <a:chOff x="0" y="0"/>
            <a:chExt cx="1052050" cy="577197"/>
          </a:xfrm>
        </p:grpSpPr>
        <p:sp>
          <p:nvSpPr>
            <p:cNvPr name="Freeform 35" id="35"/>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36" id="36"/>
            <p:cNvSpPr txBox="true"/>
            <p:nvPr/>
          </p:nvSpPr>
          <p:spPr>
            <a:xfrm>
              <a:off x="0" y="-57150"/>
              <a:ext cx="1052050" cy="634347"/>
            </a:xfrm>
            <a:prstGeom prst="rect">
              <a:avLst/>
            </a:prstGeom>
          </p:spPr>
          <p:txBody>
            <a:bodyPr anchor="ctr" rtlCol="false" tIns="47086" lIns="47086" bIns="47086" rIns="47086"/>
            <a:lstStyle/>
            <a:p>
              <a:pPr algn="ctr">
                <a:lnSpc>
                  <a:spcPts val="2659"/>
                </a:lnSpc>
              </a:pPr>
            </a:p>
          </p:txBody>
        </p:sp>
      </p:grpSp>
      <p:sp>
        <p:nvSpPr>
          <p:cNvPr name="Freeform 37" id="37"/>
          <p:cNvSpPr/>
          <p:nvPr/>
        </p:nvSpPr>
        <p:spPr>
          <a:xfrm flipH="false" flipV="false" rot="0">
            <a:off x="7172864" y="694255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38" id="38"/>
          <p:cNvGrpSpPr/>
          <p:nvPr/>
        </p:nvGrpSpPr>
        <p:grpSpPr>
          <a:xfrm rot="0">
            <a:off x="7148926" y="6901520"/>
            <a:ext cx="1011607" cy="10116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0" id="40"/>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Freeform 41" id="41"/>
          <p:cNvSpPr/>
          <p:nvPr/>
        </p:nvSpPr>
        <p:spPr>
          <a:xfrm flipH="false" flipV="false" rot="0">
            <a:off x="7477155" y="7227460"/>
            <a:ext cx="355150" cy="359728"/>
          </a:xfrm>
          <a:custGeom>
            <a:avLst/>
            <a:gdLst/>
            <a:ahLst/>
            <a:cxnLst/>
            <a:rect r="r" b="b" t="t" l="l"/>
            <a:pathLst>
              <a:path h="359728" w="355150">
                <a:moveTo>
                  <a:pt x="0" y="0"/>
                </a:moveTo>
                <a:lnTo>
                  <a:pt x="355149" y="0"/>
                </a:lnTo>
                <a:lnTo>
                  <a:pt x="355149" y="359728"/>
                </a:lnTo>
                <a:lnTo>
                  <a:pt x="0" y="3597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2" id="42"/>
          <p:cNvSpPr txBox="true"/>
          <p:nvPr/>
        </p:nvSpPr>
        <p:spPr>
          <a:xfrm rot="0">
            <a:off x="8596695" y="6885406"/>
            <a:ext cx="2640311" cy="693552"/>
          </a:xfrm>
          <a:prstGeom prst="rect">
            <a:avLst/>
          </a:prstGeom>
        </p:spPr>
        <p:txBody>
          <a:bodyPr anchor="t" rtlCol="false" tIns="0" lIns="0" bIns="0" rIns="0">
            <a:spAutoFit/>
          </a:bodyPr>
          <a:lstStyle/>
          <a:p>
            <a:pPr algn="l">
              <a:lnSpc>
                <a:spcPts val="2722"/>
              </a:lnSpc>
              <a:spcBef>
                <a:spcPct val="0"/>
              </a:spcBef>
            </a:pPr>
            <a:r>
              <a:rPr lang="en-US" b="true" sz="1944">
                <a:solidFill>
                  <a:srgbClr val="1F2020"/>
                </a:solidFill>
                <a:latin typeface="Poppins Bold"/>
                <a:ea typeface="Poppins Bold"/>
                <a:cs typeface="Poppins Bold"/>
                <a:sym typeface="Poppins Bold"/>
              </a:rPr>
              <a:t>2. Menambahkan fitur lainya</a:t>
            </a:r>
          </a:p>
        </p:txBody>
      </p:sp>
      <p:sp>
        <p:nvSpPr>
          <p:cNvPr name="TextBox 43" id="43"/>
          <p:cNvSpPr txBox="true"/>
          <p:nvPr/>
        </p:nvSpPr>
        <p:spPr>
          <a:xfrm rot="0">
            <a:off x="8596695" y="7713236"/>
            <a:ext cx="2522120" cy="125539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Mencoba menambahkan fitur fitur yang menarik seperti game, kisah kisah, video interaktif agar pengguna lebih asik dan senang menggunakan aplikasi ini sehari hari.</a:t>
            </a:r>
          </a:p>
        </p:txBody>
      </p:sp>
      <p:sp>
        <p:nvSpPr>
          <p:cNvPr name="Freeform 44" id="44"/>
          <p:cNvSpPr/>
          <p:nvPr/>
        </p:nvSpPr>
        <p:spPr>
          <a:xfrm flipH="false" flipV="false" rot="0">
            <a:off x="11930226" y="5059140"/>
            <a:ext cx="5572451" cy="3998234"/>
          </a:xfrm>
          <a:custGeom>
            <a:avLst/>
            <a:gdLst/>
            <a:ahLst/>
            <a:cxnLst/>
            <a:rect r="r" b="b" t="t" l="l"/>
            <a:pathLst>
              <a:path h="3998234" w="5572451">
                <a:moveTo>
                  <a:pt x="0" y="0"/>
                </a:moveTo>
                <a:lnTo>
                  <a:pt x="5572451" y="0"/>
                </a:lnTo>
                <a:lnTo>
                  <a:pt x="5572451" y="3998234"/>
                </a:lnTo>
                <a:lnTo>
                  <a:pt x="0" y="3998234"/>
                </a:lnTo>
                <a:lnTo>
                  <a:pt x="0" y="0"/>
                </a:lnTo>
                <a:close/>
              </a:path>
            </a:pathLst>
          </a:custGeom>
          <a:blipFill>
            <a:blip r:embed="rId7">
              <a:alphaModFix amt="50000"/>
            </a:blip>
            <a:stretch>
              <a:fillRect l="0" t="0" r="0" b="0"/>
            </a:stretch>
          </a:blipFill>
        </p:spPr>
      </p:sp>
      <p:grpSp>
        <p:nvGrpSpPr>
          <p:cNvPr name="Group 45" id="45"/>
          <p:cNvGrpSpPr/>
          <p:nvPr/>
        </p:nvGrpSpPr>
        <p:grpSpPr>
          <a:xfrm rot="0">
            <a:off x="12146531" y="5648297"/>
            <a:ext cx="5139841" cy="2819922"/>
            <a:chOff x="0" y="0"/>
            <a:chExt cx="1052050" cy="577197"/>
          </a:xfrm>
        </p:grpSpPr>
        <p:sp>
          <p:nvSpPr>
            <p:cNvPr name="Freeform 46" id="46"/>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47" id="47"/>
            <p:cNvSpPr txBox="true"/>
            <p:nvPr/>
          </p:nvSpPr>
          <p:spPr>
            <a:xfrm>
              <a:off x="0" y="-57150"/>
              <a:ext cx="1052050" cy="634347"/>
            </a:xfrm>
            <a:prstGeom prst="rect">
              <a:avLst/>
            </a:prstGeom>
          </p:spPr>
          <p:txBody>
            <a:bodyPr anchor="ctr" rtlCol="false" tIns="47086" lIns="47086" bIns="47086" rIns="47086"/>
            <a:lstStyle/>
            <a:p>
              <a:pPr algn="ctr">
                <a:lnSpc>
                  <a:spcPts val="2659"/>
                </a:lnSpc>
              </a:pPr>
            </a:p>
          </p:txBody>
        </p:sp>
      </p:grpSp>
      <p:sp>
        <p:nvSpPr>
          <p:cNvPr name="Freeform 48" id="48"/>
          <p:cNvSpPr/>
          <p:nvPr/>
        </p:nvSpPr>
        <p:spPr>
          <a:xfrm flipH="false" flipV="false" rot="0">
            <a:off x="12745315" y="618174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49" id="49"/>
          <p:cNvGrpSpPr/>
          <p:nvPr/>
        </p:nvGrpSpPr>
        <p:grpSpPr>
          <a:xfrm rot="0">
            <a:off x="12721377" y="6140710"/>
            <a:ext cx="1011607" cy="1011607"/>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TextBox 52" id="52"/>
          <p:cNvSpPr txBox="true"/>
          <p:nvPr/>
        </p:nvSpPr>
        <p:spPr>
          <a:xfrm rot="0">
            <a:off x="14169147" y="6360902"/>
            <a:ext cx="2466194" cy="480192"/>
          </a:xfrm>
          <a:prstGeom prst="rect">
            <a:avLst/>
          </a:prstGeom>
        </p:spPr>
        <p:txBody>
          <a:bodyPr anchor="t" rtlCol="false" tIns="0" lIns="0" bIns="0" rIns="0">
            <a:spAutoFit/>
          </a:bodyPr>
          <a:lstStyle/>
          <a:p>
            <a:pPr algn="l">
              <a:lnSpc>
                <a:spcPts val="1882"/>
              </a:lnSpc>
              <a:spcBef>
                <a:spcPct val="0"/>
              </a:spcBef>
            </a:pPr>
            <a:r>
              <a:rPr lang="en-US" sz="1344">
                <a:solidFill>
                  <a:srgbClr val="1F2020"/>
                </a:solidFill>
                <a:latin typeface="Poppins"/>
                <a:ea typeface="Poppins"/>
                <a:cs typeface="Poppins"/>
                <a:sym typeface="Poppins"/>
              </a:rPr>
              <a:t>3.Menambahkan lisensi premium</a:t>
            </a:r>
          </a:p>
        </p:txBody>
      </p:sp>
      <p:sp>
        <p:nvSpPr>
          <p:cNvPr name="TextBox 53" id="53"/>
          <p:cNvSpPr txBox="true"/>
          <p:nvPr/>
        </p:nvSpPr>
        <p:spPr>
          <a:xfrm rot="0">
            <a:off x="14169147" y="7079664"/>
            <a:ext cx="2363995" cy="125539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menyediakan lisensi premium dimana pengguna akan berlangganan pada aplikasi ini, sehingga bisa menggunakan fitur premium lainnya</a:t>
            </a:r>
          </a:p>
        </p:txBody>
      </p:sp>
      <p:sp>
        <p:nvSpPr>
          <p:cNvPr name="Freeform 54" id="54"/>
          <p:cNvSpPr/>
          <p:nvPr/>
        </p:nvSpPr>
        <p:spPr>
          <a:xfrm flipH="false" flipV="false" rot="0">
            <a:off x="1894802" y="6500986"/>
            <a:ext cx="374951" cy="291056"/>
          </a:xfrm>
          <a:custGeom>
            <a:avLst/>
            <a:gdLst/>
            <a:ahLst/>
            <a:cxnLst/>
            <a:rect r="r" b="b" t="t" l="l"/>
            <a:pathLst>
              <a:path h="291056" w="374951">
                <a:moveTo>
                  <a:pt x="0" y="0"/>
                </a:moveTo>
                <a:lnTo>
                  <a:pt x="374952" y="0"/>
                </a:lnTo>
                <a:lnTo>
                  <a:pt x="374952" y="291056"/>
                </a:lnTo>
                <a:lnTo>
                  <a:pt x="0" y="2910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55" id="55"/>
          <p:cNvSpPr/>
          <p:nvPr/>
        </p:nvSpPr>
        <p:spPr>
          <a:xfrm flipH="false" flipV="false" rot="0">
            <a:off x="13024014" y="6448518"/>
            <a:ext cx="406334" cy="395991"/>
          </a:xfrm>
          <a:custGeom>
            <a:avLst/>
            <a:gdLst/>
            <a:ahLst/>
            <a:cxnLst/>
            <a:rect r="r" b="b" t="t" l="l"/>
            <a:pathLst>
              <a:path h="395991" w="406334">
                <a:moveTo>
                  <a:pt x="0" y="0"/>
                </a:moveTo>
                <a:lnTo>
                  <a:pt x="406334" y="0"/>
                </a:lnTo>
                <a:lnTo>
                  <a:pt x="406334" y="395991"/>
                </a:lnTo>
                <a:lnTo>
                  <a:pt x="0" y="39599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6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Strategi</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57150"/>
              <a:ext cx="967140" cy="86995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12</a:t>
            </a:r>
          </a:p>
        </p:txBody>
      </p:sp>
      <p:grpSp>
        <p:nvGrpSpPr>
          <p:cNvPr name="Group 18" id="18"/>
          <p:cNvGrpSpPr/>
          <p:nvPr/>
        </p:nvGrpSpPr>
        <p:grpSpPr>
          <a:xfrm rot="0">
            <a:off x="2409860" y="3351068"/>
            <a:ext cx="4950613" cy="1272624"/>
            <a:chOff x="0" y="0"/>
            <a:chExt cx="1013318" cy="260488"/>
          </a:xfrm>
        </p:grpSpPr>
        <p:sp>
          <p:nvSpPr>
            <p:cNvPr name="Freeform 19" id="19"/>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5B83F3"/>
            </a:solidFill>
          </p:spPr>
        </p:sp>
        <p:sp>
          <p:nvSpPr>
            <p:cNvPr name="TextBox 20" id="20"/>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sp>
        <p:nvSpPr>
          <p:cNvPr name="Freeform 21" id="21"/>
          <p:cNvSpPr/>
          <p:nvPr/>
        </p:nvSpPr>
        <p:spPr>
          <a:xfrm flipH="false" flipV="false" rot="0">
            <a:off x="6204710" y="350743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22" id="22"/>
          <p:cNvGrpSpPr/>
          <p:nvPr/>
        </p:nvGrpSpPr>
        <p:grpSpPr>
          <a:xfrm rot="0">
            <a:off x="6180772" y="3466395"/>
            <a:ext cx="1011607" cy="10116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TextBox 25" id="25"/>
          <p:cNvSpPr txBox="true"/>
          <p:nvPr/>
        </p:nvSpPr>
        <p:spPr>
          <a:xfrm rot="0">
            <a:off x="2314610" y="3727916"/>
            <a:ext cx="3448990" cy="442728"/>
          </a:xfrm>
          <a:prstGeom prst="rect">
            <a:avLst/>
          </a:prstGeom>
        </p:spPr>
        <p:txBody>
          <a:bodyPr anchor="t" rtlCol="false" tIns="0" lIns="0" bIns="0" rIns="0">
            <a:spAutoFit/>
          </a:bodyPr>
          <a:lstStyle/>
          <a:p>
            <a:pPr algn="r">
              <a:lnSpc>
                <a:spcPts val="3422"/>
              </a:lnSpc>
              <a:spcBef>
                <a:spcPct val="0"/>
              </a:spcBef>
            </a:pPr>
            <a:r>
              <a:rPr lang="en-US" b="true" sz="2444">
                <a:solidFill>
                  <a:srgbClr val="1F2020"/>
                </a:solidFill>
                <a:latin typeface="Poppins Bold"/>
                <a:ea typeface="Poppins Bold"/>
                <a:cs typeface="Poppins Bold"/>
                <a:sym typeface="Poppins Bold"/>
              </a:rPr>
              <a:t>Hosting Server</a:t>
            </a:r>
          </a:p>
        </p:txBody>
      </p:sp>
      <p:sp>
        <p:nvSpPr>
          <p:cNvPr name="TextBox 26" id="26"/>
          <p:cNvSpPr txBox="true"/>
          <p:nvPr/>
        </p:nvSpPr>
        <p:spPr>
          <a:xfrm rot="0">
            <a:off x="6316053" y="3739583"/>
            <a:ext cx="741046" cy="392247"/>
          </a:xfrm>
          <a:prstGeom prst="rect">
            <a:avLst/>
          </a:prstGeom>
        </p:spPr>
        <p:txBody>
          <a:bodyPr anchor="t" rtlCol="false" tIns="0" lIns="0" bIns="0" rIns="0">
            <a:spAutoFit/>
          </a:bodyPr>
          <a:lstStyle/>
          <a:p>
            <a:pPr algn="ctr">
              <a:lnSpc>
                <a:spcPts val="3055"/>
              </a:lnSpc>
              <a:spcBef>
                <a:spcPct val="0"/>
              </a:spcBef>
            </a:pPr>
            <a:r>
              <a:rPr lang="en-US" b="true" sz="2182">
                <a:solidFill>
                  <a:srgbClr val="1F2020"/>
                </a:solidFill>
                <a:latin typeface="Poppins Bold"/>
                <a:ea typeface="Poppins Bold"/>
                <a:cs typeface="Poppins Bold"/>
                <a:sym typeface="Poppins Bold"/>
              </a:rPr>
              <a:t>40%</a:t>
            </a:r>
          </a:p>
        </p:txBody>
      </p:sp>
      <p:grpSp>
        <p:nvGrpSpPr>
          <p:cNvPr name="Group 27" id="27"/>
          <p:cNvGrpSpPr/>
          <p:nvPr/>
        </p:nvGrpSpPr>
        <p:grpSpPr>
          <a:xfrm rot="0">
            <a:off x="2409860" y="5404742"/>
            <a:ext cx="4950613" cy="1272624"/>
            <a:chOff x="0" y="0"/>
            <a:chExt cx="1013318" cy="260488"/>
          </a:xfrm>
        </p:grpSpPr>
        <p:sp>
          <p:nvSpPr>
            <p:cNvPr name="Freeform 28" id="28"/>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5B83F3"/>
            </a:solidFill>
          </p:spPr>
        </p:sp>
        <p:sp>
          <p:nvSpPr>
            <p:cNvPr name="TextBox 29" id="29"/>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sp>
        <p:nvSpPr>
          <p:cNvPr name="Freeform 30" id="30"/>
          <p:cNvSpPr/>
          <p:nvPr/>
        </p:nvSpPr>
        <p:spPr>
          <a:xfrm flipH="false" flipV="false" rot="0">
            <a:off x="6204710"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31" id="31"/>
          <p:cNvGrpSpPr/>
          <p:nvPr/>
        </p:nvGrpSpPr>
        <p:grpSpPr>
          <a:xfrm rot="0">
            <a:off x="6180772" y="5520070"/>
            <a:ext cx="1011607" cy="10116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TextBox 34" id="34"/>
          <p:cNvSpPr txBox="true"/>
          <p:nvPr/>
        </p:nvSpPr>
        <p:spPr>
          <a:xfrm rot="0">
            <a:off x="2314610" y="5781590"/>
            <a:ext cx="3448990" cy="442728"/>
          </a:xfrm>
          <a:prstGeom prst="rect">
            <a:avLst/>
          </a:prstGeom>
        </p:spPr>
        <p:txBody>
          <a:bodyPr anchor="t" rtlCol="false" tIns="0" lIns="0" bIns="0" rIns="0">
            <a:spAutoFit/>
          </a:bodyPr>
          <a:lstStyle/>
          <a:p>
            <a:pPr algn="r">
              <a:lnSpc>
                <a:spcPts val="3422"/>
              </a:lnSpc>
              <a:spcBef>
                <a:spcPct val="0"/>
              </a:spcBef>
            </a:pPr>
            <a:r>
              <a:rPr lang="en-US" b="true" sz="2444">
                <a:solidFill>
                  <a:srgbClr val="1F2020"/>
                </a:solidFill>
                <a:latin typeface="Poppins Bold"/>
                <a:ea typeface="Poppins Bold"/>
                <a:cs typeface="Poppins Bold"/>
                <a:sym typeface="Poppins Bold"/>
              </a:rPr>
              <a:t>Lisensi Software AR</a:t>
            </a:r>
          </a:p>
        </p:txBody>
      </p:sp>
      <p:sp>
        <p:nvSpPr>
          <p:cNvPr name="TextBox 35" id="35"/>
          <p:cNvSpPr txBox="true"/>
          <p:nvPr/>
        </p:nvSpPr>
        <p:spPr>
          <a:xfrm rot="0">
            <a:off x="6316053" y="5793257"/>
            <a:ext cx="741046" cy="392247"/>
          </a:xfrm>
          <a:prstGeom prst="rect">
            <a:avLst/>
          </a:prstGeom>
        </p:spPr>
        <p:txBody>
          <a:bodyPr anchor="t" rtlCol="false" tIns="0" lIns="0" bIns="0" rIns="0">
            <a:spAutoFit/>
          </a:bodyPr>
          <a:lstStyle/>
          <a:p>
            <a:pPr algn="ctr">
              <a:lnSpc>
                <a:spcPts val="3055"/>
              </a:lnSpc>
              <a:spcBef>
                <a:spcPct val="0"/>
              </a:spcBef>
            </a:pPr>
            <a:r>
              <a:rPr lang="en-US" b="true" sz="2182">
                <a:solidFill>
                  <a:srgbClr val="1F2020"/>
                </a:solidFill>
                <a:latin typeface="Poppins Bold"/>
                <a:ea typeface="Poppins Bold"/>
                <a:cs typeface="Poppins Bold"/>
                <a:sym typeface="Poppins Bold"/>
              </a:rPr>
              <a:t>50%</a:t>
            </a:r>
          </a:p>
        </p:txBody>
      </p:sp>
      <p:grpSp>
        <p:nvGrpSpPr>
          <p:cNvPr name="Group 36" id="36"/>
          <p:cNvGrpSpPr/>
          <p:nvPr/>
        </p:nvGrpSpPr>
        <p:grpSpPr>
          <a:xfrm rot="0">
            <a:off x="2409860" y="7458416"/>
            <a:ext cx="4950613" cy="1272624"/>
            <a:chOff x="0" y="0"/>
            <a:chExt cx="1013318" cy="260488"/>
          </a:xfrm>
        </p:grpSpPr>
        <p:sp>
          <p:nvSpPr>
            <p:cNvPr name="Freeform 37" id="37"/>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5B83F3"/>
            </a:solidFill>
          </p:spPr>
        </p:sp>
        <p:sp>
          <p:nvSpPr>
            <p:cNvPr name="TextBox 38" id="38"/>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sp>
        <p:nvSpPr>
          <p:cNvPr name="Freeform 39" id="39"/>
          <p:cNvSpPr/>
          <p:nvPr/>
        </p:nvSpPr>
        <p:spPr>
          <a:xfrm flipH="false" flipV="false" rot="0">
            <a:off x="6204710" y="761478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40" id="40"/>
          <p:cNvGrpSpPr/>
          <p:nvPr/>
        </p:nvGrpSpPr>
        <p:grpSpPr>
          <a:xfrm rot="0">
            <a:off x="6180772" y="7573744"/>
            <a:ext cx="1011607" cy="1011607"/>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2" id="42"/>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TextBox 43" id="43"/>
          <p:cNvSpPr txBox="true"/>
          <p:nvPr/>
        </p:nvSpPr>
        <p:spPr>
          <a:xfrm rot="0">
            <a:off x="2331732" y="7587065"/>
            <a:ext cx="3448990" cy="871353"/>
          </a:xfrm>
          <a:prstGeom prst="rect">
            <a:avLst/>
          </a:prstGeom>
        </p:spPr>
        <p:txBody>
          <a:bodyPr anchor="t" rtlCol="false" tIns="0" lIns="0" bIns="0" rIns="0">
            <a:spAutoFit/>
          </a:bodyPr>
          <a:lstStyle/>
          <a:p>
            <a:pPr algn="r">
              <a:lnSpc>
                <a:spcPts val="3422"/>
              </a:lnSpc>
              <a:spcBef>
                <a:spcPct val="0"/>
              </a:spcBef>
            </a:pPr>
            <a:r>
              <a:rPr lang="en-US" b="true" sz="2444">
                <a:solidFill>
                  <a:srgbClr val="1F2020"/>
                </a:solidFill>
                <a:latin typeface="Poppins Bold"/>
                <a:ea typeface="Poppins Bold"/>
                <a:cs typeface="Poppins Bold"/>
                <a:sym typeface="Poppins Bold"/>
              </a:rPr>
              <a:t>Pembelian asset di marketplace</a:t>
            </a:r>
          </a:p>
        </p:txBody>
      </p:sp>
      <p:sp>
        <p:nvSpPr>
          <p:cNvPr name="TextBox 44" id="44"/>
          <p:cNvSpPr txBox="true"/>
          <p:nvPr/>
        </p:nvSpPr>
        <p:spPr>
          <a:xfrm rot="0">
            <a:off x="6316053" y="7846931"/>
            <a:ext cx="741046" cy="392247"/>
          </a:xfrm>
          <a:prstGeom prst="rect">
            <a:avLst/>
          </a:prstGeom>
        </p:spPr>
        <p:txBody>
          <a:bodyPr anchor="t" rtlCol="false" tIns="0" lIns="0" bIns="0" rIns="0">
            <a:spAutoFit/>
          </a:bodyPr>
          <a:lstStyle/>
          <a:p>
            <a:pPr algn="ctr">
              <a:lnSpc>
                <a:spcPts val="3055"/>
              </a:lnSpc>
              <a:spcBef>
                <a:spcPct val="0"/>
              </a:spcBef>
            </a:pPr>
            <a:r>
              <a:rPr lang="en-US" b="true" sz="2182">
                <a:solidFill>
                  <a:srgbClr val="1F2020"/>
                </a:solidFill>
                <a:latin typeface="Poppins Bold"/>
                <a:ea typeface="Poppins Bold"/>
                <a:cs typeface="Poppins Bold"/>
                <a:sym typeface="Poppins Bold"/>
              </a:rPr>
              <a:t>20%</a:t>
            </a:r>
          </a:p>
        </p:txBody>
      </p:sp>
      <p:grpSp>
        <p:nvGrpSpPr>
          <p:cNvPr name="Group 45" id="45"/>
          <p:cNvGrpSpPr/>
          <p:nvPr/>
        </p:nvGrpSpPr>
        <p:grpSpPr>
          <a:xfrm rot="0">
            <a:off x="10927526" y="3351068"/>
            <a:ext cx="4950613" cy="1272624"/>
            <a:chOff x="0" y="0"/>
            <a:chExt cx="1013318" cy="260488"/>
          </a:xfrm>
        </p:grpSpPr>
        <p:sp>
          <p:nvSpPr>
            <p:cNvPr name="Freeform 46" id="46"/>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5B83F3"/>
            </a:solidFill>
          </p:spPr>
        </p:sp>
        <p:sp>
          <p:nvSpPr>
            <p:cNvPr name="TextBox 47" id="47"/>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sp>
        <p:nvSpPr>
          <p:cNvPr name="Freeform 48" id="48"/>
          <p:cNvSpPr/>
          <p:nvPr/>
        </p:nvSpPr>
        <p:spPr>
          <a:xfrm flipH="false" flipV="false" rot="0">
            <a:off x="11100568" y="350743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49" id="49"/>
          <p:cNvGrpSpPr/>
          <p:nvPr/>
        </p:nvGrpSpPr>
        <p:grpSpPr>
          <a:xfrm rot="0">
            <a:off x="11076630" y="3466395"/>
            <a:ext cx="1011607" cy="1011607"/>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TextBox 52" id="52"/>
          <p:cNvSpPr txBox="true"/>
          <p:nvPr/>
        </p:nvSpPr>
        <p:spPr>
          <a:xfrm rot="0">
            <a:off x="12303410" y="3498085"/>
            <a:ext cx="3448990" cy="871353"/>
          </a:xfrm>
          <a:prstGeom prst="rect">
            <a:avLst/>
          </a:prstGeom>
        </p:spPr>
        <p:txBody>
          <a:bodyPr anchor="t" rtlCol="false" tIns="0" lIns="0" bIns="0" rIns="0">
            <a:spAutoFit/>
          </a:bodyPr>
          <a:lstStyle/>
          <a:p>
            <a:pPr algn="l">
              <a:lnSpc>
                <a:spcPts val="3422"/>
              </a:lnSpc>
              <a:spcBef>
                <a:spcPct val="0"/>
              </a:spcBef>
            </a:pPr>
            <a:r>
              <a:rPr lang="en-US" b="true" sz="2444">
                <a:solidFill>
                  <a:srgbClr val="1F2020"/>
                </a:solidFill>
                <a:latin typeface="Poppins Bold"/>
                <a:ea typeface="Poppins Bold"/>
                <a:cs typeface="Poppins Bold"/>
                <a:sym typeface="Poppins Bold"/>
              </a:rPr>
              <a:t>Pembuatan akun Developer</a:t>
            </a:r>
          </a:p>
        </p:txBody>
      </p:sp>
      <p:sp>
        <p:nvSpPr>
          <p:cNvPr name="TextBox 53" id="53"/>
          <p:cNvSpPr txBox="true"/>
          <p:nvPr/>
        </p:nvSpPr>
        <p:spPr>
          <a:xfrm rot="0">
            <a:off x="11211911" y="3739583"/>
            <a:ext cx="741046" cy="392247"/>
          </a:xfrm>
          <a:prstGeom prst="rect">
            <a:avLst/>
          </a:prstGeom>
        </p:spPr>
        <p:txBody>
          <a:bodyPr anchor="t" rtlCol="false" tIns="0" lIns="0" bIns="0" rIns="0">
            <a:spAutoFit/>
          </a:bodyPr>
          <a:lstStyle/>
          <a:p>
            <a:pPr algn="ctr">
              <a:lnSpc>
                <a:spcPts val="3055"/>
              </a:lnSpc>
              <a:spcBef>
                <a:spcPct val="0"/>
              </a:spcBef>
            </a:pPr>
            <a:r>
              <a:rPr lang="en-US" b="true" sz="2182">
                <a:solidFill>
                  <a:srgbClr val="1F2020"/>
                </a:solidFill>
                <a:latin typeface="Poppins Bold"/>
                <a:ea typeface="Poppins Bold"/>
                <a:cs typeface="Poppins Bold"/>
                <a:sym typeface="Poppins Bold"/>
              </a:rPr>
              <a:t>5%</a:t>
            </a:r>
          </a:p>
        </p:txBody>
      </p:sp>
      <p:grpSp>
        <p:nvGrpSpPr>
          <p:cNvPr name="Group 54" id="54"/>
          <p:cNvGrpSpPr/>
          <p:nvPr/>
        </p:nvGrpSpPr>
        <p:grpSpPr>
          <a:xfrm rot="0">
            <a:off x="10927526" y="5404742"/>
            <a:ext cx="4950613" cy="1272624"/>
            <a:chOff x="0" y="0"/>
            <a:chExt cx="1013318" cy="260488"/>
          </a:xfrm>
        </p:grpSpPr>
        <p:sp>
          <p:nvSpPr>
            <p:cNvPr name="Freeform 55" id="55"/>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5B83F3"/>
            </a:solidFill>
          </p:spPr>
        </p:sp>
        <p:sp>
          <p:nvSpPr>
            <p:cNvPr name="TextBox 56" id="56"/>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sp>
        <p:nvSpPr>
          <p:cNvPr name="Freeform 57" id="57"/>
          <p:cNvSpPr/>
          <p:nvPr/>
        </p:nvSpPr>
        <p:spPr>
          <a:xfrm flipH="false" flipV="false" rot="0">
            <a:off x="11100568"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58" id="58"/>
          <p:cNvGrpSpPr/>
          <p:nvPr/>
        </p:nvGrpSpPr>
        <p:grpSpPr>
          <a:xfrm rot="0">
            <a:off x="11076630" y="5520070"/>
            <a:ext cx="1011607" cy="1011607"/>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0" id="60"/>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TextBox 61" id="61"/>
          <p:cNvSpPr txBox="true"/>
          <p:nvPr/>
        </p:nvSpPr>
        <p:spPr>
          <a:xfrm rot="0">
            <a:off x="12524400" y="5814243"/>
            <a:ext cx="3448990" cy="442728"/>
          </a:xfrm>
          <a:prstGeom prst="rect">
            <a:avLst/>
          </a:prstGeom>
        </p:spPr>
        <p:txBody>
          <a:bodyPr anchor="t" rtlCol="false" tIns="0" lIns="0" bIns="0" rIns="0">
            <a:spAutoFit/>
          </a:bodyPr>
          <a:lstStyle/>
          <a:p>
            <a:pPr algn="l">
              <a:lnSpc>
                <a:spcPts val="3422"/>
              </a:lnSpc>
              <a:spcBef>
                <a:spcPct val="0"/>
              </a:spcBef>
            </a:pPr>
            <a:r>
              <a:rPr lang="en-US" b="true" sz="2444">
                <a:solidFill>
                  <a:srgbClr val="1F2020"/>
                </a:solidFill>
                <a:latin typeface="Poppins Bold"/>
                <a:ea typeface="Poppins Bold"/>
                <a:cs typeface="Poppins Bold"/>
                <a:sym typeface="Poppins Bold"/>
              </a:rPr>
              <a:t>Iklan atau kampanye</a:t>
            </a:r>
          </a:p>
        </p:txBody>
      </p:sp>
      <p:sp>
        <p:nvSpPr>
          <p:cNvPr name="TextBox 62" id="62"/>
          <p:cNvSpPr txBox="true"/>
          <p:nvPr/>
        </p:nvSpPr>
        <p:spPr>
          <a:xfrm rot="0">
            <a:off x="11211911" y="5793257"/>
            <a:ext cx="741046" cy="392247"/>
          </a:xfrm>
          <a:prstGeom prst="rect">
            <a:avLst/>
          </a:prstGeom>
        </p:spPr>
        <p:txBody>
          <a:bodyPr anchor="t" rtlCol="false" tIns="0" lIns="0" bIns="0" rIns="0">
            <a:spAutoFit/>
          </a:bodyPr>
          <a:lstStyle/>
          <a:p>
            <a:pPr algn="ctr">
              <a:lnSpc>
                <a:spcPts val="3055"/>
              </a:lnSpc>
              <a:spcBef>
                <a:spcPct val="0"/>
              </a:spcBef>
            </a:pPr>
            <a:r>
              <a:rPr lang="en-US" b="true" sz="2182">
                <a:solidFill>
                  <a:srgbClr val="1F2020"/>
                </a:solidFill>
                <a:latin typeface="Poppins Bold"/>
                <a:ea typeface="Poppins Bold"/>
                <a:cs typeface="Poppins Bold"/>
                <a:sym typeface="Poppins Bold"/>
              </a:rPr>
              <a:t>30%</a:t>
            </a:r>
          </a:p>
        </p:txBody>
      </p:sp>
      <p:grpSp>
        <p:nvGrpSpPr>
          <p:cNvPr name="Group 63" id="63"/>
          <p:cNvGrpSpPr/>
          <p:nvPr/>
        </p:nvGrpSpPr>
        <p:grpSpPr>
          <a:xfrm rot="0">
            <a:off x="10927526" y="7458416"/>
            <a:ext cx="4950613" cy="1272624"/>
            <a:chOff x="0" y="0"/>
            <a:chExt cx="1013318" cy="260488"/>
          </a:xfrm>
        </p:grpSpPr>
        <p:sp>
          <p:nvSpPr>
            <p:cNvPr name="Freeform 64" id="64"/>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5B83F3"/>
            </a:solidFill>
          </p:spPr>
        </p:sp>
        <p:sp>
          <p:nvSpPr>
            <p:cNvPr name="TextBox 65" id="65"/>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sp>
        <p:nvSpPr>
          <p:cNvPr name="Freeform 66" id="66"/>
          <p:cNvSpPr/>
          <p:nvPr/>
        </p:nvSpPr>
        <p:spPr>
          <a:xfrm flipH="false" flipV="false" rot="0">
            <a:off x="11100568" y="761478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67" id="67"/>
          <p:cNvGrpSpPr/>
          <p:nvPr/>
        </p:nvGrpSpPr>
        <p:grpSpPr>
          <a:xfrm rot="0">
            <a:off x="11076630" y="7573744"/>
            <a:ext cx="1011607" cy="1011607"/>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TextBox 70" id="70"/>
          <p:cNvSpPr txBox="true"/>
          <p:nvPr/>
        </p:nvSpPr>
        <p:spPr>
          <a:xfrm rot="0">
            <a:off x="12524400" y="7867918"/>
            <a:ext cx="3448990" cy="442728"/>
          </a:xfrm>
          <a:prstGeom prst="rect">
            <a:avLst/>
          </a:prstGeom>
        </p:spPr>
        <p:txBody>
          <a:bodyPr anchor="t" rtlCol="false" tIns="0" lIns="0" bIns="0" rIns="0">
            <a:spAutoFit/>
          </a:bodyPr>
          <a:lstStyle/>
          <a:p>
            <a:pPr algn="l">
              <a:lnSpc>
                <a:spcPts val="3422"/>
              </a:lnSpc>
              <a:spcBef>
                <a:spcPct val="0"/>
              </a:spcBef>
            </a:pPr>
            <a:r>
              <a:rPr lang="en-US" b="true" sz="2444">
                <a:solidFill>
                  <a:srgbClr val="1F2020"/>
                </a:solidFill>
                <a:latin typeface="Poppins Bold"/>
                <a:ea typeface="Poppins Bold"/>
                <a:cs typeface="Poppins Bold"/>
                <a:sym typeface="Poppins Bold"/>
              </a:rPr>
              <a:t>Maintance</a:t>
            </a:r>
          </a:p>
        </p:txBody>
      </p:sp>
      <p:sp>
        <p:nvSpPr>
          <p:cNvPr name="TextBox 71" id="71"/>
          <p:cNvSpPr txBox="true"/>
          <p:nvPr/>
        </p:nvSpPr>
        <p:spPr>
          <a:xfrm rot="0">
            <a:off x="11211911" y="7846931"/>
            <a:ext cx="741046" cy="392247"/>
          </a:xfrm>
          <a:prstGeom prst="rect">
            <a:avLst/>
          </a:prstGeom>
        </p:spPr>
        <p:txBody>
          <a:bodyPr anchor="t" rtlCol="false" tIns="0" lIns="0" bIns="0" rIns="0">
            <a:spAutoFit/>
          </a:bodyPr>
          <a:lstStyle/>
          <a:p>
            <a:pPr algn="ctr">
              <a:lnSpc>
                <a:spcPts val="3055"/>
              </a:lnSpc>
              <a:spcBef>
                <a:spcPct val="0"/>
              </a:spcBef>
            </a:pPr>
            <a:r>
              <a:rPr lang="en-US" b="true" sz="2182">
                <a:solidFill>
                  <a:srgbClr val="1F2020"/>
                </a:solidFill>
                <a:latin typeface="Poppins Bold"/>
                <a:ea typeface="Poppins Bold"/>
                <a:cs typeface="Poppins Bold"/>
                <a:sym typeface="Poppins Bold"/>
              </a:rPr>
              <a:t>10%</a:t>
            </a:r>
          </a:p>
        </p:txBody>
      </p:sp>
      <p:sp>
        <p:nvSpPr>
          <p:cNvPr name="TextBox 72" id="72"/>
          <p:cNvSpPr txBox="true"/>
          <p:nvPr/>
        </p:nvSpPr>
        <p:spPr>
          <a:xfrm rot="0">
            <a:off x="5346047" y="1757104"/>
            <a:ext cx="7595905" cy="810253"/>
          </a:xfrm>
          <a:prstGeom prst="rect">
            <a:avLst/>
          </a:prstGeom>
        </p:spPr>
        <p:txBody>
          <a:bodyPr anchor="t" rtlCol="false" tIns="0" lIns="0" bIns="0" rIns="0">
            <a:spAutoFit/>
          </a:bodyPr>
          <a:lstStyle/>
          <a:p>
            <a:pPr algn="ctr">
              <a:lnSpc>
                <a:spcPts val="6265"/>
              </a:lnSpc>
              <a:spcBef>
                <a:spcPct val="0"/>
              </a:spcBef>
            </a:pPr>
            <a:r>
              <a:rPr lang="en-US" b="true" sz="4475">
                <a:solidFill>
                  <a:srgbClr val="1F2020"/>
                </a:solidFill>
                <a:latin typeface="Poppins Bold"/>
                <a:ea typeface="Poppins Bold"/>
                <a:cs typeface="Poppins Bold"/>
                <a:sym typeface="Poppins Bold"/>
              </a:rPr>
              <a:t>budget</a:t>
            </a:r>
          </a:p>
        </p:txBody>
      </p:sp>
      <p:sp>
        <p:nvSpPr>
          <p:cNvPr name="AutoShape 73" id="73"/>
          <p:cNvSpPr/>
          <p:nvPr/>
        </p:nvSpPr>
        <p:spPr>
          <a:xfrm>
            <a:off x="7766528" y="3987380"/>
            <a:ext cx="2754945" cy="0"/>
          </a:xfrm>
          <a:prstGeom prst="line">
            <a:avLst/>
          </a:prstGeom>
          <a:ln cap="flat" w="28575">
            <a:solidFill>
              <a:srgbClr val="5B83F3"/>
            </a:solidFill>
            <a:prstDash val="solid"/>
            <a:headEnd type="none" len="sm" w="sm"/>
            <a:tailEnd type="none" len="sm" w="sm"/>
          </a:ln>
        </p:spPr>
      </p:sp>
      <p:sp>
        <p:nvSpPr>
          <p:cNvPr name="AutoShape 74" id="74"/>
          <p:cNvSpPr/>
          <p:nvPr/>
        </p:nvSpPr>
        <p:spPr>
          <a:xfrm>
            <a:off x="7766528" y="6041054"/>
            <a:ext cx="2754945" cy="0"/>
          </a:xfrm>
          <a:prstGeom prst="line">
            <a:avLst/>
          </a:prstGeom>
          <a:ln cap="flat" w="28575">
            <a:solidFill>
              <a:srgbClr val="5B83F3"/>
            </a:solidFill>
            <a:prstDash val="solid"/>
            <a:headEnd type="none" len="sm" w="sm"/>
            <a:tailEnd type="none" len="sm" w="sm"/>
          </a:ln>
        </p:spPr>
      </p:sp>
      <p:sp>
        <p:nvSpPr>
          <p:cNvPr name="AutoShape 75" id="75"/>
          <p:cNvSpPr/>
          <p:nvPr/>
        </p:nvSpPr>
        <p:spPr>
          <a:xfrm>
            <a:off x="7766528" y="8094728"/>
            <a:ext cx="2754945" cy="0"/>
          </a:xfrm>
          <a:prstGeom prst="line">
            <a:avLst/>
          </a:prstGeom>
          <a:ln cap="flat" w="28575">
            <a:solidFill>
              <a:srgbClr val="5B83F3"/>
            </a:solidFill>
            <a:prstDash val="solid"/>
            <a:headEnd type="none" len="sm" w="sm"/>
            <a:tailEnd type="none" len="sm" w="sm"/>
          </a:ln>
        </p:spPr>
      </p:sp>
      <p:grpSp>
        <p:nvGrpSpPr>
          <p:cNvPr name="Group 76" id="76"/>
          <p:cNvGrpSpPr/>
          <p:nvPr/>
        </p:nvGrpSpPr>
        <p:grpSpPr>
          <a:xfrm rot="0">
            <a:off x="7657357" y="3878209"/>
            <a:ext cx="218342" cy="218342"/>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78" id="78"/>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79" id="79"/>
          <p:cNvGrpSpPr/>
          <p:nvPr/>
        </p:nvGrpSpPr>
        <p:grpSpPr>
          <a:xfrm rot="0">
            <a:off x="10412301" y="3878209"/>
            <a:ext cx="218342" cy="218342"/>
            <a:chOff x="0" y="0"/>
            <a:chExt cx="812800" cy="812800"/>
          </a:xfrm>
        </p:grpSpPr>
        <p:sp>
          <p:nvSpPr>
            <p:cNvPr name="Freeform 80" id="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81" id="81"/>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82" id="82"/>
          <p:cNvGrpSpPr/>
          <p:nvPr/>
        </p:nvGrpSpPr>
        <p:grpSpPr>
          <a:xfrm rot="0">
            <a:off x="7657357" y="5931883"/>
            <a:ext cx="218342" cy="218342"/>
            <a:chOff x="0" y="0"/>
            <a:chExt cx="812800" cy="812800"/>
          </a:xfrm>
        </p:grpSpPr>
        <p:sp>
          <p:nvSpPr>
            <p:cNvPr name="Freeform 83" id="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84" id="84"/>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85" id="85"/>
          <p:cNvGrpSpPr/>
          <p:nvPr/>
        </p:nvGrpSpPr>
        <p:grpSpPr>
          <a:xfrm rot="0">
            <a:off x="10412301" y="5931883"/>
            <a:ext cx="218342" cy="218342"/>
            <a:chOff x="0" y="0"/>
            <a:chExt cx="812800" cy="812800"/>
          </a:xfrm>
        </p:grpSpPr>
        <p:sp>
          <p:nvSpPr>
            <p:cNvPr name="Freeform 86" id="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87" id="87"/>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88" id="88"/>
          <p:cNvGrpSpPr/>
          <p:nvPr/>
        </p:nvGrpSpPr>
        <p:grpSpPr>
          <a:xfrm rot="0">
            <a:off x="7657357" y="7985557"/>
            <a:ext cx="218342" cy="218342"/>
            <a:chOff x="0" y="0"/>
            <a:chExt cx="812800" cy="812800"/>
          </a:xfrm>
        </p:grpSpPr>
        <p:sp>
          <p:nvSpPr>
            <p:cNvPr name="Freeform 89" id="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90" id="90"/>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91" id="91"/>
          <p:cNvGrpSpPr/>
          <p:nvPr/>
        </p:nvGrpSpPr>
        <p:grpSpPr>
          <a:xfrm rot="0">
            <a:off x="10412301" y="7985557"/>
            <a:ext cx="218342" cy="218342"/>
            <a:chOff x="0" y="0"/>
            <a:chExt cx="812800" cy="812800"/>
          </a:xfrm>
        </p:grpSpPr>
        <p:sp>
          <p:nvSpPr>
            <p:cNvPr name="Freeform 92" id="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93" id="93"/>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AutoShape 94" id="94"/>
          <p:cNvSpPr/>
          <p:nvPr/>
        </p:nvSpPr>
        <p:spPr>
          <a:xfrm>
            <a:off x="9144000" y="4001667"/>
            <a:ext cx="0" cy="6555277"/>
          </a:xfrm>
          <a:prstGeom prst="line">
            <a:avLst/>
          </a:prstGeom>
          <a:ln cap="flat" w="28575">
            <a:solidFill>
              <a:srgbClr val="5B83F3"/>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0352BA"/>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9633851" y="5143500"/>
          <a:ext cx="7625449" cy="4254418"/>
        </p:xfrm>
        <a:graphic>
          <a:graphicData uri="http://schemas.openxmlformats.org/drawingml/2006/table">
            <a:tbl>
              <a:tblPr/>
              <a:tblGrid>
                <a:gridCol w="824940"/>
                <a:gridCol w="6800510"/>
              </a:tblGrid>
              <a:tr h="1418139">
                <a:tc>
                  <a:txBody>
                    <a:bodyPr anchor="t" rtlCol="false"/>
                    <a:lstStyle/>
                    <a:p>
                      <a:pPr algn="l">
                        <a:lnSpc>
                          <a:spcPts val="3079"/>
                        </a:lnSpc>
                        <a:defRPr/>
                      </a:pPr>
                      <a:r>
                        <a:rPr lang="en-US" b="true" sz="2199">
                          <a:solidFill>
                            <a:srgbClr val="FFFFFF"/>
                          </a:solidFill>
                          <a:latin typeface="Poppins Bold"/>
                          <a:ea typeface="Poppins Bold"/>
                          <a:cs typeface="Poppins Bold"/>
                          <a:sym typeface="Poppins Bold"/>
                        </a:rPr>
                        <a:t>4</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c>
                  <a:txBody>
                    <a:bodyPr anchor="t" rtlCol="false"/>
                    <a:lstStyle/>
                    <a:p>
                      <a:pPr algn="l">
                        <a:lnSpc>
                          <a:spcPts val="2799"/>
                        </a:lnSpc>
                        <a:defRPr/>
                      </a:pPr>
                      <a:r>
                        <a:rPr lang="en-US" sz="1999">
                          <a:solidFill>
                            <a:srgbClr val="FFFFFF"/>
                          </a:solidFill>
                          <a:latin typeface="Poppins"/>
                          <a:ea typeface="Poppins"/>
                          <a:cs typeface="Poppins"/>
                          <a:sym typeface="Poppins"/>
                        </a:rPr>
                        <a:t>Teknologi AR meningkatkan interaktivitas dan daya tarik pembelajaran.</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r h="1418139">
                <a:tc>
                  <a:txBody>
                    <a:bodyPr anchor="t" rtlCol="false"/>
                    <a:lstStyle/>
                    <a:p>
                      <a:pPr algn="l">
                        <a:lnSpc>
                          <a:spcPts val="3079"/>
                        </a:lnSpc>
                        <a:defRPr/>
                      </a:pPr>
                      <a:r>
                        <a:rPr lang="en-US" b="true" sz="2199">
                          <a:solidFill>
                            <a:srgbClr val="FFFFFF"/>
                          </a:solidFill>
                          <a:latin typeface="Poppins Bold"/>
                          <a:ea typeface="Poppins Bold"/>
                          <a:cs typeface="Poppins Bold"/>
                          <a:sym typeface="Poppins Bold"/>
                        </a:rPr>
                        <a:t>5</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c>
                  <a:txBody>
                    <a:bodyPr anchor="t" rtlCol="false"/>
                    <a:lstStyle/>
                    <a:p>
                      <a:pPr algn="l">
                        <a:lnSpc>
                          <a:spcPts val="2799"/>
                        </a:lnSpc>
                        <a:defRPr/>
                      </a:pPr>
                      <a:r>
                        <a:rPr lang="en-US" sz="1999">
                          <a:solidFill>
                            <a:srgbClr val="FFFFFF"/>
                          </a:solidFill>
                          <a:latin typeface="Poppins"/>
                          <a:ea typeface="Poppins"/>
                          <a:cs typeface="Poppins"/>
                          <a:sym typeface="Poppins"/>
                        </a:rPr>
                        <a:t>Deteksi image target dan tampilan huruf 3D.</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r h="1418139">
                <a:tc>
                  <a:txBody>
                    <a:bodyPr anchor="t" rtlCol="false"/>
                    <a:lstStyle/>
                    <a:p>
                      <a:pPr algn="l">
                        <a:lnSpc>
                          <a:spcPts val="3079"/>
                        </a:lnSpc>
                        <a:defRPr/>
                      </a:pPr>
                      <a:r>
                        <a:rPr lang="en-US" b="true" sz="2199">
                          <a:solidFill>
                            <a:srgbClr val="FFFFFF"/>
                          </a:solidFill>
                          <a:latin typeface="Poppins Bold"/>
                          <a:ea typeface="Poppins Bold"/>
                          <a:cs typeface="Poppins Bold"/>
                          <a:sym typeface="Poppins Bold"/>
                        </a:rPr>
                        <a:t>6</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c>
                  <a:txBody>
                    <a:bodyPr anchor="t" rtlCol="false"/>
                    <a:lstStyle/>
                    <a:p>
                      <a:pPr algn="l">
                        <a:lnSpc>
                          <a:spcPts val="2799"/>
                        </a:lnSpc>
                        <a:defRPr/>
                      </a:pPr>
                      <a:r>
                        <a:rPr lang="en-US" sz="1999">
                          <a:solidFill>
                            <a:srgbClr val="FFFFFF"/>
                          </a:solidFill>
                          <a:latin typeface="Poppins"/>
                          <a:ea typeface="Poppins"/>
                          <a:cs typeface="Poppins"/>
                          <a:sym typeface="Poppins"/>
                        </a:rPr>
                        <a:t>AR Hijaiyah memastikan kualitas tinggi, kompatibilitas perangkat, dan fleksibilitas untuk pengembangan lebih lanjut di masa depan.</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1028700" y="5143500"/>
          <a:ext cx="7675025" cy="4541254"/>
        </p:xfrm>
        <a:graphic>
          <a:graphicData uri="http://schemas.openxmlformats.org/drawingml/2006/table">
            <a:tbl>
              <a:tblPr/>
              <a:tblGrid>
                <a:gridCol w="778904"/>
                <a:gridCol w="6896121"/>
              </a:tblGrid>
              <a:tr h="1418139">
                <a:tc>
                  <a:txBody>
                    <a:bodyPr anchor="t" rtlCol="false"/>
                    <a:lstStyle/>
                    <a:p>
                      <a:pPr algn="l">
                        <a:lnSpc>
                          <a:spcPts val="3079"/>
                        </a:lnSpc>
                        <a:defRPr/>
                      </a:pPr>
                      <a:r>
                        <a:rPr lang="en-US" b="true" sz="2199">
                          <a:solidFill>
                            <a:srgbClr val="FFFFFF"/>
                          </a:solidFill>
                          <a:latin typeface="Poppins Bold"/>
                          <a:ea typeface="Poppins Bold"/>
                          <a:cs typeface="Poppins Bold"/>
                          <a:sym typeface="Poppins Bold"/>
                        </a:rPr>
                        <a:t>1</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c>
                  <a:txBody>
                    <a:bodyPr anchor="t" rtlCol="false"/>
                    <a:lstStyle/>
                    <a:p>
                      <a:pPr algn="l">
                        <a:lnSpc>
                          <a:spcPts val="2799"/>
                        </a:lnSpc>
                        <a:defRPr/>
                      </a:pPr>
                      <a:r>
                        <a:rPr lang="en-US" sz="1999">
                          <a:solidFill>
                            <a:srgbClr val="FFFFFF"/>
                          </a:solidFill>
                          <a:latin typeface="Arimo"/>
                          <a:ea typeface="Arimo"/>
                          <a:cs typeface="Arimo"/>
                          <a:sym typeface="Arimo"/>
                        </a:rPr>
                        <a:t>AR Hijaiyah memanfaatkan teknologi AR untuk meningkatkan pembelajaran huruf Hijaiyah secara interaktif dan menarik. Dengan tampilan huruf dalam bentuk 3D.</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r h="1704975">
                <a:tc>
                  <a:txBody>
                    <a:bodyPr anchor="t" rtlCol="false"/>
                    <a:lstStyle/>
                    <a:p>
                      <a:pPr algn="l">
                        <a:lnSpc>
                          <a:spcPts val="3079"/>
                        </a:lnSpc>
                        <a:defRPr/>
                      </a:pPr>
                      <a:r>
                        <a:rPr lang="en-US" b="true" sz="2199">
                          <a:solidFill>
                            <a:srgbClr val="FFFFFF"/>
                          </a:solidFill>
                          <a:latin typeface="Poppins Bold"/>
                          <a:ea typeface="Poppins Bold"/>
                          <a:cs typeface="Poppins Bold"/>
                          <a:sym typeface="Poppins Bold"/>
                        </a:rPr>
                        <a:t>2</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c>
                  <a:txBody>
                    <a:bodyPr anchor="t" rtlCol="false"/>
                    <a:lstStyle/>
                    <a:p>
                      <a:pPr algn="l">
                        <a:lnSpc>
                          <a:spcPts val="2799"/>
                        </a:lnSpc>
                        <a:defRPr/>
                      </a:pPr>
                      <a:r>
                        <a:rPr lang="en-US" sz="1999">
                          <a:solidFill>
                            <a:srgbClr val="FFFFFF"/>
                          </a:solidFill>
                          <a:latin typeface="Poppins"/>
                          <a:ea typeface="Poppins"/>
                          <a:cs typeface="Poppins"/>
                          <a:sym typeface="Poppins"/>
                        </a:rPr>
                        <a:t>AR Hijaiyah hadir untuk mengatasi hal ini dengan menyediakan fitur interaktif yang menghidupkan materi pembelajaran huruf Hijaiyah, sehingga meningkatkan minat dan motivasi belajar siswa.</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r h="1418139">
                <a:tc>
                  <a:txBody>
                    <a:bodyPr anchor="t" rtlCol="false"/>
                    <a:lstStyle/>
                    <a:p>
                      <a:pPr algn="l">
                        <a:lnSpc>
                          <a:spcPts val="3079"/>
                        </a:lnSpc>
                        <a:defRPr/>
                      </a:pPr>
                      <a:r>
                        <a:rPr lang="en-US" b="true" sz="2199">
                          <a:solidFill>
                            <a:srgbClr val="FFFFFF"/>
                          </a:solidFill>
                          <a:latin typeface="Poppins Bold"/>
                          <a:ea typeface="Poppins Bold"/>
                          <a:cs typeface="Poppins Bold"/>
                          <a:sym typeface="Poppins Bold"/>
                        </a:rPr>
                        <a:t>3</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c>
                  <a:txBody>
                    <a:bodyPr anchor="t" rtlCol="false"/>
                    <a:lstStyle/>
                    <a:p>
                      <a:pPr algn="l">
                        <a:lnSpc>
                          <a:spcPts val="2799"/>
                        </a:lnSpc>
                        <a:defRPr/>
                      </a:pPr>
                      <a:r>
                        <a:rPr lang="en-US" sz="1999">
                          <a:solidFill>
                            <a:srgbClr val="FFFFFF"/>
                          </a:solidFill>
                          <a:latin typeface="Poppins"/>
                          <a:ea typeface="Poppins"/>
                          <a:cs typeface="Poppins"/>
                          <a:sym typeface="Poppins"/>
                        </a:rPr>
                        <a:t>Mendukung pembelajaran mandiri yang efektif dan menyenangkan.</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bl>
          </a:graphicData>
        </a:graphic>
      </p:graphicFrame>
      <p:grpSp>
        <p:nvGrpSpPr>
          <p:cNvPr name="Group 4" id="4"/>
          <p:cNvGrpSpPr/>
          <p:nvPr/>
        </p:nvGrpSpPr>
        <p:grpSpPr>
          <a:xfrm rot="0">
            <a:off x="0" y="0"/>
            <a:ext cx="18288000" cy="4157535"/>
            <a:chOff x="0" y="0"/>
            <a:chExt cx="4816593" cy="1094989"/>
          </a:xfrm>
        </p:grpSpPr>
        <p:sp>
          <p:nvSpPr>
            <p:cNvPr name="Freeform 5" id="5"/>
            <p:cNvSpPr/>
            <p:nvPr/>
          </p:nvSpPr>
          <p:spPr>
            <a:xfrm flipH="false" flipV="false" rot="0">
              <a:off x="0" y="0"/>
              <a:ext cx="4816592" cy="1094988"/>
            </a:xfrm>
            <a:custGeom>
              <a:avLst/>
              <a:gdLst/>
              <a:ahLst/>
              <a:cxnLst/>
              <a:rect r="r" b="b" t="t" l="l"/>
              <a:pathLst>
                <a:path h="1094988" w="4816592">
                  <a:moveTo>
                    <a:pt x="0" y="0"/>
                  </a:moveTo>
                  <a:lnTo>
                    <a:pt x="4816592" y="0"/>
                  </a:lnTo>
                  <a:lnTo>
                    <a:pt x="4816592" y="1094988"/>
                  </a:lnTo>
                  <a:lnTo>
                    <a:pt x="0" y="1094988"/>
                  </a:lnTo>
                  <a:close/>
                </a:path>
              </a:pathLst>
            </a:custGeom>
            <a:solidFill>
              <a:srgbClr val="FFFFFF"/>
            </a:solidFill>
          </p:spPr>
        </p:sp>
        <p:sp>
          <p:nvSpPr>
            <p:cNvPr name="TextBox 6" id="6"/>
            <p:cNvSpPr txBox="true"/>
            <p:nvPr/>
          </p:nvSpPr>
          <p:spPr>
            <a:xfrm>
              <a:off x="0" y="-47625"/>
              <a:ext cx="4816593" cy="1142614"/>
            </a:xfrm>
            <a:prstGeom prst="rect">
              <a:avLst/>
            </a:prstGeom>
          </p:spPr>
          <p:txBody>
            <a:bodyPr anchor="ctr" rtlCol="false" tIns="50800" lIns="50800" bIns="50800" rIns="50800"/>
            <a:lstStyle/>
            <a:p>
              <a:pPr algn="ctr">
                <a:lnSpc>
                  <a:spcPts val="2100"/>
                </a:lnSpc>
              </a:pPr>
            </a:p>
          </p:txBody>
        </p:sp>
      </p:grpSp>
      <p:grpSp>
        <p:nvGrpSpPr>
          <p:cNvPr name="Group 7" id="7"/>
          <p:cNvGrpSpPr/>
          <p:nvPr/>
        </p:nvGrpSpPr>
        <p:grpSpPr>
          <a:xfrm rot="0">
            <a:off x="2148268" y="1269524"/>
            <a:ext cx="13991465" cy="1778719"/>
            <a:chOff x="0" y="0"/>
            <a:chExt cx="18655286" cy="2371625"/>
          </a:xfrm>
        </p:grpSpPr>
        <p:sp>
          <p:nvSpPr>
            <p:cNvPr name="TextBox 8" id="8"/>
            <p:cNvSpPr txBox="true"/>
            <p:nvPr/>
          </p:nvSpPr>
          <p:spPr>
            <a:xfrm rot="0">
              <a:off x="0" y="-123825"/>
              <a:ext cx="18655286" cy="1541992"/>
            </a:xfrm>
            <a:prstGeom prst="rect">
              <a:avLst/>
            </a:prstGeom>
          </p:spPr>
          <p:txBody>
            <a:bodyPr anchor="t" rtlCol="false" tIns="0" lIns="0" bIns="0" rIns="0">
              <a:spAutoFit/>
            </a:bodyPr>
            <a:lstStyle/>
            <a:p>
              <a:pPr algn="ctr">
                <a:lnSpc>
                  <a:spcPts val="9099"/>
                </a:lnSpc>
              </a:pPr>
              <a:r>
                <a:rPr lang="en-US" b="true" sz="6999">
                  <a:solidFill>
                    <a:srgbClr val="1F2020"/>
                  </a:solidFill>
                  <a:latin typeface="Poppins Bold"/>
                  <a:ea typeface="Poppins Bold"/>
                  <a:cs typeface="Poppins Bold"/>
                  <a:sym typeface="Poppins Bold"/>
                </a:rPr>
                <a:t>Resume</a:t>
              </a:r>
            </a:p>
          </p:txBody>
        </p:sp>
        <p:sp>
          <p:nvSpPr>
            <p:cNvPr name="TextBox 9" id="9"/>
            <p:cNvSpPr txBox="true"/>
            <p:nvPr/>
          </p:nvSpPr>
          <p:spPr>
            <a:xfrm rot="0">
              <a:off x="0" y="1806475"/>
              <a:ext cx="18655286" cy="565150"/>
            </a:xfrm>
            <a:prstGeom prst="rect">
              <a:avLst/>
            </a:prstGeom>
          </p:spPr>
          <p:txBody>
            <a:bodyPr anchor="t" rtlCol="false" tIns="0" lIns="0" bIns="0" rIns="0">
              <a:spAutoFit/>
            </a:bodyPr>
            <a:lstStyle/>
            <a:p>
              <a:pPr algn="ctr" marL="0" indent="0" lvl="0">
                <a:lnSpc>
                  <a:spcPts val="3412"/>
                </a:lnSpc>
                <a:spcBef>
                  <a:spcPct val="0"/>
                </a:spcBef>
              </a:pPr>
              <a:r>
                <a:rPr lang="en-US" sz="2437">
                  <a:solidFill>
                    <a:srgbClr val="1F2020"/>
                  </a:solidFill>
                  <a:latin typeface="Poppins"/>
                  <a:ea typeface="Poppins"/>
                  <a:cs typeface="Poppins"/>
                  <a:sym typeface="Poppins"/>
                </a:rPr>
                <a:t>Berikut yang saya rangkum dari penerapan aplikasi tentang AR Hijaiyah</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51152" y="531755"/>
            <a:ext cx="381184" cy="381184"/>
          </a:xfrm>
          <a:custGeom>
            <a:avLst/>
            <a:gdLst/>
            <a:ahLst/>
            <a:cxnLst/>
            <a:rect r="r" b="b" t="t" l="l"/>
            <a:pathLst>
              <a:path h="381184" w="381184">
                <a:moveTo>
                  <a:pt x="0" y="0"/>
                </a:moveTo>
                <a:lnTo>
                  <a:pt x="381184" y="0"/>
                </a:lnTo>
                <a:lnTo>
                  <a:pt x="381184" y="381184"/>
                </a:lnTo>
                <a:lnTo>
                  <a:pt x="0" y="381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31980" y="593011"/>
            <a:ext cx="2827987" cy="676699"/>
            <a:chOff x="0" y="0"/>
            <a:chExt cx="1698384" cy="406400"/>
          </a:xfrm>
        </p:grpSpPr>
        <p:sp>
          <p:nvSpPr>
            <p:cNvPr name="Freeform 4" id="4"/>
            <p:cNvSpPr/>
            <p:nvPr/>
          </p:nvSpPr>
          <p:spPr>
            <a:xfrm flipH="false" flipV="false" rot="0">
              <a:off x="0" y="0"/>
              <a:ext cx="1698384" cy="406400"/>
            </a:xfrm>
            <a:custGeom>
              <a:avLst/>
              <a:gdLst/>
              <a:ahLst/>
              <a:cxnLst/>
              <a:rect r="r" b="b" t="t" l="l"/>
              <a:pathLst>
                <a:path h="406400" w="1698384">
                  <a:moveTo>
                    <a:pt x="1495184" y="0"/>
                  </a:moveTo>
                  <a:cubicBezTo>
                    <a:pt x="1607408" y="0"/>
                    <a:pt x="1698384" y="90976"/>
                    <a:pt x="1698384" y="203200"/>
                  </a:cubicBezTo>
                  <a:cubicBezTo>
                    <a:pt x="1698384" y="315424"/>
                    <a:pt x="1607408" y="406400"/>
                    <a:pt x="1495184" y="406400"/>
                  </a:cubicBezTo>
                  <a:lnTo>
                    <a:pt x="203200" y="406400"/>
                  </a:lnTo>
                  <a:cubicBezTo>
                    <a:pt x="90976" y="406400"/>
                    <a:pt x="0" y="315424"/>
                    <a:pt x="0" y="203200"/>
                  </a:cubicBezTo>
                  <a:cubicBezTo>
                    <a:pt x="0" y="90976"/>
                    <a:pt x="90976" y="0"/>
                    <a:pt x="203200" y="0"/>
                  </a:cubicBezTo>
                  <a:close/>
                </a:path>
              </a:pathLst>
            </a:custGeom>
            <a:solidFill>
              <a:srgbClr val="3A6AD6"/>
            </a:solidFill>
          </p:spPr>
        </p:sp>
        <p:sp>
          <p:nvSpPr>
            <p:cNvPr name="TextBox 5" id="5"/>
            <p:cNvSpPr txBox="true"/>
            <p:nvPr/>
          </p:nvSpPr>
          <p:spPr>
            <a:xfrm>
              <a:off x="0" y="0"/>
              <a:ext cx="1698384" cy="406400"/>
            </a:xfrm>
            <a:prstGeom prst="rect">
              <a:avLst/>
            </a:prstGeom>
          </p:spPr>
          <p:txBody>
            <a:bodyPr anchor="ctr" rtlCol="false" tIns="50800" lIns="50800" bIns="50800" rIns="50800"/>
            <a:lstStyle/>
            <a:p>
              <a:pPr algn="ctr">
                <a:lnSpc>
                  <a:spcPts val="1917"/>
                </a:lnSpc>
              </a:pPr>
            </a:p>
          </p:txBody>
        </p:sp>
      </p:grpSp>
      <p:sp>
        <p:nvSpPr>
          <p:cNvPr name="Freeform 6" id="6"/>
          <p:cNvSpPr/>
          <p:nvPr/>
        </p:nvSpPr>
        <p:spPr>
          <a:xfrm flipH="false" flipV="false" rot="0">
            <a:off x="1028700" y="783602"/>
            <a:ext cx="328057" cy="273779"/>
          </a:xfrm>
          <a:custGeom>
            <a:avLst/>
            <a:gdLst/>
            <a:ahLst/>
            <a:cxnLst/>
            <a:rect r="r" b="b" t="t" l="l"/>
            <a:pathLst>
              <a:path h="273779" w="328057">
                <a:moveTo>
                  <a:pt x="0" y="0"/>
                </a:moveTo>
                <a:lnTo>
                  <a:pt x="328057" y="0"/>
                </a:lnTo>
                <a:lnTo>
                  <a:pt x="328057" y="273779"/>
                </a:lnTo>
                <a:lnTo>
                  <a:pt x="0" y="273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2052405"/>
            <a:ext cx="9113552" cy="6942869"/>
          </a:xfrm>
          <a:custGeom>
            <a:avLst/>
            <a:gdLst/>
            <a:ahLst/>
            <a:cxnLst/>
            <a:rect r="r" b="b" t="t" l="l"/>
            <a:pathLst>
              <a:path h="6942869" w="9113552">
                <a:moveTo>
                  <a:pt x="0" y="0"/>
                </a:moveTo>
                <a:lnTo>
                  <a:pt x="9113552" y="0"/>
                </a:lnTo>
                <a:lnTo>
                  <a:pt x="9113552" y="6942870"/>
                </a:lnTo>
                <a:lnTo>
                  <a:pt x="0" y="69428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4266307" y="593011"/>
            <a:ext cx="843846" cy="265423"/>
          </a:xfrm>
          <a:prstGeom prst="rect">
            <a:avLst/>
          </a:prstGeom>
        </p:spPr>
        <p:txBody>
          <a:bodyPr anchor="t" rtlCol="false" tIns="0" lIns="0" bIns="0" rIns="0">
            <a:spAutoFit/>
          </a:bodyPr>
          <a:lstStyle/>
          <a:p>
            <a:pPr algn="l">
              <a:lnSpc>
                <a:spcPts val="1934"/>
              </a:lnSpc>
              <a:spcBef>
                <a:spcPct val="0"/>
              </a:spcBef>
            </a:pPr>
            <a:r>
              <a:rPr lang="en-US" sz="1791">
                <a:solidFill>
                  <a:srgbClr val="1F2020"/>
                </a:solidFill>
                <a:latin typeface="Poppins"/>
                <a:ea typeface="Poppins"/>
                <a:cs typeface="Poppins"/>
                <a:sym typeface="Poppins"/>
              </a:rPr>
              <a:t>Home</a:t>
            </a:r>
          </a:p>
        </p:txBody>
      </p:sp>
      <p:sp>
        <p:nvSpPr>
          <p:cNvPr name="TextBox 9" id="9"/>
          <p:cNvSpPr txBox="true"/>
          <p:nvPr/>
        </p:nvSpPr>
        <p:spPr>
          <a:xfrm rot="0">
            <a:off x="16044124" y="593011"/>
            <a:ext cx="1215176" cy="265423"/>
          </a:xfrm>
          <a:prstGeom prst="rect">
            <a:avLst/>
          </a:prstGeom>
        </p:spPr>
        <p:txBody>
          <a:bodyPr anchor="t" rtlCol="false" tIns="0" lIns="0" bIns="0" rIns="0">
            <a:spAutoFit/>
          </a:bodyPr>
          <a:lstStyle/>
          <a:p>
            <a:pPr algn="l">
              <a:lnSpc>
                <a:spcPts val="1934"/>
              </a:lnSpc>
              <a:spcBef>
                <a:spcPct val="0"/>
              </a:spcBef>
            </a:pPr>
            <a:r>
              <a:rPr lang="en-US" sz="1791">
                <a:solidFill>
                  <a:srgbClr val="1F2020"/>
                </a:solidFill>
                <a:latin typeface="Poppins"/>
                <a:ea typeface="Poppins"/>
                <a:cs typeface="Poppins"/>
                <a:sym typeface="Poppins"/>
              </a:rPr>
              <a:t>About Us</a:t>
            </a:r>
          </a:p>
        </p:txBody>
      </p:sp>
      <p:sp>
        <p:nvSpPr>
          <p:cNvPr name="TextBox 10" id="10"/>
          <p:cNvSpPr txBox="true"/>
          <p:nvPr/>
        </p:nvSpPr>
        <p:spPr>
          <a:xfrm rot="0">
            <a:off x="1448119" y="812573"/>
            <a:ext cx="1826307" cy="265774"/>
          </a:xfrm>
          <a:prstGeom prst="rect">
            <a:avLst/>
          </a:prstGeom>
        </p:spPr>
        <p:txBody>
          <a:bodyPr anchor="t" rtlCol="false" tIns="0" lIns="0" bIns="0" rIns="0">
            <a:spAutoFit/>
          </a:bodyPr>
          <a:lstStyle/>
          <a:p>
            <a:pPr algn="l">
              <a:lnSpc>
                <a:spcPts val="1959"/>
              </a:lnSpc>
              <a:spcBef>
                <a:spcPct val="0"/>
              </a:spcBef>
            </a:pPr>
            <a:r>
              <a:rPr lang="en-US" sz="1814">
                <a:solidFill>
                  <a:srgbClr val="FFFFFF"/>
                </a:solidFill>
                <a:latin typeface="Poppins"/>
                <a:ea typeface="Poppins"/>
                <a:cs typeface="Poppins"/>
                <a:sym typeface="Poppins"/>
              </a:rPr>
              <a:t>AR Hijaiyah</a:t>
            </a:r>
          </a:p>
        </p:txBody>
      </p:sp>
      <p:sp>
        <p:nvSpPr>
          <p:cNvPr name="TextBox 11" id="11"/>
          <p:cNvSpPr txBox="true"/>
          <p:nvPr/>
        </p:nvSpPr>
        <p:spPr>
          <a:xfrm rot="5400000">
            <a:off x="17340287" y="9032756"/>
            <a:ext cx="936679" cy="265423"/>
          </a:xfrm>
          <a:prstGeom prst="rect">
            <a:avLst/>
          </a:prstGeom>
        </p:spPr>
        <p:txBody>
          <a:bodyPr anchor="t" rtlCol="false" tIns="0" lIns="0" bIns="0" rIns="0">
            <a:spAutoFit/>
          </a:bodyPr>
          <a:lstStyle/>
          <a:p>
            <a:pPr algn="l">
              <a:lnSpc>
                <a:spcPts val="1934"/>
              </a:lnSpc>
              <a:spcBef>
                <a:spcPct val="0"/>
              </a:spcBef>
            </a:pPr>
            <a:r>
              <a:rPr lang="en-US" sz="1791">
                <a:solidFill>
                  <a:srgbClr val="1F2020"/>
                </a:solidFill>
                <a:latin typeface="Poppins"/>
                <a:ea typeface="Poppins"/>
                <a:cs typeface="Poppins"/>
                <a:sym typeface="Poppins"/>
              </a:rPr>
              <a:t>page 13</a:t>
            </a:r>
          </a:p>
        </p:txBody>
      </p:sp>
      <p:sp>
        <p:nvSpPr>
          <p:cNvPr name="TextBox 12" id="12"/>
          <p:cNvSpPr txBox="true"/>
          <p:nvPr/>
        </p:nvSpPr>
        <p:spPr>
          <a:xfrm rot="0">
            <a:off x="10914257" y="3852218"/>
            <a:ext cx="5966804" cy="1273872"/>
          </a:xfrm>
          <a:prstGeom prst="rect">
            <a:avLst/>
          </a:prstGeom>
        </p:spPr>
        <p:txBody>
          <a:bodyPr anchor="t" rtlCol="false" tIns="0" lIns="0" bIns="0" rIns="0">
            <a:spAutoFit/>
          </a:bodyPr>
          <a:lstStyle/>
          <a:p>
            <a:pPr algn="l">
              <a:lnSpc>
                <a:spcPts val="9274"/>
              </a:lnSpc>
              <a:spcBef>
                <a:spcPct val="0"/>
              </a:spcBef>
            </a:pPr>
            <a:r>
              <a:rPr lang="en-US" b="true" sz="8587">
                <a:solidFill>
                  <a:srgbClr val="1F2020"/>
                </a:solidFill>
                <a:latin typeface="Poppins Bold"/>
                <a:ea typeface="Poppins Bold"/>
                <a:cs typeface="Poppins Bold"/>
                <a:sym typeface="Poppins Bold"/>
              </a:rPr>
              <a:t>Contact</a:t>
            </a:r>
          </a:p>
        </p:txBody>
      </p:sp>
      <p:sp>
        <p:nvSpPr>
          <p:cNvPr name="TextBox 13" id="13"/>
          <p:cNvSpPr txBox="true"/>
          <p:nvPr/>
        </p:nvSpPr>
        <p:spPr>
          <a:xfrm rot="0">
            <a:off x="1960788" y="4349601"/>
            <a:ext cx="7597348" cy="1065951"/>
          </a:xfrm>
          <a:prstGeom prst="rect">
            <a:avLst/>
          </a:prstGeom>
        </p:spPr>
        <p:txBody>
          <a:bodyPr anchor="t" rtlCol="false" tIns="0" lIns="0" bIns="0" rIns="0">
            <a:spAutoFit/>
          </a:bodyPr>
          <a:lstStyle/>
          <a:p>
            <a:pPr algn="just">
              <a:lnSpc>
                <a:spcPts val="3989"/>
              </a:lnSpc>
            </a:pPr>
            <a:r>
              <a:rPr lang="en-US" sz="3694">
                <a:solidFill>
                  <a:srgbClr val="FFFFFF"/>
                </a:solidFill>
                <a:latin typeface="Poppins"/>
                <a:ea typeface="Poppins"/>
                <a:cs typeface="Poppins"/>
                <a:sym typeface="Poppins"/>
              </a:rPr>
              <a:t>Whatsapp</a:t>
            </a:r>
          </a:p>
          <a:p>
            <a:pPr algn="just">
              <a:lnSpc>
                <a:spcPts val="3989"/>
              </a:lnSpc>
              <a:spcBef>
                <a:spcPct val="0"/>
              </a:spcBef>
            </a:pPr>
            <a:r>
              <a:rPr lang="en-US" sz="3694">
                <a:solidFill>
                  <a:srgbClr val="FFFFFF"/>
                </a:solidFill>
                <a:latin typeface="Poppins"/>
                <a:ea typeface="Poppins"/>
                <a:cs typeface="Poppins"/>
                <a:sym typeface="Poppins"/>
              </a:rPr>
              <a:t>087838004303</a:t>
            </a:r>
          </a:p>
        </p:txBody>
      </p:sp>
      <p:sp>
        <p:nvSpPr>
          <p:cNvPr name="TextBox 14" id="14"/>
          <p:cNvSpPr txBox="true"/>
          <p:nvPr/>
        </p:nvSpPr>
        <p:spPr>
          <a:xfrm rot="0">
            <a:off x="2045974" y="6587201"/>
            <a:ext cx="7705652" cy="1065951"/>
          </a:xfrm>
          <a:prstGeom prst="rect">
            <a:avLst/>
          </a:prstGeom>
        </p:spPr>
        <p:txBody>
          <a:bodyPr anchor="t" rtlCol="false" tIns="0" lIns="0" bIns="0" rIns="0">
            <a:spAutoFit/>
          </a:bodyPr>
          <a:lstStyle/>
          <a:p>
            <a:pPr algn="just">
              <a:lnSpc>
                <a:spcPts val="3989"/>
              </a:lnSpc>
              <a:spcBef>
                <a:spcPct val="0"/>
              </a:spcBef>
            </a:pPr>
            <a:r>
              <a:rPr lang="en-US" sz="3694">
                <a:solidFill>
                  <a:srgbClr val="FFFFFF"/>
                </a:solidFill>
                <a:latin typeface="Poppins"/>
                <a:ea typeface="Poppins"/>
                <a:cs typeface="Poppins"/>
                <a:sym typeface="Poppins"/>
              </a:rPr>
              <a:t>email rahmansopianarif@gmai.com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11679" y="508149"/>
            <a:ext cx="1633768" cy="2076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End</a:t>
            </a:r>
          </a:p>
        </p:txBody>
      </p:sp>
      <p:sp>
        <p:nvSpPr>
          <p:cNvPr name="Freeform 9" id="9"/>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7491799" y="8458418"/>
            <a:ext cx="951769" cy="799882"/>
            <a:chOff x="0" y="0"/>
            <a:chExt cx="967140" cy="812800"/>
          </a:xfrm>
        </p:grpSpPr>
        <p:sp>
          <p:nvSpPr>
            <p:cNvPr name="Freeform 11" id="11"/>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2" id="12"/>
            <p:cNvSpPr txBox="true"/>
            <p:nvPr/>
          </p:nvSpPr>
          <p:spPr>
            <a:xfrm>
              <a:off x="0" y="-57150"/>
              <a:ext cx="967140" cy="86995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10</a:t>
            </a:r>
          </a:p>
        </p:txBody>
      </p:sp>
      <p:grpSp>
        <p:nvGrpSpPr>
          <p:cNvPr name="Group 14" id="14"/>
          <p:cNvGrpSpPr/>
          <p:nvPr/>
        </p:nvGrpSpPr>
        <p:grpSpPr>
          <a:xfrm rot="0">
            <a:off x="2292826" y="1028700"/>
            <a:ext cx="13648016" cy="1364801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3613602" y="2544752"/>
            <a:ext cx="11725929" cy="11711272"/>
          </a:xfrm>
          <a:custGeom>
            <a:avLst/>
            <a:gdLst/>
            <a:ahLst/>
            <a:cxnLst/>
            <a:rect r="r" b="b" t="t" l="l"/>
            <a:pathLst>
              <a:path h="11711272" w="11725929">
                <a:moveTo>
                  <a:pt x="0" y="0"/>
                </a:moveTo>
                <a:lnTo>
                  <a:pt x="11725930" y="0"/>
                </a:lnTo>
                <a:lnTo>
                  <a:pt x="11725930" y="11711272"/>
                </a:lnTo>
                <a:lnTo>
                  <a:pt x="0" y="11711272"/>
                </a:lnTo>
                <a:lnTo>
                  <a:pt x="0" y="0"/>
                </a:lnTo>
                <a:close/>
              </a:path>
            </a:pathLst>
          </a:custGeom>
          <a:blipFill>
            <a:blip r:embed="rId4"/>
            <a:stretch>
              <a:fillRect l="0" t="0" r="0" b="0"/>
            </a:stretch>
          </a:blipFill>
        </p:spPr>
      </p:sp>
      <p:grpSp>
        <p:nvGrpSpPr>
          <p:cNvPr name="Group 18" id="18"/>
          <p:cNvGrpSpPr/>
          <p:nvPr/>
        </p:nvGrpSpPr>
        <p:grpSpPr>
          <a:xfrm rot="0">
            <a:off x="3340216" y="2076089"/>
            <a:ext cx="11553237" cy="1155323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1449114" y="643510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4"/>
            <a:stretch>
              <a:fillRect l="0" t="0" r="0" b="0"/>
            </a:stretch>
          </a:blipFill>
        </p:spPr>
      </p:sp>
      <p:grpSp>
        <p:nvGrpSpPr>
          <p:cNvPr name="Group 22" id="22"/>
          <p:cNvGrpSpPr/>
          <p:nvPr/>
        </p:nvGrpSpPr>
        <p:grpSpPr>
          <a:xfrm rot="0">
            <a:off x="1410448" y="6368821"/>
            <a:ext cx="1634041" cy="163404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25" id="25"/>
          <p:cNvSpPr/>
          <p:nvPr/>
        </p:nvSpPr>
        <p:spPr>
          <a:xfrm flipH="true" flipV="false" rot="0">
            <a:off x="2059083" y="6934100"/>
            <a:ext cx="336771" cy="503483"/>
          </a:xfrm>
          <a:custGeom>
            <a:avLst/>
            <a:gdLst/>
            <a:ahLst/>
            <a:cxnLst/>
            <a:rect r="r" b="b" t="t" l="l"/>
            <a:pathLst>
              <a:path h="503483" w="336771">
                <a:moveTo>
                  <a:pt x="336770" y="0"/>
                </a:moveTo>
                <a:lnTo>
                  <a:pt x="0" y="0"/>
                </a:lnTo>
                <a:lnTo>
                  <a:pt x="0" y="503483"/>
                </a:lnTo>
                <a:lnTo>
                  <a:pt x="336770" y="503483"/>
                </a:lnTo>
                <a:lnTo>
                  <a:pt x="33677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15164756" y="643510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4"/>
            <a:stretch>
              <a:fillRect l="0" t="0" r="0" b="0"/>
            </a:stretch>
          </a:blipFill>
        </p:spPr>
      </p:sp>
      <p:grpSp>
        <p:nvGrpSpPr>
          <p:cNvPr name="Group 27" id="27"/>
          <p:cNvGrpSpPr/>
          <p:nvPr/>
        </p:nvGrpSpPr>
        <p:grpSpPr>
          <a:xfrm rot="0">
            <a:off x="15126089" y="6368821"/>
            <a:ext cx="1634041" cy="163404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30" id="30"/>
          <p:cNvSpPr/>
          <p:nvPr/>
        </p:nvSpPr>
        <p:spPr>
          <a:xfrm flipH="false" flipV="false" rot="0">
            <a:off x="15774724" y="693410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1" id="31"/>
          <p:cNvSpPr txBox="true"/>
          <p:nvPr/>
        </p:nvSpPr>
        <p:spPr>
          <a:xfrm rot="0">
            <a:off x="5982645" y="4058172"/>
            <a:ext cx="6322709" cy="3203245"/>
          </a:xfrm>
          <a:prstGeom prst="rect">
            <a:avLst/>
          </a:prstGeom>
        </p:spPr>
        <p:txBody>
          <a:bodyPr anchor="t" rtlCol="false" tIns="0" lIns="0" bIns="0" rIns="0">
            <a:spAutoFit/>
          </a:bodyPr>
          <a:lstStyle/>
          <a:p>
            <a:pPr algn="ctr">
              <a:lnSpc>
                <a:spcPts val="11950"/>
              </a:lnSpc>
            </a:pPr>
            <a:r>
              <a:rPr lang="en-US" b="true" sz="11602">
                <a:solidFill>
                  <a:srgbClr val="1F2020"/>
                </a:solidFill>
                <a:latin typeface="Poppins Bold"/>
                <a:ea typeface="Poppins Bold"/>
                <a:cs typeface="Poppins Bold"/>
                <a:sym typeface="Poppins Bold"/>
              </a:rPr>
              <a:t>Thank</a:t>
            </a:r>
          </a:p>
          <a:p>
            <a:pPr algn="ctr">
              <a:lnSpc>
                <a:spcPts val="11950"/>
              </a:lnSpc>
            </a:pPr>
            <a:r>
              <a:rPr lang="en-US" b="true" sz="11602">
                <a:solidFill>
                  <a:srgbClr val="1F2020"/>
                </a:solidFill>
                <a:latin typeface="Poppins Bold"/>
                <a:ea typeface="Poppins Bold"/>
                <a:cs typeface="Poppins Bold"/>
                <a:sym typeface="Poppins Bold"/>
              </a:rPr>
              <a:t>You</a:t>
            </a:r>
          </a:p>
        </p:txBody>
      </p:sp>
      <p:sp>
        <p:nvSpPr>
          <p:cNvPr name="TextBox 32" id="32"/>
          <p:cNvSpPr txBox="true"/>
          <p:nvPr/>
        </p:nvSpPr>
        <p:spPr>
          <a:xfrm rot="0">
            <a:off x="6890054" y="8343238"/>
            <a:ext cx="4453560" cy="325755"/>
          </a:xfrm>
          <a:prstGeom prst="rect">
            <a:avLst/>
          </a:prstGeom>
        </p:spPr>
        <p:txBody>
          <a:bodyPr anchor="t" rtlCol="false" tIns="0" lIns="0" bIns="0" rIns="0">
            <a:spAutoFit/>
          </a:bodyPr>
          <a:lstStyle/>
          <a:p>
            <a:pPr algn="ctr">
              <a:lnSpc>
                <a:spcPts val="2519"/>
              </a:lnSpc>
              <a:spcBef>
                <a:spcPct val="0"/>
              </a:spcBef>
            </a:pPr>
            <a:r>
              <a:rPr lang="en-US" b="true" sz="1799">
                <a:solidFill>
                  <a:srgbClr val="1F2020"/>
                </a:solidFill>
                <a:latin typeface="Poppins Bold"/>
                <a:ea typeface="Poppins Bold"/>
                <a:cs typeface="Poppins Bold"/>
                <a:sym typeface="Poppins Bold"/>
              </a:rPr>
              <a:t>Arif Rahman Sopian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303410" y="2453514"/>
            <a:ext cx="4203560" cy="1272624"/>
            <a:chOff x="0" y="0"/>
            <a:chExt cx="860407" cy="260488"/>
          </a:xfrm>
        </p:grpSpPr>
        <p:sp>
          <p:nvSpPr>
            <p:cNvPr name="Freeform 9" id="9"/>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0352BA"/>
            </a:solidFill>
          </p:spPr>
        </p:sp>
        <p:sp>
          <p:nvSpPr>
            <p:cNvPr name="TextBox 10" id="10"/>
            <p:cNvSpPr txBox="true"/>
            <p:nvPr/>
          </p:nvSpPr>
          <p:spPr>
            <a:xfrm>
              <a:off x="0" y="-57150"/>
              <a:ext cx="860407" cy="317638"/>
            </a:xfrm>
            <a:prstGeom prst="rect">
              <a:avLst/>
            </a:prstGeom>
          </p:spPr>
          <p:txBody>
            <a:bodyPr anchor="ctr" rtlCol="false" tIns="47086" lIns="47086" bIns="47086" rIns="47086"/>
            <a:lstStyle/>
            <a:p>
              <a:pPr algn="ctr">
                <a:lnSpc>
                  <a:spcPts val="2659"/>
                </a:lnSpc>
              </a:pPr>
            </a:p>
          </p:txBody>
        </p:sp>
      </p:grpSp>
      <p:grpSp>
        <p:nvGrpSpPr>
          <p:cNvPr name="Group 11" id="11"/>
          <p:cNvGrpSpPr/>
          <p:nvPr/>
        </p:nvGrpSpPr>
        <p:grpSpPr>
          <a:xfrm rot="0">
            <a:off x="12303410" y="4539962"/>
            <a:ext cx="4203560" cy="1272624"/>
            <a:chOff x="0" y="0"/>
            <a:chExt cx="860407" cy="260488"/>
          </a:xfrm>
        </p:grpSpPr>
        <p:sp>
          <p:nvSpPr>
            <p:cNvPr name="Freeform 12" id="12"/>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0352BA"/>
            </a:solidFill>
          </p:spPr>
        </p:sp>
        <p:sp>
          <p:nvSpPr>
            <p:cNvPr name="TextBox 13" id="13"/>
            <p:cNvSpPr txBox="true"/>
            <p:nvPr/>
          </p:nvSpPr>
          <p:spPr>
            <a:xfrm>
              <a:off x="0" y="-57150"/>
              <a:ext cx="860407" cy="317638"/>
            </a:xfrm>
            <a:prstGeom prst="rect">
              <a:avLst/>
            </a:prstGeom>
          </p:spPr>
          <p:txBody>
            <a:bodyPr anchor="ctr" rtlCol="false" tIns="47086" lIns="47086" bIns="47086" rIns="47086"/>
            <a:lstStyle/>
            <a:p>
              <a:pPr algn="ctr">
                <a:lnSpc>
                  <a:spcPts val="2659"/>
                </a:lnSpc>
              </a:pPr>
            </a:p>
          </p:txBody>
        </p:sp>
      </p:grpSp>
      <p:grpSp>
        <p:nvGrpSpPr>
          <p:cNvPr name="Group 14" id="14"/>
          <p:cNvGrpSpPr/>
          <p:nvPr/>
        </p:nvGrpSpPr>
        <p:grpSpPr>
          <a:xfrm rot="0">
            <a:off x="12303410" y="6451691"/>
            <a:ext cx="4203560" cy="1272624"/>
            <a:chOff x="0" y="0"/>
            <a:chExt cx="860407" cy="260488"/>
          </a:xfrm>
        </p:grpSpPr>
        <p:sp>
          <p:nvSpPr>
            <p:cNvPr name="Freeform 15" id="15"/>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0352BA"/>
            </a:solidFill>
          </p:spPr>
        </p:sp>
        <p:sp>
          <p:nvSpPr>
            <p:cNvPr name="TextBox 16" id="16"/>
            <p:cNvSpPr txBox="true"/>
            <p:nvPr/>
          </p:nvSpPr>
          <p:spPr>
            <a:xfrm>
              <a:off x="0" y="-57150"/>
              <a:ext cx="860407" cy="317638"/>
            </a:xfrm>
            <a:prstGeom prst="rect">
              <a:avLst/>
            </a:prstGeom>
          </p:spPr>
          <p:txBody>
            <a:bodyPr anchor="ctr" rtlCol="false" tIns="47086" lIns="47086" bIns="47086" rIns="47086"/>
            <a:lstStyle/>
            <a:p>
              <a:pPr algn="ctr">
                <a:lnSpc>
                  <a:spcPts val="2659"/>
                </a:lnSpc>
              </a:pPr>
            </a:p>
          </p:txBody>
        </p:sp>
      </p:grpSp>
      <p:sp>
        <p:nvSpPr>
          <p:cNvPr name="AutoShape 17" id="17"/>
          <p:cNvSpPr/>
          <p:nvPr/>
        </p:nvSpPr>
        <p:spPr>
          <a:xfrm>
            <a:off x="8842984" y="3089826"/>
            <a:ext cx="2754945" cy="0"/>
          </a:xfrm>
          <a:prstGeom prst="line">
            <a:avLst/>
          </a:prstGeom>
          <a:ln cap="flat" w="28575">
            <a:solidFill>
              <a:srgbClr val="0352BA"/>
            </a:solidFill>
            <a:prstDash val="solid"/>
            <a:headEnd type="none" len="sm" w="sm"/>
            <a:tailEnd type="none" len="sm" w="sm"/>
          </a:ln>
        </p:spPr>
      </p:sp>
      <p:sp>
        <p:nvSpPr>
          <p:cNvPr name="AutoShape 18" id="18"/>
          <p:cNvSpPr/>
          <p:nvPr/>
        </p:nvSpPr>
        <p:spPr>
          <a:xfrm>
            <a:off x="8842984" y="5143500"/>
            <a:ext cx="2754945" cy="0"/>
          </a:xfrm>
          <a:prstGeom prst="line">
            <a:avLst/>
          </a:prstGeom>
          <a:ln cap="flat" w="28575">
            <a:solidFill>
              <a:srgbClr val="0352BA"/>
            </a:solidFill>
            <a:prstDash val="solid"/>
            <a:headEnd type="none" len="sm" w="sm"/>
            <a:tailEnd type="none" len="sm" w="sm"/>
          </a:ln>
        </p:spPr>
      </p:sp>
      <p:sp>
        <p:nvSpPr>
          <p:cNvPr name="AutoShape 19" id="19"/>
          <p:cNvSpPr/>
          <p:nvPr/>
        </p:nvSpPr>
        <p:spPr>
          <a:xfrm>
            <a:off x="8842984" y="7197174"/>
            <a:ext cx="2754945" cy="0"/>
          </a:xfrm>
          <a:prstGeom prst="line">
            <a:avLst/>
          </a:prstGeom>
          <a:ln cap="flat" w="28575">
            <a:solidFill>
              <a:srgbClr val="0352BA"/>
            </a:solidFill>
            <a:prstDash val="solid"/>
            <a:headEnd type="none" len="sm" w="sm"/>
            <a:tailEnd type="none" len="sm" w="sm"/>
          </a:ln>
        </p:spPr>
      </p:sp>
      <p:grpSp>
        <p:nvGrpSpPr>
          <p:cNvPr name="Group 20" id="20"/>
          <p:cNvGrpSpPr/>
          <p:nvPr/>
        </p:nvGrpSpPr>
        <p:grpSpPr>
          <a:xfrm rot="0">
            <a:off x="11488758" y="2980655"/>
            <a:ext cx="218342" cy="21834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22" id="22"/>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23" id="23"/>
          <p:cNvGrpSpPr/>
          <p:nvPr/>
        </p:nvGrpSpPr>
        <p:grpSpPr>
          <a:xfrm rot="0">
            <a:off x="11488758" y="5034329"/>
            <a:ext cx="218342" cy="21834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25" id="25"/>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26" id="26"/>
          <p:cNvGrpSpPr/>
          <p:nvPr/>
        </p:nvGrpSpPr>
        <p:grpSpPr>
          <a:xfrm rot="0">
            <a:off x="11488758" y="7088003"/>
            <a:ext cx="218342" cy="21834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28" id="28"/>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29" id="29"/>
          <p:cNvGrpSpPr/>
          <p:nvPr/>
        </p:nvGrpSpPr>
        <p:grpSpPr>
          <a:xfrm rot="0">
            <a:off x="-5028295" y="-2149242"/>
            <a:ext cx="14585483" cy="14585483"/>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52BA"/>
            </a:solidFill>
          </p:spPr>
        </p:sp>
        <p:sp>
          <p:nvSpPr>
            <p:cNvPr name="TextBox 31" id="31"/>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32" id="32"/>
          <p:cNvSpPr/>
          <p:nvPr/>
        </p:nvSpPr>
        <p:spPr>
          <a:xfrm flipH="false" flipV="false" rot="0">
            <a:off x="-3616796" y="-529054"/>
            <a:ext cx="12531371" cy="12515707"/>
          </a:xfrm>
          <a:custGeom>
            <a:avLst/>
            <a:gdLst/>
            <a:ahLst/>
            <a:cxnLst/>
            <a:rect r="r" b="b" t="t" l="l"/>
            <a:pathLst>
              <a:path h="12515707" w="12531371">
                <a:moveTo>
                  <a:pt x="0" y="0"/>
                </a:moveTo>
                <a:lnTo>
                  <a:pt x="12531370" y="0"/>
                </a:lnTo>
                <a:lnTo>
                  <a:pt x="12531370" y="12515706"/>
                </a:lnTo>
                <a:lnTo>
                  <a:pt x="0" y="12515706"/>
                </a:lnTo>
                <a:lnTo>
                  <a:pt x="0" y="0"/>
                </a:lnTo>
                <a:close/>
              </a:path>
            </a:pathLst>
          </a:custGeom>
          <a:blipFill>
            <a:blip r:embed="rId2"/>
            <a:stretch>
              <a:fillRect l="0" t="0" r="0" b="0"/>
            </a:stretch>
          </a:blipFill>
        </p:spPr>
      </p:sp>
      <p:grpSp>
        <p:nvGrpSpPr>
          <p:cNvPr name="Group 33" id="33"/>
          <p:cNvGrpSpPr/>
          <p:nvPr/>
        </p:nvGrpSpPr>
        <p:grpSpPr>
          <a:xfrm rot="0">
            <a:off x="-3908961" y="-1029908"/>
            <a:ext cx="12346817" cy="1234681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36" id="36"/>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7" id="37"/>
          <p:cNvGrpSpPr/>
          <p:nvPr/>
        </p:nvGrpSpPr>
        <p:grpSpPr>
          <a:xfrm rot="0">
            <a:off x="17491799" y="8458418"/>
            <a:ext cx="951769" cy="799882"/>
            <a:chOff x="0" y="0"/>
            <a:chExt cx="967140" cy="812800"/>
          </a:xfrm>
        </p:grpSpPr>
        <p:sp>
          <p:nvSpPr>
            <p:cNvPr name="Freeform 38" id="38"/>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39" id="39"/>
            <p:cNvSpPr txBox="true"/>
            <p:nvPr/>
          </p:nvSpPr>
          <p:spPr>
            <a:xfrm>
              <a:off x="0" y="-57150"/>
              <a:ext cx="967140" cy="869950"/>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0">
            <a:off x="707021" y="2134363"/>
            <a:ext cx="6083823" cy="6083823"/>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0" t="0" r="0" b="0"/>
              </a:stretch>
            </a:blipFill>
          </p:spPr>
        </p:sp>
      </p:grpSp>
      <p:sp>
        <p:nvSpPr>
          <p:cNvPr name="TextBox 42" id="42"/>
          <p:cNvSpPr txBox="true"/>
          <p:nvPr/>
        </p:nvSpPr>
        <p:spPr>
          <a:xfrm rot="0">
            <a:off x="13349497" y="2830193"/>
            <a:ext cx="2111386" cy="442728"/>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UIN SGD BDG</a:t>
            </a:r>
          </a:p>
        </p:txBody>
      </p:sp>
      <p:sp>
        <p:nvSpPr>
          <p:cNvPr name="TextBox 43" id="43"/>
          <p:cNvSpPr txBox="true"/>
          <p:nvPr/>
        </p:nvSpPr>
        <p:spPr>
          <a:xfrm rot="0">
            <a:off x="12658890" y="4916641"/>
            <a:ext cx="4390295" cy="442728"/>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Member Of AR Hijaiyah</a:t>
            </a:r>
          </a:p>
        </p:txBody>
      </p:sp>
      <p:sp>
        <p:nvSpPr>
          <p:cNvPr name="TextBox 44" id="44"/>
          <p:cNvSpPr txBox="true"/>
          <p:nvPr/>
        </p:nvSpPr>
        <p:spPr>
          <a:xfrm rot="0">
            <a:off x="12813710" y="6863280"/>
            <a:ext cx="3182960" cy="442728"/>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Arif Rahman Sopian</a:t>
            </a:r>
          </a:p>
        </p:txBody>
      </p:sp>
      <p:sp>
        <p:nvSpPr>
          <p:cNvPr name="TextBox 45" id="45"/>
          <p:cNvSpPr txBox="true"/>
          <p:nvPr/>
        </p:nvSpPr>
        <p:spPr>
          <a:xfrm rot="0">
            <a:off x="1011679" y="508149"/>
            <a:ext cx="1633768" cy="2076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Member</a:t>
            </a:r>
          </a:p>
        </p:txBody>
      </p:sp>
      <p:sp>
        <p:nvSpPr>
          <p:cNvPr name="TextBox 46" id="46"/>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0352BA"/>
            </a:solidFill>
          </p:spPr>
        </p:sp>
        <p:sp>
          <p:nvSpPr>
            <p:cNvPr name="TextBox 4" id="4"/>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0352BA"/>
            </a:solidFill>
          </p:spPr>
        </p:sp>
        <p:sp>
          <p:nvSpPr>
            <p:cNvPr name="TextBox 7" id="7"/>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9" id="9"/>
          <p:cNvSpPr/>
          <p:nvPr/>
        </p:nvSpPr>
        <p:spPr>
          <a:xfrm flipV="true">
            <a:off x="8314040" y="2497113"/>
            <a:ext cx="1898560" cy="1304496"/>
          </a:xfrm>
          <a:prstGeom prst="line">
            <a:avLst/>
          </a:prstGeom>
          <a:ln cap="flat" w="28575">
            <a:solidFill>
              <a:srgbClr val="3A6AD6"/>
            </a:solidFill>
            <a:prstDash val="solid"/>
            <a:headEnd type="none" len="sm" w="sm"/>
            <a:tailEnd type="none" len="sm" w="sm"/>
          </a:ln>
        </p:spPr>
      </p:sp>
      <p:sp>
        <p:nvSpPr>
          <p:cNvPr name="AutoShape 10" id="10"/>
          <p:cNvSpPr/>
          <p:nvPr/>
        </p:nvSpPr>
        <p:spPr>
          <a:xfrm flipH="true" flipV="true">
            <a:off x="8316800" y="6477427"/>
            <a:ext cx="1893040" cy="1312494"/>
          </a:xfrm>
          <a:prstGeom prst="line">
            <a:avLst/>
          </a:prstGeom>
          <a:ln cap="flat" w="28575">
            <a:solidFill>
              <a:srgbClr val="3A6AD6"/>
            </a:solidFill>
            <a:prstDash val="solid"/>
            <a:headEnd type="none" len="sm" w="sm"/>
            <a:tailEnd type="none" len="sm" w="sm"/>
          </a:ln>
        </p:spPr>
      </p:sp>
      <p:sp>
        <p:nvSpPr>
          <p:cNvPr name="AutoShape 11" id="11"/>
          <p:cNvSpPr/>
          <p:nvPr/>
        </p:nvSpPr>
        <p:spPr>
          <a:xfrm flipV="true">
            <a:off x="8532606" y="4267293"/>
            <a:ext cx="2635124" cy="563602"/>
          </a:xfrm>
          <a:prstGeom prst="line">
            <a:avLst/>
          </a:prstGeom>
          <a:ln cap="flat" w="28575">
            <a:solidFill>
              <a:srgbClr val="3A6AD6"/>
            </a:solidFill>
            <a:prstDash val="solid"/>
            <a:headEnd type="none" len="sm" w="sm"/>
            <a:tailEnd type="none" len="sm" w="sm"/>
          </a:ln>
        </p:spPr>
      </p:sp>
      <p:sp>
        <p:nvSpPr>
          <p:cNvPr name="AutoShape 12" id="12"/>
          <p:cNvSpPr/>
          <p:nvPr/>
        </p:nvSpPr>
        <p:spPr>
          <a:xfrm>
            <a:off x="8530566" y="5475506"/>
            <a:ext cx="2639203" cy="544180"/>
          </a:xfrm>
          <a:prstGeom prst="line">
            <a:avLst/>
          </a:prstGeom>
          <a:ln cap="flat" w="28575">
            <a:solidFill>
              <a:srgbClr val="3A6AD6"/>
            </a:solidFill>
            <a:prstDash val="solid"/>
            <a:headEnd type="none" len="sm" w="sm"/>
            <a:tailEnd type="none" len="sm" w="sm"/>
          </a:ln>
        </p:spPr>
      </p:sp>
      <p:grpSp>
        <p:nvGrpSpPr>
          <p:cNvPr name="Group 13" id="13"/>
          <p:cNvGrpSpPr/>
          <p:nvPr/>
        </p:nvGrpSpPr>
        <p:grpSpPr>
          <a:xfrm rot="0">
            <a:off x="1792023" y="1731496"/>
            <a:ext cx="6824008" cy="68240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2452411" y="2489522"/>
            <a:ext cx="5862965" cy="5855636"/>
          </a:xfrm>
          <a:custGeom>
            <a:avLst/>
            <a:gdLst/>
            <a:ahLst/>
            <a:cxnLst/>
            <a:rect r="r" b="b" t="t" l="l"/>
            <a:pathLst>
              <a:path h="5855636" w="5862965">
                <a:moveTo>
                  <a:pt x="0" y="0"/>
                </a:moveTo>
                <a:lnTo>
                  <a:pt x="5862964" y="0"/>
                </a:lnTo>
                <a:lnTo>
                  <a:pt x="5862964" y="5855636"/>
                </a:lnTo>
                <a:lnTo>
                  <a:pt x="0" y="5855636"/>
                </a:lnTo>
                <a:lnTo>
                  <a:pt x="0" y="0"/>
                </a:lnTo>
                <a:close/>
              </a:path>
            </a:pathLst>
          </a:custGeom>
          <a:blipFill>
            <a:blip r:embed="rId4"/>
            <a:stretch>
              <a:fillRect l="0" t="0" r="0" b="0"/>
            </a:stretch>
          </a:blipFill>
        </p:spPr>
      </p:sp>
      <p:grpSp>
        <p:nvGrpSpPr>
          <p:cNvPr name="Group 17" id="17"/>
          <p:cNvGrpSpPr/>
          <p:nvPr/>
        </p:nvGrpSpPr>
        <p:grpSpPr>
          <a:xfrm rot="0">
            <a:off x="2315717" y="2255191"/>
            <a:ext cx="5776619" cy="577661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4634643" y="3680624"/>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1" id="21"/>
          <p:cNvGrpSpPr/>
          <p:nvPr/>
        </p:nvGrpSpPr>
        <p:grpSpPr>
          <a:xfrm rot="0">
            <a:off x="10647893" y="1855723"/>
            <a:ext cx="4950613" cy="1272624"/>
            <a:chOff x="0" y="0"/>
            <a:chExt cx="1013318" cy="260488"/>
          </a:xfrm>
        </p:grpSpPr>
        <p:sp>
          <p:nvSpPr>
            <p:cNvPr name="Freeform 22" id="22"/>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3A6AD6"/>
            </a:solidFill>
          </p:spPr>
        </p:sp>
        <p:sp>
          <p:nvSpPr>
            <p:cNvPr name="TextBox 23" id="23"/>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grpSp>
        <p:nvGrpSpPr>
          <p:cNvPr name="Group 24" id="24"/>
          <p:cNvGrpSpPr/>
          <p:nvPr/>
        </p:nvGrpSpPr>
        <p:grpSpPr>
          <a:xfrm rot="0">
            <a:off x="10104764" y="2367684"/>
            <a:ext cx="218342" cy="21834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52BA"/>
            </a:solidFill>
          </p:spPr>
        </p:sp>
        <p:sp>
          <p:nvSpPr>
            <p:cNvPr name="TextBox 26" id="26"/>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27" id="27"/>
          <p:cNvGrpSpPr/>
          <p:nvPr/>
        </p:nvGrpSpPr>
        <p:grpSpPr>
          <a:xfrm rot="0">
            <a:off x="11604025" y="3623366"/>
            <a:ext cx="4950613" cy="1272624"/>
            <a:chOff x="0" y="0"/>
            <a:chExt cx="1013318" cy="260488"/>
          </a:xfrm>
        </p:grpSpPr>
        <p:sp>
          <p:nvSpPr>
            <p:cNvPr name="Freeform 28" id="28"/>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3A6AD6"/>
            </a:solidFill>
          </p:spPr>
        </p:sp>
        <p:sp>
          <p:nvSpPr>
            <p:cNvPr name="TextBox 29" id="29"/>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grpSp>
        <p:nvGrpSpPr>
          <p:cNvPr name="Group 30" id="30"/>
          <p:cNvGrpSpPr/>
          <p:nvPr/>
        </p:nvGrpSpPr>
        <p:grpSpPr>
          <a:xfrm rot="0">
            <a:off x="11060897" y="4135327"/>
            <a:ext cx="218342" cy="218342"/>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52BA"/>
            </a:solidFill>
          </p:spPr>
        </p:sp>
        <p:sp>
          <p:nvSpPr>
            <p:cNvPr name="TextBox 32" id="32"/>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33" id="33"/>
          <p:cNvGrpSpPr/>
          <p:nvPr/>
        </p:nvGrpSpPr>
        <p:grpSpPr>
          <a:xfrm rot="0">
            <a:off x="11604025" y="5391009"/>
            <a:ext cx="4950613" cy="1272624"/>
            <a:chOff x="0" y="0"/>
            <a:chExt cx="1013318" cy="260488"/>
          </a:xfrm>
        </p:grpSpPr>
        <p:sp>
          <p:nvSpPr>
            <p:cNvPr name="Freeform 34" id="34"/>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3A6AD6"/>
            </a:solidFill>
          </p:spPr>
        </p:sp>
        <p:sp>
          <p:nvSpPr>
            <p:cNvPr name="TextBox 35" id="35"/>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grpSp>
        <p:nvGrpSpPr>
          <p:cNvPr name="Group 36" id="36"/>
          <p:cNvGrpSpPr/>
          <p:nvPr/>
        </p:nvGrpSpPr>
        <p:grpSpPr>
          <a:xfrm rot="0">
            <a:off x="11060897" y="5902970"/>
            <a:ext cx="218342" cy="218342"/>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52BA"/>
            </a:solidFill>
          </p:spPr>
        </p:sp>
        <p:sp>
          <p:nvSpPr>
            <p:cNvPr name="TextBox 38" id="38"/>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39" id="39"/>
          <p:cNvGrpSpPr/>
          <p:nvPr/>
        </p:nvGrpSpPr>
        <p:grpSpPr>
          <a:xfrm rot="0">
            <a:off x="10647893" y="7158653"/>
            <a:ext cx="4950613" cy="1272624"/>
            <a:chOff x="0" y="0"/>
            <a:chExt cx="1013318" cy="260488"/>
          </a:xfrm>
        </p:grpSpPr>
        <p:sp>
          <p:nvSpPr>
            <p:cNvPr name="Freeform 40" id="40"/>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3A6AD6"/>
            </a:solidFill>
          </p:spPr>
        </p:sp>
        <p:sp>
          <p:nvSpPr>
            <p:cNvPr name="TextBox 41" id="41"/>
            <p:cNvSpPr txBox="true"/>
            <p:nvPr/>
          </p:nvSpPr>
          <p:spPr>
            <a:xfrm>
              <a:off x="0" y="-57150"/>
              <a:ext cx="1013318" cy="317638"/>
            </a:xfrm>
            <a:prstGeom prst="rect">
              <a:avLst/>
            </a:prstGeom>
          </p:spPr>
          <p:txBody>
            <a:bodyPr anchor="ctr" rtlCol="false" tIns="47086" lIns="47086" bIns="47086" rIns="47086"/>
            <a:lstStyle/>
            <a:p>
              <a:pPr algn="ctr">
                <a:lnSpc>
                  <a:spcPts val="2659"/>
                </a:lnSpc>
              </a:pPr>
            </a:p>
          </p:txBody>
        </p:sp>
      </p:grpSp>
      <p:grpSp>
        <p:nvGrpSpPr>
          <p:cNvPr name="Group 42" id="42"/>
          <p:cNvGrpSpPr/>
          <p:nvPr/>
        </p:nvGrpSpPr>
        <p:grpSpPr>
          <a:xfrm rot="0">
            <a:off x="10104764" y="7670613"/>
            <a:ext cx="218342" cy="218342"/>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52BA"/>
            </a:solidFill>
          </p:spPr>
        </p:sp>
        <p:sp>
          <p:nvSpPr>
            <p:cNvPr name="TextBox 44" id="44"/>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45" id="45"/>
          <p:cNvGrpSpPr/>
          <p:nvPr/>
        </p:nvGrpSpPr>
        <p:grpSpPr>
          <a:xfrm rot="0">
            <a:off x="17491799" y="8458418"/>
            <a:ext cx="951769" cy="799882"/>
            <a:chOff x="0" y="0"/>
            <a:chExt cx="967140" cy="812800"/>
          </a:xfrm>
        </p:grpSpPr>
        <p:sp>
          <p:nvSpPr>
            <p:cNvPr name="Freeform 46" id="46"/>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0352BA"/>
            </a:solidFill>
          </p:spPr>
        </p:sp>
        <p:sp>
          <p:nvSpPr>
            <p:cNvPr name="TextBox 47" id="47"/>
            <p:cNvSpPr txBox="true"/>
            <p:nvPr/>
          </p:nvSpPr>
          <p:spPr>
            <a:xfrm>
              <a:off x="0" y="-57150"/>
              <a:ext cx="967140" cy="869950"/>
            </a:xfrm>
            <a:prstGeom prst="rect">
              <a:avLst/>
            </a:prstGeom>
          </p:spPr>
          <p:txBody>
            <a:bodyPr anchor="ctr" rtlCol="false" tIns="50800" lIns="50800" bIns="50800" rIns="50800"/>
            <a:lstStyle/>
            <a:p>
              <a:pPr algn="ctr">
                <a:lnSpc>
                  <a:spcPts val="2659"/>
                </a:lnSpc>
              </a:pPr>
            </a:p>
          </p:txBody>
        </p:sp>
      </p:grpSp>
      <p:sp>
        <p:nvSpPr>
          <p:cNvPr name="TextBox 48" id="48"/>
          <p:cNvSpPr txBox="true"/>
          <p:nvPr/>
        </p:nvSpPr>
        <p:spPr>
          <a:xfrm rot="0">
            <a:off x="1011679" y="508149"/>
            <a:ext cx="1633768" cy="2076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Introduce</a:t>
            </a:r>
          </a:p>
        </p:txBody>
      </p:sp>
      <p:sp>
        <p:nvSpPr>
          <p:cNvPr name="TextBox 49" id="49"/>
          <p:cNvSpPr txBox="true"/>
          <p:nvPr/>
        </p:nvSpPr>
        <p:spPr>
          <a:xfrm rot="0">
            <a:off x="3229539" y="4988741"/>
            <a:ext cx="3948976" cy="1619153"/>
          </a:xfrm>
          <a:prstGeom prst="rect">
            <a:avLst/>
          </a:prstGeom>
        </p:spPr>
        <p:txBody>
          <a:bodyPr anchor="t" rtlCol="false" tIns="0" lIns="0" bIns="0" rIns="0">
            <a:spAutoFit/>
          </a:bodyPr>
          <a:lstStyle/>
          <a:p>
            <a:pPr algn="ctr">
              <a:lnSpc>
                <a:spcPts val="6305"/>
              </a:lnSpc>
            </a:pPr>
            <a:r>
              <a:rPr lang="en-US" b="true" sz="4503">
                <a:solidFill>
                  <a:srgbClr val="1F2020"/>
                </a:solidFill>
                <a:latin typeface="Poppins Bold"/>
                <a:ea typeface="Poppins Bold"/>
                <a:cs typeface="Poppins Bold"/>
                <a:sym typeface="Poppins Bold"/>
              </a:rPr>
              <a:t>Introduce</a:t>
            </a:r>
          </a:p>
          <a:p>
            <a:pPr algn="ctr">
              <a:lnSpc>
                <a:spcPts val="6305"/>
              </a:lnSpc>
              <a:spcBef>
                <a:spcPct val="0"/>
              </a:spcBef>
            </a:pPr>
            <a:r>
              <a:rPr lang="en-US" b="true" sz="4503">
                <a:solidFill>
                  <a:srgbClr val="1F2020"/>
                </a:solidFill>
                <a:latin typeface="Poppins Bold"/>
                <a:ea typeface="Poppins Bold"/>
                <a:cs typeface="Poppins Bold"/>
                <a:sym typeface="Poppins Bold"/>
              </a:rPr>
              <a:t>AR Hijaiyah</a:t>
            </a:r>
          </a:p>
        </p:txBody>
      </p:sp>
      <p:sp>
        <p:nvSpPr>
          <p:cNvPr name="TextBox 50" id="50"/>
          <p:cNvSpPr txBox="true"/>
          <p:nvPr/>
        </p:nvSpPr>
        <p:spPr>
          <a:xfrm rot="0">
            <a:off x="11279239" y="2239414"/>
            <a:ext cx="3838663" cy="433979"/>
          </a:xfrm>
          <a:prstGeom prst="rect">
            <a:avLst/>
          </a:prstGeom>
        </p:spPr>
        <p:txBody>
          <a:bodyPr anchor="t" rtlCol="false" tIns="0" lIns="0" bIns="0" rIns="0">
            <a:spAutoFit/>
          </a:bodyPr>
          <a:lstStyle/>
          <a:p>
            <a:pPr algn="l">
              <a:lnSpc>
                <a:spcPts val="3379"/>
              </a:lnSpc>
              <a:spcBef>
                <a:spcPct val="0"/>
              </a:spcBef>
            </a:pPr>
            <a:r>
              <a:rPr lang="en-US" b="true" sz="2414">
                <a:solidFill>
                  <a:srgbClr val="FFFFFF"/>
                </a:solidFill>
                <a:latin typeface="Poppins Bold"/>
                <a:ea typeface="Poppins Bold"/>
                <a:cs typeface="Poppins Bold"/>
                <a:sym typeface="Poppins Bold"/>
              </a:rPr>
              <a:t>Fitur Augmented Reality</a:t>
            </a:r>
          </a:p>
        </p:txBody>
      </p:sp>
      <p:sp>
        <p:nvSpPr>
          <p:cNvPr name="TextBox 51" id="51"/>
          <p:cNvSpPr txBox="true"/>
          <p:nvPr/>
        </p:nvSpPr>
        <p:spPr>
          <a:xfrm rot="0">
            <a:off x="12165251" y="3793179"/>
            <a:ext cx="3448990" cy="871353"/>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 Pengaplikasian model 3D</a:t>
            </a:r>
          </a:p>
        </p:txBody>
      </p:sp>
      <p:sp>
        <p:nvSpPr>
          <p:cNvPr name="TextBox 52" id="52"/>
          <p:cNvSpPr txBox="true"/>
          <p:nvPr/>
        </p:nvSpPr>
        <p:spPr>
          <a:xfrm rot="0">
            <a:off x="11279239" y="7223143"/>
            <a:ext cx="3838663" cy="1035834"/>
          </a:xfrm>
          <a:prstGeom prst="rect">
            <a:avLst/>
          </a:prstGeom>
        </p:spPr>
        <p:txBody>
          <a:bodyPr anchor="t" rtlCol="false" tIns="0" lIns="0" bIns="0" rIns="0">
            <a:spAutoFit/>
          </a:bodyPr>
          <a:lstStyle/>
          <a:p>
            <a:pPr algn="l">
              <a:lnSpc>
                <a:spcPts val="2756"/>
              </a:lnSpc>
              <a:spcBef>
                <a:spcPct val="0"/>
              </a:spcBef>
            </a:pPr>
            <a:r>
              <a:rPr lang="en-US" b="true" sz="1969">
                <a:solidFill>
                  <a:srgbClr val="FFFFFF"/>
                </a:solidFill>
                <a:latin typeface="Poppins Bold"/>
                <a:ea typeface="Poppins Bold"/>
                <a:cs typeface="Poppins Bold"/>
                <a:sym typeface="Poppins Bold"/>
              </a:rPr>
              <a:t>Digunakan Sehari-hari menggunakan kamera bawaan</a:t>
            </a:r>
          </a:p>
        </p:txBody>
      </p:sp>
      <p:sp>
        <p:nvSpPr>
          <p:cNvPr name="TextBox 53" id="53"/>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03</a:t>
            </a:r>
          </a:p>
        </p:txBody>
      </p:sp>
      <p:sp>
        <p:nvSpPr>
          <p:cNvPr name="TextBox 54" id="54"/>
          <p:cNvSpPr txBox="true"/>
          <p:nvPr/>
        </p:nvSpPr>
        <p:spPr>
          <a:xfrm rot="0">
            <a:off x="12165251" y="5545571"/>
            <a:ext cx="3448990" cy="871353"/>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Desain Antarmuka yang intuitif</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25354" y="-2511561"/>
            <a:ext cx="11375945" cy="11361725"/>
          </a:xfrm>
          <a:custGeom>
            <a:avLst/>
            <a:gdLst/>
            <a:ahLst/>
            <a:cxnLst/>
            <a:rect r="r" b="b" t="t" l="l"/>
            <a:pathLst>
              <a:path h="11361725" w="11375945">
                <a:moveTo>
                  <a:pt x="0" y="0"/>
                </a:moveTo>
                <a:lnTo>
                  <a:pt x="11375946" y="0"/>
                </a:lnTo>
                <a:lnTo>
                  <a:pt x="11375946" y="11361725"/>
                </a:lnTo>
                <a:lnTo>
                  <a:pt x="0" y="11361725"/>
                </a:lnTo>
                <a:lnTo>
                  <a:pt x="0" y="0"/>
                </a:lnTo>
                <a:close/>
              </a:path>
            </a:pathLst>
          </a:custGeom>
          <a:blipFill>
            <a:blip r:embed="rId2"/>
            <a:stretch>
              <a:fillRect l="0" t="0" r="0" b="0"/>
            </a:stretch>
          </a:blipFill>
        </p:spPr>
      </p:sp>
      <p:grpSp>
        <p:nvGrpSpPr>
          <p:cNvPr name="Group 3" id="3"/>
          <p:cNvGrpSpPr/>
          <p:nvPr/>
        </p:nvGrpSpPr>
        <p:grpSpPr>
          <a:xfrm rot="0">
            <a:off x="10160128" y="-2966235"/>
            <a:ext cx="11208407" cy="1120840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293116" y="565634"/>
            <a:ext cx="397367" cy="28996"/>
            <a:chOff x="0" y="0"/>
            <a:chExt cx="128243" cy="9358"/>
          </a:xfrm>
        </p:grpSpPr>
        <p:sp>
          <p:nvSpPr>
            <p:cNvPr name="Freeform 7" id="7"/>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8" id="8"/>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7293116" y="657737"/>
            <a:ext cx="397367" cy="28996"/>
            <a:chOff x="0" y="0"/>
            <a:chExt cx="128243" cy="9358"/>
          </a:xfrm>
        </p:grpSpPr>
        <p:sp>
          <p:nvSpPr>
            <p:cNvPr name="Freeform 10" id="10"/>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11" id="11"/>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7491799" y="8458418"/>
            <a:ext cx="951769" cy="799882"/>
            <a:chOff x="0" y="0"/>
            <a:chExt cx="967140" cy="812800"/>
          </a:xfrm>
        </p:grpSpPr>
        <p:sp>
          <p:nvSpPr>
            <p:cNvPr name="Freeform 14" id="14"/>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5" id="15"/>
            <p:cNvSpPr txBox="true"/>
            <p:nvPr/>
          </p:nvSpPr>
          <p:spPr>
            <a:xfrm>
              <a:off x="0" y="-57150"/>
              <a:ext cx="967140" cy="86995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2481096" y="3946086"/>
            <a:ext cx="3948976" cy="810253"/>
          </a:xfrm>
          <a:prstGeom prst="rect">
            <a:avLst/>
          </a:prstGeom>
        </p:spPr>
        <p:txBody>
          <a:bodyPr anchor="t" rtlCol="false" tIns="0" lIns="0" bIns="0" rIns="0">
            <a:spAutoFit/>
          </a:bodyPr>
          <a:lstStyle/>
          <a:p>
            <a:pPr algn="ctr">
              <a:lnSpc>
                <a:spcPts val="6265"/>
              </a:lnSpc>
              <a:spcBef>
                <a:spcPct val="0"/>
              </a:spcBef>
            </a:pPr>
            <a:r>
              <a:rPr lang="en-US" b="true" sz="4475">
                <a:solidFill>
                  <a:srgbClr val="1F2020"/>
                </a:solidFill>
                <a:latin typeface="Poppins Bold"/>
                <a:ea typeface="Poppins Bold"/>
                <a:cs typeface="Poppins Bold"/>
                <a:sym typeface="Poppins Bold"/>
              </a:rPr>
              <a:t>Problems</a:t>
            </a:r>
          </a:p>
        </p:txBody>
      </p:sp>
      <p:grpSp>
        <p:nvGrpSpPr>
          <p:cNvPr name="Group 17" id="17"/>
          <p:cNvGrpSpPr/>
          <p:nvPr/>
        </p:nvGrpSpPr>
        <p:grpSpPr>
          <a:xfrm rot="0">
            <a:off x="1828563" y="2023242"/>
            <a:ext cx="5139841" cy="2819922"/>
            <a:chOff x="0" y="0"/>
            <a:chExt cx="1052050" cy="577197"/>
          </a:xfrm>
        </p:grpSpPr>
        <p:sp>
          <p:nvSpPr>
            <p:cNvPr name="Freeform 18" id="18"/>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5B83F3"/>
            </a:solidFill>
          </p:spPr>
        </p:sp>
        <p:sp>
          <p:nvSpPr>
            <p:cNvPr name="TextBox 19" id="19"/>
            <p:cNvSpPr txBox="true"/>
            <p:nvPr/>
          </p:nvSpPr>
          <p:spPr>
            <a:xfrm>
              <a:off x="0" y="-57150"/>
              <a:ext cx="1052050" cy="634347"/>
            </a:xfrm>
            <a:prstGeom prst="rect">
              <a:avLst/>
            </a:prstGeom>
          </p:spPr>
          <p:txBody>
            <a:bodyPr anchor="ctr" rtlCol="false" tIns="47086" lIns="47086" bIns="47086" rIns="47086"/>
            <a:lstStyle/>
            <a:p>
              <a:pPr algn="ctr">
                <a:lnSpc>
                  <a:spcPts val="2659"/>
                </a:lnSpc>
              </a:pPr>
            </a:p>
          </p:txBody>
        </p:sp>
      </p:grpSp>
      <p:sp>
        <p:nvSpPr>
          <p:cNvPr name="Freeform 20" id="20"/>
          <p:cNvSpPr/>
          <p:nvPr/>
        </p:nvSpPr>
        <p:spPr>
          <a:xfrm flipH="false" flipV="false" rot="0">
            <a:off x="2427347" y="255669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21" id="21"/>
          <p:cNvGrpSpPr/>
          <p:nvPr/>
        </p:nvGrpSpPr>
        <p:grpSpPr>
          <a:xfrm rot="0">
            <a:off x="2403409" y="2515656"/>
            <a:ext cx="1011607" cy="10116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grpSp>
        <p:nvGrpSpPr>
          <p:cNvPr name="Group 24" id="24"/>
          <p:cNvGrpSpPr/>
          <p:nvPr/>
        </p:nvGrpSpPr>
        <p:grpSpPr>
          <a:xfrm rot="0">
            <a:off x="5285514" y="5537896"/>
            <a:ext cx="5139841" cy="2819922"/>
            <a:chOff x="0" y="0"/>
            <a:chExt cx="1052050" cy="577197"/>
          </a:xfrm>
        </p:grpSpPr>
        <p:sp>
          <p:nvSpPr>
            <p:cNvPr name="Freeform 25" id="25"/>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5B83F3"/>
            </a:solidFill>
          </p:spPr>
        </p:sp>
        <p:sp>
          <p:nvSpPr>
            <p:cNvPr name="TextBox 26" id="26"/>
            <p:cNvSpPr txBox="true"/>
            <p:nvPr/>
          </p:nvSpPr>
          <p:spPr>
            <a:xfrm>
              <a:off x="0" y="-57150"/>
              <a:ext cx="1052050" cy="634347"/>
            </a:xfrm>
            <a:prstGeom prst="rect">
              <a:avLst/>
            </a:prstGeom>
          </p:spPr>
          <p:txBody>
            <a:bodyPr anchor="ctr" rtlCol="false" tIns="47086" lIns="47086" bIns="47086" rIns="47086"/>
            <a:lstStyle/>
            <a:p>
              <a:pPr algn="ctr">
                <a:lnSpc>
                  <a:spcPts val="2659"/>
                </a:lnSpc>
              </a:pPr>
            </a:p>
          </p:txBody>
        </p:sp>
      </p:grpSp>
      <p:grpSp>
        <p:nvGrpSpPr>
          <p:cNvPr name="Group 27" id="27"/>
          <p:cNvGrpSpPr/>
          <p:nvPr/>
        </p:nvGrpSpPr>
        <p:grpSpPr>
          <a:xfrm rot="0">
            <a:off x="5833480" y="6137199"/>
            <a:ext cx="1011607" cy="10116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Freeform 30" id="30"/>
          <p:cNvSpPr/>
          <p:nvPr/>
        </p:nvSpPr>
        <p:spPr>
          <a:xfrm flipH="false" flipV="false" rot="0">
            <a:off x="2721737" y="2875931"/>
            <a:ext cx="374951" cy="291056"/>
          </a:xfrm>
          <a:custGeom>
            <a:avLst/>
            <a:gdLst/>
            <a:ahLst/>
            <a:cxnLst/>
            <a:rect r="r" b="b" t="t" l="l"/>
            <a:pathLst>
              <a:path h="291056" w="374951">
                <a:moveTo>
                  <a:pt x="0" y="0"/>
                </a:moveTo>
                <a:lnTo>
                  <a:pt x="374951" y="0"/>
                </a:lnTo>
                <a:lnTo>
                  <a:pt x="374951" y="291056"/>
                </a:lnTo>
                <a:lnTo>
                  <a:pt x="0" y="2910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1" id="31"/>
          <p:cNvSpPr/>
          <p:nvPr/>
        </p:nvSpPr>
        <p:spPr>
          <a:xfrm flipH="false" flipV="false" rot="0">
            <a:off x="6161120" y="6463139"/>
            <a:ext cx="355150" cy="359728"/>
          </a:xfrm>
          <a:custGeom>
            <a:avLst/>
            <a:gdLst/>
            <a:ahLst/>
            <a:cxnLst/>
            <a:rect r="r" b="b" t="t" l="l"/>
            <a:pathLst>
              <a:path h="359728" w="355150">
                <a:moveTo>
                  <a:pt x="0" y="0"/>
                </a:moveTo>
                <a:lnTo>
                  <a:pt x="355150" y="0"/>
                </a:lnTo>
                <a:lnTo>
                  <a:pt x="355150" y="359728"/>
                </a:lnTo>
                <a:lnTo>
                  <a:pt x="0" y="3597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2" id="32"/>
          <p:cNvSpPr/>
          <p:nvPr/>
        </p:nvSpPr>
        <p:spPr>
          <a:xfrm flipH="false" flipV="false" rot="0">
            <a:off x="13801947" y="2504924"/>
            <a:ext cx="1307274" cy="1324127"/>
          </a:xfrm>
          <a:custGeom>
            <a:avLst/>
            <a:gdLst/>
            <a:ahLst/>
            <a:cxnLst/>
            <a:rect r="r" b="b" t="t" l="l"/>
            <a:pathLst>
              <a:path h="1324127" w="1307274">
                <a:moveTo>
                  <a:pt x="0" y="0"/>
                </a:moveTo>
                <a:lnTo>
                  <a:pt x="1307275" y="0"/>
                </a:lnTo>
                <a:lnTo>
                  <a:pt x="1307275" y="1324127"/>
                </a:lnTo>
                <a:lnTo>
                  <a:pt x="0" y="132412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3" id="33"/>
          <p:cNvSpPr txBox="true"/>
          <p:nvPr/>
        </p:nvSpPr>
        <p:spPr>
          <a:xfrm rot="0">
            <a:off x="1011679" y="508149"/>
            <a:ext cx="1633768" cy="2076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Main</a:t>
            </a:r>
          </a:p>
        </p:txBody>
      </p:sp>
      <p:sp>
        <p:nvSpPr>
          <p:cNvPr name="TextBox 34" id="34"/>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04</a:t>
            </a:r>
          </a:p>
        </p:txBody>
      </p:sp>
      <p:sp>
        <p:nvSpPr>
          <p:cNvPr name="TextBox 35" id="35"/>
          <p:cNvSpPr txBox="true"/>
          <p:nvPr/>
        </p:nvSpPr>
        <p:spPr>
          <a:xfrm rot="0">
            <a:off x="3851178" y="2480492"/>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Problem 1</a:t>
            </a:r>
          </a:p>
        </p:txBody>
      </p:sp>
      <p:sp>
        <p:nvSpPr>
          <p:cNvPr name="TextBox 36" id="36"/>
          <p:cNvSpPr txBox="true"/>
          <p:nvPr/>
        </p:nvSpPr>
        <p:spPr>
          <a:xfrm rot="0">
            <a:off x="3851178" y="3141001"/>
            <a:ext cx="2363995" cy="6267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Bebebrapa orang kesulitan melihat dan membedakan huruf hijaiyah dengan benar</a:t>
            </a:r>
          </a:p>
        </p:txBody>
      </p:sp>
      <p:sp>
        <p:nvSpPr>
          <p:cNvPr name="TextBox 37" id="37"/>
          <p:cNvSpPr txBox="true"/>
          <p:nvPr/>
        </p:nvSpPr>
        <p:spPr>
          <a:xfrm rot="0">
            <a:off x="7306845" y="6216259"/>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Problem 2</a:t>
            </a:r>
          </a:p>
        </p:txBody>
      </p:sp>
      <p:sp>
        <p:nvSpPr>
          <p:cNvPr name="TextBox 38" id="38"/>
          <p:cNvSpPr txBox="true"/>
          <p:nvPr/>
        </p:nvSpPr>
        <p:spPr>
          <a:xfrm rot="0">
            <a:off x="7306845" y="6794292"/>
            <a:ext cx="2363995" cy="10458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Buku bacaan hiAjaiyah yang memungkinkan seseorang akan kesulitan membawa nya, hingga akhirnya lupa atau tidak fleksibel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702224" y="-6441776"/>
            <a:ext cx="12883553" cy="1288355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49019" y="-5010643"/>
            <a:ext cx="11069128" cy="11055291"/>
          </a:xfrm>
          <a:custGeom>
            <a:avLst/>
            <a:gdLst/>
            <a:ahLst/>
            <a:cxnLst/>
            <a:rect r="r" b="b" t="t" l="l"/>
            <a:pathLst>
              <a:path h="11055291" w="11069128">
                <a:moveTo>
                  <a:pt x="0" y="0"/>
                </a:moveTo>
                <a:lnTo>
                  <a:pt x="11069128" y="0"/>
                </a:lnTo>
                <a:lnTo>
                  <a:pt x="11069128" y="11055291"/>
                </a:lnTo>
                <a:lnTo>
                  <a:pt x="0" y="11055291"/>
                </a:lnTo>
                <a:lnTo>
                  <a:pt x="0" y="0"/>
                </a:lnTo>
                <a:close/>
              </a:path>
            </a:pathLst>
          </a:custGeom>
          <a:blipFill>
            <a:blip r:embed="rId2"/>
            <a:stretch>
              <a:fillRect l="0" t="0" r="0" b="0"/>
            </a:stretch>
          </a:blipFill>
        </p:spPr>
      </p:sp>
      <p:grpSp>
        <p:nvGrpSpPr>
          <p:cNvPr name="Group 12" id="12"/>
          <p:cNvGrpSpPr/>
          <p:nvPr/>
        </p:nvGrpSpPr>
        <p:grpSpPr>
          <a:xfrm rot="0">
            <a:off x="3690946" y="-5453054"/>
            <a:ext cx="10906108" cy="1090610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011679" y="508149"/>
            <a:ext cx="1633768" cy="2076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Main</a:t>
            </a:r>
          </a:p>
        </p:txBody>
      </p:sp>
      <p:sp>
        <p:nvSpPr>
          <p:cNvPr name="Freeform 16" id="16"/>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7491799" y="8458418"/>
            <a:ext cx="951769" cy="799882"/>
            <a:chOff x="0" y="0"/>
            <a:chExt cx="967140" cy="812800"/>
          </a:xfrm>
        </p:grpSpPr>
        <p:sp>
          <p:nvSpPr>
            <p:cNvPr name="Freeform 18" id="18"/>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9" id="19"/>
            <p:cNvSpPr txBox="true"/>
            <p:nvPr/>
          </p:nvSpPr>
          <p:spPr>
            <a:xfrm>
              <a:off x="0" y="-57150"/>
              <a:ext cx="967140" cy="86995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05</a:t>
            </a:r>
          </a:p>
        </p:txBody>
      </p:sp>
      <p:sp>
        <p:nvSpPr>
          <p:cNvPr name="TextBox 21" id="21"/>
          <p:cNvSpPr txBox="true"/>
          <p:nvPr/>
        </p:nvSpPr>
        <p:spPr>
          <a:xfrm rot="0">
            <a:off x="6852695" y="2879531"/>
            <a:ext cx="4582611" cy="810253"/>
          </a:xfrm>
          <a:prstGeom prst="rect">
            <a:avLst/>
          </a:prstGeom>
        </p:spPr>
        <p:txBody>
          <a:bodyPr anchor="t" rtlCol="false" tIns="0" lIns="0" bIns="0" rIns="0">
            <a:spAutoFit/>
          </a:bodyPr>
          <a:lstStyle/>
          <a:p>
            <a:pPr algn="ctr">
              <a:lnSpc>
                <a:spcPts val="6265"/>
              </a:lnSpc>
              <a:spcBef>
                <a:spcPct val="0"/>
              </a:spcBef>
            </a:pPr>
            <a:r>
              <a:rPr lang="en-US" b="true" sz="4475">
                <a:solidFill>
                  <a:srgbClr val="1F2020"/>
                </a:solidFill>
                <a:latin typeface="Poppins Bold"/>
                <a:ea typeface="Poppins Bold"/>
                <a:cs typeface="Poppins Bold"/>
                <a:sym typeface="Poppins Bold"/>
              </a:rPr>
              <a:t>Solution</a:t>
            </a:r>
          </a:p>
        </p:txBody>
      </p:sp>
      <p:sp>
        <p:nvSpPr>
          <p:cNvPr name="Freeform 22" id="22"/>
          <p:cNvSpPr/>
          <p:nvPr/>
        </p:nvSpPr>
        <p:spPr>
          <a:xfrm flipH="false" flipV="false" rot="0">
            <a:off x="8490363" y="1438369"/>
            <a:ext cx="1307274" cy="1324127"/>
          </a:xfrm>
          <a:custGeom>
            <a:avLst/>
            <a:gdLst/>
            <a:ahLst/>
            <a:cxnLst/>
            <a:rect r="r" b="b" t="t" l="l"/>
            <a:pathLst>
              <a:path h="1324127" w="1307274">
                <a:moveTo>
                  <a:pt x="0" y="0"/>
                </a:moveTo>
                <a:lnTo>
                  <a:pt x="1307274" y="0"/>
                </a:lnTo>
                <a:lnTo>
                  <a:pt x="1307274" y="1324127"/>
                </a:lnTo>
                <a:lnTo>
                  <a:pt x="0" y="13241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3" id="23"/>
          <p:cNvSpPr/>
          <p:nvPr/>
        </p:nvSpPr>
        <p:spPr>
          <a:xfrm flipH="false" flipV="false" rot="0">
            <a:off x="785323" y="5059140"/>
            <a:ext cx="5572451" cy="3998234"/>
          </a:xfrm>
          <a:custGeom>
            <a:avLst/>
            <a:gdLst/>
            <a:ahLst/>
            <a:cxnLst/>
            <a:rect r="r" b="b" t="t" l="l"/>
            <a:pathLst>
              <a:path h="3998234" w="5572451">
                <a:moveTo>
                  <a:pt x="0" y="0"/>
                </a:moveTo>
                <a:lnTo>
                  <a:pt x="5572451" y="0"/>
                </a:lnTo>
                <a:lnTo>
                  <a:pt x="5572451" y="3998234"/>
                </a:lnTo>
                <a:lnTo>
                  <a:pt x="0" y="3998234"/>
                </a:lnTo>
                <a:lnTo>
                  <a:pt x="0" y="0"/>
                </a:lnTo>
                <a:close/>
              </a:path>
            </a:pathLst>
          </a:custGeom>
          <a:blipFill>
            <a:blip r:embed="rId7">
              <a:alphaModFix amt="50000"/>
            </a:blip>
            <a:stretch>
              <a:fillRect l="0" t="0" r="0" b="0"/>
            </a:stretch>
          </a:blipFill>
        </p:spPr>
      </p:sp>
      <p:grpSp>
        <p:nvGrpSpPr>
          <p:cNvPr name="Group 24" id="24"/>
          <p:cNvGrpSpPr/>
          <p:nvPr/>
        </p:nvGrpSpPr>
        <p:grpSpPr>
          <a:xfrm rot="0">
            <a:off x="1001628" y="5648297"/>
            <a:ext cx="5139841" cy="2819922"/>
            <a:chOff x="0" y="0"/>
            <a:chExt cx="1052050" cy="577197"/>
          </a:xfrm>
        </p:grpSpPr>
        <p:sp>
          <p:nvSpPr>
            <p:cNvPr name="Freeform 25" id="25"/>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26" id="26"/>
            <p:cNvSpPr txBox="true"/>
            <p:nvPr/>
          </p:nvSpPr>
          <p:spPr>
            <a:xfrm>
              <a:off x="0" y="-57150"/>
              <a:ext cx="1052050" cy="634347"/>
            </a:xfrm>
            <a:prstGeom prst="rect">
              <a:avLst/>
            </a:prstGeom>
          </p:spPr>
          <p:txBody>
            <a:bodyPr anchor="ctr" rtlCol="false" tIns="47086" lIns="47086" bIns="47086" rIns="47086"/>
            <a:lstStyle/>
            <a:p>
              <a:pPr algn="ctr">
                <a:lnSpc>
                  <a:spcPts val="2659"/>
                </a:lnSpc>
              </a:pPr>
            </a:p>
          </p:txBody>
        </p:sp>
      </p:grpSp>
      <p:sp>
        <p:nvSpPr>
          <p:cNvPr name="Freeform 27" id="27"/>
          <p:cNvSpPr/>
          <p:nvPr/>
        </p:nvSpPr>
        <p:spPr>
          <a:xfrm flipH="false" flipV="false" rot="0">
            <a:off x="1600412" y="618174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28" id="28"/>
          <p:cNvGrpSpPr/>
          <p:nvPr/>
        </p:nvGrpSpPr>
        <p:grpSpPr>
          <a:xfrm rot="0">
            <a:off x="1576474" y="6140710"/>
            <a:ext cx="1011607" cy="101160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TextBox 31" id="31"/>
          <p:cNvSpPr txBox="true"/>
          <p:nvPr/>
        </p:nvSpPr>
        <p:spPr>
          <a:xfrm rot="0">
            <a:off x="3024244" y="6143646"/>
            <a:ext cx="2159234" cy="480192"/>
          </a:xfrm>
          <a:prstGeom prst="rect">
            <a:avLst/>
          </a:prstGeom>
        </p:spPr>
        <p:txBody>
          <a:bodyPr anchor="t" rtlCol="false" tIns="0" lIns="0" bIns="0" rIns="0">
            <a:spAutoFit/>
          </a:bodyPr>
          <a:lstStyle/>
          <a:p>
            <a:pPr algn="l">
              <a:lnSpc>
                <a:spcPts val="1882"/>
              </a:lnSpc>
              <a:spcBef>
                <a:spcPct val="0"/>
              </a:spcBef>
            </a:pPr>
            <a:r>
              <a:rPr lang="en-US" sz="1344">
                <a:solidFill>
                  <a:srgbClr val="1F2020"/>
                </a:solidFill>
                <a:latin typeface="Poppins"/>
                <a:ea typeface="Poppins"/>
                <a:cs typeface="Poppins"/>
                <a:sym typeface="Poppins"/>
              </a:rPr>
              <a:t>Teknologi AR untuk Visualisasi 3D Huruf</a:t>
            </a:r>
          </a:p>
        </p:txBody>
      </p:sp>
      <p:sp>
        <p:nvSpPr>
          <p:cNvPr name="TextBox 32" id="32"/>
          <p:cNvSpPr txBox="true"/>
          <p:nvPr/>
        </p:nvSpPr>
        <p:spPr>
          <a:xfrm rot="0">
            <a:off x="3024244" y="6766056"/>
            <a:ext cx="2363995" cy="83629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Anak-anak dapat melihat huruf Hijaiyah muncul dalam bentuk 3D. dengan cara yang jelas dan interaktif.</a:t>
            </a:r>
          </a:p>
        </p:txBody>
      </p:sp>
      <p:sp>
        <p:nvSpPr>
          <p:cNvPr name="Freeform 33" id="33"/>
          <p:cNvSpPr/>
          <p:nvPr/>
        </p:nvSpPr>
        <p:spPr>
          <a:xfrm flipH="false" flipV="false" rot="0">
            <a:off x="6357774" y="5819950"/>
            <a:ext cx="5572451" cy="3998234"/>
          </a:xfrm>
          <a:custGeom>
            <a:avLst/>
            <a:gdLst/>
            <a:ahLst/>
            <a:cxnLst/>
            <a:rect r="r" b="b" t="t" l="l"/>
            <a:pathLst>
              <a:path h="3998234" w="5572451">
                <a:moveTo>
                  <a:pt x="0" y="0"/>
                </a:moveTo>
                <a:lnTo>
                  <a:pt x="5572452" y="0"/>
                </a:lnTo>
                <a:lnTo>
                  <a:pt x="5572452" y="3998234"/>
                </a:lnTo>
                <a:lnTo>
                  <a:pt x="0" y="3998234"/>
                </a:lnTo>
                <a:lnTo>
                  <a:pt x="0" y="0"/>
                </a:lnTo>
                <a:close/>
              </a:path>
            </a:pathLst>
          </a:custGeom>
          <a:blipFill>
            <a:blip r:embed="rId7">
              <a:alphaModFix amt="50000"/>
            </a:blip>
            <a:stretch>
              <a:fillRect l="0" t="0" r="0" b="0"/>
            </a:stretch>
          </a:blipFill>
        </p:spPr>
      </p:sp>
      <p:grpSp>
        <p:nvGrpSpPr>
          <p:cNvPr name="Group 34" id="34"/>
          <p:cNvGrpSpPr/>
          <p:nvPr/>
        </p:nvGrpSpPr>
        <p:grpSpPr>
          <a:xfrm rot="0">
            <a:off x="6574080" y="6409107"/>
            <a:ext cx="5139841" cy="2819922"/>
            <a:chOff x="0" y="0"/>
            <a:chExt cx="1052050" cy="577197"/>
          </a:xfrm>
        </p:grpSpPr>
        <p:sp>
          <p:nvSpPr>
            <p:cNvPr name="Freeform 35" id="35"/>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36" id="36"/>
            <p:cNvSpPr txBox="true"/>
            <p:nvPr/>
          </p:nvSpPr>
          <p:spPr>
            <a:xfrm>
              <a:off x="0" y="-57150"/>
              <a:ext cx="1052050" cy="634347"/>
            </a:xfrm>
            <a:prstGeom prst="rect">
              <a:avLst/>
            </a:prstGeom>
          </p:spPr>
          <p:txBody>
            <a:bodyPr anchor="ctr" rtlCol="false" tIns="47086" lIns="47086" bIns="47086" rIns="47086"/>
            <a:lstStyle/>
            <a:p>
              <a:pPr algn="ctr">
                <a:lnSpc>
                  <a:spcPts val="2659"/>
                </a:lnSpc>
              </a:pPr>
            </a:p>
          </p:txBody>
        </p:sp>
      </p:grpSp>
      <p:sp>
        <p:nvSpPr>
          <p:cNvPr name="Freeform 37" id="37"/>
          <p:cNvSpPr/>
          <p:nvPr/>
        </p:nvSpPr>
        <p:spPr>
          <a:xfrm flipH="false" flipV="false" rot="0">
            <a:off x="7172864" y="694255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38" id="38"/>
          <p:cNvGrpSpPr/>
          <p:nvPr/>
        </p:nvGrpSpPr>
        <p:grpSpPr>
          <a:xfrm rot="0">
            <a:off x="7148926" y="6901520"/>
            <a:ext cx="1011607" cy="10116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0" id="40"/>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Freeform 41" id="41"/>
          <p:cNvSpPr/>
          <p:nvPr/>
        </p:nvSpPr>
        <p:spPr>
          <a:xfrm flipH="false" flipV="false" rot="0">
            <a:off x="7477155" y="7227460"/>
            <a:ext cx="355150" cy="359728"/>
          </a:xfrm>
          <a:custGeom>
            <a:avLst/>
            <a:gdLst/>
            <a:ahLst/>
            <a:cxnLst/>
            <a:rect r="r" b="b" t="t" l="l"/>
            <a:pathLst>
              <a:path h="359728" w="355150">
                <a:moveTo>
                  <a:pt x="0" y="0"/>
                </a:moveTo>
                <a:lnTo>
                  <a:pt x="355149" y="0"/>
                </a:lnTo>
                <a:lnTo>
                  <a:pt x="355149" y="359728"/>
                </a:lnTo>
                <a:lnTo>
                  <a:pt x="0" y="3597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2" id="42"/>
          <p:cNvSpPr txBox="true"/>
          <p:nvPr/>
        </p:nvSpPr>
        <p:spPr>
          <a:xfrm rot="0">
            <a:off x="8596695" y="6866356"/>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1F2020"/>
                </a:solidFill>
                <a:latin typeface="Poppins Bold"/>
                <a:ea typeface="Poppins Bold"/>
                <a:cs typeface="Poppins Bold"/>
                <a:sym typeface="Poppins Bold"/>
              </a:rPr>
              <a:t>Fleksibel</a:t>
            </a:r>
          </a:p>
        </p:txBody>
      </p:sp>
      <p:sp>
        <p:nvSpPr>
          <p:cNvPr name="TextBox 43" id="43"/>
          <p:cNvSpPr txBox="true"/>
          <p:nvPr/>
        </p:nvSpPr>
        <p:spPr>
          <a:xfrm rot="0">
            <a:off x="8596695" y="7526866"/>
            <a:ext cx="2363995" cy="125539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Buat aplikasi yang menyediakan materi belajar Hijaiyah dalam format digital sehingga pengguna dapat mengaksesnya kapan saja dan di mana saja.</a:t>
            </a:r>
          </a:p>
        </p:txBody>
      </p:sp>
      <p:sp>
        <p:nvSpPr>
          <p:cNvPr name="Freeform 44" id="44"/>
          <p:cNvSpPr/>
          <p:nvPr/>
        </p:nvSpPr>
        <p:spPr>
          <a:xfrm flipH="false" flipV="false" rot="0">
            <a:off x="11930226" y="5059140"/>
            <a:ext cx="5572451" cy="3998234"/>
          </a:xfrm>
          <a:custGeom>
            <a:avLst/>
            <a:gdLst/>
            <a:ahLst/>
            <a:cxnLst/>
            <a:rect r="r" b="b" t="t" l="l"/>
            <a:pathLst>
              <a:path h="3998234" w="5572451">
                <a:moveTo>
                  <a:pt x="0" y="0"/>
                </a:moveTo>
                <a:lnTo>
                  <a:pt x="5572451" y="0"/>
                </a:lnTo>
                <a:lnTo>
                  <a:pt x="5572451" y="3998234"/>
                </a:lnTo>
                <a:lnTo>
                  <a:pt x="0" y="3998234"/>
                </a:lnTo>
                <a:lnTo>
                  <a:pt x="0" y="0"/>
                </a:lnTo>
                <a:close/>
              </a:path>
            </a:pathLst>
          </a:custGeom>
          <a:blipFill>
            <a:blip r:embed="rId7">
              <a:alphaModFix amt="50000"/>
            </a:blip>
            <a:stretch>
              <a:fillRect l="0" t="0" r="0" b="0"/>
            </a:stretch>
          </a:blipFill>
        </p:spPr>
      </p:sp>
      <p:grpSp>
        <p:nvGrpSpPr>
          <p:cNvPr name="Group 45" id="45"/>
          <p:cNvGrpSpPr/>
          <p:nvPr/>
        </p:nvGrpSpPr>
        <p:grpSpPr>
          <a:xfrm rot="0">
            <a:off x="12146531" y="5648297"/>
            <a:ext cx="5139841" cy="2819922"/>
            <a:chOff x="0" y="0"/>
            <a:chExt cx="1052050" cy="577197"/>
          </a:xfrm>
        </p:grpSpPr>
        <p:sp>
          <p:nvSpPr>
            <p:cNvPr name="Freeform 46" id="46"/>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47" id="47"/>
            <p:cNvSpPr txBox="true"/>
            <p:nvPr/>
          </p:nvSpPr>
          <p:spPr>
            <a:xfrm>
              <a:off x="0" y="-57150"/>
              <a:ext cx="1052050" cy="634347"/>
            </a:xfrm>
            <a:prstGeom prst="rect">
              <a:avLst/>
            </a:prstGeom>
          </p:spPr>
          <p:txBody>
            <a:bodyPr anchor="ctr" rtlCol="false" tIns="47086" lIns="47086" bIns="47086" rIns="47086"/>
            <a:lstStyle/>
            <a:p>
              <a:pPr algn="ctr">
                <a:lnSpc>
                  <a:spcPts val="2659"/>
                </a:lnSpc>
              </a:pPr>
            </a:p>
          </p:txBody>
        </p:sp>
      </p:grpSp>
      <p:sp>
        <p:nvSpPr>
          <p:cNvPr name="Freeform 48" id="48"/>
          <p:cNvSpPr/>
          <p:nvPr/>
        </p:nvSpPr>
        <p:spPr>
          <a:xfrm flipH="false" flipV="false" rot="0">
            <a:off x="12745315" y="618174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49" id="49"/>
          <p:cNvGrpSpPr/>
          <p:nvPr/>
        </p:nvGrpSpPr>
        <p:grpSpPr>
          <a:xfrm rot="0">
            <a:off x="12721377" y="6140710"/>
            <a:ext cx="1011607" cy="1011607"/>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TextBox 52" id="52"/>
          <p:cNvSpPr txBox="true"/>
          <p:nvPr/>
        </p:nvSpPr>
        <p:spPr>
          <a:xfrm rot="0">
            <a:off x="14169147" y="6360902"/>
            <a:ext cx="2229006" cy="242067"/>
          </a:xfrm>
          <a:prstGeom prst="rect">
            <a:avLst/>
          </a:prstGeom>
        </p:spPr>
        <p:txBody>
          <a:bodyPr anchor="t" rtlCol="false" tIns="0" lIns="0" bIns="0" rIns="0">
            <a:spAutoFit/>
          </a:bodyPr>
          <a:lstStyle/>
          <a:p>
            <a:pPr algn="l">
              <a:lnSpc>
                <a:spcPts val="1882"/>
              </a:lnSpc>
              <a:spcBef>
                <a:spcPct val="0"/>
              </a:spcBef>
            </a:pPr>
            <a:r>
              <a:rPr lang="en-US" sz="1344">
                <a:solidFill>
                  <a:srgbClr val="1F2020"/>
                </a:solidFill>
                <a:latin typeface="Poppins"/>
                <a:ea typeface="Poppins"/>
                <a:cs typeface="Poppins"/>
                <a:sym typeface="Poppins"/>
              </a:rPr>
              <a:t>Fitur Offline Mode</a:t>
            </a:r>
          </a:p>
        </p:txBody>
      </p:sp>
      <p:sp>
        <p:nvSpPr>
          <p:cNvPr name="TextBox 53" id="53"/>
          <p:cNvSpPr txBox="true"/>
          <p:nvPr/>
        </p:nvSpPr>
        <p:spPr>
          <a:xfrm rot="0">
            <a:off x="14169147" y="6766056"/>
            <a:ext cx="2363995" cy="6267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Sediakan fitur offline agar pengguna tetap bisa belajar tanpa koneksi internet.</a:t>
            </a:r>
          </a:p>
        </p:txBody>
      </p:sp>
      <p:sp>
        <p:nvSpPr>
          <p:cNvPr name="Freeform 54" id="54"/>
          <p:cNvSpPr/>
          <p:nvPr/>
        </p:nvSpPr>
        <p:spPr>
          <a:xfrm flipH="false" flipV="false" rot="0">
            <a:off x="1894802" y="6500986"/>
            <a:ext cx="374951" cy="291056"/>
          </a:xfrm>
          <a:custGeom>
            <a:avLst/>
            <a:gdLst/>
            <a:ahLst/>
            <a:cxnLst/>
            <a:rect r="r" b="b" t="t" l="l"/>
            <a:pathLst>
              <a:path h="291056" w="374951">
                <a:moveTo>
                  <a:pt x="0" y="0"/>
                </a:moveTo>
                <a:lnTo>
                  <a:pt x="374952" y="0"/>
                </a:lnTo>
                <a:lnTo>
                  <a:pt x="374952" y="291056"/>
                </a:lnTo>
                <a:lnTo>
                  <a:pt x="0" y="2910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55" id="55"/>
          <p:cNvSpPr/>
          <p:nvPr/>
        </p:nvSpPr>
        <p:spPr>
          <a:xfrm flipH="false" flipV="false" rot="0">
            <a:off x="13024014" y="6448518"/>
            <a:ext cx="406334" cy="395991"/>
          </a:xfrm>
          <a:custGeom>
            <a:avLst/>
            <a:gdLst/>
            <a:ahLst/>
            <a:cxnLst/>
            <a:rect r="r" b="b" t="t" l="l"/>
            <a:pathLst>
              <a:path h="395991" w="406334">
                <a:moveTo>
                  <a:pt x="0" y="0"/>
                </a:moveTo>
                <a:lnTo>
                  <a:pt x="406334" y="0"/>
                </a:lnTo>
                <a:lnTo>
                  <a:pt x="406334" y="395991"/>
                </a:lnTo>
                <a:lnTo>
                  <a:pt x="0" y="39599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57150"/>
              <a:ext cx="967140" cy="86995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785323" y="3044685"/>
            <a:ext cx="5572451" cy="3998234"/>
          </a:xfrm>
          <a:custGeom>
            <a:avLst/>
            <a:gdLst/>
            <a:ahLst/>
            <a:cxnLst/>
            <a:rect r="r" b="b" t="t" l="l"/>
            <a:pathLst>
              <a:path h="3998234" w="5572451">
                <a:moveTo>
                  <a:pt x="0" y="0"/>
                </a:moveTo>
                <a:lnTo>
                  <a:pt x="5572451" y="0"/>
                </a:lnTo>
                <a:lnTo>
                  <a:pt x="5572451" y="3998234"/>
                </a:lnTo>
                <a:lnTo>
                  <a:pt x="0" y="3998234"/>
                </a:lnTo>
                <a:lnTo>
                  <a:pt x="0" y="0"/>
                </a:lnTo>
                <a:close/>
              </a:path>
            </a:pathLst>
          </a:custGeom>
          <a:blipFill>
            <a:blip r:embed="rId4">
              <a:alphaModFix amt="50000"/>
            </a:blip>
            <a:stretch>
              <a:fillRect l="0" t="0" r="0" b="0"/>
            </a:stretch>
          </a:blipFill>
        </p:spPr>
      </p:sp>
      <p:grpSp>
        <p:nvGrpSpPr>
          <p:cNvPr name="Group 13" id="13"/>
          <p:cNvGrpSpPr/>
          <p:nvPr/>
        </p:nvGrpSpPr>
        <p:grpSpPr>
          <a:xfrm rot="0">
            <a:off x="1001628" y="3633841"/>
            <a:ext cx="5139841" cy="5795620"/>
            <a:chOff x="0" y="0"/>
            <a:chExt cx="1052050" cy="1186279"/>
          </a:xfrm>
        </p:grpSpPr>
        <p:sp>
          <p:nvSpPr>
            <p:cNvPr name="Freeform 14" id="14"/>
            <p:cNvSpPr/>
            <p:nvPr/>
          </p:nvSpPr>
          <p:spPr>
            <a:xfrm flipH="false" flipV="false" rot="0">
              <a:off x="0" y="0"/>
              <a:ext cx="1052050" cy="1186279"/>
            </a:xfrm>
            <a:custGeom>
              <a:avLst/>
              <a:gdLst/>
              <a:ahLst/>
              <a:cxnLst/>
              <a:rect r="r" b="b" t="t" l="l"/>
              <a:pathLst>
                <a:path h="1186279" w="1052050">
                  <a:moveTo>
                    <a:pt x="75313" y="0"/>
                  </a:moveTo>
                  <a:lnTo>
                    <a:pt x="976737" y="0"/>
                  </a:lnTo>
                  <a:cubicBezTo>
                    <a:pt x="1018332" y="0"/>
                    <a:pt x="1052050" y="33719"/>
                    <a:pt x="1052050" y="75313"/>
                  </a:cubicBezTo>
                  <a:lnTo>
                    <a:pt x="1052050" y="1110966"/>
                  </a:lnTo>
                  <a:cubicBezTo>
                    <a:pt x="1052050" y="1152560"/>
                    <a:pt x="1018332" y="1186279"/>
                    <a:pt x="976737" y="1186279"/>
                  </a:cubicBezTo>
                  <a:lnTo>
                    <a:pt x="75313" y="1186279"/>
                  </a:lnTo>
                  <a:cubicBezTo>
                    <a:pt x="33719" y="1186279"/>
                    <a:pt x="0" y="1152560"/>
                    <a:pt x="0" y="1110966"/>
                  </a:cubicBezTo>
                  <a:lnTo>
                    <a:pt x="0" y="75313"/>
                  </a:lnTo>
                  <a:cubicBezTo>
                    <a:pt x="0" y="33719"/>
                    <a:pt x="33719" y="0"/>
                    <a:pt x="75313" y="0"/>
                  </a:cubicBezTo>
                  <a:close/>
                </a:path>
              </a:pathLst>
            </a:custGeom>
            <a:solidFill>
              <a:srgbClr val="FFFFFF"/>
            </a:solidFill>
          </p:spPr>
        </p:sp>
        <p:sp>
          <p:nvSpPr>
            <p:cNvPr name="TextBox 15" id="15"/>
            <p:cNvSpPr txBox="true"/>
            <p:nvPr/>
          </p:nvSpPr>
          <p:spPr>
            <a:xfrm>
              <a:off x="0" y="-57150"/>
              <a:ext cx="1052050" cy="1243429"/>
            </a:xfrm>
            <a:prstGeom prst="rect">
              <a:avLst/>
            </a:prstGeom>
          </p:spPr>
          <p:txBody>
            <a:bodyPr anchor="ctr" rtlCol="false" tIns="47086" lIns="47086" bIns="47086" rIns="47086"/>
            <a:lstStyle/>
            <a:p>
              <a:pPr algn="ctr">
                <a:lnSpc>
                  <a:spcPts val="2659"/>
                </a:lnSpc>
              </a:pPr>
            </a:p>
          </p:txBody>
        </p:sp>
      </p:grpSp>
      <p:sp>
        <p:nvSpPr>
          <p:cNvPr name="Freeform 16" id="16"/>
          <p:cNvSpPr/>
          <p:nvPr/>
        </p:nvSpPr>
        <p:spPr>
          <a:xfrm flipH="false" flipV="false" rot="0">
            <a:off x="1600412" y="416729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5"/>
            <a:stretch>
              <a:fillRect l="0" t="0" r="0" b="0"/>
            </a:stretch>
          </a:blipFill>
        </p:spPr>
      </p:sp>
      <p:grpSp>
        <p:nvGrpSpPr>
          <p:cNvPr name="Group 17" id="17"/>
          <p:cNvGrpSpPr/>
          <p:nvPr/>
        </p:nvGrpSpPr>
        <p:grpSpPr>
          <a:xfrm rot="0">
            <a:off x="1576474" y="4126254"/>
            <a:ext cx="1011607" cy="10116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 id="19"/>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Freeform 20" id="20"/>
          <p:cNvSpPr/>
          <p:nvPr/>
        </p:nvSpPr>
        <p:spPr>
          <a:xfrm flipH="false" flipV="false" rot="0">
            <a:off x="1894802" y="4486530"/>
            <a:ext cx="374951" cy="291056"/>
          </a:xfrm>
          <a:custGeom>
            <a:avLst/>
            <a:gdLst/>
            <a:ahLst/>
            <a:cxnLst/>
            <a:rect r="r" b="b" t="t" l="l"/>
            <a:pathLst>
              <a:path h="291056" w="374951">
                <a:moveTo>
                  <a:pt x="0" y="0"/>
                </a:moveTo>
                <a:lnTo>
                  <a:pt x="374952" y="0"/>
                </a:lnTo>
                <a:lnTo>
                  <a:pt x="374952" y="291056"/>
                </a:lnTo>
                <a:lnTo>
                  <a:pt x="0" y="2910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6357774" y="3044685"/>
            <a:ext cx="5572451" cy="3998234"/>
          </a:xfrm>
          <a:custGeom>
            <a:avLst/>
            <a:gdLst/>
            <a:ahLst/>
            <a:cxnLst/>
            <a:rect r="r" b="b" t="t" l="l"/>
            <a:pathLst>
              <a:path h="3998234" w="5572451">
                <a:moveTo>
                  <a:pt x="0" y="0"/>
                </a:moveTo>
                <a:lnTo>
                  <a:pt x="5572452" y="0"/>
                </a:lnTo>
                <a:lnTo>
                  <a:pt x="5572452" y="3998234"/>
                </a:lnTo>
                <a:lnTo>
                  <a:pt x="0" y="3998234"/>
                </a:lnTo>
                <a:lnTo>
                  <a:pt x="0" y="0"/>
                </a:lnTo>
                <a:close/>
              </a:path>
            </a:pathLst>
          </a:custGeom>
          <a:blipFill>
            <a:blip r:embed="rId4">
              <a:alphaModFix amt="50000"/>
            </a:blip>
            <a:stretch>
              <a:fillRect l="0" t="0" r="0" b="0"/>
            </a:stretch>
          </a:blipFill>
        </p:spPr>
      </p:sp>
      <p:grpSp>
        <p:nvGrpSpPr>
          <p:cNvPr name="Group 22" id="22"/>
          <p:cNvGrpSpPr/>
          <p:nvPr/>
        </p:nvGrpSpPr>
        <p:grpSpPr>
          <a:xfrm rot="0">
            <a:off x="6574080" y="3633841"/>
            <a:ext cx="5139841" cy="5624459"/>
            <a:chOff x="0" y="0"/>
            <a:chExt cx="1052050" cy="1151245"/>
          </a:xfrm>
        </p:grpSpPr>
        <p:sp>
          <p:nvSpPr>
            <p:cNvPr name="Freeform 23" id="23"/>
            <p:cNvSpPr/>
            <p:nvPr/>
          </p:nvSpPr>
          <p:spPr>
            <a:xfrm flipH="false" flipV="false" rot="0">
              <a:off x="0" y="0"/>
              <a:ext cx="1052050" cy="1151245"/>
            </a:xfrm>
            <a:custGeom>
              <a:avLst/>
              <a:gdLst/>
              <a:ahLst/>
              <a:cxnLst/>
              <a:rect r="r" b="b" t="t" l="l"/>
              <a:pathLst>
                <a:path h="1151245" w="1052050">
                  <a:moveTo>
                    <a:pt x="75313" y="0"/>
                  </a:moveTo>
                  <a:lnTo>
                    <a:pt x="976737" y="0"/>
                  </a:lnTo>
                  <a:cubicBezTo>
                    <a:pt x="1018332" y="0"/>
                    <a:pt x="1052050" y="33719"/>
                    <a:pt x="1052050" y="75313"/>
                  </a:cubicBezTo>
                  <a:lnTo>
                    <a:pt x="1052050" y="1075932"/>
                  </a:lnTo>
                  <a:cubicBezTo>
                    <a:pt x="1052050" y="1117526"/>
                    <a:pt x="1018332" y="1151245"/>
                    <a:pt x="976737" y="1151245"/>
                  </a:cubicBezTo>
                  <a:lnTo>
                    <a:pt x="75313" y="1151245"/>
                  </a:lnTo>
                  <a:cubicBezTo>
                    <a:pt x="33719" y="1151245"/>
                    <a:pt x="0" y="1117526"/>
                    <a:pt x="0" y="1075932"/>
                  </a:cubicBezTo>
                  <a:lnTo>
                    <a:pt x="0" y="75313"/>
                  </a:lnTo>
                  <a:cubicBezTo>
                    <a:pt x="0" y="33719"/>
                    <a:pt x="33719" y="0"/>
                    <a:pt x="75313" y="0"/>
                  </a:cubicBezTo>
                  <a:close/>
                </a:path>
              </a:pathLst>
            </a:custGeom>
            <a:solidFill>
              <a:srgbClr val="FFFFFF"/>
            </a:solidFill>
          </p:spPr>
        </p:sp>
        <p:sp>
          <p:nvSpPr>
            <p:cNvPr name="TextBox 24" id="24"/>
            <p:cNvSpPr txBox="true"/>
            <p:nvPr/>
          </p:nvSpPr>
          <p:spPr>
            <a:xfrm>
              <a:off x="0" y="-57150"/>
              <a:ext cx="1052050" cy="1208395"/>
            </a:xfrm>
            <a:prstGeom prst="rect">
              <a:avLst/>
            </a:prstGeom>
          </p:spPr>
          <p:txBody>
            <a:bodyPr anchor="ctr" rtlCol="false" tIns="47086" lIns="47086" bIns="47086" rIns="47086"/>
            <a:lstStyle/>
            <a:p>
              <a:pPr algn="ctr">
                <a:lnSpc>
                  <a:spcPts val="2659"/>
                </a:lnSpc>
              </a:pPr>
            </a:p>
          </p:txBody>
        </p:sp>
      </p:grpSp>
      <p:sp>
        <p:nvSpPr>
          <p:cNvPr name="Freeform 25" id="25"/>
          <p:cNvSpPr/>
          <p:nvPr/>
        </p:nvSpPr>
        <p:spPr>
          <a:xfrm flipH="false" flipV="false" rot="0">
            <a:off x="7172864" y="416729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5"/>
            <a:stretch>
              <a:fillRect l="0" t="0" r="0" b="0"/>
            </a:stretch>
          </a:blipFill>
        </p:spPr>
      </p:sp>
      <p:grpSp>
        <p:nvGrpSpPr>
          <p:cNvPr name="Group 26" id="26"/>
          <p:cNvGrpSpPr/>
          <p:nvPr/>
        </p:nvGrpSpPr>
        <p:grpSpPr>
          <a:xfrm rot="0">
            <a:off x="7148926" y="4126254"/>
            <a:ext cx="1011607" cy="10116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8" id="28"/>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Freeform 29" id="29"/>
          <p:cNvSpPr/>
          <p:nvPr/>
        </p:nvSpPr>
        <p:spPr>
          <a:xfrm flipH="false" flipV="false" rot="0">
            <a:off x="11930226" y="3044685"/>
            <a:ext cx="5572451" cy="3998234"/>
          </a:xfrm>
          <a:custGeom>
            <a:avLst/>
            <a:gdLst/>
            <a:ahLst/>
            <a:cxnLst/>
            <a:rect r="r" b="b" t="t" l="l"/>
            <a:pathLst>
              <a:path h="3998234" w="5572451">
                <a:moveTo>
                  <a:pt x="0" y="0"/>
                </a:moveTo>
                <a:lnTo>
                  <a:pt x="5572451" y="0"/>
                </a:lnTo>
                <a:lnTo>
                  <a:pt x="5572451" y="3998234"/>
                </a:lnTo>
                <a:lnTo>
                  <a:pt x="0" y="3998234"/>
                </a:lnTo>
                <a:lnTo>
                  <a:pt x="0" y="0"/>
                </a:lnTo>
                <a:close/>
              </a:path>
            </a:pathLst>
          </a:custGeom>
          <a:blipFill>
            <a:blip r:embed="rId4">
              <a:alphaModFix amt="50000"/>
            </a:blip>
            <a:stretch>
              <a:fillRect l="0" t="0" r="0" b="0"/>
            </a:stretch>
          </a:blipFill>
        </p:spPr>
      </p:sp>
      <p:grpSp>
        <p:nvGrpSpPr>
          <p:cNvPr name="Group 30" id="30"/>
          <p:cNvGrpSpPr/>
          <p:nvPr/>
        </p:nvGrpSpPr>
        <p:grpSpPr>
          <a:xfrm rot="0">
            <a:off x="12146531" y="3633841"/>
            <a:ext cx="5139841" cy="5624459"/>
            <a:chOff x="0" y="0"/>
            <a:chExt cx="1052050" cy="1151245"/>
          </a:xfrm>
        </p:grpSpPr>
        <p:sp>
          <p:nvSpPr>
            <p:cNvPr name="Freeform 31" id="31"/>
            <p:cNvSpPr/>
            <p:nvPr/>
          </p:nvSpPr>
          <p:spPr>
            <a:xfrm flipH="false" flipV="false" rot="0">
              <a:off x="0" y="0"/>
              <a:ext cx="1052050" cy="1151245"/>
            </a:xfrm>
            <a:custGeom>
              <a:avLst/>
              <a:gdLst/>
              <a:ahLst/>
              <a:cxnLst/>
              <a:rect r="r" b="b" t="t" l="l"/>
              <a:pathLst>
                <a:path h="1151245" w="1052050">
                  <a:moveTo>
                    <a:pt x="75313" y="0"/>
                  </a:moveTo>
                  <a:lnTo>
                    <a:pt x="976737" y="0"/>
                  </a:lnTo>
                  <a:cubicBezTo>
                    <a:pt x="1018332" y="0"/>
                    <a:pt x="1052050" y="33719"/>
                    <a:pt x="1052050" y="75313"/>
                  </a:cubicBezTo>
                  <a:lnTo>
                    <a:pt x="1052050" y="1075932"/>
                  </a:lnTo>
                  <a:cubicBezTo>
                    <a:pt x="1052050" y="1117526"/>
                    <a:pt x="1018332" y="1151245"/>
                    <a:pt x="976737" y="1151245"/>
                  </a:cubicBezTo>
                  <a:lnTo>
                    <a:pt x="75313" y="1151245"/>
                  </a:lnTo>
                  <a:cubicBezTo>
                    <a:pt x="33719" y="1151245"/>
                    <a:pt x="0" y="1117526"/>
                    <a:pt x="0" y="1075932"/>
                  </a:cubicBezTo>
                  <a:lnTo>
                    <a:pt x="0" y="75313"/>
                  </a:lnTo>
                  <a:cubicBezTo>
                    <a:pt x="0" y="33719"/>
                    <a:pt x="33719" y="0"/>
                    <a:pt x="75313" y="0"/>
                  </a:cubicBezTo>
                  <a:close/>
                </a:path>
              </a:pathLst>
            </a:custGeom>
            <a:solidFill>
              <a:srgbClr val="FFFFFF"/>
            </a:solidFill>
          </p:spPr>
        </p:sp>
        <p:sp>
          <p:nvSpPr>
            <p:cNvPr name="TextBox 32" id="32"/>
            <p:cNvSpPr txBox="true"/>
            <p:nvPr/>
          </p:nvSpPr>
          <p:spPr>
            <a:xfrm>
              <a:off x="0" y="-57150"/>
              <a:ext cx="1052050" cy="1208395"/>
            </a:xfrm>
            <a:prstGeom prst="rect">
              <a:avLst/>
            </a:prstGeom>
          </p:spPr>
          <p:txBody>
            <a:bodyPr anchor="ctr" rtlCol="false" tIns="47086" lIns="47086" bIns="47086" rIns="47086"/>
            <a:lstStyle/>
            <a:p>
              <a:pPr algn="ctr">
                <a:lnSpc>
                  <a:spcPts val="2659"/>
                </a:lnSpc>
              </a:pPr>
            </a:p>
          </p:txBody>
        </p:sp>
      </p:grpSp>
      <p:sp>
        <p:nvSpPr>
          <p:cNvPr name="Freeform 33" id="33"/>
          <p:cNvSpPr/>
          <p:nvPr/>
        </p:nvSpPr>
        <p:spPr>
          <a:xfrm flipH="false" flipV="false" rot="0">
            <a:off x="12745315" y="416729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5"/>
            <a:stretch>
              <a:fillRect l="0" t="0" r="0" b="0"/>
            </a:stretch>
          </a:blipFill>
        </p:spPr>
      </p:sp>
      <p:grpSp>
        <p:nvGrpSpPr>
          <p:cNvPr name="Group 34" id="34"/>
          <p:cNvGrpSpPr/>
          <p:nvPr/>
        </p:nvGrpSpPr>
        <p:grpSpPr>
          <a:xfrm rot="0">
            <a:off x="12721377" y="4126254"/>
            <a:ext cx="1011607" cy="10116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19050"/>
              <a:ext cx="660400" cy="717550"/>
            </a:xfrm>
            <a:prstGeom prst="rect">
              <a:avLst/>
            </a:prstGeom>
          </p:spPr>
          <p:txBody>
            <a:bodyPr anchor="ctr" rtlCol="false" tIns="47086" lIns="47086" bIns="47086" rIns="47086"/>
            <a:lstStyle/>
            <a:p>
              <a:pPr algn="ctr">
                <a:lnSpc>
                  <a:spcPts val="2659"/>
                </a:lnSpc>
                <a:spcBef>
                  <a:spcPct val="0"/>
                </a:spcBef>
              </a:pPr>
            </a:p>
          </p:txBody>
        </p:sp>
      </p:grpSp>
      <p:sp>
        <p:nvSpPr>
          <p:cNvPr name="Freeform 37" id="37"/>
          <p:cNvSpPr/>
          <p:nvPr/>
        </p:nvSpPr>
        <p:spPr>
          <a:xfrm flipH="false" flipV="false" rot="0">
            <a:off x="7477155" y="4452194"/>
            <a:ext cx="355150" cy="359728"/>
          </a:xfrm>
          <a:custGeom>
            <a:avLst/>
            <a:gdLst/>
            <a:ahLst/>
            <a:cxnLst/>
            <a:rect r="r" b="b" t="t" l="l"/>
            <a:pathLst>
              <a:path h="359728" w="355150">
                <a:moveTo>
                  <a:pt x="0" y="0"/>
                </a:moveTo>
                <a:lnTo>
                  <a:pt x="355149" y="0"/>
                </a:lnTo>
                <a:lnTo>
                  <a:pt x="355149" y="359728"/>
                </a:lnTo>
                <a:lnTo>
                  <a:pt x="0" y="3597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8" id="38"/>
          <p:cNvSpPr/>
          <p:nvPr/>
        </p:nvSpPr>
        <p:spPr>
          <a:xfrm flipH="false" flipV="false" rot="0">
            <a:off x="13024014" y="4434063"/>
            <a:ext cx="406334" cy="395991"/>
          </a:xfrm>
          <a:custGeom>
            <a:avLst/>
            <a:gdLst/>
            <a:ahLst/>
            <a:cxnLst/>
            <a:rect r="r" b="b" t="t" l="l"/>
            <a:pathLst>
              <a:path h="395991" w="406334">
                <a:moveTo>
                  <a:pt x="0" y="0"/>
                </a:moveTo>
                <a:lnTo>
                  <a:pt x="406334" y="0"/>
                </a:lnTo>
                <a:lnTo>
                  <a:pt x="406334" y="395990"/>
                </a:lnTo>
                <a:lnTo>
                  <a:pt x="0" y="3959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39" id="39"/>
          <p:cNvGrpSpPr/>
          <p:nvPr/>
        </p:nvGrpSpPr>
        <p:grpSpPr>
          <a:xfrm rot="0">
            <a:off x="2113776" y="5043802"/>
            <a:ext cx="3539148" cy="3656072"/>
            <a:chOff x="0" y="0"/>
            <a:chExt cx="807583" cy="834263"/>
          </a:xfrm>
        </p:grpSpPr>
        <p:sp>
          <p:nvSpPr>
            <p:cNvPr name="Freeform 40" id="40"/>
            <p:cNvSpPr/>
            <p:nvPr/>
          </p:nvSpPr>
          <p:spPr>
            <a:xfrm flipH="false" flipV="false" rot="0">
              <a:off x="0" y="0"/>
              <a:ext cx="807583" cy="834263"/>
            </a:xfrm>
            <a:custGeom>
              <a:avLst/>
              <a:gdLst/>
              <a:ahLst/>
              <a:cxnLst/>
              <a:rect r="r" b="b" t="t" l="l"/>
              <a:pathLst>
                <a:path h="834263" w="807583">
                  <a:moveTo>
                    <a:pt x="0" y="0"/>
                  </a:moveTo>
                  <a:lnTo>
                    <a:pt x="807583" y="0"/>
                  </a:lnTo>
                  <a:lnTo>
                    <a:pt x="807583" y="834263"/>
                  </a:lnTo>
                  <a:lnTo>
                    <a:pt x="0" y="834263"/>
                  </a:lnTo>
                  <a:close/>
                </a:path>
              </a:pathLst>
            </a:custGeom>
            <a:blipFill>
              <a:blip r:embed="rId12"/>
              <a:stretch>
                <a:fillRect l="0" t="-8870" r="0" b="-106680"/>
              </a:stretch>
            </a:blipFill>
          </p:spPr>
        </p:sp>
      </p:grpSp>
      <p:sp>
        <p:nvSpPr>
          <p:cNvPr name="TextBox 41" id="41"/>
          <p:cNvSpPr txBox="true"/>
          <p:nvPr/>
        </p:nvSpPr>
        <p:spPr>
          <a:xfrm rot="0">
            <a:off x="15940842" y="508149"/>
            <a:ext cx="978460"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Contact</a:t>
            </a:r>
          </a:p>
        </p:txBody>
      </p:sp>
      <p:sp>
        <p:nvSpPr>
          <p:cNvPr name="TextBox 42" id="42"/>
          <p:cNvSpPr txBox="true"/>
          <p:nvPr/>
        </p:nvSpPr>
        <p:spPr>
          <a:xfrm rot="0">
            <a:off x="14385046" y="508149"/>
            <a:ext cx="1060497"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About Us</a:t>
            </a:r>
          </a:p>
        </p:txBody>
      </p:sp>
      <p:sp>
        <p:nvSpPr>
          <p:cNvPr name="TextBox 43" id="43"/>
          <p:cNvSpPr txBox="true"/>
          <p:nvPr/>
        </p:nvSpPr>
        <p:spPr>
          <a:xfrm rot="0">
            <a:off x="13154289" y="508149"/>
            <a:ext cx="735456"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Service</a:t>
            </a:r>
          </a:p>
        </p:txBody>
      </p:sp>
      <p:sp>
        <p:nvSpPr>
          <p:cNvPr name="TextBox 44" id="44"/>
          <p:cNvSpPr txBox="true"/>
          <p:nvPr/>
        </p:nvSpPr>
        <p:spPr>
          <a:xfrm rot="0">
            <a:off x="11898530" y="508149"/>
            <a:ext cx="809760"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Home</a:t>
            </a:r>
          </a:p>
        </p:txBody>
      </p:sp>
      <p:sp>
        <p:nvSpPr>
          <p:cNvPr name="TextBox 45" id="45"/>
          <p:cNvSpPr txBox="true"/>
          <p:nvPr/>
        </p:nvSpPr>
        <p:spPr>
          <a:xfrm rot="0">
            <a:off x="1011679" y="508149"/>
            <a:ext cx="1633768" cy="2076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Demo</a:t>
            </a:r>
          </a:p>
        </p:txBody>
      </p:sp>
      <p:sp>
        <p:nvSpPr>
          <p:cNvPr name="TextBox 46" id="46"/>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07</a:t>
            </a:r>
          </a:p>
        </p:txBody>
      </p:sp>
      <p:sp>
        <p:nvSpPr>
          <p:cNvPr name="TextBox 47" id="47"/>
          <p:cNvSpPr txBox="true"/>
          <p:nvPr/>
        </p:nvSpPr>
        <p:spPr>
          <a:xfrm rot="0">
            <a:off x="3062633" y="4009467"/>
            <a:ext cx="1601303" cy="442728"/>
          </a:xfrm>
          <a:prstGeom prst="rect">
            <a:avLst/>
          </a:prstGeom>
        </p:spPr>
        <p:txBody>
          <a:bodyPr anchor="t" rtlCol="false" tIns="0" lIns="0" bIns="0" rIns="0">
            <a:spAutoFit/>
          </a:bodyPr>
          <a:lstStyle/>
          <a:p>
            <a:pPr algn="l">
              <a:lnSpc>
                <a:spcPts val="3422"/>
              </a:lnSpc>
              <a:spcBef>
                <a:spcPct val="0"/>
              </a:spcBef>
            </a:pPr>
            <a:r>
              <a:rPr lang="en-US" b="true" sz="2444">
                <a:solidFill>
                  <a:srgbClr val="1F2020"/>
                </a:solidFill>
                <a:latin typeface="Poppins Bold"/>
                <a:ea typeface="Poppins Bold"/>
                <a:cs typeface="Poppins Bold"/>
                <a:sym typeface="Poppins Bold"/>
              </a:rPr>
              <a:t>Halaman</a:t>
            </a:r>
          </a:p>
        </p:txBody>
      </p:sp>
      <p:sp>
        <p:nvSpPr>
          <p:cNvPr name="TextBox 48" id="48"/>
          <p:cNvSpPr txBox="true"/>
          <p:nvPr/>
        </p:nvSpPr>
        <p:spPr>
          <a:xfrm rot="0">
            <a:off x="8923830" y="4091091"/>
            <a:ext cx="1023811" cy="442728"/>
          </a:xfrm>
          <a:prstGeom prst="rect">
            <a:avLst/>
          </a:prstGeom>
        </p:spPr>
        <p:txBody>
          <a:bodyPr anchor="t" rtlCol="false" tIns="0" lIns="0" bIns="0" rIns="0">
            <a:spAutoFit/>
          </a:bodyPr>
          <a:lstStyle/>
          <a:p>
            <a:pPr algn="l">
              <a:lnSpc>
                <a:spcPts val="3422"/>
              </a:lnSpc>
              <a:spcBef>
                <a:spcPct val="0"/>
              </a:spcBef>
            </a:pPr>
            <a:r>
              <a:rPr lang="en-US" b="true" sz="2444">
                <a:solidFill>
                  <a:srgbClr val="1F2020"/>
                </a:solidFill>
                <a:latin typeface="Poppins Bold"/>
                <a:ea typeface="Poppins Bold"/>
                <a:cs typeface="Poppins Bold"/>
                <a:sym typeface="Poppins Bold"/>
              </a:rPr>
              <a:t>Read</a:t>
            </a:r>
          </a:p>
        </p:txBody>
      </p:sp>
      <p:sp>
        <p:nvSpPr>
          <p:cNvPr name="TextBox 49" id="49"/>
          <p:cNvSpPr txBox="true"/>
          <p:nvPr/>
        </p:nvSpPr>
        <p:spPr>
          <a:xfrm rot="0">
            <a:off x="14698404" y="4091091"/>
            <a:ext cx="619567" cy="442728"/>
          </a:xfrm>
          <a:prstGeom prst="rect">
            <a:avLst/>
          </a:prstGeom>
        </p:spPr>
        <p:txBody>
          <a:bodyPr anchor="t" rtlCol="false" tIns="0" lIns="0" bIns="0" rIns="0">
            <a:spAutoFit/>
          </a:bodyPr>
          <a:lstStyle/>
          <a:p>
            <a:pPr algn="l">
              <a:lnSpc>
                <a:spcPts val="3422"/>
              </a:lnSpc>
              <a:spcBef>
                <a:spcPct val="0"/>
              </a:spcBef>
            </a:pPr>
            <a:r>
              <a:rPr lang="en-US" b="true" sz="2444">
                <a:solidFill>
                  <a:srgbClr val="1F2020"/>
                </a:solidFill>
                <a:latin typeface="Poppins Bold"/>
                <a:ea typeface="Poppins Bold"/>
                <a:cs typeface="Poppins Bold"/>
                <a:sym typeface="Poppins Bold"/>
              </a:rPr>
              <a:t>Edit</a:t>
            </a:r>
          </a:p>
        </p:txBody>
      </p:sp>
      <p:sp>
        <p:nvSpPr>
          <p:cNvPr name="TextBox 50" id="50"/>
          <p:cNvSpPr txBox="true"/>
          <p:nvPr/>
        </p:nvSpPr>
        <p:spPr>
          <a:xfrm rot="0">
            <a:off x="5346047" y="1757104"/>
            <a:ext cx="7595905" cy="810253"/>
          </a:xfrm>
          <a:prstGeom prst="rect">
            <a:avLst/>
          </a:prstGeom>
        </p:spPr>
        <p:txBody>
          <a:bodyPr anchor="t" rtlCol="false" tIns="0" lIns="0" bIns="0" rIns="0">
            <a:spAutoFit/>
          </a:bodyPr>
          <a:lstStyle/>
          <a:p>
            <a:pPr algn="ctr">
              <a:lnSpc>
                <a:spcPts val="6265"/>
              </a:lnSpc>
              <a:spcBef>
                <a:spcPct val="0"/>
              </a:spcBef>
            </a:pPr>
            <a:r>
              <a:rPr lang="en-US" b="true" sz="4475">
                <a:solidFill>
                  <a:srgbClr val="1F2020"/>
                </a:solidFill>
                <a:latin typeface="Poppins Bold"/>
                <a:ea typeface="Poppins Bold"/>
                <a:cs typeface="Poppins Bold"/>
                <a:sym typeface="Poppins Bold"/>
              </a:rPr>
              <a:t>Product</a:t>
            </a:r>
          </a:p>
        </p:txBody>
      </p:sp>
      <p:grpSp>
        <p:nvGrpSpPr>
          <p:cNvPr name="Group 51" id="51"/>
          <p:cNvGrpSpPr/>
          <p:nvPr/>
        </p:nvGrpSpPr>
        <p:grpSpPr>
          <a:xfrm rot="0">
            <a:off x="7654729" y="5137862"/>
            <a:ext cx="3562012" cy="3562012"/>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13"/>
              <a:stretch>
                <a:fillRect l="0" t="-61336" r="0" b="-61336"/>
              </a:stretch>
            </a:blipFill>
          </p:spPr>
        </p:sp>
      </p:grpSp>
      <p:grpSp>
        <p:nvGrpSpPr>
          <p:cNvPr name="Group 53" id="53"/>
          <p:cNvGrpSpPr/>
          <p:nvPr/>
        </p:nvGrpSpPr>
        <p:grpSpPr>
          <a:xfrm rot="0">
            <a:off x="13227181" y="5137862"/>
            <a:ext cx="3562012" cy="356201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12"/>
              <a:stretch>
                <a:fillRect l="0" t="-94891" r="0" b="-2778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6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Marketing</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57150"/>
              <a:ext cx="967140" cy="86995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09</a:t>
            </a:r>
          </a:p>
        </p:txBody>
      </p:sp>
      <p:pic>
        <p:nvPicPr>
          <p:cNvPr name="Picture 18" id="18"/>
          <p:cNvPicPr>
            <a:picLocks noChangeAspect="true"/>
          </p:cNvPicPr>
          <p:nvPr/>
        </p:nvPicPr>
        <p:blipFill>
          <a:blip r:embed="rId4"/>
          <a:stretch>
            <a:fillRect/>
          </a:stretch>
        </p:blipFill>
        <p:spPr>
          <a:xfrm rot="0">
            <a:off x="1613914" y="1853281"/>
            <a:ext cx="2575793" cy="2575793"/>
          </a:xfrm>
          <a:prstGeom prst="rect">
            <a:avLst/>
          </a:prstGeom>
        </p:spPr>
      </p:pic>
      <p:sp>
        <p:nvSpPr>
          <p:cNvPr name="TextBox 19" id="19"/>
          <p:cNvSpPr txBox="true"/>
          <p:nvPr/>
        </p:nvSpPr>
        <p:spPr>
          <a:xfrm rot="0">
            <a:off x="1828563" y="4418634"/>
            <a:ext cx="2146494" cy="358131"/>
          </a:xfrm>
          <a:prstGeom prst="rect">
            <a:avLst/>
          </a:prstGeom>
        </p:spPr>
        <p:txBody>
          <a:bodyPr anchor="t" rtlCol="false" tIns="0" lIns="0" bIns="0" rIns="0">
            <a:spAutoFit/>
          </a:bodyPr>
          <a:lstStyle/>
          <a:p>
            <a:pPr algn="ctr">
              <a:lnSpc>
                <a:spcPts val="2835"/>
              </a:lnSpc>
              <a:spcBef>
                <a:spcPct val="0"/>
              </a:spcBef>
            </a:pPr>
            <a:r>
              <a:rPr lang="en-US" b="true" sz="2025">
                <a:solidFill>
                  <a:srgbClr val="1F2020"/>
                </a:solidFill>
                <a:latin typeface="Poppins Bold"/>
                <a:ea typeface="Poppins Bold"/>
                <a:cs typeface="Poppins Bold"/>
                <a:sym typeface="Poppins Bold"/>
              </a:rPr>
              <a:t>Anak-Anak </a:t>
            </a:r>
          </a:p>
        </p:txBody>
      </p:sp>
      <p:pic>
        <p:nvPicPr>
          <p:cNvPr name="Picture 20" id="20"/>
          <p:cNvPicPr>
            <a:picLocks noChangeAspect="true"/>
          </p:cNvPicPr>
          <p:nvPr/>
        </p:nvPicPr>
        <p:blipFill>
          <a:blip r:embed="rId5"/>
          <a:stretch>
            <a:fillRect/>
          </a:stretch>
        </p:blipFill>
        <p:spPr>
          <a:xfrm rot="0">
            <a:off x="4378575" y="1853281"/>
            <a:ext cx="2575793" cy="2575793"/>
          </a:xfrm>
          <a:prstGeom prst="rect">
            <a:avLst/>
          </a:prstGeom>
        </p:spPr>
      </p:pic>
      <p:sp>
        <p:nvSpPr>
          <p:cNvPr name="TextBox 21" id="21"/>
          <p:cNvSpPr txBox="true"/>
          <p:nvPr/>
        </p:nvSpPr>
        <p:spPr>
          <a:xfrm rot="0">
            <a:off x="4593224" y="4418634"/>
            <a:ext cx="2146494" cy="358131"/>
          </a:xfrm>
          <a:prstGeom prst="rect">
            <a:avLst/>
          </a:prstGeom>
        </p:spPr>
        <p:txBody>
          <a:bodyPr anchor="t" rtlCol="false" tIns="0" lIns="0" bIns="0" rIns="0">
            <a:spAutoFit/>
          </a:bodyPr>
          <a:lstStyle/>
          <a:p>
            <a:pPr algn="ctr">
              <a:lnSpc>
                <a:spcPts val="2835"/>
              </a:lnSpc>
              <a:spcBef>
                <a:spcPct val="0"/>
              </a:spcBef>
            </a:pPr>
            <a:r>
              <a:rPr lang="en-US" b="true" sz="2025">
                <a:solidFill>
                  <a:srgbClr val="1F2020"/>
                </a:solidFill>
                <a:latin typeface="Poppins Bold"/>
                <a:ea typeface="Poppins Bold"/>
                <a:cs typeface="Poppins Bold"/>
                <a:sym typeface="Poppins Bold"/>
              </a:rPr>
              <a:t>Remaja</a:t>
            </a:r>
          </a:p>
        </p:txBody>
      </p:sp>
      <p:pic>
        <p:nvPicPr>
          <p:cNvPr name="Picture 22" id="22"/>
          <p:cNvPicPr>
            <a:picLocks noChangeAspect="true"/>
          </p:cNvPicPr>
          <p:nvPr/>
        </p:nvPicPr>
        <p:blipFill>
          <a:blip r:embed="rId6"/>
          <a:stretch>
            <a:fillRect/>
          </a:stretch>
        </p:blipFill>
        <p:spPr>
          <a:xfrm rot="0">
            <a:off x="7144194" y="1853281"/>
            <a:ext cx="2575793" cy="2575793"/>
          </a:xfrm>
          <a:prstGeom prst="rect">
            <a:avLst/>
          </a:prstGeom>
        </p:spPr>
      </p:pic>
      <p:sp>
        <p:nvSpPr>
          <p:cNvPr name="TextBox 23" id="23"/>
          <p:cNvSpPr txBox="true"/>
          <p:nvPr/>
        </p:nvSpPr>
        <p:spPr>
          <a:xfrm rot="0">
            <a:off x="7155180" y="4418634"/>
            <a:ext cx="2553820" cy="1062981"/>
          </a:xfrm>
          <a:prstGeom prst="rect">
            <a:avLst/>
          </a:prstGeom>
        </p:spPr>
        <p:txBody>
          <a:bodyPr anchor="t" rtlCol="false" tIns="0" lIns="0" bIns="0" rIns="0">
            <a:spAutoFit/>
          </a:bodyPr>
          <a:lstStyle/>
          <a:p>
            <a:pPr algn="ctr">
              <a:lnSpc>
                <a:spcPts val="2835"/>
              </a:lnSpc>
              <a:spcBef>
                <a:spcPct val="0"/>
              </a:spcBef>
            </a:pPr>
            <a:r>
              <a:rPr lang="en-US" b="true" sz="2025">
                <a:solidFill>
                  <a:srgbClr val="1F2020"/>
                </a:solidFill>
                <a:latin typeface="Poppins Bold"/>
                <a:ea typeface="Poppins Bold"/>
                <a:cs typeface="Poppins Bold"/>
                <a:sym typeface="Poppins Bold"/>
              </a:rPr>
              <a:t> Orang Tua, Guru maupun Institusi/lembaga</a:t>
            </a:r>
          </a:p>
        </p:txBody>
      </p:sp>
      <p:sp>
        <p:nvSpPr>
          <p:cNvPr name="TextBox 24" id="24"/>
          <p:cNvSpPr txBox="true"/>
          <p:nvPr/>
        </p:nvSpPr>
        <p:spPr>
          <a:xfrm rot="0">
            <a:off x="11407840" y="2235832"/>
            <a:ext cx="3739689" cy="1619153"/>
          </a:xfrm>
          <a:prstGeom prst="rect">
            <a:avLst/>
          </a:prstGeom>
        </p:spPr>
        <p:txBody>
          <a:bodyPr anchor="t" rtlCol="false" tIns="0" lIns="0" bIns="0" rIns="0">
            <a:spAutoFit/>
          </a:bodyPr>
          <a:lstStyle/>
          <a:p>
            <a:pPr algn="l">
              <a:lnSpc>
                <a:spcPts val="6305"/>
              </a:lnSpc>
              <a:spcBef>
                <a:spcPct val="0"/>
              </a:spcBef>
            </a:pPr>
            <a:r>
              <a:rPr lang="en-US" b="true" sz="4503">
                <a:solidFill>
                  <a:srgbClr val="1F2020"/>
                </a:solidFill>
                <a:latin typeface="Poppins Bold"/>
                <a:ea typeface="Poppins Bold"/>
                <a:cs typeface="Poppins Bold"/>
                <a:sym typeface="Poppins Bold"/>
              </a:rPr>
              <a:t>Marketing Data</a:t>
            </a:r>
          </a:p>
        </p:txBody>
      </p:sp>
      <p:sp>
        <p:nvSpPr>
          <p:cNvPr name="TextBox 25" id="25"/>
          <p:cNvSpPr txBox="true"/>
          <p:nvPr/>
        </p:nvSpPr>
        <p:spPr>
          <a:xfrm rot="0">
            <a:off x="11407840" y="4684522"/>
            <a:ext cx="4963811" cy="4398645"/>
          </a:xfrm>
          <a:prstGeom prst="rect">
            <a:avLst/>
          </a:prstGeom>
        </p:spPr>
        <p:txBody>
          <a:bodyPr anchor="t" rtlCol="false" tIns="0" lIns="0" bIns="0" rIns="0">
            <a:spAutoFit/>
          </a:bodyPr>
          <a:lstStyle/>
          <a:p>
            <a:pPr algn="l">
              <a:lnSpc>
                <a:spcPts val="1680"/>
              </a:lnSpc>
            </a:pPr>
            <a:r>
              <a:rPr lang="en-US" sz="1200">
                <a:solidFill>
                  <a:srgbClr val="1F2020"/>
                </a:solidFill>
                <a:latin typeface="Poppins"/>
                <a:ea typeface="Poppins"/>
                <a:cs typeface="Poppins"/>
                <a:sym typeface="Poppins"/>
              </a:rPr>
              <a:t>.Menurut saya untuk aplikasi AR Hijaiyah ini lebih ditagretkan pada anak anak yang dimana mereka sedang mempelajari huruf huruf hijaiyah dengan penuh semangat .Untuk anak anak tersendiri yang mengenal huruf hijaiyah, teknologi AR membuat pembelajaran lebih menarik dan interaktif, membantu anak-anak tetap fokus dan termotivasi.</a:t>
            </a:r>
          </a:p>
          <a:p>
            <a:pPr algn="l">
              <a:lnSpc>
                <a:spcPts val="1680"/>
              </a:lnSpc>
            </a:pPr>
          </a:p>
          <a:p>
            <a:pPr algn="l">
              <a:lnSpc>
                <a:spcPts val="1680"/>
              </a:lnSpc>
            </a:pPr>
            <a:r>
              <a:rPr lang="en-US" sz="1200">
                <a:solidFill>
                  <a:srgbClr val="1F2020"/>
                </a:solidFill>
                <a:latin typeface="Poppins"/>
                <a:ea typeface="Poppins"/>
                <a:cs typeface="Poppins"/>
                <a:sym typeface="Poppins"/>
              </a:rPr>
              <a:t>Target kedua saya yaitu remaja, kenapa remaja? Remaja yang ingin belajar membaca Al-Quran atau huruf Hijaiyah secara mandiri. Aplikasi ini bisa menjadi solusi modern untuk belajar huruf Hijaiyah tanpa memerlukan guru secara langsung. pemasarannya bisa menggunakan promosi sosial media atau influnce di sosial media</a:t>
            </a:r>
          </a:p>
          <a:p>
            <a:pPr algn="l">
              <a:lnSpc>
                <a:spcPts val="1680"/>
              </a:lnSpc>
            </a:pPr>
          </a:p>
          <a:p>
            <a:pPr algn="l">
              <a:lnSpc>
                <a:spcPts val="1680"/>
              </a:lnSpc>
              <a:spcBef>
                <a:spcPct val="0"/>
              </a:spcBef>
            </a:pPr>
            <a:r>
              <a:rPr lang="en-US" sz="1200">
                <a:solidFill>
                  <a:srgbClr val="1F2020"/>
                </a:solidFill>
                <a:latin typeface="Poppins"/>
                <a:ea typeface="Poppins"/>
                <a:cs typeface="Poppins"/>
                <a:sym typeface="Poppins"/>
              </a:rPr>
              <a:t>Target selanjutnya yang saya harpkan meskipun mungkin pengguna nya sedikit yaitu Orang tua, institusi pendidilan atau lembaga. jadi jika aplikasi ini dapat digunakan. maka digunakan sebagai tambahan dalam kurikulum pembelajaran Al-quran. jika untuk orang tua bisa dipakai oleh dirinya atau anaknya aplikasi ini menyediakan metode pembelajaran yang bisa digunakan di rumah</a:t>
            </a:r>
          </a:p>
        </p:txBody>
      </p:sp>
      <p:sp>
        <p:nvSpPr>
          <p:cNvPr name="TextBox 26" id="26"/>
          <p:cNvSpPr txBox="true"/>
          <p:nvPr/>
        </p:nvSpPr>
        <p:spPr>
          <a:xfrm rot="0">
            <a:off x="11407840" y="4101241"/>
            <a:ext cx="4434818" cy="325755"/>
          </a:xfrm>
          <a:prstGeom prst="rect">
            <a:avLst/>
          </a:prstGeom>
        </p:spPr>
        <p:txBody>
          <a:bodyPr anchor="t" rtlCol="false" tIns="0" lIns="0" bIns="0" rIns="0">
            <a:spAutoFit/>
          </a:bodyPr>
          <a:lstStyle/>
          <a:p>
            <a:pPr algn="l">
              <a:lnSpc>
                <a:spcPts val="2519"/>
              </a:lnSpc>
              <a:spcBef>
                <a:spcPct val="0"/>
              </a:spcBef>
            </a:pPr>
            <a:r>
              <a:rPr lang="en-US" b="true" sz="1799">
                <a:solidFill>
                  <a:srgbClr val="1F2020"/>
                </a:solidFill>
                <a:latin typeface="Poppins Bold"/>
                <a:ea typeface="Poppins Bold"/>
                <a:cs typeface="Poppins Bold"/>
                <a:sym typeface="Poppins Bold"/>
              </a:rPr>
              <a:t>Target Pasar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57150"/>
              <a:ext cx="128243" cy="6650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8026"/>
          </a:xfrm>
          <a:prstGeom prst="rect">
            <a:avLst/>
          </a:prstGeom>
        </p:spPr>
        <p:txBody>
          <a:bodyPr anchor="t" rtlCol="false" tIns="0" lIns="0" bIns="0" rIns="0">
            <a:spAutoFit/>
          </a:bodyPr>
          <a:lstStyle/>
          <a:p>
            <a:pPr algn="l">
              <a:lnSpc>
                <a:spcPts val="1659"/>
              </a:lnSpc>
              <a:spcBef>
                <a:spcPct val="0"/>
              </a:spcBef>
            </a:pPr>
            <a:r>
              <a:rPr lang="en-US" sz="1185">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645"/>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Marketing</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57150"/>
              <a:ext cx="967140" cy="86995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08</a:t>
            </a:r>
          </a:p>
        </p:txBody>
      </p:sp>
      <p:sp>
        <p:nvSpPr>
          <p:cNvPr name="Freeform 18" id="18"/>
          <p:cNvSpPr/>
          <p:nvPr/>
        </p:nvSpPr>
        <p:spPr>
          <a:xfrm flipH="false" flipV="false" rot="0">
            <a:off x="9236773" y="1154741"/>
            <a:ext cx="8946856" cy="6419369"/>
          </a:xfrm>
          <a:custGeom>
            <a:avLst/>
            <a:gdLst/>
            <a:ahLst/>
            <a:cxnLst/>
            <a:rect r="r" b="b" t="t" l="l"/>
            <a:pathLst>
              <a:path h="6419369" w="8946856">
                <a:moveTo>
                  <a:pt x="0" y="0"/>
                </a:moveTo>
                <a:lnTo>
                  <a:pt x="8946856" y="0"/>
                </a:lnTo>
                <a:lnTo>
                  <a:pt x="8946856" y="6419369"/>
                </a:lnTo>
                <a:lnTo>
                  <a:pt x="0" y="6419369"/>
                </a:lnTo>
                <a:lnTo>
                  <a:pt x="0" y="0"/>
                </a:lnTo>
                <a:close/>
              </a:path>
            </a:pathLst>
          </a:custGeom>
          <a:blipFill>
            <a:blip r:embed="rId4">
              <a:alphaModFix amt="50000"/>
            </a:blip>
            <a:stretch>
              <a:fillRect l="0" t="0" r="0" b="0"/>
            </a:stretch>
          </a:blipFill>
        </p:spPr>
      </p:sp>
      <p:grpSp>
        <p:nvGrpSpPr>
          <p:cNvPr name="Group 19" id="19"/>
          <p:cNvGrpSpPr/>
          <p:nvPr/>
        </p:nvGrpSpPr>
        <p:grpSpPr>
          <a:xfrm rot="0">
            <a:off x="10501100" y="1971083"/>
            <a:ext cx="6418203" cy="4878100"/>
            <a:chOff x="0" y="0"/>
            <a:chExt cx="661014" cy="502398"/>
          </a:xfrm>
        </p:grpSpPr>
        <p:sp>
          <p:nvSpPr>
            <p:cNvPr name="Freeform 20" id="20"/>
            <p:cNvSpPr/>
            <p:nvPr/>
          </p:nvSpPr>
          <p:spPr>
            <a:xfrm flipH="false" flipV="false" rot="0">
              <a:off x="0" y="0"/>
              <a:ext cx="661014" cy="502398"/>
            </a:xfrm>
            <a:custGeom>
              <a:avLst/>
              <a:gdLst/>
              <a:ahLst/>
              <a:cxnLst/>
              <a:rect r="r" b="b" t="t" l="l"/>
              <a:pathLst>
                <a:path h="502398" w="661014">
                  <a:moveTo>
                    <a:pt x="60312" y="0"/>
                  </a:moveTo>
                  <a:lnTo>
                    <a:pt x="600702" y="0"/>
                  </a:lnTo>
                  <a:cubicBezTo>
                    <a:pt x="634011" y="0"/>
                    <a:pt x="661014" y="27003"/>
                    <a:pt x="661014" y="60312"/>
                  </a:cubicBezTo>
                  <a:lnTo>
                    <a:pt x="661014" y="442086"/>
                  </a:lnTo>
                  <a:cubicBezTo>
                    <a:pt x="661014" y="475395"/>
                    <a:pt x="634011" y="502398"/>
                    <a:pt x="600702" y="502398"/>
                  </a:cubicBezTo>
                  <a:lnTo>
                    <a:pt x="60312" y="502398"/>
                  </a:lnTo>
                  <a:cubicBezTo>
                    <a:pt x="27003" y="502398"/>
                    <a:pt x="0" y="475395"/>
                    <a:pt x="0" y="442086"/>
                  </a:cubicBezTo>
                  <a:lnTo>
                    <a:pt x="0" y="60312"/>
                  </a:lnTo>
                  <a:cubicBezTo>
                    <a:pt x="0" y="27003"/>
                    <a:pt x="27003" y="0"/>
                    <a:pt x="60312" y="0"/>
                  </a:cubicBezTo>
                  <a:close/>
                </a:path>
              </a:pathLst>
            </a:custGeom>
            <a:solidFill>
              <a:srgbClr val="FFFFFF"/>
            </a:solidFill>
          </p:spPr>
        </p:sp>
        <p:sp>
          <p:nvSpPr>
            <p:cNvPr name="TextBox 21" id="21"/>
            <p:cNvSpPr txBox="true"/>
            <p:nvPr/>
          </p:nvSpPr>
          <p:spPr>
            <a:xfrm>
              <a:off x="0" y="-57150"/>
              <a:ext cx="661014" cy="559548"/>
            </a:xfrm>
            <a:prstGeom prst="rect">
              <a:avLst/>
            </a:prstGeom>
          </p:spPr>
          <p:txBody>
            <a:bodyPr anchor="ctr" rtlCol="false" tIns="47086" lIns="47086" bIns="47086" rIns="47086"/>
            <a:lstStyle/>
            <a:p>
              <a:pPr algn="ctr">
                <a:lnSpc>
                  <a:spcPts val="2659"/>
                </a:lnSpc>
              </a:pPr>
            </a:p>
          </p:txBody>
        </p:sp>
      </p:grpSp>
      <p:pic>
        <p:nvPicPr>
          <p:cNvPr name="Picture 22" id="22"/>
          <p:cNvPicPr>
            <a:picLocks noChangeAspect="true"/>
          </p:cNvPicPr>
          <p:nvPr/>
        </p:nvPicPr>
        <p:blipFill>
          <a:blip r:embed="rId5"/>
          <a:stretch>
            <a:fillRect/>
          </a:stretch>
        </p:blipFill>
        <p:spPr>
          <a:xfrm rot="0">
            <a:off x="11223134" y="2334618"/>
            <a:ext cx="4871228" cy="4227115"/>
          </a:xfrm>
          <a:prstGeom prst="rect">
            <a:avLst/>
          </a:prstGeom>
        </p:spPr>
      </p:pic>
      <p:sp>
        <p:nvSpPr>
          <p:cNvPr name="TextBox 23" id="23"/>
          <p:cNvSpPr txBox="true"/>
          <p:nvPr/>
        </p:nvSpPr>
        <p:spPr>
          <a:xfrm rot="0">
            <a:off x="1828563" y="2258133"/>
            <a:ext cx="3739689" cy="1619153"/>
          </a:xfrm>
          <a:prstGeom prst="rect">
            <a:avLst/>
          </a:prstGeom>
        </p:spPr>
        <p:txBody>
          <a:bodyPr anchor="t" rtlCol="false" tIns="0" lIns="0" bIns="0" rIns="0">
            <a:spAutoFit/>
          </a:bodyPr>
          <a:lstStyle/>
          <a:p>
            <a:pPr algn="l">
              <a:lnSpc>
                <a:spcPts val="6305"/>
              </a:lnSpc>
              <a:spcBef>
                <a:spcPct val="0"/>
              </a:spcBef>
            </a:pPr>
            <a:r>
              <a:rPr lang="en-US" b="true" sz="4503">
                <a:solidFill>
                  <a:srgbClr val="1F2020"/>
                </a:solidFill>
                <a:latin typeface="Poppins Bold"/>
                <a:ea typeface="Poppins Bold"/>
                <a:cs typeface="Poppins Bold"/>
                <a:sym typeface="Poppins Bold"/>
              </a:rPr>
              <a:t>Marketing Data</a:t>
            </a:r>
          </a:p>
        </p:txBody>
      </p:sp>
      <p:sp>
        <p:nvSpPr>
          <p:cNvPr name="TextBox 24" id="24"/>
          <p:cNvSpPr txBox="true"/>
          <p:nvPr/>
        </p:nvSpPr>
        <p:spPr>
          <a:xfrm rot="0">
            <a:off x="1828563" y="4838252"/>
            <a:ext cx="8173139" cy="4608195"/>
          </a:xfrm>
          <a:prstGeom prst="rect">
            <a:avLst/>
          </a:prstGeom>
        </p:spPr>
        <p:txBody>
          <a:bodyPr anchor="t" rtlCol="false" tIns="0" lIns="0" bIns="0" rIns="0">
            <a:spAutoFit/>
          </a:bodyPr>
          <a:lstStyle/>
          <a:p>
            <a:pPr algn="just">
              <a:lnSpc>
                <a:spcPts val="1680"/>
              </a:lnSpc>
            </a:pPr>
            <a:r>
              <a:rPr lang="en-US" sz="1200">
                <a:solidFill>
                  <a:srgbClr val="1F2020"/>
                </a:solidFill>
                <a:latin typeface="Poppins"/>
                <a:ea typeface="Poppins"/>
                <a:cs typeface="Poppins"/>
                <a:sym typeface="Poppins"/>
              </a:rPr>
              <a:t>Menurut saya model bisnis yang saya bisa terapkan yaitu Pendapatan dihasilkan melalui model freemium, di mana materi lanjutan, dan panduan mendalam tersedia dengan biaya langganan bulanan atau tahunan, serta kemitraan dengan lembaga pendidikan Islam melalui lisensi khusus.</a:t>
            </a:r>
          </a:p>
          <a:p>
            <a:pPr algn="just">
              <a:lnSpc>
                <a:spcPts val="1680"/>
              </a:lnSpc>
            </a:pPr>
          </a:p>
          <a:p>
            <a:pPr algn="just">
              <a:lnSpc>
                <a:spcPts val="1680"/>
              </a:lnSpc>
            </a:pPr>
            <a:r>
              <a:rPr lang="en-US" sz="1200">
                <a:solidFill>
                  <a:srgbClr val="1F2020"/>
                </a:solidFill>
                <a:latin typeface="Poppins"/>
                <a:ea typeface="Poppins"/>
                <a:cs typeface="Poppins"/>
                <a:sym typeface="Poppins"/>
              </a:rPr>
              <a:t>Segmentasi pelanggan meliputi anak-anak usia 4–12 tahun, orang tua muda yang ingin mendukung pendidikan agama anak-anak mereka, remaja atau pemula dalam belajar Hijaiyah, serta lembaga pendidikan seperti sekolah Islam, madrasah, pesantren, dan lembaga tahfidz. Aplikasi ini didistribusikan melalui platform digital seperti Google Play Store, serta dipromosikan melalui media sosial, situs web resmi, dan kemitraan strategis dengan komunitas Islam dan lembaga pendidikan.</a:t>
            </a:r>
          </a:p>
          <a:p>
            <a:pPr algn="just">
              <a:lnSpc>
                <a:spcPts val="1680"/>
              </a:lnSpc>
            </a:pPr>
          </a:p>
          <a:p>
            <a:pPr algn="just">
              <a:lnSpc>
                <a:spcPts val="1680"/>
              </a:lnSpc>
            </a:pPr>
            <a:r>
              <a:rPr lang="en-US" sz="1200">
                <a:solidFill>
                  <a:srgbClr val="1F2020"/>
                </a:solidFill>
                <a:latin typeface="Poppins"/>
                <a:ea typeface="Poppins"/>
                <a:cs typeface="Poppins"/>
                <a:sym typeface="Poppins"/>
              </a:rPr>
              <a:t>Biaya operasional mencakup pengembangan dan pemeliharaan aplikasi, pemasaran, hosting server, serta lisensi perangkat lunak. Aktivitas utama melibatkan pengembangan fitur AR, pembaruan konten pembelajaran, pemasaran digital, dan analisis data pengguna untuk meningkatkan pengalaman aplikasi. Kemitraan strategis dilakukan dengan lembaga pendidikan Islam, penyedia teknologi AR, serta influencer dan komunitas Muslim untuk memperluas jangkauan.</a:t>
            </a:r>
          </a:p>
          <a:p>
            <a:pPr algn="just">
              <a:lnSpc>
                <a:spcPts val="1680"/>
              </a:lnSpc>
            </a:pPr>
          </a:p>
          <a:p>
            <a:pPr algn="just">
              <a:lnSpc>
                <a:spcPts val="1680"/>
              </a:lnSpc>
            </a:pPr>
            <a:r>
              <a:rPr lang="en-US" sz="1200">
                <a:solidFill>
                  <a:srgbClr val="1F2020"/>
                </a:solidFill>
                <a:latin typeface="Poppins"/>
                <a:ea typeface="Poppins"/>
                <a:cs typeface="Poppins"/>
                <a:sym typeface="Poppins"/>
              </a:rPr>
              <a:t>Hubungan dengan pelanggan dijaga melalui layanan dukungan aktif, komunitas pengguna di media sosial, dan gamifikasi yang memberikan tantangan serta penghargaan untuk menjaga keterlibatan pengguna. Dengan fokus pada inovasi, fleksibilitas, dan pengalaman belajar yang menarik, aplikasi ini dirancang untuk memenuhi kebutuhan individu maupun institusi pendidikan dalam memperkenalkan huruf Hijaiyah dengan cara yang modern dan efektif.</a:t>
            </a:r>
          </a:p>
          <a:p>
            <a:pPr algn="just">
              <a:lnSpc>
                <a:spcPts val="1680"/>
              </a:lnSpc>
              <a:spcBef>
                <a:spcPct val="0"/>
              </a:spcBef>
            </a:pPr>
          </a:p>
        </p:txBody>
      </p:sp>
      <p:sp>
        <p:nvSpPr>
          <p:cNvPr name="TextBox 25" id="25"/>
          <p:cNvSpPr txBox="true"/>
          <p:nvPr/>
        </p:nvSpPr>
        <p:spPr>
          <a:xfrm rot="0">
            <a:off x="1828563" y="4188647"/>
            <a:ext cx="4434818" cy="325755"/>
          </a:xfrm>
          <a:prstGeom prst="rect">
            <a:avLst/>
          </a:prstGeom>
        </p:spPr>
        <p:txBody>
          <a:bodyPr anchor="t" rtlCol="false" tIns="0" lIns="0" bIns="0" rIns="0">
            <a:spAutoFit/>
          </a:bodyPr>
          <a:lstStyle/>
          <a:p>
            <a:pPr algn="l">
              <a:lnSpc>
                <a:spcPts val="2519"/>
              </a:lnSpc>
              <a:spcBef>
                <a:spcPct val="0"/>
              </a:spcBef>
            </a:pPr>
            <a:r>
              <a:rPr lang="en-US" b="true" sz="1799">
                <a:solidFill>
                  <a:srgbClr val="1F2020"/>
                </a:solidFill>
                <a:latin typeface="Poppins Bold"/>
                <a:ea typeface="Poppins Bold"/>
                <a:cs typeface="Poppins Bold"/>
                <a:sym typeface="Poppins Bold"/>
              </a:rPr>
              <a:t>Model Bisnis (diagram BarChart)</a:t>
            </a:r>
          </a:p>
        </p:txBody>
      </p:sp>
      <p:sp>
        <p:nvSpPr>
          <p:cNvPr name="TextBox 26" id="26"/>
          <p:cNvSpPr txBox="true"/>
          <p:nvPr/>
        </p:nvSpPr>
        <p:spPr>
          <a:xfrm rot="0">
            <a:off x="1828563" y="7444857"/>
            <a:ext cx="1661508" cy="216692"/>
          </a:xfrm>
          <a:prstGeom prst="rect">
            <a:avLst/>
          </a:prstGeom>
        </p:spPr>
        <p:txBody>
          <a:bodyPr anchor="t" rtlCol="false" tIns="0" lIns="0" bIns="0" rIns="0">
            <a:spAutoFit/>
          </a:bodyPr>
          <a:lstStyle/>
          <a:p>
            <a:pPr algn="ctr">
              <a:lnSpc>
                <a:spcPts val="1706"/>
              </a:lnSpc>
              <a:spcBef>
                <a:spcPct val="0"/>
              </a:spcBef>
            </a:pPr>
            <a:r>
              <a:rPr lang="en-US" sz="1218">
                <a:solidFill>
                  <a:srgbClr val="FFFFFF"/>
                </a:solidFill>
                <a:latin typeface="Poppins"/>
                <a:ea typeface="Poppins"/>
                <a:cs typeface="Poppins"/>
                <a:sym typeface="Poppins"/>
              </a:rPr>
              <a:t>Learn More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099211" y="3578950"/>
            <a:ext cx="8824356" cy="3205300"/>
          </a:xfrm>
          <a:prstGeom prst="rect">
            <a:avLst/>
          </a:prstGeom>
        </p:spPr>
        <p:txBody>
          <a:bodyPr anchor="t" rtlCol="false" tIns="0" lIns="0" bIns="0" rIns="0">
            <a:spAutoFit/>
          </a:bodyPr>
          <a:lstStyle/>
          <a:p>
            <a:pPr algn="ctr">
              <a:lnSpc>
                <a:spcPts val="11950"/>
              </a:lnSpc>
            </a:pPr>
            <a:r>
              <a:rPr lang="en-US" b="true" sz="11602">
                <a:solidFill>
                  <a:srgbClr val="3A6AD6"/>
                </a:solidFill>
                <a:latin typeface="Poppins Bold"/>
                <a:ea typeface="Poppins Bold"/>
                <a:cs typeface="Poppins Bold"/>
                <a:sym typeface="Poppins Bold"/>
              </a:rPr>
              <a:t>Video Demo</a:t>
            </a:r>
          </a:p>
        </p:txBody>
      </p:sp>
      <p:grpSp>
        <p:nvGrpSpPr>
          <p:cNvPr name="Group 3" id="3"/>
          <p:cNvGrpSpPr/>
          <p:nvPr/>
        </p:nvGrpSpPr>
        <p:grpSpPr>
          <a:xfrm rot="0">
            <a:off x="-3082328" y="-1407640"/>
            <a:ext cx="13648016" cy="136480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681032" y="1313768"/>
            <a:ext cx="6113999" cy="7659464"/>
            <a:chOff x="0" y="0"/>
            <a:chExt cx="947218" cy="1186651"/>
          </a:xfrm>
        </p:grpSpPr>
        <p:sp>
          <p:nvSpPr>
            <p:cNvPr name="Freeform 7" id="7"/>
            <p:cNvSpPr/>
            <p:nvPr/>
          </p:nvSpPr>
          <p:spPr>
            <a:xfrm flipH="false" flipV="false" rot="0">
              <a:off x="0" y="0"/>
              <a:ext cx="947219" cy="1186651"/>
            </a:xfrm>
            <a:custGeom>
              <a:avLst/>
              <a:gdLst/>
              <a:ahLst/>
              <a:cxnLst/>
              <a:rect r="r" b="b" t="t" l="l"/>
              <a:pathLst>
                <a:path h="1186651" w="947219">
                  <a:moveTo>
                    <a:pt x="0" y="0"/>
                  </a:moveTo>
                  <a:lnTo>
                    <a:pt x="947219" y="0"/>
                  </a:lnTo>
                  <a:lnTo>
                    <a:pt x="947219" y="1186651"/>
                  </a:lnTo>
                  <a:lnTo>
                    <a:pt x="0" y="1186651"/>
                  </a:lnTo>
                  <a:close/>
                </a:path>
              </a:pathLst>
            </a:custGeom>
            <a:blipFill>
              <a:blip r:embed="rId2"/>
              <a:stretch>
                <a:fillRect l="0" t="-20510" r="0" b="-2051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DAGbD3-nS-A</dc:identifier>
  <dcterms:modified xsi:type="dcterms:W3CDTF">2011-08-01T06:04:30Z</dcterms:modified>
  <cp:revision>1</cp:revision>
  <dc:title>Blue White Modern Pitch Deck Presentation</dc:title>
</cp:coreProperties>
</file>