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Lst>
  <p:sldSz cy="5143500" cx="9144000"/>
  <p:notesSz cx="6858000" cy="9144000"/>
  <p:embeddedFontLst>
    <p:embeddedFont>
      <p:font typeface="Montserrat"/>
      <p:regular r:id="rId72"/>
      <p:bold r:id="rId73"/>
      <p:italic r:id="rId74"/>
      <p:boldItalic r:id="rId75"/>
    </p:embeddedFont>
    <p:embeddedFont>
      <p:font typeface="Lato"/>
      <p:regular r:id="rId76"/>
      <p:bold r:id="rId77"/>
      <p:italic r:id="rId78"/>
      <p:boldItalic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Montserrat-bold.fntdata"/><Relationship Id="rId72" Type="http://schemas.openxmlformats.org/officeDocument/2006/relationships/font" Target="fonts/Montserrat-regular.fntdata"/><Relationship Id="rId31" Type="http://schemas.openxmlformats.org/officeDocument/2006/relationships/slide" Target="slides/slide27.xml"/><Relationship Id="rId75" Type="http://schemas.openxmlformats.org/officeDocument/2006/relationships/font" Target="fonts/Montserrat-boldItalic.fntdata"/><Relationship Id="rId30" Type="http://schemas.openxmlformats.org/officeDocument/2006/relationships/slide" Target="slides/slide26.xml"/><Relationship Id="rId74" Type="http://schemas.openxmlformats.org/officeDocument/2006/relationships/font" Target="fonts/Montserrat-italic.fntdata"/><Relationship Id="rId33" Type="http://schemas.openxmlformats.org/officeDocument/2006/relationships/slide" Target="slides/slide29.xml"/><Relationship Id="rId77" Type="http://schemas.openxmlformats.org/officeDocument/2006/relationships/font" Target="fonts/Lato-bold.fntdata"/><Relationship Id="rId32" Type="http://schemas.openxmlformats.org/officeDocument/2006/relationships/slide" Target="slides/slide28.xml"/><Relationship Id="rId76" Type="http://schemas.openxmlformats.org/officeDocument/2006/relationships/font" Target="fonts/Lato-regular.fntdata"/><Relationship Id="rId35" Type="http://schemas.openxmlformats.org/officeDocument/2006/relationships/slide" Target="slides/slide31.xml"/><Relationship Id="rId79" Type="http://schemas.openxmlformats.org/officeDocument/2006/relationships/font" Target="fonts/Lato-boldItalic.fntdata"/><Relationship Id="rId34" Type="http://schemas.openxmlformats.org/officeDocument/2006/relationships/slide" Target="slides/slide30.xml"/><Relationship Id="rId78" Type="http://schemas.openxmlformats.org/officeDocument/2006/relationships/font" Target="fonts/Lato-italic.fntdata"/><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2902b28285_0_1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902b28285_0_1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2c43615ec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c43615ec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28ed822fd7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8ed822fd7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2902dde8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902dde8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interactions with k8s goes through the apiserver, it is also responsible for validating those interactions, such as when creating an object via a json manifest.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Requests are authed, validated, mutated, go through admission control etc..it all happens with the apiserver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2902dde8c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902dde8c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Etcd could be a topic unto itself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is the backing datastore for kubernetes, and while previous versions had a direct http interface, since v3 its grpc only with an available http bridge if needed.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uses raft consensus behind the scenes and requires a quorum of systems -- really just an odd number to function.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2902dde8c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902dde8c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 the hood, its running near 30 different controllers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2902dde8c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902dde8c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2902dde8c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902dde8c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2c43615ec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c43615ec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28ed822fd7_0_8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8ed822fd7_0_8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2902dde8c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902dde8c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2bec9534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bec9534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2902dde8c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902dde8c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Userland proxy: - kube-proxy itself opens a proxy port and it will be proxied to one of the services back-end pods -- essentially it puts itself in the middle. T</a:t>
            </a:r>
            <a:r>
              <a:rPr lang="en"/>
              <a:t>his is slow but does put in some level of health-checking in there </a:t>
            </a:r>
            <a:endParaRPr/>
          </a:p>
          <a:p>
            <a:pPr indent="-298450" lvl="0" marL="457200" rtl="0" algn="l">
              <a:spcBef>
                <a:spcPts val="0"/>
              </a:spcBef>
              <a:spcAft>
                <a:spcPts val="0"/>
              </a:spcAft>
              <a:buSzPts val="1100"/>
              <a:buChar char="●"/>
            </a:pPr>
            <a:r>
              <a:rPr lang="en"/>
              <a:t>Iptables - this loads all routing rules into iptables itself and updates when a new endpoint is detected. This is fast, but has no healthchecking capabilitiy so readiness probes are a requirement when defining your pods</a:t>
            </a:r>
            <a:endParaRPr/>
          </a:p>
          <a:p>
            <a:pPr indent="-298450" lvl="0" marL="457200" rtl="0" algn="l">
              <a:spcBef>
                <a:spcPts val="0"/>
              </a:spcBef>
              <a:spcAft>
                <a:spcPts val="0"/>
              </a:spcAft>
              <a:buSzPts val="1100"/>
              <a:buChar char="●"/>
            </a:pPr>
            <a:r>
              <a:rPr lang="en"/>
              <a:t>Ipvs - this is alpha in 1.8, beta now in 1.9, but likely the future of kube-proxy. It is both fast and has some healthchecking + advanced traffic redirection features.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a side note -- kube-router, what prp uses uses their own version of the ipvs mode under the hood, I expect long term for them to consume to the native ipvs mode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2c43615ec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c43615ec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essentially the service that is actually running your containers.</a:t>
            </a:r>
            <a:endParaRPr/>
          </a:p>
          <a:p>
            <a:pPr indent="0" lvl="0" marL="0" rtl="0" algn="l">
              <a:spcBef>
                <a:spcPts val="0"/>
              </a:spcBef>
              <a:spcAft>
                <a:spcPts val="0"/>
              </a:spcAft>
              <a:buNone/>
            </a:pPr>
            <a:r>
              <a:rPr lang="en"/>
              <a:t>They all have their pros and cons, and for now really the only one to focus on is containerd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2c43615ec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c43615ec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just some additional services that you will pretty much always run once you spin up a cluster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Kube-dns provide dns to the cluster, many things just assume this is running even though its an optional feature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Heapster and kube-dashboard go hand in hand as you’d rarely deploy one without the other, main thing to note is HPA requires heapster to do its thing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2a7b1a1e8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a7b1a1e8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2c43615ec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c43615ec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While these are fundamental rules, its quite easy to put network rules in place within k8s to limit pod to pod communication</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2c43615ec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c43615ec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2c43615ec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c43615ec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more, this is just a few. All have their place, their pros and cons is really depends on what infrastructure it will sit on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2c43615ec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c43615ec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28ed822fd7_0_8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8ed822fd7_0_8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the API, the namespace actually translates to part of the URI and allows for easy scoping of access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28ed822fd7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8ed822fd7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Labels, Annotations, and Selectors are heavily used in K8s</a:t>
            </a:r>
            <a:endParaRPr/>
          </a:p>
          <a:p>
            <a:pPr indent="0" lvl="0" marL="0" rtl="0" algn="l">
              <a:spcBef>
                <a:spcPts val="0"/>
              </a:spcBef>
              <a:spcAft>
                <a:spcPts val="0"/>
              </a:spcAft>
              <a:buNone/>
            </a:pPr>
            <a:r>
              <a:rPr lang="en"/>
              <a:t>Part of the design </a:t>
            </a:r>
            <a:r>
              <a:rPr lang="en"/>
              <a:t>principles</a:t>
            </a:r>
            <a:r>
              <a:rPr lang="en"/>
              <a:t> of kubernetes was being able to reference other objects without having to know the object’s name directly and all these play into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Annotations are used quite a bit by various extensions for additional config information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2c43615ec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43615ec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2c3848b8c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c3848b8c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both the Deployment and Pod are labeled with app:nginx, tier: frontend</a:t>
            </a:r>
            <a:endParaRPr/>
          </a:p>
          <a:p>
            <a:pPr indent="0" lvl="0" marL="0" rtl="0" algn="l">
              <a:spcBef>
                <a:spcPts val="0"/>
              </a:spcBef>
              <a:spcAft>
                <a:spcPts val="0"/>
              </a:spcAft>
              <a:buNone/>
            </a:pPr>
            <a:r>
              <a:rPr lang="en"/>
              <a:t>The replicaset definition targets them with simple selectors matching the key-value pairs of both app:nginx and tier: frontend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2c3848b8c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c3848b8c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Set-based selectors are a bit more advanced allowing you to match against possible </a:t>
            </a:r>
            <a:r>
              <a:rPr lang="en"/>
              <a:t>values</a:t>
            </a:r>
            <a:r>
              <a:rPr lang="en"/>
              <a:t> and use some boolean logic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Only a subset of objects support these set-based selectors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28ed822fd7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8ed822fd7_0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Pod is the atomic unit of k8s -- in the Deployment on the previous side, the Pod was in the spec.template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2c3848b8c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c3848b8c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Deployments define how a replicaset is to be updated, and can also retain information on rolling back.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Replicasets simply manage the how many replicas of a pod should be running and healthy etc</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2a7b1a1e8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a7b1a1e8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2c3848b8c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c3848b8c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headless service doesn’t assign a clusterIP, but instead creates entries in DNS that point to the individual statefulset instances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has the volume claim template instead of defining a single volume it knows to create individual ones for each pod in the statefulset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2c3848b8c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c3848b8c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Daemonsets are things that are tied to nodes, things that should run on every node or subset of every node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isn’t much different from them and a replicaset in how a user </a:t>
            </a:r>
            <a:r>
              <a:rPr lang="en"/>
              <a:t>interacts</a:t>
            </a:r>
            <a:r>
              <a:rPr lang="en"/>
              <a:t> with them, but much on the backend and how things are scheduled</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2a75ad315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a75ad315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2c3848b8c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c3848b8c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will run the container 10 times “echoing hello there”, running 2 at a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a note, completions is not guaranteed, its possible for it to run it more than 10 times under certain conditions.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They are not cleaned up so if you need to get at logs or do something with the pods you can.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also some current limitations with jobs in that it requires all containers within the pod to complete, this poses a problem for sidecar containers, but is in the works for being resolved</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2c3848b8c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c3848b8c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jobTemplate is simply the job spec, schedule is slapped on top of it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28ed822fd7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8ed822fd7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2a75ad315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a75ad315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2c3848b8c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c3848b8c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LoadBalancer requires an external provider, and in the alpha deployment stuff this is where keepalived fits in. </a:t>
            </a:r>
            <a:endParaRPr/>
          </a:p>
          <a:p>
            <a:pPr indent="0" lvl="0" marL="0" rtl="0" algn="l">
              <a:spcBef>
                <a:spcPts val="0"/>
              </a:spcBef>
              <a:spcAft>
                <a:spcPts val="0"/>
              </a:spcAft>
              <a:buNone/>
            </a:pPr>
            <a:r>
              <a:rPr lang="en"/>
              <a:t>Not the best term to be used to reference an externalIP, but when you think cloud first, thats the ingress you’re going to use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attach an externalIP to a service directly without an LB, but you must know the IP ahead of time, it cannot pool from an available pool like LB can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other interesting note, since services are virtualIPs managed by kube-proxy, they will only respond to the ports that are open whereas a Pod’s unique IP will without any any network policies respond to all ports and protocols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2c3848b8c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c3848b8c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Ingress controllers are </a:t>
            </a:r>
            <a:r>
              <a:rPr lang="en"/>
              <a:t>fundamentally</a:t>
            </a:r>
            <a:r>
              <a:rPr lang="en"/>
              <a:t> a k8s extension</a:t>
            </a:r>
            <a:endParaRPr/>
          </a:p>
          <a:p>
            <a:pPr indent="0" lvl="0" marL="0" rtl="0" algn="l">
              <a:spcBef>
                <a:spcPts val="0"/>
              </a:spcBef>
              <a:spcAft>
                <a:spcPts val="0"/>
              </a:spcAft>
              <a:buNone/>
            </a:pPr>
            <a:r>
              <a:rPr lang="en"/>
              <a:t>You can have mutliple types in your cluster and use annotations to determine which one you wish to use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They are generally used for http, but can be used to route bot straight tcp and udp</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2a75ad31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a75ad31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Things can get a little confusing here, big thing to note: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volume in a pod definition is tied to the pods lifecycle, it dies when the pod dies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PV is a cluster-wise resource, usually some external storage system.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PVC maps to a request for storage from a PV or StorageClass.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2c3848b8c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c3848b8c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will see emptydir quite a bit, it is one of the commonly used methods of sharing between containers within a pod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example with aws is a bad one, but sufficient, if you needed to attach significant storage to a pod as say scratch space, thatd be how</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2c3848b8c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c3848b8c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Capacity - how much it has to use</a:t>
            </a:r>
            <a:endParaRPr/>
          </a:p>
          <a:p>
            <a:pPr indent="0" lvl="0" marL="0" rtl="0" algn="l">
              <a:spcBef>
                <a:spcPts val="0"/>
              </a:spcBef>
              <a:spcAft>
                <a:spcPts val="0"/>
              </a:spcAft>
              <a:buNone/>
            </a:pPr>
            <a:r>
              <a:rPr lang="en"/>
              <a:t>AccessMode - how it can be accessed, multiple modes can be specified</a:t>
            </a:r>
            <a:endParaRPr/>
          </a:p>
          <a:p>
            <a:pPr indent="-298450" lvl="0" marL="457200" rtl="0" algn="l">
              <a:spcBef>
                <a:spcPts val="0"/>
              </a:spcBef>
              <a:spcAft>
                <a:spcPts val="0"/>
              </a:spcAft>
              <a:buSzPts val="1100"/>
              <a:buChar char="-"/>
            </a:pPr>
            <a:r>
              <a:rPr lang="en"/>
              <a:t>Mount readonly to every pod binding to it</a:t>
            </a:r>
            <a:endParaRPr/>
          </a:p>
          <a:p>
            <a:pPr indent="-298450" lvl="0" marL="457200" rtl="0" algn="l">
              <a:spcBef>
                <a:spcPts val="0"/>
              </a:spcBef>
              <a:spcAft>
                <a:spcPts val="0"/>
              </a:spcAft>
              <a:buSzPts val="1100"/>
              <a:buChar char="-"/>
            </a:pPr>
            <a:r>
              <a:rPr lang="en"/>
              <a:t>read/write once to the 1st entity that binds to it</a:t>
            </a:r>
            <a:endParaRPr/>
          </a:p>
          <a:p>
            <a:pPr indent="-298450" lvl="0" marL="457200" rtl="0" algn="l">
              <a:spcBef>
                <a:spcPts val="0"/>
              </a:spcBef>
              <a:spcAft>
                <a:spcPts val="0"/>
              </a:spcAft>
              <a:buSzPts val="1100"/>
              <a:buChar char="-"/>
            </a:pPr>
            <a:r>
              <a:rPr lang="en"/>
              <a:t>read/write for every pod binding to int</a:t>
            </a:r>
            <a:endParaRPr/>
          </a:p>
          <a:p>
            <a:pPr indent="0" lvl="0" marL="0" rtl="0" algn="l">
              <a:spcBef>
                <a:spcPts val="0"/>
              </a:spcBef>
              <a:spcAft>
                <a:spcPts val="0"/>
              </a:spcAft>
              <a:buNone/>
            </a:pPr>
            <a:r>
              <a:rPr lang="en"/>
              <a:t>Reclaim </a:t>
            </a:r>
            <a:r>
              <a:rPr lang="en"/>
              <a:t>policy</a:t>
            </a:r>
            <a:r>
              <a:rPr lang="en"/>
              <a:t> - how it is cleaned up</a:t>
            </a:r>
            <a:endParaRPr/>
          </a:p>
          <a:p>
            <a:pPr indent="-298450" lvl="0" marL="457200" rtl="0" algn="l">
              <a:spcBef>
                <a:spcPts val="0"/>
              </a:spcBef>
              <a:spcAft>
                <a:spcPts val="0"/>
              </a:spcAft>
              <a:buSzPts val="1100"/>
              <a:buChar char="-"/>
            </a:pPr>
            <a:r>
              <a:rPr lang="en"/>
              <a:t>Retain - requires manual removal</a:t>
            </a:r>
            <a:endParaRPr/>
          </a:p>
          <a:p>
            <a:pPr indent="-298450" lvl="0" marL="457200" rtl="0" algn="l">
              <a:spcBef>
                <a:spcPts val="0"/>
              </a:spcBef>
              <a:spcAft>
                <a:spcPts val="0"/>
              </a:spcAft>
              <a:buSzPts val="1100"/>
              <a:buChar char="-"/>
            </a:pPr>
            <a:r>
              <a:rPr lang="en"/>
              <a:t>Recycle - performs a simple scrub like rm -rf</a:t>
            </a:r>
            <a:endParaRPr/>
          </a:p>
          <a:p>
            <a:pPr indent="-298450" lvl="0" marL="457200" rtl="0" algn="l">
              <a:spcBef>
                <a:spcPts val="0"/>
              </a:spcBef>
              <a:spcAft>
                <a:spcPts val="0"/>
              </a:spcAft>
              <a:buSzPts val="1100"/>
              <a:buChar char="-"/>
            </a:pPr>
            <a:r>
              <a:rPr lang="en"/>
              <a:t>Delete - the associated storage asset is deleted</a:t>
            </a:r>
            <a:endParaRPr/>
          </a:p>
          <a:p>
            <a:pPr indent="0" lvl="0" marL="0" rtl="0" algn="l">
              <a:spcBef>
                <a:spcPts val="0"/>
              </a:spcBef>
              <a:spcAft>
                <a:spcPts val="0"/>
              </a:spcAft>
              <a:buNone/>
            </a:pPr>
            <a:r>
              <a:rPr lang="en"/>
              <a:t>Storageclass - how it can be searched for easily and used any pvc referncing the storageclass slow would then use this behind the scenes</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2c3848b8cd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c3848b8cd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PVC are show you should consume storage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use selectors as you would with services deployments etc instead of specifying storageClass</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2c3848b8cd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c3848b8cd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StorageClass maps to an external entity that can provide dynamic storage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Provisioner is a reference to what plugin is needed for the external storage system</a:t>
            </a:r>
            <a:endParaRPr/>
          </a:p>
          <a:p>
            <a:pPr indent="0" lvl="0" marL="0" rtl="0" algn="l">
              <a:spcBef>
                <a:spcPts val="0"/>
              </a:spcBef>
              <a:spcAft>
                <a:spcPts val="0"/>
              </a:spcAft>
              <a:buNone/>
            </a:pPr>
            <a:r>
              <a:rPr lang="en"/>
              <a:t>reclaimPolicy is just as we’ve seen it before with PV and PVCs</a:t>
            </a:r>
            <a:endParaRPr/>
          </a:p>
          <a:p>
            <a:pPr indent="0" lvl="0" marL="0" rtl="0" algn="l">
              <a:spcBef>
                <a:spcPts val="0"/>
              </a:spcBef>
              <a:spcAft>
                <a:spcPts val="0"/>
              </a:spcAft>
              <a:buNone/>
            </a:pPr>
            <a:r>
              <a:rPr lang="en"/>
              <a:t>Parameters is the plugin or driver specific configuration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Many of the storage systems are moving to this model instead of manually provisioning pvs or relying on a cloud controller to do it</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2c243ac6b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c243ac6b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the base64 thing with secrets</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2c3848b8cd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c3848b8c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right is a confgmap</a:t>
            </a:r>
            <a:endParaRPr/>
          </a:p>
          <a:p>
            <a:pPr indent="0" lvl="0" marL="0" rtl="0" algn="l">
              <a:spcBef>
                <a:spcPts val="0"/>
              </a:spcBef>
              <a:spcAft>
                <a:spcPts val="0"/>
              </a:spcAft>
              <a:buNone/>
            </a:pPr>
            <a:r>
              <a:rPr lang="en"/>
              <a:t>Bottom right is a secret</a:t>
            </a:r>
            <a:endParaRPr/>
          </a:p>
          <a:p>
            <a:pPr indent="0" lvl="0" marL="0" rtl="0" algn="l">
              <a:spcBef>
                <a:spcPts val="0"/>
              </a:spcBef>
              <a:spcAft>
                <a:spcPts val="0"/>
              </a:spcAft>
              <a:buNone/>
            </a:pPr>
            <a:r>
              <a:rPr lang="en"/>
              <a:t>Bottom left passes it to a volume</a:t>
            </a:r>
            <a:endParaRPr/>
          </a:p>
          <a:p>
            <a:pPr indent="0" lvl="0" marL="0" rtl="0" algn="l">
              <a:spcBef>
                <a:spcPts val="0"/>
              </a:spcBef>
              <a:spcAft>
                <a:spcPts val="0"/>
              </a:spcAft>
              <a:buNone/>
            </a:pPr>
            <a:r>
              <a:rPr lang="en"/>
              <a:t>Bottom middle injects it as an env var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2b2819843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b2819843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google, it was really founded by 3 people: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Brendan Burns who now works for Microsoft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Joe Beda and Craig McLuckie who left google to found Heptio</a:t>
            </a:r>
            <a:endParaRPr/>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2c243ac6b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c243ac6b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2c3848b8cd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c3848b8cd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specifying a role and not a clusterrole, you must specify a namespace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clusterrole can perform get/list/watch on services, endpoints and pods in the core apiGroup</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g2c3848b8cd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c3848b8cd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for the most part should be self explanatory</a:t>
            </a:r>
            <a:endParaRPr/>
          </a:p>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g2c43615ec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c43615ec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2c540e0e7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2c540e0e7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g2c3848b8c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c3848b8c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2c243ac6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c243ac6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2c2bc674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2c2bc674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Before anything is submitted to the the cluster, the client (kubectl) will perform client-side validation, is it a valid resource you’re trying to create? Does it have valid named objects etc. Essentially it’s a linter.</a:t>
            </a:r>
            <a:endParaRPr/>
          </a:p>
          <a:p>
            <a:pPr indent="-298450" lvl="0" marL="457200" rtl="0" algn="l">
              <a:spcBef>
                <a:spcPts val="0"/>
              </a:spcBef>
              <a:spcAft>
                <a:spcPts val="0"/>
              </a:spcAft>
              <a:buSzPts val="1100"/>
              <a:buAutoNum type="arabicPeriod"/>
            </a:pPr>
            <a:r>
              <a:rPr lang="en"/>
              <a:t>After validation, the manifest is prepared and serialized via a series of generators to create an HTTP payload consisting of the manifest.</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Google Shape;508;g2c2bc674b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2c2bc674b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Before the constructed manifest is accepted by the api-server, the request must first be authenticated, this goes through a definable series of auth methods. E.g. client x509 cert, a jwt bearer token, through a http auth proxy, other plugins, or at last falling back to http-basic auth.</a:t>
            </a:r>
            <a:endParaRPr/>
          </a:p>
          <a:p>
            <a:pPr indent="-298450" lvl="0" marL="457200" rtl="0" algn="l">
              <a:spcBef>
                <a:spcPts val="0"/>
              </a:spcBef>
              <a:spcAft>
                <a:spcPts val="0"/>
              </a:spcAft>
              <a:buSzPts val="1100"/>
              <a:buAutoNum type="arabicPeriod"/>
            </a:pPr>
            <a:r>
              <a:rPr lang="en"/>
              <a:t>Once Authenticated, an initial response is returned to the client and the request is accepted. Behind the scenes the authorization header is removed and additional user information added to the context before it kicks kicks off to authorization</a:t>
            </a:r>
            <a:endParaRPr/>
          </a:p>
          <a:p>
            <a:pPr indent="-298450" lvl="0" marL="457200" rtl="0" algn="l">
              <a:spcBef>
                <a:spcPts val="0"/>
              </a:spcBef>
              <a:spcAft>
                <a:spcPts val="0"/>
              </a:spcAft>
              <a:buSzPts val="1100"/>
              <a:buAutoNum type="arabicPeriod"/>
            </a:pPr>
            <a:r>
              <a:rPr lang="en"/>
              <a:t>Authorization goes through a similar process of iterating over various possibly configured items, these could be webhook to tie into an external authorization source, ABAC, RBAC, and node.</a:t>
            </a:r>
            <a:endParaRPr/>
          </a:p>
          <a:p>
            <a:pPr indent="-298450" lvl="0" marL="457200" rtl="0" algn="l">
              <a:spcBef>
                <a:spcPts val="0"/>
              </a:spcBef>
              <a:spcAft>
                <a:spcPts val="0"/>
              </a:spcAft>
              <a:buSzPts val="1100"/>
              <a:buAutoNum type="arabicPeriod"/>
            </a:pPr>
            <a:r>
              <a:rPr lang="en"/>
              <a:t>At this point it then goes through the final gating mechanism, admission control. Unlike authentication and authorization, if a single item in the admission control chain fails, it terminates the request</a:t>
            </a:r>
            <a:endParaRPr/>
          </a:p>
          <a:p>
            <a:pPr indent="-298450" lvl="0" marL="457200" rtl="0" algn="l">
              <a:spcBef>
                <a:spcPts val="0"/>
              </a:spcBef>
              <a:spcAft>
                <a:spcPts val="0"/>
              </a:spcAft>
              <a:buSzPts val="1100"/>
              <a:buAutoNum type="arabicPeriod"/>
            </a:pPr>
            <a:r>
              <a:rPr lang="en"/>
              <a:t>AdmissionControl handles Resource Management, other Security related checks, defaulting, and referential consistency. Essentially checking resource quotas and objects within a namespace.</a:t>
            </a:r>
            <a:endParaRPr/>
          </a:p>
          <a:p>
            <a:pPr indent="-298450" lvl="0" marL="457200" rtl="0" algn="l">
              <a:spcBef>
                <a:spcPts val="0"/>
              </a:spcBef>
              <a:spcAft>
                <a:spcPts val="0"/>
              </a:spcAft>
              <a:buSzPts val="1100"/>
              <a:buAutoNum type="arabicPeriod"/>
            </a:pPr>
            <a:r>
              <a:rPr lang="en"/>
              <a:t>At this point the request has been signed off and is deserialized by the api-server and stored in the cluster datastore (etcd)</a:t>
            </a:r>
            <a:endParaRPr/>
          </a:p>
          <a:p>
            <a:pPr indent="-298450" lvl="0" marL="457200" rtl="0" algn="l">
              <a:spcBef>
                <a:spcPts val="0"/>
              </a:spcBef>
              <a:spcAft>
                <a:spcPts val="0"/>
              </a:spcAft>
              <a:buSzPts val="1100"/>
              <a:buAutoNum type="arabicPeriod"/>
            </a:pPr>
            <a:r>
              <a:rPr lang="en"/>
              <a:t>After it’s been stored in the datastore, but before it is scheduled optional initializers have a chance to mutate the request. These are can do things like attach volumes, sidecar containers, or other actions if the conditions of the initializer are met. This is used by things like istio. This is controlled via “includeUninitialized” in the controlLoop</a:t>
            </a:r>
            <a:endParaRPr/>
          </a:p>
          <a:p>
            <a:pPr indent="-298450" lvl="0" marL="457200" rtl="0" algn="l">
              <a:spcBef>
                <a:spcPts val="0"/>
              </a:spcBef>
              <a:spcAft>
                <a:spcPts val="0"/>
              </a:spcAft>
              <a:buSzPts val="1100"/>
              <a:buAutoNum type="arabicPeriod"/>
            </a:pPr>
            <a:r>
              <a:rPr lang="en"/>
              <a:t>Once the initializers have had their chance to mutate the request, it is published to the api-server.</a:t>
            </a:r>
            <a:endParaRPr/>
          </a:p>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g2c2bc674b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2c2bc674b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At this point kube-controller-manager takes over and the main control loop kicks into play. </a:t>
            </a:r>
            <a:endParaRPr/>
          </a:p>
          <a:p>
            <a:pPr indent="-298450" lvl="0" marL="457200" rtl="0" algn="l">
              <a:spcBef>
                <a:spcPts val="0"/>
              </a:spcBef>
              <a:spcAft>
                <a:spcPts val="0"/>
              </a:spcAft>
              <a:buSzPts val="1100"/>
              <a:buAutoNum type="arabicPeriod"/>
            </a:pPr>
            <a:r>
              <a:rPr lang="en"/>
              <a:t>The deployment controller has a registered callback with the api-server watching for new deployment requests. Once the callback is triggered the state of the cluster is evaluated against the newly desired state, and if they do not match, it then takes actions to reconcile the difference. In this example, it detects that there is no Deployment, and performs a scaling action to create a ReplicaSet based on the possibly mutated deployment spec. </a:t>
            </a:r>
            <a:endParaRPr/>
          </a:p>
          <a:p>
            <a:pPr indent="-298450" lvl="0" marL="457200" rtl="0" algn="l">
              <a:spcBef>
                <a:spcPts val="0"/>
              </a:spcBef>
              <a:spcAft>
                <a:spcPts val="0"/>
              </a:spcAft>
              <a:buSzPts val="1100"/>
              <a:buAutoNum type="arabicPeriod"/>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2c3848b8c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c3848b8c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like linux, there are different flavors of kubernetes -- as of kubecon there were 34 different ‘distros’ of kubernetes that had passed the conformance tests.</a:t>
            </a:r>
            <a:endParaRPr/>
          </a:p>
          <a:p>
            <a:pPr indent="0" lvl="0" marL="0" rtl="0" algn="l">
              <a:spcBef>
                <a:spcPts val="0"/>
              </a:spcBef>
              <a:spcAft>
                <a:spcPts val="0"/>
              </a:spcAft>
              <a:buNone/>
            </a:pPr>
            <a:r>
              <a:t/>
            </a:r>
            <a:endParaRPr/>
          </a:p>
          <a:p>
            <a:pPr indent="0" lvl="0" marL="0" rtl="0" algn="l">
              <a:spcBef>
                <a:spcPts val="0"/>
              </a:spcBef>
              <a:spcAft>
                <a:spcPts val="1600"/>
              </a:spcAft>
              <a:buNone/>
            </a:pPr>
            <a:r>
              <a:rPr lang="en" sz="1600">
                <a:solidFill>
                  <a:schemeClr val="lt1"/>
                </a:solidFill>
                <a:latin typeface="Lato"/>
                <a:ea typeface="Lato"/>
                <a:cs typeface="Lato"/>
                <a:sym typeface="Lato"/>
              </a:rPr>
              <a:t>It abstracts away the underlying hardware of the nodes and provides a uniform interface for applications to be both deployed and consume the shared pool of resources.</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Google Shape;523;g2c2bc674b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2c2bc674b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With the ReplicaSet request registered, the ReplicaSet controller takes over and goes through a similar reconciliation loop to resolve the difference between the current and desired state. The RS Controller detects that there are no replicas of the pod spec defined in the RS, and begins to register them in batches as to not DoS the api-server. </a:t>
            </a:r>
            <a:endParaRPr/>
          </a:p>
          <a:p>
            <a:pPr indent="-298450" lvl="0" marL="457200" rtl="0" algn="l">
              <a:spcBef>
                <a:spcPts val="0"/>
              </a:spcBef>
              <a:spcAft>
                <a:spcPts val="0"/>
              </a:spcAft>
              <a:buSzPts val="1100"/>
              <a:buAutoNum type="arabicPeriod"/>
            </a:pPr>
            <a:r>
              <a:rPr lang="en"/>
              <a:t>Something to touch on with the creation of each of these auto-created objects, they get an extra section in their metadata called ownerReference that will contain additional information about the parent object that created it. This forms a traceable object hierarchy that is used for such things as garbage collection, e.g. When you delete a deployment, it can cascade and delete the child objects from the bottom up correctly.</a:t>
            </a:r>
            <a:endParaRPr/>
          </a:p>
          <a:p>
            <a:pPr indent="-298450" lvl="0" marL="457200" rtl="0" algn="l">
              <a:spcBef>
                <a:spcPts val="0"/>
              </a:spcBef>
              <a:spcAft>
                <a:spcPts val="0"/>
              </a:spcAft>
              <a:buSzPts val="1100"/>
              <a:buAutoNum type="arabicPeriod"/>
            </a:pPr>
            <a:r>
              <a:rPr lang="en"/>
              <a:t>With all the requested objects created and registered in the backing datastore and listable in the api-server, the desired pods will be listed in a ‘pending’ state and it’s time for the scheduler to kick in.</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Google Shape;530;g2c243ac6b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2c243ac6b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t/>
            </a:r>
            <a:endParaRPr/>
          </a:p>
          <a:p>
            <a:pPr indent="-298450" lvl="0" marL="457200" rtl="0" algn="l">
              <a:spcBef>
                <a:spcPts val="0"/>
              </a:spcBef>
              <a:spcAft>
                <a:spcPts val="0"/>
              </a:spcAft>
              <a:buSzPts val="1100"/>
              <a:buAutoNum type="arabicPeriod"/>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2c2bc674b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2c2bc674b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The scheduler acts by filtering pending pods that do not have a node associated with them then running it through a series of other checks and functions to determine an appropriate node to own the pod.</a:t>
            </a:r>
            <a:endParaRPr/>
          </a:p>
          <a:p>
            <a:pPr indent="-298450" lvl="0" marL="457200" rtl="0" algn="l">
              <a:spcBef>
                <a:spcPts val="0"/>
              </a:spcBef>
              <a:spcAft>
                <a:spcPts val="0"/>
              </a:spcAft>
              <a:buSzPts val="1100"/>
              <a:buAutoNum type="arabicPeriod"/>
            </a:pPr>
            <a:r>
              <a:rPr lang="en"/>
              <a:t>Once it has, it updates the pod object with the selected node, and changes the status of the pod to ‘PodScheduled’</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g2c2bc674b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2c2bc674b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Here kubelet on the node takes over. Each node polls the api-server (every 20s by default) filtering for pods matching its own nodename. It then checks its own desired state vs current state to then begin resolving the difference between the two.</a:t>
            </a:r>
            <a:endParaRPr/>
          </a:p>
          <a:p>
            <a:pPr indent="-298450" lvl="0" marL="457200" rtl="0" algn="l">
              <a:spcBef>
                <a:spcPts val="0"/>
              </a:spcBef>
              <a:spcAft>
                <a:spcPts val="0"/>
              </a:spcAft>
              <a:buSzPts val="1100"/>
              <a:buAutoNum type="arabicPeriod"/>
            </a:pPr>
            <a:r>
              <a:rPr lang="en"/>
              <a:t>Kubelet then goes through a series of actions to prepare the environment, during this time the pod status will remain pending as the storage is provisioned, secrets injected and some other pod scaffolding is done.</a:t>
            </a:r>
            <a:endParaRPr/>
          </a:p>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Google Shape;549;g2c2bc674b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c2bc674b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After things are prepared, kubelet then interacts with the containerizer via the CRI (container runtime interface), a uniform way of interacting with a variety of container engines, and the first container it spins up is a ‘pause’ container. This container acts as the parent to the other containers in that it hosts and maps all the pod specific resources, or linux kernel namespaces and cgroups, all other containers in the pod are children of this pause container.</a:t>
            </a:r>
            <a:endParaRPr/>
          </a:p>
          <a:p>
            <a:pPr indent="-298450" lvl="0" marL="457200" rtl="0" algn="l">
              <a:spcBef>
                <a:spcPts val="0"/>
              </a:spcBef>
              <a:spcAft>
                <a:spcPts val="0"/>
              </a:spcAft>
              <a:buSzPts val="1100"/>
              <a:buAutoNum type="arabicPeriod"/>
            </a:pPr>
            <a:r>
              <a:rPr lang="en"/>
              <a:t>With the pause container provisioned, the container networking is plumbed via CNI (container network interface). CNI is pluggable so that a variety of networking drivers can be used. How those are used and provisioned are dependant on the driver, but there are some commonalities. The CNI plugin creates a common bridge (cbr0) used for container networking and creates a veth pair, one attached to the pause container, and another attached to the bridge. IP Address management is handled by the CNI plugin. For cluster DNS and service discovery, kubelet will inject the cluster DNS server IP, search domains etc into the generated resolv.conf</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Google Shape;556;g2c2bc674b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2c2bc674b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Kube</a:t>
            </a:r>
            <a:r>
              <a:rPr lang="en"/>
              <a:t> First our images are pulled</a:t>
            </a:r>
            <a:endParaRPr/>
          </a:p>
          <a:p>
            <a:pPr indent="-298450" lvl="0" marL="457200" rtl="0" algn="l">
              <a:spcBef>
                <a:spcPts val="0"/>
              </a:spcBef>
              <a:spcAft>
                <a:spcPts val="0"/>
              </a:spcAft>
              <a:buSzPts val="1100"/>
              <a:buAutoNum type="arabicPeriod"/>
            </a:pPr>
            <a:r>
              <a:rPr lang="en"/>
              <a:t>The containers are created via the CRI, and if there are any init containers these are executed first. </a:t>
            </a:r>
            <a:endParaRPr/>
          </a:p>
          <a:p>
            <a:pPr indent="-298450" lvl="0" marL="457200" rtl="0" algn="l">
              <a:spcBef>
                <a:spcPts val="0"/>
              </a:spcBef>
              <a:spcAft>
                <a:spcPts val="0"/>
              </a:spcAft>
              <a:buSzPts val="1100"/>
              <a:buAutoNum type="arabicPeriod"/>
            </a:pPr>
            <a:r>
              <a:rPr lang="en"/>
              <a:t>Any container lifecycle hooks fire during this process</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Google Shape;563;g2c2bc674b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2c2bc674b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Once the containers have started any post-start lifecycle events fire, and the pod status is updated to reflect that it is now in a running state.</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Google Shape;570;g2c3848b8cd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2c3848b8cd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2c43615ec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c43615ec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2b6814307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b6814307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2a6b0cc1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a6b0cc1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big thing to note in this diagram - In most deployments, all of these services themselves run in as containers outside of kubelet.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descr="13629408" id="19" name="Google Shape;19;p2"/>
          <p:cNvPicPr preferRelativeResize="0"/>
          <p:nvPr/>
        </p:nvPicPr>
        <p:blipFill>
          <a:blip r:embed="rId2">
            <a:alphaModFix amt="5000"/>
          </a:blip>
          <a:stretch>
            <a:fillRect/>
          </a:stretch>
        </p:blipFill>
        <p:spPr>
          <a:xfrm>
            <a:off x="3748025" y="0"/>
            <a:ext cx="51435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14" name="Shape 114"/>
        <p:cNvGrpSpPr/>
        <p:nvPr/>
      </p:nvGrpSpPr>
      <p:grpSpPr>
        <a:xfrm>
          <a:off x="0" y="0"/>
          <a:ext cx="0" cy="0"/>
          <a:chOff x="0" y="0"/>
          <a:chExt cx="0" cy="0"/>
        </a:xfrm>
      </p:grpSpPr>
      <p:grpSp>
        <p:nvGrpSpPr>
          <p:cNvPr id="115" name="Google Shape;115;p11"/>
          <p:cNvGrpSpPr/>
          <p:nvPr/>
        </p:nvGrpSpPr>
        <p:grpSpPr>
          <a:xfrm>
            <a:off x="4406400" y="0"/>
            <a:ext cx="4737600" cy="5143065"/>
            <a:chOff x="4406400" y="0"/>
            <a:chExt cx="4737600" cy="5143065"/>
          </a:xfrm>
        </p:grpSpPr>
        <p:sp>
          <p:nvSpPr>
            <p:cNvPr id="116" name="Google Shape;116;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6908099" y="2069505"/>
              <a:ext cx="808800" cy="808800"/>
            </a:xfrm>
            <a:prstGeom prst="diagStripe">
              <a:avLst>
                <a:gd fmla="val 50000" name="adj"/>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1"/>
            <p:cNvSpPr/>
            <p:nvPr/>
          </p:nvSpPr>
          <p:spPr>
            <a:xfrm rot="-5400000">
              <a:off x="7227414" y="3710807"/>
              <a:ext cx="808800" cy="808800"/>
            </a:xfrm>
            <a:prstGeom prst="diagStripe">
              <a:avLst>
                <a:gd fmla="val 50000" name="adj"/>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13629408" id="134" name="Google Shape;134;p11"/>
          <p:cNvPicPr preferRelativeResize="0"/>
          <p:nvPr/>
        </p:nvPicPr>
        <p:blipFill>
          <a:blip r:embed="rId2">
            <a:alphaModFix amt="5000"/>
          </a:blip>
          <a:stretch>
            <a:fillRect/>
          </a:stretch>
        </p:blipFill>
        <p:spPr>
          <a:xfrm>
            <a:off x="267350" y="-213"/>
            <a:ext cx="5143500" cy="5143500"/>
          </a:xfrm>
          <a:prstGeom prst="rect">
            <a:avLst/>
          </a:prstGeom>
          <a:noFill/>
          <a:ln>
            <a:noFill/>
          </a:ln>
        </p:spPr>
      </p:pic>
      <p:sp>
        <p:nvSpPr>
          <p:cNvPr id="135" name="Google Shape;135;p11"/>
          <p:cNvSpPr txBox="1"/>
          <p:nvPr>
            <p:ph hasCustomPrompt="1" type="title"/>
          </p:nvPr>
        </p:nvSpPr>
        <p:spPr>
          <a:xfrm>
            <a:off x="823850" y="1284675"/>
            <a:ext cx="4776000" cy="1300800"/>
          </a:xfrm>
          <a:prstGeom prst="rect">
            <a:avLst/>
          </a:prstGeom>
        </p:spPr>
        <p:txBody>
          <a:bodyPr anchorCtr="0" anchor="ctr"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36" name="Google Shape;13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7" name="Google Shape;13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8" name="Shape 138"/>
        <p:cNvGrpSpPr/>
        <p:nvPr/>
      </p:nvGrpSpPr>
      <p:grpSpPr>
        <a:xfrm>
          <a:off x="0" y="0"/>
          <a:ext cx="0" cy="0"/>
          <a:chOff x="0" y="0"/>
          <a:chExt cx="0" cy="0"/>
        </a:xfrm>
      </p:grpSpPr>
      <p:sp>
        <p:nvSpPr>
          <p:cNvPr id="139" name="Google Shape;13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descr="13629408" id="140" name="Google Shape;140;p12"/>
          <p:cNvPicPr preferRelativeResize="0"/>
          <p:nvPr/>
        </p:nvPicPr>
        <p:blipFill>
          <a:blip r:embed="rId2">
            <a:alphaModFix amt="5000"/>
          </a:blip>
          <a:stretch>
            <a:fillRect/>
          </a:stretch>
        </p:blipFill>
        <p:spPr>
          <a:xfrm>
            <a:off x="3748025" y="0"/>
            <a:ext cx="51435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0" name="Shape 20"/>
        <p:cNvGrpSpPr/>
        <p:nvPr/>
      </p:nvGrpSpPr>
      <p:grpSpPr>
        <a:xfrm>
          <a:off x="0" y="0"/>
          <a:ext cx="0" cy="0"/>
          <a:chOff x="0" y="0"/>
          <a:chExt cx="0" cy="0"/>
        </a:xfrm>
      </p:grpSpPr>
      <p:grpSp>
        <p:nvGrpSpPr>
          <p:cNvPr id="21" name="Google Shape;21;p3"/>
          <p:cNvGrpSpPr/>
          <p:nvPr/>
        </p:nvGrpSpPr>
        <p:grpSpPr>
          <a:xfrm>
            <a:off x="4406400" y="0"/>
            <a:ext cx="4737600" cy="5143065"/>
            <a:chOff x="4406400" y="0"/>
            <a:chExt cx="4737600" cy="5143065"/>
          </a:xfrm>
        </p:grpSpPr>
        <p:sp>
          <p:nvSpPr>
            <p:cNvPr id="22" name="Google Shape;22;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flipH="1">
              <a:off x="6908099" y="2069505"/>
              <a:ext cx="808800" cy="808800"/>
            </a:xfrm>
            <a:prstGeom prst="diagStripe">
              <a:avLst>
                <a:gd fmla="val 50000" name="adj"/>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rot="-5400000">
              <a:off x="7227414" y="3710807"/>
              <a:ext cx="808800" cy="808800"/>
            </a:xfrm>
            <a:prstGeom prst="diagStripe">
              <a:avLst>
                <a:gd fmla="val 50000" name="adj"/>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1" name="Google Shape;41;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descr="13629408" id="42" name="Google Shape;42;p3"/>
          <p:cNvPicPr preferRelativeResize="0"/>
          <p:nvPr/>
        </p:nvPicPr>
        <p:blipFill>
          <a:blip r:embed="rId2">
            <a:alphaModFix amt="5000"/>
          </a:blip>
          <a:stretch>
            <a:fillRect/>
          </a:stretch>
        </p:blipFill>
        <p:spPr>
          <a:xfrm>
            <a:off x="267350" y="-213"/>
            <a:ext cx="51435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3" name="Shape 43"/>
        <p:cNvGrpSpPr/>
        <p:nvPr/>
      </p:nvGrpSpPr>
      <p:grpSpPr>
        <a:xfrm>
          <a:off x="0" y="0"/>
          <a:ext cx="0" cy="0"/>
          <a:chOff x="0" y="0"/>
          <a:chExt cx="0" cy="0"/>
        </a:xfrm>
      </p:grpSpPr>
      <p:grpSp>
        <p:nvGrpSpPr>
          <p:cNvPr id="44" name="Google Shape;44;p4"/>
          <p:cNvGrpSpPr/>
          <p:nvPr/>
        </p:nvGrpSpPr>
        <p:grpSpPr>
          <a:xfrm>
            <a:off x="0" y="381001"/>
            <a:ext cx="1037850" cy="1016287"/>
            <a:chOff x="0" y="381001"/>
            <a:chExt cx="1037850" cy="1016287"/>
          </a:xfrm>
        </p:grpSpPr>
        <p:sp>
          <p:nvSpPr>
            <p:cNvPr id="45" name="Google Shape;45;p4"/>
            <p:cNvSpPr/>
            <p:nvPr/>
          </p:nvSpPr>
          <p:spPr>
            <a:xfrm rot="-5400000">
              <a:off x="0" y="381001"/>
              <a:ext cx="808800" cy="808800"/>
            </a:xfrm>
            <a:prstGeom prst="diagStripe">
              <a:avLst>
                <a:gd fmla="val 50000" name="adj"/>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flipH="1">
              <a:off x="229050" y="588489"/>
              <a:ext cx="808800" cy="808800"/>
            </a:xfrm>
            <a:prstGeom prst="diagStripe">
              <a:avLst>
                <a:gd fmla="val 50000" name="adj"/>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4"/>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descr="13629408" id="50" name="Google Shape;50;p4"/>
          <p:cNvPicPr preferRelativeResize="0"/>
          <p:nvPr/>
        </p:nvPicPr>
        <p:blipFill>
          <a:blip r:embed="rId2">
            <a:alphaModFix amt="5000"/>
          </a:blip>
          <a:stretch>
            <a:fillRect/>
          </a:stretch>
        </p:blipFill>
        <p:spPr>
          <a:xfrm>
            <a:off x="3748025" y="0"/>
            <a:ext cx="51435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51" name="Shape 51"/>
        <p:cNvGrpSpPr/>
        <p:nvPr/>
      </p:nvGrpSpPr>
      <p:grpSpPr>
        <a:xfrm>
          <a:off x="0" y="0"/>
          <a:ext cx="0" cy="0"/>
          <a:chOff x="0" y="0"/>
          <a:chExt cx="0" cy="0"/>
        </a:xfrm>
      </p:grpSpPr>
      <p:grpSp>
        <p:nvGrpSpPr>
          <p:cNvPr id="52" name="Google Shape;52;p5"/>
          <p:cNvGrpSpPr/>
          <p:nvPr/>
        </p:nvGrpSpPr>
        <p:grpSpPr>
          <a:xfrm>
            <a:off x="0" y="381001"/>
            <a:ext cx="1037850" cy="1016287"/>
            <a:chOff x="0" y="381001"/>
            <a:chExt cx="1037850" cy="1016287"/>
          </a:xfrm>
        </p:grpSpPr>
        <p:sp>
          <p:nvSpPr>
            <p:cNvPr id="53" name="Google Shape;53;p5"/>
            <p:cNvSpPr/>
            <p:nvPr/>
          </p:nvSpPr>
          <p:spPr>
            <a:xfrm rot="-5400000">
              <a:off x="0" y="381001"/>
              <a:ext cx="808800" cy="808800"/>
            </a:xfrm>
            <a:prstGeom prst="diagStripe">
              <a:avLst>
                <a:gd fmla="val 50000" name="adj"/>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p:nvPr/>
          </p:nvSpPr>
          <p:spPr>
            <a:xfrm flipH="1">
              <a:off x="229050" y="588489"/>
              <a:ext cx="808800" cy="808800"/>
            </a:xfrm>
            <a:prstGeom prst="diagStripe">
              <a:avLst>
                <a:gd fmla="val 50000" name="adj"/>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 name="Google Shape;55;p5"/>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6" name="Google Shape;56;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7" name="Google Shape;57;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8" name="Google Shape;5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descr="13629408" id="59" name="Google Shape;59;p5"/>
          <p:cNvPicPr preferRelativeResize="0"/>
          <p:nvPr/>
        </p:nvPicPr>
        <p:blipFill>
          <a:blip r:embed="rId2">
            <a:alphaModFix amt="5000"/>
          </a:blip>
          <a:stretch>
            <a:fillRect/>
          </a:stretch>
        </p:blipFill>
        <p:spPr>
          <a:xfrm>
            <a:off x="3748025" y="0"/>
            <a:ext cx="51435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0" name="Shape 60"/>
        <p:cNvGrpSpPr/>
        <p:nvPr/>
      </p:nvGrpSpPr>
      <p:grpSpPr>
        <a:xfrm>
          <a:off x="0" y="0"/>
          <a:ext cx="0" cy="0"/>
          <a:chOff x="0" y="0"/>
          <a:chExt cx="0" cy="0"/>
        </a:xfrm>
      </p:grpSpPr>
      <p:grpSp>
        <p:nvGrpSpPr>
          <p:cNvPr id="61" name="Google Shape;61;p6"/>
          <p:cNvGrpSpPr/>
          <p:nvPr/>
        </p:nvGrpSpPr>
        <p:grpSpPr>
          <a:xfrm>
            <a:off x="0" y="381001"/>
            <a:ext cx="1037850" cy="1016287"/>
            <a:chOff x="0" y="381001"/>
            <a:chExt cx="1037850" cy="1016287"/>
          </a:xfrm>
        </p:grpSpPr>
        <p:sp>
          <p:nvSpPr>
            <p:cNvPr id="62" name="Google Shape;62;p6"/>
            <p:cNvSpPr/>
            <p:nvPr/>
          </p:nvSpPr>
          <p:spPr>
            <a:xfrm rot="-5400000">
              <a:off x="0" y="381001"/>
              <a:ext cx="808800" cy="808800"/>
            </a:xfrm>
            <a:prstGeom prst="diagStripe">
              <a:avLst>
                <a:gd fmla="val 50000" name="adj"/>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flipH="1">
              <a:off x="229050" y="588489"/>
              <a:ext cx="808800" cy="808800"/>
            </a:xfrm>
            <a:prstGeom prst="diagStripe">
              <a:avLst>
                <a:gd fmla="val 50000" name="adj"/>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6"/>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5" name="Google Shape;6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descr="13629408" id="66" name="Google Shape;66;p6"/>
          <p:cNvPicPr preferRelativeResize="0"/>
          <p:nvPr/>
        </p:nvPicPr>
        <p:blipFill>
          <a:blip r:embed="rId2">
            <a:alphaModFix amt="5000"/>
          </a:blip>
          <a:stretch>
            <a:fillRect/>
          </a:stretch>
        </p:blipFill>
        <p:spPr>
          <a:xfrm>
            <a:off x="3748025" y="0"/>
            <a:ext cx="51435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7" name="Shape 67"/>
        <p:cNvGrpSpPr/>
        <p:nvPr/>
      </p:nvGrpSpPr>
      <p:grpSpPr>
        <a:xfrm>
          <a:off x="0" y="0"/>
          <a:ext cx="0" cy="0"/>
          <a:chOff x="0" y="0"/>
          <a:chExt cx="0" cy="0"/>
        </a:xfrm>
      </p:grpSpPr>
      <p:grpSp>
        <p:nvGrpSpPr>
          <p:cNvPr id="68" name="Google Shape;68;p7"/>
          <p:cNvGrpSpPr/>
          <p:nvPr/>
        </p:nvGrpSpPr>
        <p:grpSpPr>
          <a:xfrm>
            <a:off x="0" y="381001"/>
            <a:ext cx="1037850" cy="1016287"/>
            <a:chOff x="0" y="381001"/>
            <a:chExt cx="1037850" cy="1016287"/>
          </a:xfrm>
        </p:grpSpPr>
        <p:sp>
          <p:nvSpPr>
            <p:cNvPr id="69" name="Google Shape;69;p7"/>
            <p:cNvSpPr/>
            <p:nvPr/>
          </p:nvSpPr>
          <p:spPr>
            <a:xfrm rot="-5400000">
              <a:off x="0" y="381001"/>
              <a:ext cx="808800" cy="808800"/>
            </a:xfrm>
            <a:prstGeom prst="diagStripe">
              <a:avLst>
                <a:gd fmla="val 50000" name="adj"/>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flipH="1">
              <a:off x="229050" y="588489"/>
              <a:ext cx="808800" cy="808800"/>
            </a:xfrm>
            <a:prstGeom prst="diagStripe">
              <a:avLst>
                <a:gd fmla="val 50000" name="adj"/>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13629408" id="71" name="Google Shape;71;p7"/>
          <p:cNvPicPr preferRelativeResize="0"/>
          <p:nvPr/>
        </p:nvPicPr>
        <p:blipFill>
          <a:blip r:embed="rId2">
            <a:alphaModFix amt="5000"/>
          </a:blip>
          <a:stretch>
            <a:fillRect/>
          </a:stretch>
        </p:blipFill>
        <p:spPr>
          <a:xfrm>
            <a:off x="3748025" y="0"/>
            <a:ext cx="5143500" cy="5143500"/>
          </a:xfrm>
          <a:prstGeom prst="rect">
            <a:avLst/>
          </a:prstGeom>
          <a:noFill/>
          <a:ln>
            <a:noFill/>
          </a:ln>
        </p:spPr>
      </p:pic>
      <p:sp>
        <p:nvSpPr>
          <p:cNvPr id="72" name="Google Shape;72;p7"/>
          <p:cNvSpPr txBox="1"/>
          <p:nvPr>
            <p:ph type="title"/>
          </p:nvPr>
        </p:nvSpPr>
        <p:spPr>
          <a:xfrm>
            <a:off x="1297500" y="393750"/>
            <a:ext cx="3798900" cy="14931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3" name="Google Shape;73;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4" name="Google Shape;7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5" name="Shape 75"/>
        <p:cNvGrpSpPr/>
        <p:nvPr/>
      </p:nvGrpSpPr>
      <p:grpSpPr>
        <a:xfrm>
          <a:off x="0" y="0"/>
          <a:ext cx="0" cy="0"/>
          <a:chOff x="0" y="0"/>
          <a:chExt cx="0" cy="0"/>
        </a:xfrm>
      </p:grpSpPr>
      <p:grpSp>
        <p:nvGrpSpPr>
          <p:cNvPr id="76" name="Google Shape;76;p8"/>
          <p:cNvGrpSpPr/>
          <p:nvPr/>
        </p:nvGrpSpPr>
        <p:grpSpPr>
          <a:xfrm>
            <a:off x="4406400" y="0"/>
            <a:ext cx="4737600" cy="5143500"/>
            <a:chOff x="4406400" y="0"/>
            <a:chExt cx="4737600" cy="5143500"/>
          </a:xfrm>
        </p:grpSpPr>
        <p:sp>
          <p:nvSpPr>
            <p:cNvPr id="77" name="Google Shape;77;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flipH="1">
              <a:off x="6908099" y="2069680"/>
              <a:ext cx="808800" cy="808800"/>
            </a:xfrm>
            <a:prstGeom prst="diagStripe">
              <a:avLst>
                <a:gd fmla="val 50000" name="adj"/>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rot="-5400000">
              <a:off x="7227414" y="3711189"/>
              <a:ext cx="808800" cy="808800"/>
            </a:xfrm>
            <a:prstGeom prst="diagStripe">
              <a:avLst>
                <a:gd fmla="val 50000" name="adj"/>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descr="13629408" id="97" name="Google Shape;97;p8"/>
          <p:cNvPicPr preferRelativeResize="0"/>
          <p:nvPr/>
        </p:nvPicPr>
        <p:blipFill>
          <a:blip r:embed="rId2">
            <a:alphaModFix amt="5000"/>
          </a:blip>
          <a:stretch>
            <a:fillRect/>
          </a:stretch>
        </p:blipFill>
        <p:spPr>
          <a:xfrm>
            <a:off x="267350" y="-213"/>
            <a:ext cx="51435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8" name="Shape 98"/>
        <p:cNvGrpSpPr/>
        <p:nvPr/>
      </p:nvGrpSpPr>
      <p:grpSpPr>
        <a:xfrm>
          <a:off x="0" y="0"/>
          <a:ext cx="0" cy="0"/>
          <a:chOff x="0" y="0"/>
          <a:chExt cx="0" cy="0"/>
        </a:xfrm>
      </p:grpSpPr>
      <p:pic>
        <p:nvPicPr>
          <p:cNvPr descr="13629408" id="99" name="Google Shape;99;p9"/>
          <p:cNvPicPr preferRelativeResize="0"/>
          <p:nvPr/>
        </p:nvPicPr>
        <p:blipFill>
          <a:blip r:embed="rId2">
            <a:alphaModFix amt="5000"/>
          </a:blip>
          <a:stretch>
            <a:fillRect/>
          </a:stretch>
        </p:blipFill>
        <p:spPr>
          <a:xfrm>
            <a:off x="267350" y="-213"/>
            <a:ext cx="5143500" cy="5143500"/>
          </a:xfrm>
          <a:prstGeom prst="rect">
            <a:avLst/>
          </a:prstGeom>
          <a:noFill/>
          <a:ln>
            <a:noFill/>
          </a:ln>
        </p:spPr>
      </p:pic>
      <p:grpSp>
        <p:nvGrpSpPr>
          <p:cNvPr id="100" name="Google Shape;100;p9"/>
          <p:cNvGrpSpPr/>
          <p:nvPr/>
        </p:nvGrpSpPr>
        <p:grpSpPr>
          <a:xfrm>
            <a:off x="0" y="381001"/>
            <a:ext cx="1037850" cy="1016287"/>
            <a:chOff x="0" y="381001"/>
            <a:chExt cx="1037850" cy="1016287"/>
          </a:xfrm>
        </p:grpSpPr>
        <p:sp>
          <p:nvSpPr>
            <p:cNvPr id="101" name="Google Shape;101;p9"/>
            <p:cNvSpPr/>
            <p:nvPr/>
          </p:nvSpPr>
          <p:spPr>
            <a:xfrm rot="-5400000">
              <a:off x="0" y="381001"/>
              <a:ext cx="808800" cy="808800"/>
            </a:xfrm>
            <a:prstGeom prst="diagStripe">
              <a:avLst>
                <a:gd fmla="val 50000" name="adj"/>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9"/>
            <p:cNvSpPr/>
            <p:nvPr/>
          </p:nvSpPr>
          <p:spPr>
            <a:xfrm flipH="1">
              <a:off x="229050" y="588489"/>
              <a:ext cx="808800" cy="808800"/>
            </a:xfrm>
            <a:prstGeom prst="diagStripe">
              <a:avLst>
                <a:gd fmla="val 50000" name="adj"/>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9"/>
          <p:cNvSpPr txBox="1"/>
          <p:nvPr>
            <p:ph type="title"/>
          </p:nvPr>
        </p:nvSpPr>
        <p:spPr>
          <a:xfrm>
            <a:off x="1297500" y="1658325"/>
            <a:ext cx="3036300" cy="17517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 name="Google Shape;104;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05" name="Google Shape;105;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6" name="Google Shape;106;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7" name="Shape 107"/>
        <p:cNvGrpSpPr/>
        <p:nvPr/>
      </p:nvGrpSpPr>
      <p:grpSpPr>
        <a:xfrm>
          <a:off x="0" y="0"/>
          <a:ext cx="0" cy="0"/>
          <a:chOff x="0" y="0"/>
          <a:chExt cx="0" cy="0"/>
        </a:xfrm>
      </p:grpSpPr>
      <p:grpSp>
        <p:nvGrpSpPr>
          <p:cNvPr id="108" name="Google Shape;108;p10"/>
          <p:cNvGrpSpPr/>
          <p:nvPr/>
        </p:nvGrpSpPr>
        <p:grpSpPr>
          <a:xfrm>
            <a:off x="0" y="4128572"/>
            <a:ext cx="698925" cy="684657"/>
            <a:chOff x="0" y="3785672"/>
            <a:chExt cx="698925" cy="684657"/>
          </a:xfrm>
        </p:grpSpPr>
        <p:sp>
          <p:nvSpPr>
            <p:cNvPr id="109" name="Google Shape;109;p10"/>
            <p:cNvSpPr/>
            <p:nvPr/>
          </p:nvSpPr>
          <p:spPr>
            <a:xfrm rot="-5400000">
              <a:off x="0" y="3785672"/>
              <a:ext cx="544800" cy="544800"/>
            </a:xfrm>
            <a:prstGeom prst="diagStripe">
              <a:avLst>
                <a:gd fmla="val 50000" name="adj"/>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
            <p:cNvSpPr/>
            <p:nvPr/>
          </p:nvSpPr>
          <p:spPr>
            <a:xfrm flipH="1">
              <a:off x="154125" y="3925529"/>
              <a:ext cx="544800" cy="544800"/>
            </a:xfrm>
            <a:prstGeom prst="diagStripe">
              <a:avLst>
                <a:gd fmla="val 50000" name="adj"/>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12" name="Google Shape;11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descr="13629408" id="113" name="Google Shape;113;p10"/>
          <p:cNvPicPr preferRelativeResize="0"/>
          <p:nvPr/>
        </p:nvPicPr>
        <p:blipFill>
          <a:blip r:embed="rId2">
            <a:alphaModFix amt="5000"/>
          </a:blip>
          <a:stretch>
            <a:fillRect/>
          </a:stretch>
        </p:blipFill>
        <p:spPr>
          <a:xfrm>
            <a:off x="3748025" y="0"/>
            <a:ext cx="5143500"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rgbClr val="0B539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thub.com/kubernetes/kubernetes/blob/master/cmd/kube-controller-manager/app/controllermanager.go#L33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kubernetes.io/docs/concepts/overview/working-with-objects/labels/#syntax-and-character-s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0.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mailto:rkillen@umich.edu" TargetMode="Externa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7.png"/><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4.png"/><Relationship Id="rId4" Type="http://schemas.openxmlformats.org/officeDocument/2006/relationships/image" Target="../media/image22.png"/><Relationship Id="rId5" Type="http://schemas.openxmlformats.org/officeDocument/2006/relationships/image" Target="../media/image18.png"/><Relationship Id="rId6"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2.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3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3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3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3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3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2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2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pic>
        <p:nvPicPr>
          <p:cNvPr descr="13629408" id="145" name="Google Shape;145;p13"/>
          <p:cNvPicPr preferRelativeResize="0"/>
          <p:nvPr/>
        </p:nvPicPr>
        <p:blipFill>
          <a:blip r:embed="rId3">
            <a:alphaModFix amt="5000"/>
          </a:blip>
          <a:stretch>
            <a:fillRect/>
          </a:stretch>
        </p:blipFill>
        <p:spPr>
          <a:xfrm>
            <a:off x="3748025" y="0"/>
            <a:ext cx="5143500" cy="5143500"/>
          </a:xfrm>
          <a:prstGeom prst="rect">
            <a:avLst/>
          </a:prstGeom>
          <a:noFill/>
          <a:ln>
            <a:noFill/>
          </a:ln>
        </p:spPr>
      </p:pic>
      <p:sp>
        <p:nvSpPr>
          <p:cNvPr id="146" name="Google Shape;146;p13"/>
          <p:cNvSpPr txBox="1"/>
          <p:nvPr>
            <p:ph type="ctrTitle"/>
          </p:nvPr>
        </p:nvSpPr>
        <p:spPr>
          <a:xfrm>
            <a:off x="2954225" y="1293425"/>
            <a:ext cx="5937300" cy="157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      Kubernetes</a:t>
            </a:r>
            <a:endParaRPr sz="4800"/>
          </a:p>
        </p:txBody>
      </p:sp>
      <p:sp>
        <p:nvSpPr>
          <p:cNvPr id="147" name="Google Shape;147;p13"/>
          <p:cNvSpPr txBox="1"/>
          <p:nvPr>
            <p:ph idx="1" type="subTitle"/>
          </p:nvPr>
        </p:nvSpPr>
        <p:spPr>
          <a:xfrm>
            <a:off x="4290125" y="2246100"/>
            <a:ext cx="4601400" cy="50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2400"/>
              <a:t> A Comprehensive Overview</a:t>
            </a:r>
            <a:endParaRPr sz="2400"/>
          </a:p>
        </p:txBody>
      </p:sp>
      <p:sp>
        <p:nvSpPr>
          <p:cNvPr id="148" name="Google Shape;148;p13"/>
          <p:cNvSpPr txBox="1"/>
          <p:nvPr/>
        </p:nvSpPr>
        <p:spPr>
          <a:xfrm>
            <a:off x="6884400" y="4776100"/>
            <a:ext cx="2259600" cy="325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lt1"/>
                </a:solidFill>
                <a:latin typeface="Lato"/>
                <a:ea typeface="Lato"/>
                <a:cs typeface="Lato"/>
                <a:sym typeface="Lato"/>
              </a:rPr>
              <a:t>Kubernetes v1.8</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1469575" y="2053000"/>
            <a:ext cx="32715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Master</a:t>
            </a:r>
            <a:endParaRPr/>
          </a:p>
          <a:p>
            <a:pPr indent="0" lvl="0" marL="0" rtl="0" algn="ctr">
              <a:spcBef>
                <a:spcPts val="0"/>
              </a:spcBef>
              <a:spcAft>
                <a:spcPts val="0"/>
              </a:spcAft>
              <a:buNone/>
            </a:pPr>
            <a:r>
              <a:rPr lang="en"/>
              <a:t>Components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Master Components</a:t>
            </a:r>
            <a:endParaRPr/>
          </a:p>
        </p:txBody>
      </p:sp>
      <p:sp>
        <p:nvSpPr>
          <p:cNvPr id="207" name="Google Shape;207;p23"/>
          <p:cNvSpPr txBox="1"/>
          <p:nvPr>
            <p:ph idx="1" type="body"/>
          </p:nvPr>
        </p:nvSpPr>
        <p:spPr>
          <a:xfrm>
            <a:off x="3673225" y="1567550"/>
            <a:ext cx="46632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Kube-apiserver</a:t>
            </a:r>
            <a:endParaRPr/>
          </a:p>
          <a:p>
            <a:pPr indent="-311150" lvl="0" marL="457200" rtl="0" algn="l">
              <a:spcBef>
                <a:spcPts val="0"/>
              </a:spcBef>
              <a:spcAft>
                <a:spcPts val="0"/>
              </a:spcAft>
              <a:buSzPts val="1300"/>
              <a:buChar char="●"/>
            </a:pPr>
            <a:r>
              <a:rPr lang="en"/>
              <a:t>Etcd</a:t>
            </a:r>
            <a:endParaRPr/>
          </a:p>
          <a:p>
            <a:pPr indent="-311150" lvl="0" marL="457200" rtl="0" algn="l">
              <a:spcBef>
                <a:spcPts val="0"/>
              </a:spcBef>
              <a:spcAft>
                <a:spcPts val="0"/>
              </a:spcAft>
              <a:buSzPts val="1300"/>
              <a:buChar char="●"/>
            </a:pPr>
            <a:r>
              <a:rPr lang="en"/>
              <a:t>Kube-controller-manager</a:t>
            </a:r>
            <a:endParaRPr/>
          </a:p>
          <a:p>
            <a:pPr indent="-311150" lvl="0" marL="457200" rtl="0" algn="l">
              <a:spcBef>
                <a:spcPts val="0"/>
              </a:spcBef>
              <a:spcAft>
                <a:spcPts val="0"/>
              </a:spcAft>
              <a:buSzPts val="1300"/>
              <a:buChar char="●"/>
            </a:pPr>
            <a:r>
              <a:rPr lang="en"/>
              <a:t>Cloud-controller-manager</a:t>
            </a:r>
            <a:endParaRPr/>
          </a:p>
          <a:p>
            <a:pPr indent="-311150" lvl="0" marL="457200" rtl="0" algn="l">
              <a:spcBef>
                <a:spcPts val="0"/>
              </a:spcBef>
              <a:spcAft>
                <a:spcPts val="0"/>
              </a:spcAft>
              <a:buSzPts val="1300"/>
              <a:buChar char="●"/>
            </a:pPr>
            <a:r>
              <a:rPr lang="en"/>
              <a:t>Kube-scheduler</a:t>
            </a:r>
            <a:endParaRPr/>
          </a:p>
          <a:p>
            <a:pPr indent="0" lvl="0" marL="0" rtl="0" algn="l">
              <a:spcBef>
                <a:spcPts val="1600"/>
              </a:spcBef>
              <a:spcAft>
                <a:spcPts val="1600"/>
              </a:spcAft>
              <a:buNone/>
            </a:pPr>
            <a:r>
              <a:t/>
            </a:r>
            <a:endParaRPr/>
          </a:p>
        </p:txBody>
      </p:sp>
      <p:pic>
        <p:nvPicPr>
          <p:cNvPr id="208" name="Google Shape;208;p23"/>
          <p:cNvPicPr preferRelativeResize="0"/>
          <p:nvPr/>
        </p:nvPicPr>
        <p:blipFill>
          <a:blip r:embed="rId3">
            <a:alphaModFix/>
          </a:blip>
          <a:stretch>
            <a:fillRect/>
          </a:stretch>
        </p:blipFill>
        <p:spPr>
          <a:xfrm>
            <a:off x="1297500" y="1567549"/>
            <a:ext cx="2186145" cy="299472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kube-apiserver</a:t>
            </a:r>
            <a:endParaRPr/>
          </a:p>
        </p:txBody>
      </p:sp>
      <p:sp>
        <p:nvSpPr>
          <p:cNvPr id="214" name="Google Shape;214;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apiserver provides </a:t>
            </a:r>
            <a:r>
              <a:rPr lang="en" sz="1600"/>
              <a:t>a</a:t>
            </a:r>
            <a:r>
              <a:rPr lang="en" sz="1600"/>
              <a:t> </a:t>
            </a:r>
            <a:r>
              <a:rPr lang="en" sz="1600"/>
              <a:t>forward facing REST interface into the kubernetes control plane and datastore.  All clients, including nodes, users and other applications interact with kubernetes </a:t>
            </a:r>
            <a:r>
              <a:rPr b="1" lang="en" sz="1600"/>
              <a:t>strictly</a:t>
            </a:r>
            <a:r>
              <a:rPr lang="en" sz="1600"/>
              <a:t> through the API Server.</a:t>
            </a:r>
            <a:endParaRPr sz="1600"/>
          </a:p>
          <a:p>
            <a:pPr indent="0" lvl="0" marL="0" rtl="0" algn="l">
              <a:spcBef>
                <a:spcPts val="1600"/>
              </a:spcBef>
              <a:spcAft>
                <a:spcPts val="0"/>
              </a:spcAft>
              <a:buNone/>
            </a:pPr>
            <a:r>
              <a:rPr lang="en" sz="1600"/>
              <a:t>It is the true core of Kubernetes acting as the gatekeeper to the cluster by handling authentication and authorization, request validation, mutation, and admission control in addition to being the front-end to the backing datastore.</a:t>
            </a:r>
            <a:endParaRPr sz="1600"/>
          </a:p>
          <a:p>
            <a:pPr indent="0" lvl="0" marL="0" rtl="0" algn="l">
              <a:spcBef>
                <a:spcPts val="1600"/>
              </a:spcBef>
              <a:spcAft>
                <a:spcPts val="1600"/>
              </a:spcAft>
              <a:buNone/>
            </a:pPr>
            <a:r>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etcd</a:t>
            </a:r>
            <a:endParaRPr/>
          </a:p>
        </p:txBody>
      </p:sp>
      <p:sp>
        <p:nvSpPr>
          <p:cNvPr id="220" name="Google Shape;220;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Etcd acts as the cluster datastore; providing a strong, consistent and highly available key-value store used for persisting cluster state.</a:t>
            </a:r>
            <a:endParaRPr sz="1600"/>
          </a:p>
          <a:p>
            <a:pPr indent="0" lvl="0" marL="0" rtl="0" algn="l">
              <a:spcBef>
                <a:spcPts val="1600"/>
              </a:spcBef>
              <a:spcAft>
                <a:spcPts val="1600"/>
              </a:spcAft>
              <a:buNone/>
            </a:pPr>
            <a:r>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6"/>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a:t>
            </a:r>
            <a:r>
              <a:rPr lang="en"/>
              <a:t>ube-controller-manager</a:t>
            </a:r>
            <a:endParaRPr/>
          </a:p>
        </p:txBody>
      </p:sp>
      <p:sp>
        <p:nvSpPr>
          <p:cNvPr id="226" name="Google Shape;226;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controller-manager is the primary daemon that manages  all core component control loops. It monitors the cluster state via the apiserver and steers the cluster towards the desired state.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rPr lang="en" sz="1600"/>
              <a:t>List of core controllers: </a:t>
            </a:r>
            <a:r>
              <a:rPr lang="en" sz="1000" u="sng">
                <a:solidFill>
                  <a:schemeClr val="hlink"/>
                </a:solidFill>
                <a:hlinkClick r:id="rId3"/>
              </a:rPr>
              <a:t>https://github.com/kubernetes/kubernetes/blob/master/cmd/kube-controller-manager/app/controllermanager.go#L332</a:t>
            </a:r>
            <a:endParaRPr sz="1000"/>
          </a:p>
          <a:p>
            <a:pPr indent="0" lvl="0" marL="0" rtl="0" algn="l">
              <a:spcBef>
                <a:spcPts val="1600"/>
              </a:spcBef>
              <a:spcAft>
                <a:spcPts val="0"/>
              </a:spcAft>
              <a:buNone/>
            </a:pPr>
            <a:r>
              <a:t/>
            </a:r>
            <a:endParaRPr sz="1000"/>
          </a:p>
          <a:p>
            <a:pPr indent="0" lvl="0" marL="0" rtl="0" algn="l">
              <a:spcBef>
                <a:spcPts val="1600"/>
              </a:spcBef>
              <a:spcAft>
                <a:spcPts val="1600"/>
              </a:spcAft>
              <a:buNone/>
            </a:pPr>
            <a:r>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7"/>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t>
            </a:r>
            <a:r>
              <a:rPr lang="en"/>
              <a:t>loud-controller-manager</a:t>
            </a:r>
            <a:endParaRPr/>
          </a:p>
        </p:txBody>
      </p:sp>
      <p:sp>
        <p:nvSpPr>
          <p:cNvPr id="232" name="Google Shape;232;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cloud-controller-manager is a daemon that provides cloud-provider specific knowledge and integration capability into the core control loop of Kubernetes. The controllers include Node, Route, Service, and add an additional controller to handle PersistentVolumeLabels . </a:t>
            </a:r>
            <a:endParaRPr sz="1600"/>
          </a:p>
          <a:p>
            <a:pPr indent="0" lvl="0" marL="0" rtl="0" algn="l">
              <a:spcBef>
                <a:spcPts val="1600"/>
              </a:spcBef>
              <a:spcAft>
                <a:spcPts val="1600"/>
              </a:spcAft>
              <a:buNone/>
            </a:pPr>
            <a:r>
              <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8"/>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a:t>
            </a:r>
            <a:r>
              <a:rPr lang="en"/>
              <a:t>ube-scheduler</a:t>
            </a:r>
            <a:endParaRPr/>
          </a:p>
        </p:txBody>
      </p:sp>
      <p:sp>
        <p:nvSpPr>
          <p:cNvPr id="238" name="Google Shape;238;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Kube-scheduler is a verbose policy-rich engine that evaluates workload requirements and attempts to place it on a matching resource. These requirements can include such things as general hardware reqs, affinity, anti-affinity, and other custom resource requirements.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9"/>
          <p:cNvSpPr txBox="1"/>
          <p:nvPr>
            <p:ph type="title"/>
          </p:nvPr>
        </p:nvSpPr>
        <p:spPr>
          <a:xfrm>
            <a:off x="1583300" y="2053000"/>
            <a:ext cx="33327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Node</a:t>
            </a:r>
            <a:endParaRPr/>
          </a:p>
          <a:p>
            <a:pPr indent="0" lvl="0" marL="0" rtl="0" algn="ctr">
              <a:spcBef>
                <a:spcPts val="0"/>
              </a:spcBef>
              <a:spcAft>
                <a:spcPts val="0"/>
              </a:spcAft>
              <a:buNone/>
            </a:pPr>
            <a:r>
              <a:rPr lang="en"/>
              <a:t>Components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0"/>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Node Components</a:t>
            </a:r>
            <a:endParaRPr/>
          </a:p>
        </p:txBody>
      </p:sp>
      <p:sp>
        <p:nvSpPr>
          <p:cNvPr id="249" name="Google Shape;249;p30"/>
          <p:cNvSpPr txBox="1"/>
          <p:nvPr>
            <p:ph idx="1" type="body"/>
          </p:nvPr>
        </p:nvSpPr>
        <p:spPr>
          <a:xfrm>
            <a:off x="3719050" y="1567550"/>
            <a:ext cx="46173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Kubelet</a:t>
            </a:r>
            <a:endParaRPr/>
          </a:p>
          <a:p>
            <a:pPr indent="-311150" lvl="0" marL="457200" rtl="0" algn="l">
              <a:spcBef>
                <a:spcPts val="0"/>
              </a:spcBef>
              <a:spcAft>
                <a:spcPts val="0"/>
              </a:spcAft>
              <a:buSzPts val="1300"/>
              <a:buChar char="●"/>
            </a:pPr>
            <a:r>
              <a:rPr lang="en"/>
              <a:t>Kube-proxy</a:t>
            </a:r>
            <a:endParaRPr/>
          </a:p>
          <a:p>
            <a:pPr indent="-311150" lvl="0" marL="457200" rtl="0" algn="l">
              <a:spcBef>
                <a:spcPts val="0"/>
              </a:spcBef>
              <a:spcAft>
                <a:spcPts val="0"/>
              </a:spcAft>
              <a:buSzPts val="1300"/>
              <a:buChar char="●"/>
            </a:pPr>
            <a:r>
              <a:rPr lang="en"/>
              <a:t>Container runtime engine</a:t>
            </a:r>
            <a:endParaRPr/>
          </a:p>
          <a:p>
            <a:pPr indent="0" lvl="0" marL="0" rtl="0" algn="l">
              <a:spcBef>
                <a:spcPts val="1600"/>
              </a:spcBef>
              <a:spcAft>
                <a:spcPts val="1600"/>
              </a:spcAft>
              <a:buNone/>
            </a:pPr>
            <a:r>
              <a:t/>
            </a:r>
            <a:endParaRPr/>
          </a:p>
        </p:txBody>
      </p:sp>
      <p:pic>
        <p:nvPicPr>
          <p:cNvPr id="250" name="Google Shape;250;p30"/>
          <p:cNvPicPr preferRelativeResize="0"/>
          <p:nvPr/>
        </p:nvPicPr>
        <p:blipFill>
          <a:blip r:embed="rId3">
            <a:alphaModFix/>
          </a:blip>
          <a:stretch>
            <a:fillRect/>
          </a:stretch>
        </p:blipFill>
        <p:spPr>
          <a:xfrm>
            <a:off x="1297500" y="1567550"/>
            <a:ext cx="2421547" cy="29112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1"/>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kubelet</a:t>
            </a:r>
            <a:endParaRPr/>
          </a:p>
        </p:txBody>
      </p:sp>
      <p:sp>
        <p:nvSpPr>
          <p:cNvPr id="256" name="Google Shape;256;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Acts as the node agent responsible for managing  pod lifecycle  on its host. Kubelet understands YAML container manifests that it can read from several sources:</a:t>
            </a:r>
            <a:endParaRPr sz="1600"/>
          </a:p>
          <a:p>
            <a:pPr indent="-330200" lvl="0" marL="457200" rtl="0" algn="l">
              <a:spcBef>
                <a:spcPts val="1600"/>
              </a:spcBef>
              <a:spcAft>
                <a:spcPts val="0"/>
              </a:spcAft>
              <a:buSzPts val="1600"/>
              <a:buChar char="●"/>
            </a:pPr>
            <a:r>
              <a:rPr lang="en" sz="1600"/>
              <a:t>File path</a:t>
            </a:r>
            <a:endParaRPr sz="1600"/>
          </a:p>
          <a:p>
            <a:pPr indent="-330200" lvl="0" marL="457200" rtl="0" algn="l">
              <a:spcBef>
                <a:spcPts val="0"/>
              </a:spcBef>
              <a:spcAft>
                <a:spcPts val="0"/>
              </a:spcAft>
              <a:buSzPts val="1600"/>
              <a:buChar char="●"/>
            </a:pPr>
            <a:r>
              <a:rPr lang="en" sz="1600"/>
              <a:t>HTTP Endpoint</a:t>
            </a:r>
            <a:endParaRPr sz="1600"/>
          </a:p>
          <a:p>
            <a:pPr indent="-330200" lvl="0" marL="457200" rtl="0" algn="l">
              <a:spcBef>
                <a:spcPts val="0"/>
              </a:spcBef>
              <a:spcAft>
                <a:spcPts val="0"/>
              </a:spcAft>
              <a:buSzPts val="1600"/>
              <a:buChar char="●"/>
            </a:pPr>
            <a:r>
              <a:rPr lang="en" sz="1600"/>
              <a:t>Etcd watch acting on any changes</a:t>
            </a:r>
            <a:endParaRPr sz="1600"/>
          </a:p>
          <a:p>
            <a:pPr indent="-330200" lvl="0" marL="457200" rtl="0" algn="l">
              <a:spcBef>
                <a:spcPts val="0"/>
              </a:spcBef>
              <a:spcAft>
                <a:spcPts val="0"/>
              </a:spcAft>
              <a:buSzPts val="1600"/>
              <a:buChar char="●"/>
            </a:pPr>
            <a:r>
              <a:rPr lang="en" sz="1600"/>
              <a:t>HTTP Server mode accepting container manifests over a simple API.</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4"/>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154" name="Google Shape;154;p14"/>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Introduction</a:t>
            </a:r>
            <a:endParaRPr/>
          </a:p>
          <a:p>
            <a:pPr indent="-298450" lvl="1" marL="914400" rtl="0" algn="l">
              <a:spcBef>
                <a:spcPts val="0"/>
              </a:spcBef>
              <a:spcAft>
                <a:spcPts val="0"/>
              </a:spcAft>
              <a:buSzPts val="1100"/>
              <a:buChar char="○"/>
            </a:pPr>
            <a:r>
              <a:rPr lang="en"/>
              <a:t>Who am I?</a:t>
            </a:r>
            <a:endParaRPr/>
          </a:p>
          <a:p>
            <a:pPr indent="-298450" lvl="1" marL="914400" rtl="0" algn="l">
              <a:spcBef>
                <a:spcPts val="0"/>
              </a:spcBef>
              <a:spcAft>
                <a:spcPts val="0"/>
              </a:spcAft>
              <a:buSzPts val="1100"/>
              <a:buChar char="○"/>
            </a:pPr>
            <a:r>
              <a:rPr lang="en"/>
              <a:t>What is Kubernetes?</a:t>
            </a:r>
            <a:endParaRPr/>
          </a:p>
          <a:p>
            <a:pPr indent="-298450" lvl="1" marL="914400" rtl="0" algn="l">
              <a:spcBef>
                <a:spcPts val="0"/>
              </a:spcBef>
              <a:spcAft>
                <a:spcPts val="0"/>
              </a:spcAft>
              <a:buSzPts val="1100"/>
              <a:buChar char="○"/>
            </a:pPr>
            <a:r>
              <a:rPr lang="en"/>
              <a:t>What does Kubernetes do?</a:t>
            </a:r>
            <a:endParaRPr/>
          </a:p>
          <a:p>
            <a:pPr indent="-311150" lvl="0" marL="457200" rtl="0" algn="l">
              <a:spcBef>
                <a:spcPts val="0"/>
              </a:spcBef>
              <a:spcAft>
                <a:spcPts val="0"/>
              </a:spcAft>
              <a:buSzPts val="1300"/>
              <a:buChar char="●"/>
            </a:pPr>
            <a:r>
              <a:rPr lang="en"/>
              <a:t>Architecture</a:t>
            </a:r>
            <a:endParaRPr/>
          </a:p>
          <a:p>
            <a:pPr indent="-298450" lvl="1" marL="914400" rtl="0" algn="l">
              <a:spcBef>
                <a:spcPts val="0"/>
              </a:spcBef>
              <a:spcAft>
                <a:spcPts val="0"/>
              </a:spcAft>
              <a:buSzPts val="1100"/>
              <a:buChar char="○"/>
            </a:pPr>
            <a:r>
              <a:rPr lang="en"/>
              <a:t>Master Components</a:t>
            </a:r>
            <a:endParaRPr/>
          </a:p>
          <a:p>
            <a:pPr indent="-298450" lvl="1" marL="914400" rtl="0" algn="l">
              <a:spcBef>
                <a:spcPts val="0"/>
              </a:spcBef>
              <a:spcAft>
                <a:spcPts val="0"/>
              </a:spcAft>
              <a:buSzPts val="1100"/>
              <a:buChar char="○"/>
            </a:pPr>
            <a:r>
              <a:rPr lang="en"/>
              <a:t>Node Components</a:t>
            </a:r>
            <a:endParaRPr/>
          </a:p>
          <a:p>
            <a:pPr indent="-298450" lvl="1" marL="914400" rtl="0" algn="l">
              <a:spcBef>
                <a:spcPts val="0"/>
              </a:spcBef>
              <a:spcAft>
                <a:spcPts val="0"/>
              </a:spcAft>
              <a:buSzPts val="1100"/>
              <a:buChar char="○"/>
            </a:pPr>
            <a:r>
              <a:rPr lang="en"/>
              <a:t>Additional Services</a:t>
            </a:r>
            <a:endParaRPr/>
          </a:p>
          <a:p>
            <a:pPr indent="-298450" lvl="1" marL="914400" rtl="0" algn="l">
              <a:spcBef>
                <a:spcPts val="0"/>
              </a:spcBef>
              <a:spcAft>
                <a:spcPts val="0"/>
              </a:spcAft>
              <a:buSzPts val="1100"/>
              <a:buChar char="○"/>
            </a:pPr>
            <a:r>
              <a:rPr lang="en"/>
              <a:t>Networking</a:t>
            </a:r>
            <a:endParaRPr/>
          </a:p>
        </p:txBody>
      </p:sp>
      <p:sp>
        <p:nvSpPr>
          <p:cNvPr id="155" name="Google Shape;155;p14"/>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Concepts</a:t>
            </a:r>
            <a:endParaRPr/>
          </a:p>
          <a:p>
            <a:pPr indent="-298450" lvl="1" marL="914400" rtl="0" algn="l">
              <a:spcBef>
                <a:spcPts val="0"/>
              </a:spcBef>
              <a:spcAft>
                <a:spcPts val="0"/>
              </a:spcAft>
              <a:buSzPts val="1100"/>
              <a:buChar char="○"/>
            </a:pPr>
            <a:r>
              <a:rPr lang="en"/>
              <a:t>Core</a:t>
            </a:r>
            <a:endParaRPr/>
          </a:p>
          <a:p>
            <a:pPr indent="-298450" lvl="1" marL="914400" rtl="0" algn="l">
              <a:spcBef>
                <a:spcPts val="0"/>
              </a:spcBef>
              <a:spcAft>
                <a:spcPts val="0"/>
              </a:spcAft>
              <a:buSzPts val="1100"/>
              <a:buChar char="○"/>
            </a:pPr>
            <a:r>
              <a:rPr lang="en"/>
              <a:t>Workloads</a:t>
            </a:r>
            <a:endParaRPr/>
          </a:p>
          <a:p>
            <a:pPr indent="-298450" lvl="1" marL="914400" rtl="0" algn="l">
              <a:spcBef>
                <a:spcPts val="0"/>
              </a:spcBef>
              <a:spcAft>
                <a:spcPts val="0"/>
              </a:spcAft>
              <a:buSzPts val="1100"/>
              <a:buChar char="○"/>
            </a:pPr>
            <a:r>
              <a:rPr lang="en"/>
              <a:t>Network</a:t>
            </a:r>
            <a:endParaRPr/>
          </a:p>
          <a:p>
            <a:pPr indent="-298450" lvl="1" marL="914400" rtl="0" algn="l">
              <a:spcBef>
                <a:spcPts val="0"/>
              </a:spcBef>
              <a:spcAft>
                <a:spcPts val="0"/>
              </a:spcAft>
              <a:buSzPts val="1100"/>
              <a:buChar char="○"/>
            </a:pPr>
            <a:r>
              <a:rPr lang="en"/>
              <a:t>Storage</a:t>
            </a:r>
            <a:endParaRPr/>
          </a:p>
          <a:p>
            <a:pPr indent="-298450" lvl="1" marL="914400" rtl="0" algn="l">
              <a:spcBef>
                <a:spcPts val="0"/>
              </a:spcBef>
              <a:spcAft>
                <a:spcPts val="0"/>
              </a:spcAft>
              <a:buSzPts val="1100"/>
              <a:buChar char="○"/>
            </a:pPr>
            <a:r>
              <a:rPr lang="en"/>
              <a:t>Configuration</a:t>
            </a:r>
            <a:endParaRPr/>
          </a:p>
          <a:p>
            <a:pPr indent="-298450" lvl="1" marL="914400" rtl="0" algn="l">
              <a:spcBef>
                <a:spcPts val="0"/>
              </a:spcBef>
              <a:spcAft>
                <a:spcPts val="0"/>
              </a:spcAft>
              <a:buSzPts val="1100"/>
              <a:buChar char="○"/>
            </a:pPr>
            <a:r>
              <a:rPr lang="en"/>
              <a:t>Auth and Identity</a:t>
            </a:r>
            <a:endParaRPr/>
          </a:p>
          <a:p>
            <a:pPr indent="-311150" lvl="0" marL="457200" rtl="0" algn="l">
              <a:spcBef>
                <a:spcPts val="0"/>
              </a:spcBef>
              <a:spcAft>
                <a:spcPts val="0"/>
              </a:spcAft>
              <a:buSzPts val="1300"/>
              <a:buChar char="●"/>
            </a:pPr>
            <a:r>
              <a:rPr lang="en"/>
              <a:t>Behind the Scenes</a:t>
            </a:r>
            <a:endParaRPr/>
          </a:p>
          <a:p>
            <a:pPr indent="-298450" lvl="1" marL="914400" rtl="0" algn="l">
              <a:spcBef>
                <a:spcPts val="0"/>
              </a:spcBef>
              <a:spcAft>
                <a:spcPts val="0"/>
              </a:spcAft>
              <a:buSzPts val="1100"/>
              <a:buChar char="○"/>
            </a:pPr>
            <a:r>
              <a:rPr lang="en"/>
              <a:t>Deployment from Beginning to End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2"/>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kube-proxy</a:t>
            </a:r>
            <a:endParaRPr/>
          </a:p>
        </p:txBody>
      </p:sp>
      <p:sp>
        <p:nvSpPr>
          <p:cNvPr id="262" name="Google Shape;262;p3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Manages the network rules on each node and performs connection forwarding or load balancing for Kubernetes cluster services.</a:t>
            </a:r>
            <a:endParaRPr sz="1600"/>
          </a:p>
          <a:p>
            <a:pPr indent="0" lvl="0" marL="0" rtl="0" algn="l">
              <a:spcBef>
                <a:spcPts val="1600"/>
              </a:spcBef>
              <a:spcAft>
                <a:spcPts val="0"/>
              </a:spcAft>
              <a:buNone/>
            </a:pPr>
            <a:r>
              <a:rPr lang="en" sz="1600"/>
              <a:t>Available Proxy Modes:</a:t>
            </a:r>
            <a:endParaRPr sz="1600"/>
          </a:p>
          <a:p>
            <a:pPr indent="-330200" lvl="0" marL="457200" rtl="0" algn="l">
              <a:spcBef>
                <a:spcPts val="1600"/>
              </a:spcBef>
              <a:spcAft>
                <a:spcPts val="0"/>
              </a:spcAft>
              <a:buSzPts val="1600"/>
              <a:buChar char="●"/>
            </a:pPr>
            <a:r>
              <a:rPr lang="en" sz="1600"/>
              <a:t>Userspace</a:t>
            </a:r>
            <a:endParaRPr sz="1600"/>
          </a:p>
          <a:p>
            <a:pPr indent="-330200" lvl="0" marL="457200" rtl="0" algn="l">
              <a:spcBef>
                <a:spcPts val="0"/>
              </a:spcBef>
              <a:spcAft>
                <a:spcPts val="0"/>
              </a:spcAft>
              <a:buSzPts val="1600"/>
              <a:buChar char="●"/>
            </a:pPr>
            <a:r>
              <a:rPr lang="en" sz="1600"/>
              <a:t>iptables</a:t>
            </a:r>
            <a:endParaRPr sz="1600"/>
          </a:p>
          <a:p>
            <a:pPr indent="-330200" lvl="0" marL="457200" rtl="0" algn="l">
              <a:spcBef>
                <a:spcPts val="0"/>
              </a:spcBef>
              <a:spcAft>
                <a:spcPts val="0"/>
              </a:spcAft>
              <a:buSzPts val="1600"/>
              <a:buChar char="●"/>
            </a:pPr>
            <a:r>
              <a:rPr lang="en" sz="1600"/>
              <a:t>ipvs (alpha in 1.8)</a:t>
            </a:r>
            <a:endParaRPr sz="1600"/>
          </a:p>
          <a:p>
            <a:pPr indent="0" lvl="0" marL="0" rtl="0" algn="l">
              <a:spcBef>
                <a:spcPts val="1600"/>
              </a:spcBef>
              <a:spcAft>
                <a:spcPts val="1600"/>
              </a:spcAft>
              <a:buNone/>
            </a:pPr>
            <a:r>
              <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3"/>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Container Runtime</a:t>
            </a:r>
            <a:endParaRPr/>
          </a:p>
        </p:txBody>
      </p:sp>
      <p:sp>
        <p:nvSpPr>
          <p:cNvPr id="268" name="Google Shape;268;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respect to Kubernetes, A container runtime is a CRI (Container Runtime Interface) compatible  application that executes and manages containers. </a:t>
            </a:r>
            <a:endParaRPr/>
          </a:p>
          <a:p>
            <a:pPr indent="-311150" lvl="0" marL="457200" rtl="0" algn="l">
              <a:spcBef>
                <a:spcPts val="1600"/>
              </a:spcBef>
              <a:spcAft>
                <a:spcPts val="0"/>
              </a:spcAft>
              <a:buSzPts val="1300"/>
              <a:buChar char="●"/>
            </a:pPr>
            <a:r>
              <a:rPr lang="en"/>
              <a:t>Containerd (docker)</a:t>
            </a:r>
            <a:endParaRPr/>
          </a:p>
          <a:p>
            <a:pPr indent="-311150" lvl="0" marL="457200" rtl="0" algn="l">
              <a:spcBef>
                <a:spcPts val="0"/>
              </a:spcBef>
              <a:spcAft>
                <a:spcPts val="0"/>
              </a:spcAft>
              <a:buSzPts val="1300"/>
              <a:buChar char="●"/>
            </a:pPr>
            <a:r>
              <a:rPr lang="en"/>
              <a:t>Cri-o </a:t>
            </a:r>
            <a:endParaRPr/>
          </a:p>
          <a:p>
            <a:pPr indent="-311150" lvl="0" marL="457200" rtl="0" algn="l">
              <a:spcBef>
                <a:spcPts val="0"/>
              </a:spcBef>
              <a:spcAft>
                <a:spcPts val="0"/>
              </a:spcAft>
              <a:buSzPts val="1300"/>
              <a:buChar char="●"/>
            </a:pPr>
            <a:r>
              <a:rPr lang="en"/>
              <a:t>Rkt</a:t>
            </a:r>
            <a:endParaRPr/>
          </a:p>
          <a:p>
            <a:pPr indent="-311150" lvl="0" marL="457200" rtl="0" algn="l">
              <a:spcBef>
                <a:spcPts val="0"/>
              </a:spcBef>
              <a:spcAft>
                <a:spcPts val="0"/>
              </a:spcAft>
              <a:buSzPts val="1300"/>
              <a:buChar char="●"/>
            </a:pPr>
            <a:r>
              <a:rPr lang="en"/>
              <a:t>Kata (formerly clear and hyper)</a:t>
            </a:r>
            <a:endParaRPr/>
          </a:p>
          <a:p>
            <a:pPr indent="-311150" lvl="0" marL="457200" rtl="0" algn="l">
              <a:spcBef>
                <a:spcPts val="0"/>
              </a:spcBef>
              <a:spcAft>
                <a:spcPts val="0"/>
              </a:spcAft>
              <a:buSzPts val="1300"/>
              <a:buChar char="●"/>
            </a:pPr>
            <a:r>
              <a:rPr lang="en"/>
              <a:t>Virtlet (VM CRI compatible runtime)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4"/>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Additional Services</a:t>
            </a:r>
            <a:endParaRPr/>
          </a:p>
        </p:txBody>
      </p:sp>
      <p:sp>
        <p:nvSpPr>
          <p:cNvPr id="274" name="Google Shape;274;p3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Kube-dns</a:t>
            </a:r>
            <a:r>
              <a:rPr lang="en" sz="1600"/>
              <a:t> - Provides cluster wide DNS Services. Services are resolvable to </a:t>
            </a:r>
            <a:r>
              <a:rPr i="1" lang="en" sz="1600"/>
              <a:t>&lt;service&gt;.&lt;namespace&gt;.svc.cluster.local</a:t>
            </a:r>
            <a:r>
              <a:rPr lang="en" sz="1600"/>
              <a:t>.</a:t>
            </a:r>
            <a:endParaRPr sz="1600"/>
          </a:p>
          <a:p>
            <a:pPr indent="0" lvl="0" marL="0" rtl="0" algn="l">
              <a:spcBef>
                <a:spcPts val="1600"/>
              </a:spcBef>
              <a:spcAft>
                <a:spcPts val="0"/>
              </a:spcAft>
              <a:buNone/>
            </a:pPr>
            <a:r>
              <a:rPr b="1" lang="en" sz="1600"/>
              <a:t>Heapster - </a:t>
            </a:r>
            <a:r>
              <a:rPr lang="en" sz="1600"/>
              <a:t> Metrics Collector for kubernetes cluster, used by some resources such as the Horizontal Pod Autoscaler. (required for kubedashboard metrics)</a:t>
            </a:r>
            <a:endParaRPr sz="1600"/>
          </a:p>
          <a:p>
            <a:pPr indent="0" lvl="0" marL="0" rtl="0" algn="l">
              <a:spcBef>
                <a:spcPts val="1600"/>
              </a:spcBef>
              <a:spcAft>
                <a:spcPts val="0"/>
              </a:spcAft>
              <a:buNone/>
            </a:pPr>
            <a:r>
              <a:rPr b="1" lang="en" sz="1600"/>
              <a:t>Kube-dashboard </a:t>
            </a:r>
            <a:r>
              <a:rPr lang="en" sz="1600"/>
              <a:t>- A general purpose web based UI for kubernetes.</a:t>
            </a:r>
            <a:endParaRPr sz="1600"/>
          </a:p>
          <a:p>
            <a:pPr indent="0" lvl="0" marL="0" rtl="0" algn="l">
              <a:spcBef>
                <a:spcPts val="1600"/>
              </a:spcBef>
              <a:spcAft>
                <a:spcPts val="1600"/>
              </a:spcAft>
              <a:buNone/>
            </a:pPr>
            <a:r>
              <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5"/>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Networking</a:t>
            </a:r>
            <a:endParaRPr sz="3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6"/>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Networking - </a:t>
            </a:r>
            <a:r>
              <a:rPr lang="en"/>
              <a:t>Fundamental</a:t>
            </a:r>
            <a:r>
              <a:rPr lang="en"/>
              <a:t> Rules</a:t>
            </a:r>
            <a:endParaRPr/>
          </a:p>
        </p:txBody>
      </p:sp>
      <p:sp>
        <p:nvSpPr>
          <p:cNvPr id="285" name="Google Shape;285;p3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arenR"/>
            </a:pPr>
            <a:r>
              <a:rPr lang="en" sz="1600"/>
              <a:t>All Pods can communicate with all other Pods without NAT</a:t>
            </a:r>
            <a:endParaRPr sz="1600"/>
          </a:p>
          <a:p>
            <a:pPr indent="-330200" lvl="0" marL="457200" rtl="0" algn="l">
              <a:spcBef>
                <a:spcPts val="0"/>
              </a:spcBef>
              <a:spcAft>
                <a:spcPts val="0"/>
              </a:spcAft>
              <a:buSzPts val="1600"/>
              <a:buAutoNum type="arabicParenR"/>
            </a:pPr>
            <a:r>
              <a:rPr lang="en" sz="1600"/>
              <a:t>All nodes can communicate with all Pods (and vice-versa) without NAT.</a:t>
            </a:r>
            <a:endParaRPr sz="1600"/>
          </a:p>
          <a:p>
            <a:pPr indent="-330200" lvl="0" marL="457200" rtl="0" algn="l">
              <a:spcBef>
                <a:spcPts val="0"/>
              </a:spcBef>
              <a:spcAft>
                <a:spcPts val="0"/>
              </a:spcAft>
              <a:buSzPts val="1600"/>
              <a:buAutoNum type="arabicParenR"/>
            </a:pPr>
            <a:r>
              <a:rPr lang="en" sz="1600"/>
              <a:t>The IP that a Pod sees itself as is the same IP that others see it as.</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7"/>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Networking - Fundamentals Applied </a:t>
            </a:r>
            <a:endParaRPr/>
          </a:p>
        </p:txBody>
      </p:sp>
      <p:sp>
        <p:nvSpPr>
          <p:cNvPr id="291" name="Google Shape;291;p3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Containers </a:t>
            </a:r>
            <a:r>
              <a:rPr lang="en" sz="1600"/>
              <a:t>in a pod exist within the same network namespace and share an IP; allowing for intrapod communication over </a:t>
            </a:r>
            <a:r>
              <a:rPr i="1" lang="en" sz="1600"/>
              <a:t>localhost.</a:t>
            </a:r>
            <a:endParaRPr i="1" sz="1600"/>
          </a:p>
          <a:p>
            <a:pPr indent="0" lvl="0" marL="0" rtl="0" algn="l">
              <a:spcBef>
                <a:spcPts val="1600"/>
              </a:spcBef>
              <a:spcAft>
                <a:spcPts val="0"/>
              </a:spcAft>
              <a:buNone/>
            </a:pPr>
            <a:r>
              <a:rPr b="1" lang="en" sz="1600"/>
              <a:t>Pods</a:t>
            </a:r>
            <a:r>
              <a:rPr lang="en" sz="1600"/>
              <a:t> are given a cluster unique IP for the duration of its lifecycle, but the pods themselves are fundamentally ephemeral.</a:t>
            </a:r>
            <a:endParaRPr sz="1600"/>
          </a:p>
          <a:p>
            <a:pPr indent="0" lvl="0" marL="0" rtl="0" algn="l">
              <a:spcBef>
                <a:spcPts val="1600"/>
              </a:spcBef>
              <a:spcAft>
                <a:spcPts val="0"/>
              </a:spcAft>
              <a:buNone/>
            </a:pPr>
            <a:r>
              <a:rPr b="1" lang="en" sz="1600"/>
              <a:t>Services</a:t>
            </a:r>
            <a:r>
              <a:rPr lang="en" sz="1600"/>
              <a:t> are given a persistent cluster unique IP that spans the Pods lifecycle.</a:t>
            </a:r>
            <a:endParaRPr sz="1600"/>
          </a:p>
          <a:p>
            <a:pPr indent="0" lvl="0" marL="0" rtl="0" algn="l">
              <a:spcBef>
                <a:spcPts val="1600"/>
              </a:spcBef>
              <a:spcAft>
                <a:spcPts val="1600"/>
              </a:spcAft>
              <a:buNone/>
            </a:pPr>
            <a:r>
              <a:rPr b="1" lang="en" sz="1600"/>
              <a:t>External Connectivity</a:t>
            </a:r>
            <a:r>
              <a:rPr lang="en" sz="1600"/>
              <a:t> is generally handed by an integrated cloud provider or other external entity (load balancer)  </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38"/>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Networking - CNI</a:t>
            </a:r>
            <a:endParaRPr/>
          </a:p>
        </p:txBody>
      </p:sp>
      <p:sp>
        <p:nvSpPr>
          <p:cNvPr id="297" name="Google Shape;297;p38"/>
          <p:cNvSpPr txBox="1"/>
          <p:nvPr>
            <p:ph idx="1" type="body"/>
          </p:nvPr>
        </p:nvSpPr>
        <p:spPr>
          <a:xfrm>
            <a:off x="1297500" y="1567550"/>
            <a:ext cx="7038900" cy="9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Networking within Kubernetes is plumbed via the Container Network Interface (CNI), an interface between a container runtime and a network implementation plugin.</a:t>
            </a:r>
            <a:endParaRPr sz="1600"/>
          </a:p>
          <a:p>
            <a:pPr indent="0" lvl="0" marL="0" rtl="0" algn="l">
              <a:spcBef>
                <a:spcPts val="1600"/>
              </a:spcBef>
              <a:spcAft>
                <a:spcPts val="1600"/>
              </a:spcAft>
              <a:buNone/>
            </a:pPr>
            <a:r>
              <a:rPr lang="en" sz="1600"/>
              <a:t>Compatible CNI Network Plugins:</a:t>
            </a:r>
            <a:endParaRPr sz="1600"/>
          </a:p>
        </p:txBody>
      </p:sp>
      <p:sp>
        <p:nvSpPr>
          <p:cNvPr id="298" name="Google Shape;298;p38"/>
          <p:cNvSpPr txBox="1"/>
          <p:nvPr/>
        </p:nvSpPr>
        <p:spPr>
          <a:xfrm>
            <a:off x="1297500" y="2952750"/>
            <a:ext cx="1817100" cy="1526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Calico</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Cillium</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Contiv</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Contrail</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Flannel</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GCE</a:t>
            </a:r>
            <a:endParaRPr sz="1600">
              <a:solidFill>
                <a:schemeClr val="lt1"/>
              </a:solidFill>
              <a:latin typeface="Lato"/>
              <a:ea typeface="Lato"/>
              <a:cs typeface="Lato"/>
              <a:sym typeface="Lato"/>
            </a:endParaRPr>
          </a:p>
        </p:txBody>
      </p:sp>
      <p:sp>
        <p:nvSpPr>
          <p:cNvPr id="299" name="Google Shape;299;p38"/>
          <p:cNvSpPr txBox="1"/>
          <p:nvPr/>
        </p:nvSpPr>
        <p:spPr>
          <a:xfrm>
            <a:off x="3114600" y="2917650"/>
            <a:ext cx="3518700" cy="15963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kube-router</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Multus</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OpenVSwitch</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OVN</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Romana</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Weave</a:t>
            </a:r>
            <a:endParaRPr sz="1600">
              <a:solidFill>
                <a:schemeClr val="lt1"/>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39"/>
          <p:cNvSpPr txBox="1"/>
          <p:nvPr>
            <p:ph type="ctrTitle"/>
          </p:nvPr>
        </p:nvSpPr>
        <p:spPr>
          <a:xfrm>
            <a:off x="3537150" y="1578400"/>
            <a:ext cx="5017500" cy="157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Kubernetes </a:t>
            </a:r>
            <a:endParaRPr sz="3600"/>
          </a:p>
          <a:p>
            <a:pPr indent="0" lvl="0" marL="0" rtl="0" algn="ctr">
              <a:spcBef>
                <a:spcPts val="0"/>
              </a:spcBef>
              <a:spcAft>
                <a:spcPts val="0"/>
              </a:spcAft>
              <a:buNone/>
            </a:pPr>
            <a:r>
              <a:rPr lang="en" sz="3600"/>
              <a:t>Concepts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0"/>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Kubernetes Concepts - Core</a:t>
            </a:r>
            <a:endParaRPr/>
          </a:p>
        </p:txBody>
      </p:sp>
      <p:sp>
        <p:nvSpPr>
          <p:cNvPr id="310" name="Google Shape;310;p4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t>Cluster</a:t>
            </a:r>
            <a:r>
              <a:rPr b="1" lang="en"/>
              <a:t> - </a:t>
            </a:r>
            <a:r>
              <a:rPr lang="en"/>
              <a:t>A collection of hosts</a:t>
            </a:r>
            <a:r>
              <a:rPr lang="en"/>
              <a:t> that aggregate their available resources including cpu, ram, disk, and their devices into a usable pool.</a:t>
            </a:r>
            <a:endParaRPr/>
          </a:p>
          <a:p>
            <a:pPr indent="0" lvl="0" marL="0" rtl="0" algn="l">
              <a:lnSpc>
                <a:spcPct val="100000"/>
              </a:lnSpc>
              <a:spcBef>
                <a:spcPts val="1600"/>
              </a:spcBef>
              <a:spcAft>
                <a:spcPts val="0"/>
              </a:spcAft>
              <a:buNone/>
            </a:pPr>
            <a:r>
              <a:rPr b="1" lang="en" sz="1600"/>
              <a:t>Master</a:t>
            </a:r>
            <a:r>
              <a:rPr b="1" lang="en"/>
              <a:t> - </a:t>
            </a:r>
            <a:r>
              <a:rPr lang="en"/>
              <a:t>The master(s) represent a collection of components that make up the control plane of Kubernetes. These components are responsible for all cluster decisions including both scheduling and responding to cluster events.</a:t>
            </a:r>
            <a:endParaRPr/>
          </a:p>
          <a:p>
            <a:pPr indent="0" lvl="0" marL="0" rtl="0" algn="l">
              <a:lnSpc>
                <a:spcPct val="100000"/>
              </a:lnSpc>
              <a:spcBef>
                <a:spcPts val="1600"/>
              </a:spcBef>
              <a:spcAft>
                <a:spcPts val="0"/>
              </a:spcAft>
              <a:buNone/>
            </a:pPr>
            <a:r>
              <a:rPr b="1" lang="en" sz="1600"/>
              <a:t>Node</a:t>
            </a:r>
            <a:r>
              <a:rPr b="1" lang="en"/>
              <a:t> - </a:t>
            </a:r>
            <a:r>
              <a:rPr lang="en"/>
              <a:t>A single host, physical or virtual capable of running pods. A node is managed by the master(s), and at a minimum runs both kubelet and kube-proxy to be considered part of the cluster.</a:t>
            </a:r>
            <a:endParaRPr/>
          </a:p>
          <a:p>
            <a:pPr indent="0" lvl="0" marL="0" rtl="0" algn="l">
              <a:lnSpc>
                <a:spcPct val="100000"/>
              </a:lnSpc>
              <a:spcBef>
                <a:spcPts val="1600"/>
              </a:spcBef>
              <a:spcAft>
                <a:spcPts val="1600"/>
              </a:spcAft>
              <a:buNone/>
            </a:pPr>
            <a:r>
              <a:rPr b="1" lang="en" sz="1600"/>
              <a:t>Namespace</a:t>
            </a:r>
            <a:r>
              <a:rPr b="1" lang="en"/>
              <a:t> - </a:t>
            </a:r>
            <a:r>
              <a:rPr lang="en"/>
              <a:t>A logical cluster or environment. Primary method of dividing a cluster or scoping access.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1"/>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Concepts </a:t>
            </a:r>
            <a:r>
              <a:rPr lang="en"/>
              <a:t>- Core (cont.)</a:t>
            </a:r>
            <a:endParaRPr/>
          </a:p>
        </p:txBody>
      </p:sp>
      <p:sp>
        <p:nvSpPr>
          <p:cNvPr id="316" name="Google Shape;316;p4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t>Label </a:t>
            </a:r>
            <a:r>
              <a:rPr b="1" lang="en"/>
              <a:t>-</a:t>
            </a:r>
            <a:r>
              <a:rPr lang="en"/>
              <a:t> Key-value pairs that are used to </a:t>
            </a:r>
            <a:r>
              <a:rPr b="1" lang="en"/>
              <a:t>identify</a:t>
            </a:r>
            <a:r>
              <a:rPr lang="en"/>
              <a:t>, describe and group together related sets of objects. Labels have a strict syntax and available character set. </a:t>
            </a:r>
            <a:r>
              <a:rPr lang="en">
                <a:solidFill>
                  <a:srgbClr val="FFFF00"/>
                </a:solidFill>
              </a:rPr>
              <a:t>*</a:t>
            </a:r>
            <a:endParaRPr>
              <a:solidFill>
                <a:srgbClr val="FFFF00"/>
              </a:solidFill>
            </a:endParaRPr>
          </a:p>
          <a:p>
            <a:pPr indent="0" lvl="0" marL="0" rtl="0" algn="l">
              <a:lnSpc>
                <a:spcPct val="100000"/>
              </a:lnSpc>
              <a:spcBef>
                <a:spcPts val="1600"/>
              </a:spcBef>
              <a:spcAft>
                <a:spcPts val="0"/>
              </a:spcAft>
              <a:buNone/>
            </a:pPr>
            <a:r>
              <a:rPr b="1" lang="en" sz="1600"/>
              <a:t>Annotation </a:t>
            </a:r>
            <a:r>
              <a:rPr b="1" lang="en"/>
              <a:t>- </a:t>
            </a:r>
            <a:r>
              <a:rPr lang="en"/>
              <a:t>Key-value pairs that contain </a:t>
            </a:r>
            <a:r>
              <a:rPr b="1" lang="en"/>
              <a:t>non-identifying </a:t>
            </a:r>
            <a:r>
              <a:rPr lang="en"/>
              <a:t>information or metadata. Annotations do not have the the syntax limitations as labels and can contain structured or unstructured data.</a:t>
            </a:r>
            <a:endParaRPr/>
          </a:p>
          <a:p>
            <a:pPr indent="0" lvl="0" marL="0" rtl="0" algn="l">
              <a:lnSpc>
                <a:spcPct val="100000"/>
              </a:lnSpc>
              <a:spcBef>
                <a:spcPts val="1600"/>
              </a:spcBef>
              <a:spcAft>
                <a:spcPts val="1600"/>
              </a:spcAft>
              <a:buNone/>
            </a:pPr>
            <a:r>
              <a:rPr b="1" lang="en" sz="1600"/>
              <a:t>Selector </a:t>
            </a:r>
            <a:r>
              <a:rPr b="1" lang="en"/>
              <a:t>- </a:t>
            </a:r>
            <a:r>
              <a:rPr lang="en"/>
              <a:t>Selectors use labels to filter or select objects.  Both equality-based (=, ==, !=) or simple key-value matching selectors are supported.</a:t>
            </a:r>
            <a:endParaRPr/>
          </a:p>
        </p:txBody>
      </p:sp>
      <p:sp>
        <p:nvSpPr>
          <p:cNvPr id="317" name="Google Shape;317;p41"/>
          <p:cNvSpPr txBox="1"/>
          <p:nvPr/>
        </p:nvSpPr>
        <p:spPr>
          <a:xfrm>
            <a:off x="1279300" y="4832900"/>
            <a:ext cx="70389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00"/>
                </a:solidFill>
              </a:rPr>
              <a:t>* </a:t>
            </a:r>
            <a:r>
              <a:rPr lang="en" sz="1200" u="sng">
                <a:solidFill>
                  <a:schemeClr val="hlink"/>
                </a:solidFill>
                <a:hlinkClick r:id="rId3"/>
              </a:rPr>
              <a:t>https://kubernetes.io/docs/concepts/overview/working-with-objects/labels/#syntax-and-character-set</a:t>
            </a:r>
            <a:endParaRPr sz="1200">
              <a:solidFill>
                <a:srgbClr val="FFFF00"/>
              </a:solidFill>
            </a:endParaRPr>
          </a:p>
          <a:p>
            <a:pPr indent="0" lvl="0" marL="0" rtl="0" algn="l">
              <a:spcBef>
                <a:spcPts val="0"/>
              </a:spcBef>
              <a:spcAft>
                <a:spcPts val="0"/>
              </a:spcAft>
              <a:buNone/>
            </a:pPr>
            <a:r>
              <a:t/>
            </a:r>
            <a:endParaRPr sz="1200">
              <a:solidFill>
                <a:srgbClr val="FFFF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5"/>
          <p:cNvSpPr txBox="1"/>
          <p:nvPr>
            <p:ph type="ctrTitle"/>
          </p:nvPr>
        </p:nvSpPr>
        <p:spPr>
          <a:xfrm>
            <a:off x="3537150" y="1578400"/>
            <a:ext cx="5017500" cy="157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pic>
        <p:nvPicPr>
          <p:cNvPr id="322" name="Google Shape;322;p42"/>
          <p:cNvPicPr preferRelativeResize="0"/>
          <p:nvPr/>
        </p:nvPicPr>
        <p:blipFill>
          <a:blip r:embed="rId3">
            <a:alphaModFix/>
          </a:blip>
          <a:stretch>
            <a:fillRect/>
          </a:stretch>
        </p:blipFill>
        <p:spPr>
          <a:xfrm>
            <a:off x="1115625" y="319374"/>
            <a:ext cx="2514475" cy="4504750"/>
          </a:xfrm>
          <a:prstGeom prst="rect">
            <a:avLst/>
          </a:prstGeom>
          <a:noFill/>
          <a:ln>
            <a:noFill/>
          </a:ln>
        </p:spPr>
      </p:pic>
      <p:sp>
        <p:nvSpPr>
          <p:cNvPr id="323" name="Google Shape;323;p42"/>
          <p:cNvSpPr txBox="1"/>
          <p:nvPr>
            <p:ph idx="1" type="body"/>
          </p:nvPr>
        </p:nvSpPr>
        <p:spPr>
          <a:xfrm>
            <a:off x="3958750" y="1586825"/>
            <a:ext cx="39798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Labels</a:t>
            </a:r>
            <a:r>
              <a:rPr lang="en"/>
              <a:t>: </a:t>
            </a:r>
            <a:endParaRPr/>
          </a:p>
          <a:p>
            <a:pPr indent="0" lvl="0" marL="0" rtl="0" algn="l">
              <a:spcBef>
                <a:spcPts val="0"/>
              </a:spcBef>
              <a:spcAft>
                <a:spcPts val="0"/>
              </a:spcAft>
              <a:buNone/>
            </a:pPr>
            <a:r>
              <a:rPr lang="en"/>
              <a:t>  app: nginx</a:t>
            </a:r>
            <a:endParaRPr/>
          </a:p>
          <a:p>
            <a:pPr indent="0" lvl="0" marL="0" rtl="0" algn="l">
              <a:spcBef>
                <a:spcPts val="0"/>
              </a:spcBef>
              <a:spcAft>
                <a:spcPts val="0"/>
              </a:spcAft>
              <a:buNone/>
            </a:pPr>
            <a:r>
              <a:rPr lang="en"/>
              <a:t>  tier: frontned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Annotations</a:t>
            </a:r>
            <a:endParaRPr/>
          </a:p>
          <a:p>
            <a:pPr indent="0" lvl="0" marL="0" rtl="0" algn="l">
              <a:spcBef>
                <a:spcPts val="0"/>
              </a:spcBef>
              <a:spcAft>
                <a:spcPts val="0"/>
              </a:spcAft>
              <a:buNone/>
            </a:pPr>
            <a:r>
              <a:rPr lang="en"/>
              <a:t>  description: “nginx frontend”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Selector:</a:t>
            </a:r>
            <a:endParaRPr/>
          </a:p>
          <a:p>
            <a:pPr indent="0" lvl="0" marL="0" rtl="0" algn="l">
              <a:spcBef>
                <a:spcPts val="0"/>
              </a:spcBef>
              <a:spcAft>
                <a:spcPts val="0"/>
              </a:spcAft>
              <a:buNone/>
            </a:pPr>
            <a:r>
              <a:rPr lang="en"/>
              <a:t>  app: nginx</a:t>
            </a:r>
            <a:endParaRPr/>
          </a:p>
          <a:p>
            <a:pPr indent="0" lvl="0" marL="0" rtl="0" algn="l">
              <a:spcBef>
                <a:spcPts val="0"/>
              </a:spcBef>
              <a:spcAft>
                <a:spcPts val="0"/>
              </a:spcAft>
              <a:buNone/>
            </a:pPr>
            <a:r>
              <a:rPr lang="en"/>
              <a:t>  tier: frontend</a:t>
            </a:r>
            <a:endParaRPr/>
          </a:p>
        </p:txBody>
      </p:sp>
      <p:sp>
        <p:nvSpPr>
          <p:cNvPr id="324" name="Google Shape;324;p42"/>
          <p:cNvSpPr txBox="1"/>
          <p:nvPr>
            <p:ph type="title"/>
          </p:nvPr>
        </p:nvSpPr>
        <p:spPr>
          <a:xfrm>
            <a:off x="3958750" y="393750"/>
            <a:ext cx="43779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Labels, and Annotations, and Selectors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3"/>
          <p:cNvSpPr txBox="1"/>
          <p:nvPr>
            <p:ph type="title"/>
          </p:nvPr>
        </p:nvSpPr>
        <p:spPr>
          <a:xfrm>
            <a:off x="4816000" y="393750"/>
            <a:ext cx="35205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Set-based selectors</a:t>
            </a:r>
            <a:endParaRPr/>
          </a:p>
        </p:txBody>
      </p:sp>
      <p:sp>
        <p:nvSpPr>
          <p:cNvPr id="330" name="Google Shape;330;p43"/>
          <p:cNvSpPr txBox="1"/>
          <p:nvPr>
            <p:ph idx="1" type="body"/>
          </p:nvPr>
        </p:nvSpPr>
        <p:spPr>
          <a:xfrm>
            <a:off x="4754575" y="1567550"/>
            <a:ext cx="35817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Valid Operators:</a:t>
            </a:r>
            <a:endParaRPr/>
          </a:p>
          <a:p>
            <a:pPr indent="-311150" lvl="0" marL="457200" rtl="0" algn="l">
              <a:spcBef>
                <a:spcPts val="0"/>
              </a:spcBef>
              <a:spcAft>
                <a:spcPts val="0"/>
              </a:spcAft>
              <a:buSzPts val="1300"/>
              <a:buChar char="●"/>
            </a:pPr>
            <a:r>
              <a:rPr lang="en"/>
              <a:t>In</a:t>
            </a:r>
            <a:endParaRPr/>
          </a:p>
          <a:p>
            <a:pPr indent="-311150" lvl="0" marL="457200" rtl="0" algn="l">
              <a:spcBef>
                <a:spcPts val="0"/>
              </a:spcBef>
              <a:spcAft>
                <a:spcPts val="0"/>
              </a:spcAft>
              <a:buSzPts val="1300"/>
              <a:buChar char="●"/>
            </a:pPr>
            <a:r>
              <a:rPr lang="en"/>
              <a:t>NotIn</a:t>
            </a:r>
            <a:endParaRPr/>
          </a:p>
          <a:p>
            <a:pPr indent="-311150" lvl="0" marL="457200" rtl="0" algn="l">
              <a:spcBef>
                <a:spcPts val="0"/>
              </a:spcBef>
              <a:spcAft>
                <a:spcPts val="0"/>
              </a:spcAft>
              <a:buSzPts val="1300"/>
              <a:buChar char="●"/>
            </a:pPr>
            <a:r>
              <a:rPr lang="en"/>
              <a:t>Exists</a:t>
            </a:r>
            <a:endParaRPr/>
          </a:p>
          <a:p>
            <a:pPr indent="-311150" lvl="0" marL="457200" rtl="0" algn="l">
              <a:spcBef>
                <a:spcPts val="0"/>
              </a:spcBef>
              <a:spcAft>
                <a:spcPts val="0"/>
              </a:spcAft>
              <a:buSzPts val="1300"/>
              <a:buChar char="●"/>
            </a:pPr>
            <a:r>
              <a:rPr lang="en"/>
              <a:t>DoesNotExist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Supported Objects with set-based selectors:</a:t>
            </a:r>
            <a:endParaRPr/>
          </a:p>
          <a:p>
            <a:pPr indent="-311150" lvl="0" marL="457200" rtl="0" algn="l">
              <a:spcBef>
                <a:spcPts val="0"/>
              </a:spcBef>
              <a:spcAft>
                <a:spcPts val="0"/>
              </a:spcAft>
              <a:buSzPts val="1300"/>
              <a:buChar char="●"/>
            </a:pPr>
            <a:r>
              <a:rPr lang="en"/>
              <a:t>Job</a:t>
            </a:r>
            <a:endParaRPr/>
          </a:p>
          <a:p>
            <a:pPr indent="-311150" lvl="0" marL="457200" rtl="0" algn="l">
              <a:spcBef>
                <a:spcPts val="0"/>
              </a:spcBef>
              <a:spcAft>
                <a:spcPts val="0"/>
              </a:spcAft>
              <a:buSzPts val="1300"/>
              <a:buChar char="●"/>
            </a:pPr>
            <a:r>
              <a:rPr lang="en"/>
              <a:t>Deployment</a:t>
            </a:r>
            <a:endParaRPr/>
          </a:p>
          <a:p>
            <a:pPr indent="-311150" lvl="0" marL="457200" rtl="0" algn="l">
              <a:spcBef>
                <a:spcPts val="0"/>
              </a:spcBef>
              <a:spcAft>
                <a:spcPts val="0"/>
              </a:spcAft>
              <a:buSzPts val="1300"/>
              <a:buChar char="●"/>
            </a:pPr>
            <a:r>
              <a:rPr lang="en"/>
              <a:t>ReplicaSet</a:t>
            </a:r>
            <a:endParaRPr/>
          </a:p>
          <a:p>
            <a:pPr indent="-311150" lvl="0" marL="457200" rtl="0" algn="l">
              <a:spcBef>
                <a:spcPts val="0"/>
              </a:spcBef>
              <a:spcAft>
                <a:spcPts val="0"/>
              </a:spcAft>
              <a:buSzPts val="1300"/>
              <a:buChar char="●"/>
            </a:pPr>
            <a:r>
              <a:rPr lang="en"/>
              <a:t>DaemonSet</a:t>
            </a:r>
            <a:endParaRPr/>
          </a:p>
          <a:p>
            <a:pPr indent="-311150" lvl="0" marL="457200" rtl="0" algn="l">
              <a:spcBef>
                <a:spcPts val="0"/>
              </a:spcBef>
              <a:spcAft>
                <a:spcPts val="0"/>
              </a:spcAft>
              <a:buSzPts val="1300"/>
              <a:buChar char="●"/>
            </a:pPr>
            <a:r>
              <a:rPr lang="en"/>
              <a:t>PersistentVolumeClaims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31" name="Google Shape;331;p43"/>
          <p:cNvPicPr preferRelativeResize="0"/>
          <p:nvPr/>
        </p:nvPicPr>
        <p:blipFill>
          <a:blip r:embed="rId3">
            <a:alphaModFix/>
          </a:blip>
          <a:stretch>
            <a:fillRect/>
          </a:stretch>
        </p:blipFill>
        <p:spPr>
          <a:xfrm>
            <a:off x="545125" y="369975"/>
            <a:ext cx="3876850" cy="44035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4"/>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Concepts </a:t>
            </a:r>
            <a:r>
              <a:rPr lang="en"/>
              <a:t> - Workloads</a:t>
            </a:r>
            <a:endParaRPr/>
          </a:p>
        </p:txBody>
      </p:sp>
      <p:sp>
        <p:nvSpPr>
          <p:cNvPr id="337" name="Google Shape;337;p4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Pod -</a:t>
            </a:r>
            <a:r>
              <a:rPr b="1" lang="en"/>
              <a:t> </a:t>
            </a:r>
            <a:r>
              <a:rPr lang="en"/>
              <a:t>A pod is the smallest unit of work or management resource within Kubernetes. It is comprised of one or more containers that share their storage, network, and context (namespace, cgroups etc). </a:t>
            </a:r>
            <a:endParaRPr b="1" sz="1600"/>
          </a:p>
          <a:p>
            <a:pPr indent="0" lvl="0" marL="0" rtl="0" algn="l">
              <a:spcBef>
                <a:spcPts val="1600"/>
              </a:spcBef>
              <a:spcAft>
                <a:spcPts val="0"/>
              </a:spcAft>
              <a:buNone/>
            </a:pPr>
            <a:r>
              <a:rPr b="1" lang="en" sz="1600"/>
              <a:t>ReplicationController - </a:t>
            </a:r>
            <a:r>
              <a:rPr lang="en"/>
              <a:t>Method of managing pod replicas and their lifecycle. Their scheduling, scaling, and deletion.</a:t>
            </a:r>
            <a:endParaRPr/>
          </a:p>
          <a:p>
            <a:pPr indent="0" lvl="0" marL="0" rtl="0" algn="l">
              <a:spcBef>
                <a:spcPts val="1600"/>
              </a:spcBef>
              <a:spcAft>
                <a:spcPts val="0"/>
              </a:spcAft>
              <a:buNone/>
            </a:pPr>
            <a:r>
              <a:rPr b="1" lang="en" sz="1600"/>
              <a:t>ReplicaSet</a:t>
            </a:r>
            <a:r>
              <a:rPr b="1" lang="en"/>
              <a:t> </a:t>
            </a:r>
            <a:r>
              <a:rPr b="1" lang="en" sz="1600"/>
              <a:t>- </a:t>
            </a:r>
            <a:r>
              <a:rPr lang="en"/>
              <a:t>Next Generation ReplicationController.  Supports set-based selectors.</a:t>
            </a:r>
            <a:endParaRPr/>
          </a:p>
          <a:p>
            <a:pPr indent="0" lvl="0" marL="0" rtl="0" algn="l">
              <a:spcBef>
                <a:spcPts val="1600"/>
              </a:spcBef>
              <a:spcAft>
                <a:spcPts val="0"/>
              </a:spcAft>
              <a:buNone/>
            </a:pPr>
            <a:r>
              <a:rPr b="1" lang="en" sz="1600"/>
              <a:t>Deployment - </a:t>
            </a:r>
            <a:r>
              <a:rPr lang="en"/>
              <a:t>A declarative method of managing stateless Pods and ReplicaSets. Provides rollback  functionality in addition to more granular update control mechanisms.</a:t>
            </a:r>
            <a:endParaRPr/>
          </a:p>
          <a:p>
            <a:pPr indent="0" lvl="0" marL="0" rtl="0" algn="l">
              <a:spcBef>
                <a:spcPts val="16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pic>
        <p:nvPicPr>
          <p:cNvPr id="342" name="Google Shape;342;p45"/>
          <p:cNvPicPr preferRelativeResize="0"/>
          <p:nvPr/>
        </p:nvPicPr>
        <p:blipFill>
          <a:blip r:embed="rId3">
            <a:alphaModFix/>
          </a:blip>
          <a:stretch>
            <a:fillRect/>
          </a:stretch>
        </p:blipFill>
        <p:spPr>
          <a:xfrm>
            <a:off x="652150" y="471975"/>
            <a:ext cx="1958000" cy="4199575"/>
          </a:xfrm>
          <a:prstGeom prst="rect">
            <a:avLst/>
          </a:prstGeom>
          <a:noFill/>
          <a:ln>
            <a:noFill/>
          </a:ln>
        </p:spPr>
      </p:pic>
      <p:pic>
        <p:nvPicPr>
          <p:cNvPr id="343" name="Google Shape;343;p45"/>
          <p:cNvPicPr preferRelativeResize="0"/>
          <p:nvPr/>
        </p:nvPicPr>
        <p:blipFill>
          <a:blip r:embed="rId4">
            <a:alphaModFix/>
          </a:blip>
          <a:stretch>
            <a:fillRect/>
          </a:stretch>
        </p:blipFill>
        <p:spPr>
          <a:xfrm>
            <a:off x="6578550" y="721338"/>
            <a:ext cx="2122125" cy="3700851"/>
          </a:xfrm>
          <a:prstGeom prst="rect">
            <a:avLst/>
          </a:prstGeom>
          <a:noFill/>
          <a:ln>
            <a:noFill/>
          </a:ln>
        </p:spPr>
      </p:pic>
      <p:sp>
        <p:nvSpPr>
          <p:cNvPr id="344" name="Google Shape;344;p45"/>
          <p:cNvSpPr txBox="1"/>
          <p:nvPr/>
        </p:nvSpPr>
        <p:spPr>
          <a:xfrm>
            <a:off x="2725850" y="866875"/>
            <a:ext cx="5547900" cy="6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5"/>
          <p:cNvSpPr txBox="1"/>
          <p:nvPr/>
        </p:nvSpPr>
        <p:spPr>
          <a:xfrm>
            <a:off x="2610138" y="346775"/>
            <a:ext cx="2122200" cy="64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solidFill>
                  <a:schemeClr val="lt1"/>
                </a:solidFill>
                <a:latin typeface="Montserrat"/>
                <a:ea typeface="Montserrat"/>
                <a:cs typeface="Montserrat"/>
                <a:sym typeface="Montserrat"/>
              </a:rPr>
              <a:t>Deployment</a:t>
            </a:r>
            <a:endParaRPr b="1" sz="1600">
              <a:solidFill>
                <a:schemeClr val="lt1"/>
              </a:solidFill>
              <a:latin typeface="Lato"/>
              <a:ea typeface="Lato"/>
              <a:cs typeface="Lato"/>
              <a:sym typeface="Lato"/>
            </a:endParaRPr>
          </a:p>
        </p:txBody>
      </p:sp>
      <p:sp>
        <p:nvSpPr>
          <p:cNvPr id="346" name="Google Shape;346;p45"/>
          <p:cNvSpPr txBox="1"/>
          <p:nvPr/>
        </p:nvSpPr>
        <p:spPr>
          <a:xfrm>
            <a:off x="4732350" y="625050"/>
            <a:ext cx="1897500" cy="64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solidFill>
                  <a:schemeClr val="lt1"/>
                </a:solidFill>
                <a:latin typeface="Montserrat"/>
                <a:ea typeface="Montserrat"/>
                <a:cs typeface="Montserrat"/>
                <a:sym typeface="Montserrat"/>
              </a:rPr>
              <a:t>ReplicaSet</a:t>
            </a:r>
            <a:endParaRPr b="1" sz="1600">
              <a:solidFill>
                <a:schemeClr val="lt1"/>
              </a:solidFill>
              <a:latin typeface="Lato"/>
              <a:ea typeface="Lato"/>
              <a:cs typeface="Lato"/>
              <a:sym typeface="Lato"/>
            </a:endParaRPr>
          </a:p>
        </p:txBody>
      </p:sp>
      <p:sp>
        <p:nvSpPr>
          <p:cNvPr id="347" name="Google Shape;347;p45"/>
          <p:cNvSpPr txBox="1"/>
          <p:nvPr>
            <p:ph idx="1" type="body"/>
          </p:nvPr>
        </p:nvSpPr>
        <p:spPr>
          <a:xfrm>
            <a:off x="2725850" y="994175"/>
            <a:ext cx="19581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Contains configuration of how updates or ‘deployments’ should be managed in addition to the pod template used to generate the ReplicaSet.</a:t>
            </a:r>
            <a:endParaRPr/>
          </a:p>
        </p:txBody>
      </p:sp>
      <p:sp>
        <p:nvSpPr>
          <p:cNvPr id="348" name="Google Shape;348;p45"/>
          <p:cNvSpPr txBox="1"/>
          <p:nvPr>
            <p:ph idx="1" type="body"/>
          </p:nvPr>
        </p:nvSpPr>
        <p:spPr>
          <a:xfrm>
            <a:off x="4702050" y="1116175"/>
            <a:ext cx="18975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Generated ReplicaSet from Deployment spec.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46"/>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Concepts  - Workloads (cont.)</a:t>
            </a:r>
            <a:endParaRPr/>
          </a:p>
        </p:txBody>
      </p:sp>
      <p:sp>
        <p:nvSpPr>
          <p:cNvPr id="354" name="Google Shape;354;p4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StatefulSet - </a:t>
            </a:r>
            <a:r>
              <a:rPr lang="en"/>
              <a:t>A controller tailored to managing Pods that must persist or maintain state. Pod identity including hostname, network, and storage will be persisted.</a:t>
            </a:r>
            <a:endParaRPr/>
          </a:p>
          <a:p>
            <a:pPr indent="0" lvl="0" marL="0" rtl="0" algn="l">
              <a:spcBef>
                <a:spcPts val="1600"/>
              </a:spcBef>
              <a:spcAft>
                <a:spcPts val="1600"/>
              </a:spcAft>
              <a:buNone/>
            </a:pPr>
            <a:r>
              <a:rPr b="1" lang="en" sz="1600"/>
              <a:t>DaemonSet - </a:t>
            </a:r>
            <a:r>
              <a:rPr lang="en"/>
              <a:t>Ensures that all nodes matching certain criteria will  run an instance of a supplied Pod. Ideal for cluster wide services such as log forwarding, or health monitoring.</a:t>
            </a:r>
            <a:endParaRPr b="1" sz="16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47"/>
          <p:cNvSpPr txBox="1"/>
          <p:nvPr>
            <p:ph type="title"/>
          </p:nvPr>
        </p:nvSpPr>
        <p:spPr>
          <a:xfrm>
            <a:off x="1074525" y="389525"/>
            <a:ext cx="44397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StatefulSet</a:t>
            </a:r>
            <a:endParaRPr/>
          </a:p>
        </p:txBody>
      </p:sp>
      <p:sp>
        <p:nvSpPr>
          <p:cNvPr id="360" name="Google Shape;360;p47"/>
          <p:cNvSpPr txBox="1"/>
          <p:nvPr>
            <p:ph idx="1" type="body"/>
          </p:nvPr>
        </p:nvSpPr>
        <p:spPr>
          <a:xfrm>
            <a:off x="1074400" y="1563325"/>
            <a:ext cx="44397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Attaches to  ‘headeless service’ (not shown) </a:t>
            </a:r>
            <a:r>
              <a:rPr i="1" lang="en"/>
              <a:t>nginx</a:t>
            </a:r>
            <a:r>
              <a:rPr lang="en"/>
              <a:t>.</a:t>
            </a:r>
            <a:endParaRPr/>
          </a:p>
          <a:p>
            <a:pPr indent="-311150" lvl="0" marL="457200" rtl="0" algn="l">
              <a:spcBef>
                <a:spcPts val="0"/>
              </a:spcBef>
              <a:spcAft>
                <a:spcPts val="0"/>
              </a:spcAft>
              <a:buSzPts val="1300"/>
              <a:buChar char="●"/>
            </a:pPr>
            <a:r>
              <a:rPr lang="en"/>
              <a:t>Pods given unique ordinal names using the pattern </a:t>
            </a:r>
            <a:r>
              <a:rPr i="1" lang="en"/>
              <a:t>&lt;statefulset name&gt;-&lt;ordinal index&gt;.</a:t>
            </a:r>
            <a:r>
              <a:rPr lang="en"/>
              <a:t> </a:t>
            </a:r>
            <a:endParaRPr/>
          </a:p>
          <a:p>
            <a:pPr indent="-311150" lvl="0" marL="457200" rtl="0" algn="l">
              <a:spcBef>
                <a:spcPts val="0"/>
              </a:spcBef>
              <a:spcAft>
                <a:spcPts val="0"/>
              </a:spcAft>
              <a:buSzPts val="1300"/>
              <a:buChar char="●"/>
            </a:pPr>
            <a:r>
              <a:rPr lang="en"/>
              <a:t>Creates </a:t>
            </a:r>
            <a:r>
              <a:rPr lang="en"/>
              <a:t>independent</a:t>
            </a:r>
            <a:r>
              <a:rPr lang="en"/>
              <a:t> persistent volumes based on the ‘volumeClaimTemplates’. </a:t>
            </a:r>
            <a:endParaRPr/>
          </a:p>
          <a:p>
            <a:pPr indent="0" lvl="0" marL="0" rtl="0" algn="l">
              <a:spcBef>
                <a:spcPts val="0"/>
              </a:spcBef>
              <a:spcAft>
                <a:spcPts val="0"/>
              </a:spcAft>
              <a:buNone/>
            </a:pPr>
            <a:r>
              <a:t/>
            </a:r>
            <a:endParaRPr/>
          </a:p>
        </p:txBody>
      </p:sp>
      <p:pic>
        <p:nvPicPr>
          <p:cNvPr id="361" name="Google Shape;361;p47"/>
          <p:cNvPicPr preferRelativeResize="0"/>
          <p:nvPr/>
        </p:nvPicPr>
        <p:blipFill>
          <a:blip r:embed="rId3">
            <a:alphaModFix/>
          </a:blip>
          <a:stretch>
            <a:fillRect/>
          </a:stretch>
        </p:blipFill>
        <p:spPr>
          <a:xfrm>
            <a:off x="5834175" y="389513"/>
            <a:ext cx="2599075" cy="43644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48"/>
          <p:cNvSpPr txBox="1"/>
          <p:nvPr>
            <p:ph type="title"/>
          </p:nvPr>
        </p:nvSpPr>
        <p:spPr>
          <a:xfrm>
            <a:off x="1297500" y="393750"/>
            <a:ext cx="41157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DaemonSet</a:t>
            </a:r>
            <a:endParaRPr/>
          </a:p>
        </p:txBody>
      </p:sp>
      <p:sp>
        <p:nvSpPr>
          <p:cNvPr id="367" name="Google Shape;367;p48"/>
          <p:cNvSpPr txBox="1"/>
          <p:nvPr>
            <p:ph idx="1" type="body"/>
          </p:nvPr>
        </p:nvSpPr>
        <p:spPr>
          <a:xfrm>
            <a:off x="1297500" y="1567550"/>
            <a:ext cx="41157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Bypasses default scheduler</a:t>
            </a:r>
            <a:endParaRPr/>
          </a:p>
          <a:p>
            <a:pPr indent="-311150" lvl="0" marL="457200" rtl="0" algn="l">
              <a:spcBef>
                <a:spcPts val="0"/>
              </a:spcBef>
              <a:spcAft>
                <a:spcPts val="0"/>
              </a:spcAft>
              <a:buSzPts val="1300"/>
              <a:buChar char="●"/>
            </a:pPr>
            <a:r>
              <a:rPr lang="en"/>
              <a:t>Schedules a single instance on every host while adhering to tolerances and taints.</a:t>
            </a:r>
            <a:endParaRPr/>
          </a:p>
          <a:p>
            <a:pPr indent="0" lvl="0" marL="0" rtl="0" algn="l">
              <a:spcBef>
                <a:spcPts val="1600"/>
              </a:spcBef>
              <a:spcAft>
                <a:spcPts val="1600"/>
              </a:spcAft>
              <a:buNone/>
            </a:pPr>
            <a:r>
              <a:t/>
            </a:r>
            <a:endParaRPr/>
          </a:p>
        </p:txBody>
      </p:sp>
      <p:pic>
        <p:nvPicPr>
          <p:cNvPr id="368" name="Google Shape;368;p48"/>
          <p:cNvPicPr preferRelativeResize="0"/>
          <p:nvPr/>
        </p:nvPicPr>
        <p:blipFill>
          <a:blip r:embed="rId3">
            <a:alphaModFix/>
          </a:blip>
          <a:stretch>
            <a:fillRect/>
          </a:stretch>
        </p:blipFill>
        <p:spPr>
          <a:xfrm>
            <a:off x="5601286" y="541438"/>
            <a:ext cx="3072464" cy="40606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49"/>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Concepts  - Workloads (cont.)</a:t>
            </a:r>
            <a:endParaRPr/>
          </a:p>
        </p:txBody>
      </p:sp>
      <p:sp>
        <p:nvSpPr>
          <p:cNvPr id="374" name="Google Shape;374;p4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Job - </a:t>
            </a:r>
            <a:r>
              <a:rPr lang="en"/>
              <a:t>The job controller ensures one or more pods are executed and successfully terminates. It will do this until it satisfies the completion and/or parallelism condition.</a:t>
            </a:r>
            <a:endParaRPr b="1" sz="1600"/>
          </a:p>
          <a:p>
            <a:pPr indent="0" lvl="0" marL="0" rtl="0" algn="l">
              <a:spcBef>
                <a:spcPts val="1600"/>
              </a:spcBef>
              <a:spcAft>
                <a:spcPts val="0"/>
              </a:spcAft>
              <a:buNone/>
            </a:pPr>
            <a:r>
              <a:rPr b="1" lang="en" sz="1600"/>
              <a:t>CronJob - </a:t>
            </a:r>
            <a:r>
              <a:rPr lang="en"/>
              <a:t>An extension of the Job Controller, it provides a method of executing jobs on a cron-like schedule.</a:t>
            </a:r>
            <a:endParaRPr b="1" sz="1600"/>
          </a:p>
          <a:p>
            <a:pPr indent="0" lvl="0" marL="0" rtl="0" algn="l">
              <a:spcBef>
                <a:spcPts val="1600"/>
              </a:spcBef>
              <a:spcAft>
                <a:spcPts val="0"/>
              </a:spcAft>
              <a:buNone/>
            </a:pPr>
            <a:r>
              <a:t/>
            </a:r>
            <a:endParaRPr b="1" sz="1600"/>
          </a:p>
          <a:p>
            <a:pPr indent="0" lvl="0" marL="0" rtl="0" algn="l">
              <a:spcBef>
                <a:spcPts val="1600"/>
              </a:spcBef>
              <a:spcAft>
                <a:spcPts val="1600"/>
              </a:spcAft>
              <a:buNone/>
            </a:pPr>
            <a:r>
              <a:t/>
            </a:r>
            <a:endParaRPr b="1" sz="16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50"/>
          <p:cNvSpPr txBox="1"/>
          <p:nvPr>
            <p:ph type="title"/>
          </p:nvPr>
        </p:nvSpPr>
        <p:spPr>
          <a:xfrm>
            <a:off x="4478900" y="393750"/>
            <a:ext cx="38574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Jobs</a:t>
            </a:r>
            <a:endParaRPr/>
          </a:p>
        </p:txBody>
      </p:sp>
      <p:sp>
        <p:nvSpPr>
          <p:cNvPr id="380" name="Google Shape;380;p50"/>
          <p:cNvSpPr txBox="1"/>
          <p:nvPr>
            <p:ph idx="1" type="body"/>
          </p:nvPr>
        </p:nvSpPr>
        <p:spPr>
          <a:xfrm>
            <a:off x="4479075" y="1567550"/>
            <a:ext cx="3857400" cy="29112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Number of pod executions can be controlled via </a:t>
            </a:r>
            <a:r>
              <a:rPr i="1" lang="en"/>
              <a:t>spec.completions</a:t>
            </a:r>
            <a:endParaRPr i="1"/>
          </a:p>
          <a:p>
            <a:pPr indent="-311150" lvl="0" marL="457200" rtl="0" algn="l">
              <a:lnSpc>
                <a:spcPct val="115000"/>
              </a:lnSpc>
              <a:spcBef>
                <a:spcPts val="0"/>
              </a:spcBef>
              <a:spcAft>
                <a:spcPts val="0"/>
              </a:spcAft>
              <a:buSzPts val="1300"/>
              <a:buChar char="●"/>
            </a:pPr>
            <a:r>
              <a:rPr lang="en"/>
              <a:t>Jobs can be parallelized using </a:t>
            </a:r>
            <a:r>
              <a:rPr i="1" lang="en"/>
              <a:t>spec.parallelism</a:t>
            </a:r>
            <a:endParaRPr i="1"/>
          </a:p>
          <a:p>
            <a:pPr indent="-311150" lvl="0" marL="457200" rtl="0" algn="l">
              <a:lnSpc>
                <a:spcPct val="115000"/>
              </a:lnSpc>
              <a:spcBef>
                <a:spcPts val="0"/>
              </a:spcBef>
              <a:spcAft>
                <a:spcPts val="0"/>
              </a:spcAft>
              <a:buSzPts val="1300"/>
              <a:buChar char="●"/>
            </a:pPr>
            <a:r>
              <a:rPr lang="en"/>
              <a:t>Jobs and Pods are </a:t>
            </a:r>
            <a:r>
              <a:rPr b="1" lang="en"/>
              <a:t>NOT </a:t>
            </a:r>
            <a:r>
              <a:rPr lang="en"/>
              <a:t>automatically cleaned up after a job has completed.</a:t>
            </a:r>
            <a:r>
              <a:rPr b="1" lang="en"/>
              <a:t> </a:t>
            </a:r>
            <a:endParaRPr b="1"/>
          </a:p>
        </p:txBody>
      </p:sp>
      <p:pic>
        <p:nvPicPr>
          <p:cNvPr id="381" name="Google Shape;381;p50"/>
          <p:cNvPicPr preferRelativeResize="0"/>
          <p:nvPr/>
        </p:nvPicPr>
        <p:blipFill>
          <a:blip r:embed="rId3">
            <a:alphaModFix/>
          </a:blip>
          <a:stretch>
            <a:fillRect/>
          </a:stretch>
        </p:blipFill>
        <p:spPr>
          <a:xfrm>
            <a:off x="576200" y="1451525"/>
            <a:ext cx="3467100" cy="31432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51"/>
          <p:cNvSpPr txBox="1"/>
          <p:nvPr>
            <p:ph type="title"/>
          </p:nvPr>
        </p:nvSpPr>
        <p:spPr>
          <a:xfrm>
            <a:off x="4411475" y="393750"/>
            <a:ext cx="39249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CronJob</a:t>
            </a:r>
            <a:endParaRPr/>
          </a:p>
        </p:txBody>
      </p:sp>
      <p:sp>
        <p:nvSpPr>
          <p:cNvPr id="387" name="Google Shape;387;p51"/>
          <p:cNvSpPr txBox="1"/>
          <p:nvPr>
            <p:ph idx="1" type="body"/>
          </p:nvPr>
        </p:nvSpPr>
        <p:spPr>
          <a:xfrm>
            <a:off x="4498150" y="1567550"/>
            <a:ext cx="38382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Adds cron schedule to job template</a:t>
            </a:r>
            <a:endParaRPr/>
          </a:p>
        </p:txBody>
      </p:sp>
      <p:pic>
        <p:nvPicPr>
          <p:cNvPr id="388" name="Google Shape;388;p51"/>
          <p:cNvPicPr preferRelativeResize="0"/>
          <p:nvPr/>
        </p:nvPicPr>
        <p:blipFill>
          <a:blip r:embed="rId3">
            <a:alphaModFix/>
          </a:blip>
          <a:stretch>
            <a:fillRect/>
          </a:stretch>
        </p:blipFill>
        <p:spPr>
          <a:xfrm>
            <a:off x="565474" y="1490488"/>
            <a:ext cx="3582259" cy="3065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6"/>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 - </a:t>
            </a:r>
            <a:r>
              <a:rPr lang="en"/>
              <a:t>Who am I?</a:t>
            </a:r>
            <a:endParaRPr/>
          </a:p>
        </p:txBody>
      </p:sp>
      <p:sp>
        <p:nvSpPr>
          <p:cNvPr id="166" name="Google Shape;166;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Bob Killen / </a:t>
            </a:r>
            <a:r>
              <a:rPr lang="en" sz="1800" u="sng">
                <a:solidFill>
                  <a:srgbClr val="FFD966"/>
                </a:solidFill>
                <a:hlinkClick r:id="rId3"/>
              </a:rPr>
              <a:t>rkillen@umich.edu</a:t>
            </a:r>
            <a:r>
              <a:rPr lang="en" sz="1800"/>
              <a:t> </a:t>
            </a:r>
            <a:endParaRPr sz="1800"/>
          </a:p>
          <a:p>
            <a:pPr indent="0" lvl="0" marL="0" rtl="0" algn="l">
              <a:spcBef>
                <a:spcPts val="1600"/>
              </a:spcBef>
              <a:spcAft>
                <a:spcPts val="0"/>
              </a:spcAft>
              <a:buNone/>
            </a:pPr>
            <a:r>
              <a:rPr lang="en" sz="1800"/>
              <a:t>Twitter / Github:  @mrbobbytables</a:t>
            </a:r>
            <a:endParaRPr sz="1800"/>
          </a:p>
          <a:p>
            <a:pPr indent="0" lvl="0" marL="0" rtl="0" algn="l">
              <a:spcBef>
                <a:spcPts val="1600"/>
              </a:spcBef>
              <a:spcAft>
                <a:spcPts val="0"/>
              </a:spcAft>
              <a:buNone/>
            </a:pPr>
            <a:r>
              <a:rPr lang="en" sz="1800"/>
              <a:t>Senior Research Cloud Administrator @ ARC-TS</a:t>
            </a:r>
            <a:endParaRPr sz="1800"/>
          </a:p>
          <a:p>
            <a:pPr indent="0" lvl="0" marL="0" rtl="0" algn="l">
              <a:spcBef>
                <a:spcPts val="1600"/>
              </a:spcBef>
              <a:spcAft>
                <a:spcPts val="1600"/>
              </a:spcAft>
              <a:buNone/>
            </a:pPr>
            <a:r>
              <a:rPr lang="en" sz="1800"/>
              <a:t>http://arc-ts.umich.edu</a:t>
            </a:r>
            <a:endParaRPr sz="1800"/>
          </a:p>
        </p:txBody>
      </p:sp>
      <p:pic>
        <p:nvPicPr>
          <p:cNvPr descr="latest" id="167" name="Google Shape;167;p16"/>
          <p:cNvPicPr preferRelativeResize="0"/>
          <p:nvPr/>
        </p:nvPicPr>
        <p:blipFill>
          <a:blip r:embed="rId4">
            <a:alphaModFix/>
          </a:blip>
          <a:stretch>
            <a:fillRect/>
          </a:stretch>
        </p:blipFill>
        <p:spPr>
          <a:xfrm>
            <a:off x="0" y="3547725"/>
            <a:ext cx="1462800" cy="15957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52"/>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Concepts  - Network</a:t>
            </a:r>
            <a:endParaRPr/>
          </a:p>
        </p:txBody>
      </p:sp>
      <p:sp>
        <p:nvSpPr>
          <p:cNvPr id="394" name="Google Shape;394;p5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Service - </a:t>
            </a:r>
            <a:r>
              <a:rPr lang="en"/>
              <a:t>Services provide a method of exposing and consuming L4 Pod network accessible resources. They use label selectors to map groups of pods and ports to a cluster-unique virtual IP.</a:t>
            </a:r>
            <a:endParaRPr b="1" sz="1600"/>
          </a:p>
          <a:p>
            <a:pPr indent="0" lvl="0" marL="0" rtl="0" algn="l">
              <a:spcBef>
                <a:spcPts val="1600"/>
              </a:spcBef>
              <a:spcAft>
                <a:spcPts val="1600"/>
              </a:spcAft>
              <a:buNone/>
            </a:pPr>
            <a:r>
              <a:rPr b="1" lang="en" sz="1600"/>
              <a:t>Ingress - </a:t>
            </a:r>
            <a:r>
              <a:rPr lang="en"/>
              <a:t>An ingress controller is the primary method of exposing a cluster service (usually http) to the outside world.  These are load balancers or routers that usually offer SSL termination, name-based virtual hosting etc.</a:t>
            </a:r>
            <a:endParaRPr b="1" sz="16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53"/>
          <p:cNvSpPr txBox="1"/>
          <p:nvPr>
            <p:ph type="title"/>
          </p:nvPr>
        </p:nvSpPr>
        <p:spPr>
          <a:xfrm>
            <a:off x="1297500" y="393750"/>
            <a:ext cx="52620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Service</a:t>
            </a:r>
            <a:endParaRPr/>
          </a:p>
        </p:txBody>
      </p:sp>
      <p:sp>
        <p:nvSpPr>
          <p:cNvPr id="400" name="Google Shape;400;p53"/>
          <p:cNvSpPr txBox="1"/>
          <p:nvPr>
            <p:ph idx="1" type="body"/>
          </p:nvPr>
        </p:nvSpPr>
        <p:spPr>
          <a:xfrm>
            <a:off x="1297500" y="1567550"/>
            <a:ext cx="5262000" cy="29112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Acts as the unified method of accessing replicated pods.</a:t>
            </a:r>
            <a:endParaRPr/>
          </a:p>
          <a:p>
            <a:pPr indent="-311150" lvl="0" marL="457200" rtl="0" algn="l">
              <a:lnSpc>
                <a:spcPct val="115000"/>
              </a:lnSpc>
              <a:spcBef>
                <a:spcPts val="0"/>
              </a:spcBef>
              <a:spcAft>
                <a:spcPts val="0"/>
              </a:spcAft>
              <a:buSzPts val="1300"/>
              <a:buChar char="●"/>
            </a:pPr>
            <a:r>
              <a:rPr lang="en"/>
              <a:t>Four major Service Types:</a:t>
            </a:r>
            <a:endParaRPr/>
          </a:p>
          <a:p>
            <a:pPr indent="-298450" lvl="1" marL="914400" rtl="0" algn="l">
              <a:lnSpc>
                <a:spcPct val="115000"/>
              </a:lnSpc>
              <a:spcBef>
                <a:spcPts val="0"/>
              </a:spcBef>
              <a:spcAft>
                <a:spcPts val="0"/>
              </a:spcAft>
              <a:buSzPts val="1100"/>
              <a:buChar char="○"/>
            </a:pPr>
            <a:r>
              <a:rPr lang="en"/>
              <a:t>CluterIP - Exposes service on a strictly cluster-internal IP (default)</a:t>
            </a:r>
            <a:endParaRPr/>
          </a:p>
          <a:p>
            <a:pPr indent="-298450" lvl="1" marL="914400" rtl="0" algn="l">
              <a:lnSpc>
                <a:spcPct val="115000"/>
              </a:lnSpc>
              <a:spcBef>
                <a:spcPts val="0"/>
              </a:spcBef>
              <a:spcAft>
                <a:spcPts val="0"/>
              </a:spcAft>
              <a:buSzPts val="1100"/>
              <a:buChar char="○"/>
            </a:pPr>
            <a:r>
              <a:rPr lang="en"/>
              <a:t>NodePort - Service is exposed on each node’s IP on a statically defined port.</a:t>
            </a:r>
            <a:endParaRPr/>
          </a:p>
          <a:p>
            <a:pPr indent="-298450" lvl="1" marL="914400" rtl="0" algn="l">
              <a:lnSpc>
                <a:spcPct val="115000"/>
              </a:lnSpc>
              <a:spcBef>
                <a:spcPts val="0"/>
              </a:spcBef>
              <a:spcAft>
                <a:spcPts val="0"/>
              </a:spcAft>
              <a:buSzPts val="1100"/>
              <a:buChar char="○"/>
            </a:pPr>
            <a:r>
              <a:rPr lang="en"/>
              <a:t>LoadBalancer - Works in combination with a cloud provider to expose a service outside the cluster on a static external IP. </a:t>
            </a:r>
            <a:endParaRPr/>
          </a:p>
          <a:p>
            <a:pPr indent="-298450" lvl="1" marL="914400" rtl="0" algn="l">
              <a:lnSpc>
                <a:spcPct val="115000"/>
              </a:lnSpc>
              <a:spcBef>
                <a:spcPts val="0"/>
              </a:spcBef>
              <a:spcAft>
                <a:spcPts val="0"/>
              </a:spcAft>
              <a:buSzPts val="1100"/>
              <a:buChar char="○"/>
            </a:pPr>
            <a:r>
              <a:rPr lang="en"/>
              <a:t>ExternalName - used to references endpoints </a:t>
            </a:r>
            <a:r>
              <a:rPr b="1" lang="en"/>
              <a:t>OUTSIDE</a:t>
            </a:r>
            <a:r>
              <a:rPr lang="en"/>
              <a:t> the cluster by providing a static internally referenced DNS name.</a:t>
            </a:r>
            <a:endParaRPr/>
          </a:p>
        </p:txBody>
      </p:sp>
      <p:pic>
        <p:nvPicPr>
          <p:cNvPr id="401" name="Google Shape;401;p53"/>
          <p:cNvPicPr preferRelativeResize="0"/>
          <p:nvPr/>
        </p:nvPicPr>
        <p:blipFill>
          <a:blip r:embed="rId3">
            <a:alphaModFix/>
          </a:blip>
          <a:stretch>
            <a:fillRect/>
          </a:stretch>
        </p:blipFill>
        <p:spPr>
          <a:xfrm>
            <a:off x="6753063" y="1567550"/>
            <a:ext cx="1609725" cy="22860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54"/>
          <p:cNvSpPr txBox="1"/>
          <p:nvPr>
            <p:ph type="title"/>
          </p:nvPr>
        </p:nvSpPr>
        <p:spPr>
          <a:xfrm>
            <a:off x="1368650" y="378150"/>
            <a:ext cx="34713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Ingress Controller</a:t>
            </a:r>
            <a:endParaRPr/>
          </a:p>
        </p:txBody>
      </p:sp>
      <p:sp>
        <p:nvSpPr>
          <p:cNvPr id="407" name="Google Shape;407;p54"/>
          <p:cNvSpPr txBox="1"/>
          <p:nvPr>
            <p:ph idx="1" type="body"/>
          </p:nvPr>
        </p:nvSpPr>
        <p:spPr>
          <a:xfrm>
            <a:off x="1368650" y="1559750"/>
            <a:ext cx="37335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Deployed as a pod to one or more hosts</a:t>
            </a:r>
            <a:endParaRPr/>
          </a:p>
          <a:p>
            <a:pPr indent="-311150" lvl="0" marL="457200" rtl="0" algn="l">
              <a:lnSpc>
                <a:spcPct val="115000"/>
              </a:lnSpc>
              <a:spcBef>
                <a:spcPts val="0"/>
              </a:spcBef>
              <a:spcAft>
                <a:spcPts val="0"/>
              </a:spcAft>
              <a:buSzPts val="1300"/>
              <a:buChar char="●"/>
            </a:pPr>
            <a:r>
              <a:rPr lang="en"/>
              <a:t>Ingress controllers are an external controller with multiple options.</a:t>
            </a:r>
            <a:endParaRPr/>
          </a:p>
          <a:p>
            <a:pPr indent="-298450" lvl="1" marL="914400" rtl="0" algn="l">
              <a:lnSpc>
                <a:spcPct val="115000"/>
              </a:lnSpc>
              <a:spcBef>
                <a:spcPts val="0"/>
              </a:spcBef>
              <a:spcAft>
                <a:spcPts val="0"/>
              </a:spcAft>
              <a:buSzPts val="1100"/>
              <a:buChar char="○"/>
            </a:pPr>
            <a:r>
              <a:rPr lang="en"/>
              <a:t>Nginx</a:t>
            </a:r>
            <a:endParaRPr/>
          </a:p>
          <a:p>
            <a:pPr indent="-298450" lvl="1" marL="914400" rtl="0" algn="l">
              <a:lnSpc>
                <a:spcPct val="115000"/>
              </a:lnSpc>
              <a:spcBef>
                <a:spcPts val="0"/>
              </a:spcBef>
              <a:spcAft>
                <a:spcPts val="0"/>
              </a:spcAft>
              <a:buSzPts val="1100"/>
              <a:buChar char="○"/>
            </a:pPr>
            <a:r>
              <a:rPr lang="en"/>
              <a:t>HAproxy</a:t>
            </a:r>
            <a:endParaRPr/>
          </a:p>
          <a:p>
            <a:pPr indent="-298450" lvl="1" marL="914400" rtl="0" algn="l">
              <a:lnSpc>
                <a:spcPct val="115000"/>
              </a:lnSpc>
              <a:spcBef>
                <a:spcPts val="0"/>
              </a:spcBef>
              <a:spcAft>
                <a:spcPts val="0"/>
              </a:spcAft>
              <a:buSzPts val="1100"/>
              <a:buChar char="○"/>
            </a:pPr>
            <a:r>
              <a:rPr lang="en"/>
              <a:t>Contour</a:t>
            </a:r>
            <a:endParaRPr/>
          </a:p>
          <a:p>
            <a:pPr indent="-298450" lvl="1" marL="914400" rtl="0" algn="l">
              <a:lnSpc>
                <a:spcPct val="115000"/>
              </a:lnSpc>
              <a:spcBef>
                <a:spcPts val="0"/>
              </a:spcBef>
              <a:spcAft>
                <a:spcPts val="0"/>
              </a:spcAft>
              <a:buSzPts val="1100"/>
              <a:buChar char="○"/>
            </a:pPr>
            <a:r>
              <a:rPr lang="en"/>
              <a:t>Traefik</a:t>
            </a:r>
            <a:endParaRPr/>
          </a:p>
          <a:p>
            <a:pPr indent="-311150" lvl="0" marL="457200" rtl="0" algn="l">
              <a:lnSpc>
                <a:spcPct val="115000"/>
              </a:lnSpc>
              <a:spcBef>
                <a:spcPts val="0"/>
              </a:spcBef>
              <a:spcAft>
                <a:spcPts val="0"/>
              </a:spcAft>
              <a:buSzPts val="1300"/>
              <a:buChar char="●"/>
            </a:pPr>
            <a:r>
              <a:rPr lang="en"/>
              <a:t>Specific features and controller specific configuration is passed  through annotations.</a:t>
            </a:r>
            <a:endParaRPr/>
          </a:p>
        </p:txBody>
      </p:sp>
      <p:pic>
        <p:nvPicPr>
          <p:cNvPr id="408" name="Google Shape;408;p54"/>
          <p:cNvPicPr preferRelativeResize="0"/>
          <p:nvPr/>
        </p:nvPicPr>
        <p:blipFill>
          <a:blip r:embed="rId3">
            <a:alphaModFix/>
          </a:blip>
          <a:stretch>
            <a:fillRect/>
          </a:stretch>
        </p:blipFill>
        <p:spPr>
          <a:xfrm>
            <a:off x="5102138" y="1567550"/>
            <a:ext cx="3305175" cy="28956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55"/>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Concepts  - Storage</a:t>
            </a:r>
            <a:endParaRPr/>
          </a:p>
        </p:txBody>
      </p:sp>
      <p:sp>
        <p:nvSpPr>
          <p:cNvPr id="414" name="Google Shape;414;p5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t>Volume</a:t>
            </a:r>
            <a:r>
              <a:rPr b="1" lang="en"/>
              <a:t> - </a:t>
            </a:r>
            <a:r>
              <a:rPr lang="en"/>
              <a:t>Storage that is </a:t>
            </a:r>
            <a:r>
              <a:rPr b="1" lang="en" sz="1600" u="sng"/>
              <a:t>tied to the Pod</a:t>
            </a:r>
            <a:r>
              <a:rPr lang="en" sz="1600" u="sng"/>
              <a:t> </a:t>
            </a:r>
            <a:r>
              <a:rPr b="1" lang="en" sz="1600" u="sng"/>
              <a:t>Lifecycle</a:t>
            </a:r>
            <a:r>
              <a:rPr lang="en"/>
              <a:t>, consumable by one or more containers within the pod.</a:t>
            </a:r>
            <a:endParaRPr/>
          </a:p>
          <a:p>
            <a:pPr indent="0" lvl="0" marL="0" rtl="0" algn="l">
              <a:lnSpc>
                <a:spcPct val="100000"/>
              </a:lnSpc>
              <a:spcBef>
                <a:spcPts val="1600"/>
              </a:spcBef>
              <a:spcAft>
                <a:spcPts val="0"/>
              </a:spcAft>
              <a:buNone/>
            </a:pPr>
            <a:r>
              <a:rPr b="1" lang="en" sz="1600"/>
              <a:t>PersistentVolume</a:t>
            </a:r>
            <a:r>
              <a:rPr b="1" lang="en"/>
              <a:t> - </a:t>
            </a:r>
            <a:r>
              <a:rPr lang="en"/>
              <a:t>A PersistentVolume (PV) represents a storage resource.  PVs are commonly linked to a backing storage resource, NFS, GCEPersistentDisk, RBD etc. and are provisioned ahead of time. Their lifecycle is handled independently from a pod.</a:t>
            </a:r>
            <a:endParaRPr b="1"/>
          </a:p>
          <a:p>
            <a:pPr indent="0" lvl="0" marL="0" rtl="0" algn="l">
              <a:lnSpc>
                <a:spcPct val="100000"/>
              </a:lnSpc>
              <a:spcBef>
                <a:spcPts val="1600"/>
              </a:spcBef>
              <a:spcAft>
                <a:spcPts val="0"/>
              </a:spcAft>
              <a:buNone/>
            </a:pPr>
            <a:r>
              <a:rPr b="1" lang="en" sz="1600"/>
              <a:t>PersistentVolumeClaim - </a:t>
            </a:r>
            <a:r>
              <a:rPr lang="en"/>
              <a:t>A PersistentVolumeClaim (PVC) is a request for storage that satisfies a set of requirements instead of mapping to a storage resource directly. Commonly used with dynamically provisioned storage.</a:t>
            </a:r>
            <a:endParaRPr/>
          </a:p>
          <a:p>
            <a:pPr indent="0" lvl="0" marL="0" rtl="0" algn="l">
              <a:lnSpc>
                <a:spcPct val="100000"/>
              </a:lnSpc>
              <a:spcBef>
                <a:spcPts val="1600"/>
              </a:spcBef>
              <a:spcAft>
                <a:spcPts val="1600"/>
              </a:spcAft>
              <a:buNone/>
            </a:pPr>
            <a:r>
              <a:rPr b="1" lang="en" sz="1600"/>
              <a:t>StorageClass - </a:t>
            </a:r>
            <a:r>
              <a:rPr lang="en"/>
              <a:t>Storage classes are an abstraction on top of an external storage resource. These will include a provisioner, provisioner configuration parameters as well as a PV reclaimPolicy. </a:t>
            </a:r>
            <a:endParaRPr b="1" sz="16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56"/>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Volumes</a:t>
            </a:r>
            <a:endParaRPr/>
          </a:p>
        </p:txBody>
      </p:sp>
      <p:pic>
        <p:nvPicPr>
          <p:cNvPr id="420" name="Google Shape;420;p56"/>
          <p:cNvPicPr preferRelativeResize="0"/>
          <p:nvPr/>
        </p:nvPicPr>
        <p:blipFill>
          <a:blip r:embed="rId3">
            <a:alphaModFix/>
          </a:blip>
          <a:stretch>
            <a:fillRect/>
          </a:stretch>
        </p:blipFill>
        <p:spPr>
          <a:xfrm>
            <a:off x="1150504" y="1646488"/>
            <a:ext cx="3272049" cy="2753325"/>
          </a:xfrm>
          <a:prstGeom prst="rect">
            <a:avLst/>
          </a:prstGeom>
          <a:noFill/>
          <a:ln>
            <a:noFill/>
          </a:ln>
        </p:spPr>
      </p:pic>
      <p:pic>
        <p:nvPicPr>
          <p:cNvPr id="421" name="Google Shape;421;p56"/>
          <p:cNvPicPr preferRelativeResize="0"/>
          <p:nvPr/>
        </p:nvPicPr>
        <p:blipFill>
          <a:blip r:embed="rId4">
            <a:alphaModFix/>
          </a:blip>
          <a:stretch>
            <a:fillRect/>
          </a:stretch>
        </p:blipFill>
        <p:spPr>
          <a:xfrm>
            <a:off x="5129450" y="1487100"/>
            <a:ext cx="3206950" cy="307210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57"/>
          <p:cNvSpPr txBox="1"/>
          <p:nvPr>
            <p:ph type="title"/>
          </p:nvPr>
        </p:nvSpPr>
        <p:spPr>
          <a:xfrm>
            <a:off x="4722600" y="393750"/>
            <a:ext cx="36138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Persistent Volumes</a:t>
            </a:r>
            <a:endParaRPr/>
          </a:p>
        </p:txBody>
      </p:sp>
      <p:sp>
        <p:nvSpPr>
          <p:cNvPr id="427" name="Google Shape;427;p57"/>
          <p:cNvSpPr txBox="1"/>
          <p:nvPr>
            <p:ph idx="1" type="body"/>
          </p:nvPr>
        </p:nvSpPr>
        <p:spPr>
          <a:xfrm>
            <a:off x="4722650" y="1567550"/>
            <a:ext cx="36138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PVs are a cluster-wide resource</a:t>
            </a:r>
            <a:endParaRPr/>
          </a:p>
          <a:p>
            <a:pPr indent="-311150" lvl="0" marL="457200" rtl="0" algn="l">
              <a:spcBef>
                <a:spcPts val="0"/>
              </a:spcBef>
              <a:spcAft>
                <a:spcPts val="0"/>
              </a:spcAft>
              <a:buSzPts val="1300"/>
              <a:buChar char="●"/>
            </a:pPr>
            <a:r>
              <a:rPr lang="en"/>
              <a:t>Not directly consumable by a Pod</a:t>
            </a:r>
            <a:endParaRPr/>
          </a:p>
          <a:p>
            <a:pPr indent="-311150" lvl="0" marL="457200" rtl="0" algn="l">
              <a:spcBef>
                <a:spcPts val="0"/>
              </a:spcBef>
              <a:spcAft>
                <a:spcPts val="0"/>
              </a:spcAft>
              <a:buSzPts val="1300"/>
              <a:buChar char="●"/>
            </a:pPr>
            <a:r>
              <a:rPr lang="en"/>
              <a:t>PV Parameters</a:t>
            </a:r>
            <a:r>
              <a:rPr lang="en"/>
              <a:t>:</a:t>
            </a:r>
            <a:endParaRPr/>
          </a:p>
          <a:p>
            <a:pPr indent="-298450" lvl="1" marL="914400" rtl="0" algn="l">
              <a:spcBef>
                <a:spcPts val="0"/>
              </a:spcBef>
              <a:spcAft>
                <a:spcPts val="0"/>
              </a:spcAft>
              <a:buSzPts val="1100"/>
              <a:buChar char="○"/>
            </a:pPr>
            <a:r>
              <a:rPr lang="en"/>
              <a:t>Capacity </a:t>
            </a:r>
            <a:endParaRPr/>
          </a:p>
          <a:p>
            <a:pPr indent="-298450" lvl="1" marL="914400" rtl="0" algn="l">
              <a:spcBef>
                <a:spcPts val="0"/>
              </a:spcBef>
              <a:spcAft>
                <a:spcPts val="0"/>
              </a:spcAft>
              <a:buSzPts val="1100"/>
              <a:buChar char="○"/>
            </a:pPr>
            <a:r>
              <a:rPr lang="en"/>
              <a:t>accessModes</a:t>
            </a:r>
            <a:endParaRPr/>
          </a:p>
          <a:p>
            <a:pPr indent="-298450" lvl="2" marL="1371600" rtl="0" algn="l">
              <a:spcBef>
                <a:spcPts val="0"/>
              </a:spcBef>
              <a:spcAft>
                <a:spcPts val="0"/>
              </a:spcAft>
              <a:buSzPts val="1100"/>
              <a:buChar char="■"/>
            </a:pPr>
            <a:r>
              <a:rPr lang="en"/>
              <a:t>ReadOnlyMany (ROX)</a:t>
            </a:r>
            <a:endParaRPr/>
          </a:p>
          <a:p>
            <a:pPr indent="-298450" lvl="2" marL="1371600" rtl="0" algn="l">
              <a:spcBef>
                <a:spcPts val="0"/>
              </a:spcBef>
              <a:spcAft>
                <a:spcPts val="0"/>
              </a:spcAft>
              <a:buSzPts val="1100"/>
              <a:buChar char="■"/>
            </a:pPr>
            <a:r>
              <a:rPr lang="en"/>
              <a:t>ReadWriteOnce (RWO)</a:t>
            </a:r>
            <a:endParaRPr/>
          </a:p>
          <a:p>
            <a:pPr indent="-298450" lvl="2" marL="1371600" rtl="0" algn="l">
              <a:spcBef>
                <a:spcPts val="0"/>
              </a:spcBef>
              <a:spcAft>
                <a:spcPts val="0"/>
              </a:spcAft>
              <a:buSzPts val="1100"/>
              <a:buChar char="■"/>
            </a:pPr>
            <a:r>
              <a:rPr lang="en"/>
              <a:t>ReadWriteMany (RWX)</a:t>
            </a:r>
            <a:endParaRPr/>
          </a:p>
          <a:p>
            <a:pPr indent="-298450" lvl="1" marL="914400" rtl="0" algn="l">
              <a:spcBef>
                <a:spcPts val="0"/>
              </a:spcBef>
              <a:spcAft>
                <a:spcPts val="0"/>
              </a:spcAft>
              <a:buSzPts val="1100"/>
              <a:buChar char="○"/>
            </a:pPr>
            <a:r>
              <a:rPr lang="en"/>
              <a:t>persistentVolumeReclaimPolicy</a:t>
            </a:r>
            <a:endParaRPr/>
          </a:p>
          <a:p>
            <a:pPr indent="-298450" lvl="2" marL="1371600" rtl="0" algn="l">
              <a:spcBef>
                <a:spcPts val="0"/>
              </a:spcBef>
              <a:spcAft>
                <a:spcPts val="0"/>
              </a:spcAft>
              <a:buSzPts val="1100"/>
              <a:buChar char="■"/>
            </a:pPr>
            <a:r>
              <a:rPr lang="en"/>
              <a:t>Retain</a:t>
            </a:r>
            <a:endParaRPr/>
          </a:p>
          <a:p>
            <a:pPr indent="-298450" lvl="2" marL="1371600" rtl="0" algn="l">
              <a:spcBef>
                <a:spcPts val="0"/>
              </a:spcBef>
              <a:spcAft>
                <a:spcPts val="0"/>
              </a:spcAft>
              <a:buSzPts val="1100"/>
              <a:buChar char="■"/>
            </a:pPr>
            <a:r>
              <a:rPr lang="en"/>
              <a:t>Recycle</a:t>
            </a:r>
            <a:endParaRPr/>
          </a:p>
          <a:p>
            <a:pPr indent="-298450" lvl="2" marL="1371600" rtl="0" algn="l">
              <a:spcBef>
                <a:spcPts val="0"/>
              </a:spcBef>
              <a:spcAft>
                <a:spcPts val="0"/>
              </a:spcAft>
              <a:buSzPts val="1100"/>
              <a:buChar char="■"/>
            </a:pPr>
            <a:r>
              <a:rPr lang="en"/>
              <a:t>Delete</a:t>
            </a:r>
            <a:endParaRPr/>
          </a:p>
          <a:p>
            <a:pPr indent="-298450" lvl="1" marL="914400" rtl="0" algn="l">
              <a:spcBef>
                <a:spcPts val="0"/>
              </a:spcBef>
              <a:spcAft>
                <a:spcPts val="0"/>
              </a:spcAft>
              <a:buSzPts val="1100"/>
              <a:buChar char="○"/>
            </a:pPr>
            <a:r>
              <a:rPr lang="en"/>
              <a:t>StorageClass</a:t>
            </a:r>
            <a:endParaRPr/>
          </a:p>
        </p:txBody>
      </p:sp>
      <p:pic>
        <p:nvPicPr>
          <p:cNvPr id="428" name="Google Shape;428;p57"/>
          <p:cNvPicPr preferRelativeResize="0"/>
          <p:nvPr/>
        </p:nvPicPr>
        <p:blipFill>
          <a:blip r:embed="rId3">
            <a:alphaModFix/>
          </a:blip>
          <a:stretch>
            <a:fillRect/>
          </a:stretch>
        </p:blipFill>
        <p:spPr>
          <a:xfrm>
            <a:off x="1297500" y="1366725"/>
            <a:ext cx="3425158" cy="331285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58"/>
          <p:cNvSpPr txBox="1"/>
          <p:nvPr>
            <p:ph type="title"/>
          </p:nvPr>
        </p:nvSpPr>
        <p:spPr>
          <a:xfrm>
            <a:off x="4173900" y="393750"/>
            <a:ext cx="41625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Persistent Volume Claims</a:t>
            </a:r>
            <a:endParaRPr/>
          </a:p>
        </p:txBody>
      </p:sp>
      <p:sp>
        <p:nvSpPr>
          <p:cNvPr id="434" name="Google Shape;434;p58"/>
          <p:cNvSpPr txBox="1"/>
          <p:nvPr>
            <p:ph idx="1" type="body"/>
          </p:nvPr>
        </p:nvSpPr>
        <p:spPr>
          <a:xfrm>
            <a:off x="4174050" y="1567550"/>
            <a:ext cx="4162500" cy="29112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PVCs are scoped to namespaces</a:t>
            </a:r>
            <a:endParaRPr/>
          </a:p>
          <a:p>
            <a:pPr indent="-311150" lvl="0" marL="457200" rtl="0" algn="l">
              <a:lnSpc>
                <a:spcPct val="115000"/>
              </a:lnSpc>
              <a:spcBef>
                <a:spcPts val="0"/>
              </a:spcBef>
              <a:spcAft>
                <a:spcPts val="0"/>
              </a:spcAft>
              <a:buSzPts val="1300"/>
              <a:buChar char="●"/>
            </a:pPr>
            <a:r>
              <a:rPr lang="en"/>
              <a:t>Supports accessModes like PVs</a:t>
            </a:r>
            <a:endParaRPr/>
          </a:p>
          <a:p>
            <a:pPr indent="-311150" lvl="0" marL="457200" rtl="0" algn="l">
              <a:lnSpc>
                <a:spcPct val="115000"/>
              </a:lnSpc>
              <a:spcBef>
                <a:spcPts val="0"/>
              </a:spcBef>
              <a:spcAft>
                <a:spcPts val="0"/>
              </a:spcAft>
              <a:buSzPts val="1300"/>
              <a:buChar char="●"/>
            </a:pPr>
            <a:r>
              <a:rPr lang="en"/>
              <a:t>Uses resource request model similar to Pods</a:t>
            </a:r>
            <a:endParaRPr/>
          </a:p>
          <a:p>
            <a:pPr indent="-311150" lvl="0" marL="457200" rtl="0" algn="l">
              <a:lnSpc>
                <a:spcPct val="115000"/>
              </a:lnSpc>
              <a:spcBef>
                <a:spcPts val="0"/>
              </a:spcBef>
              <a:spcAft>
                <a:spcPts val="0"/>
              </a:spcAft>
              <a:buSzPts val="1300"/>
              <a:buChar char="●"/>
            </a:pPr>
            <a:r>
              <a:rPr lang="en"/>
              <a:t>Claims will consume storage from matching PVs or StorageClasses based on </a:t>
            </a:r>
            <a:r>
              <a:rPr i="1" lang="en"/>
              <a:t>storageClass</a:t>
            </a:r>
            <a:r>
              <a:rPr lang="en"/>
              <a:t> and selector</a:t>
            </a:r>
            <a:r>
              <a:rPr lang="en"/>
              <a:t>s</a:t>
            </a:r>
            <a:r>
              <a:rPr lang="en"/>
              <a:t>.</a:t>
            </a:r>
            <a:endParaRPr/>
          </a:p>
        </p:txBody>
      </p:sp>
      <p:pic>
        <p:nvPicPr>
          <p:cNvPr id="435" name="Google Shape;435;p58"/>
          <p:cNvPicPr preferRelativeResize="0"/>
          <p:nvPr/>
        </p:nvPicPr>
        <p:blipFill>
          <a:blip r:embed="rId3">
            <a:alphaModFix/>
          </a:blip>
          <a:stretch>
            <a:fillRect/>
          </a:stretch>
        </p:blipFill>
        <p:spPr>
          <a:xfrm>
            <a:off x="1297350" y="1684450"/>
            <a:ext cx="2876550" cy="25707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59"/>
          <p:cNvSpPr txBox="1"/>
          <p:nvPr>
            <p:ph type="title"/>
          </p:nvPr>
        </p:nvSpPr>
        <p:spPr>
          <a:xfrm>
            <a:off x="4545375" y="393750"/>
            <a:ext cx="37911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Storage Classes</a:t>
            </a:r>
            <a:endParaRPr/>
          </a:p>
        </p:txBody>
      </p:sp>
      <p:sp>
        <p:nvSpPr>
          <p:cNvPr id="441" name="Google Shape;441;p59"/>
          <p:cNvSpPr txBox="1"/>
          <p:nvPr>
            <p:ph idx="1" type="body"/>
          </p:nvPr>
        </p:nvSpPr>
        <p:spPr>
          <a:xfrm>
            <a:off x="4597650" y="1567550"/>
            <a:ext cx="3738600" cy="29112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Uses an external system defined by the provisioner to dynamically consume and allocate storage.</a:t>
            </a:r>
            <a:endParaRPr/>
          </a:p>
          <a:p>
            <a:pPr indent="-311150" lvl="0" marL="457200" rtl="0" algn="l">
              <a:lnSpc>
                <a:spcPct val="115000"/>
              </a:lnSpc>
              <a:spcBef>
                <a:spcPts val="0"/>
              </a:spcBef>
              <a:spcAft>
                <a:spcPts val="0"/>
              </a:spcAft>
              <a:buSzPts val="1300"/>
              <a:buChar char="●"/>
            </a:pPr>
            <a:r>
              <a:rPr lang="en"/>
              <a:t>Storage Class Fields</a:t>
            </a:r>
            <a:endParaRPr/>
          </a:p>
          <a:p>
            <a:pPr indent="-298450" lvl="1" marL="914400" rtl="0" algn="l">
              <a:lnSpc>
                <a:spcPct val="115000"/>
              </a:lnSpc>
              <a:spcBef>
                <a:spcPts val="0"/>
              </a:spcBef>
              <a:spcAft>
                <a:spcPts val="0"/>
              </a:spcAft>
              <a:buSzPts val="1100"/>
              <a:buChar char="○"/>
            </a:pPr>
            <a:r>
              <a:rPr lang="en"/>
              <a:t>Provisioner</a:t>
            </a:r>
            <a:endParaRPr/>
          </a:p>
          <a:p>
            <a:pPr indent="-298450" lvl="1" marL="914400" rtl="0" algn="l">
              <a:lnSpc>
                <a:spcPct val="115000"/>
              </a:lnSpc>
              <a:spcBef>
                <a:spcPts val="0"/>
              </a:spcBef>
              <a:spcAft>
                <a:spcPts val="0"/>
              </a:spcAft>
              <a:buSzPts val="1100"/>
              <a:buChar char="○"/>
            </a:pPr>
            <a:r>
              <a:rPr lang="en"/>
              <a:t>Parameters</a:t>
            </a:r>
            <a:endParaRPr/>
          </a:p>
          <a:p>
            <a:pPr indent="-298450" lvl="1" marL="914400" rtl="0" algn="l">
              <a:lnSpc>
                <a:spcPct val="115000"/>
              </a:lnSpc>
              <a:spcBef>
                <a:spcPts val="0"/>
              </a:spcBef>
              <a:spcAft>
                <a:spcPts val="0"/>
              </a:spcAft>
              <a:buSzPts val="1100"/>
              <a:buChar char="○"/>
            </a:pPr>
            <a:r>
              <a:rPr lang="en"/>
              <a:t>reclaimPolicy</a:t>
            </a:r>
            <a:endParaRPr/>
          </a:p>
        </p:txBody>
      </p:sp>
      <p:pic>
        <p:nvPicPr>
          <p:cNvPr id="442" name="Google Shape;442;p59"/>
          <p:cNvPicPr preferRelativeResize="0"/>
          <p:nvPr/>
        </p:nvPicPr>
        <p:blipFill>
          <a:blip r:embed="rId3">
            <a:alphaModFix/>
          </a:blip>
          <a:stretch>
            <a:fillRect/>
          </a:stretch>
        </p:blipFill>
        <p:spPr>
          <a:xfrm>
            <a:off x="1235078" y="1204650"/>
            <a:ext cx="3310300" cy="363699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60"/>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Concepts - Configuration</a:t>
            </a:r>
            <a:endParaRPr/>
          </a:p>
        </p:txBody>
      </p:sp>
      <p:sp>
        <p:nvSpPr>
          <p:cNvPr id="448" name="Google Shape;448;p6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ConfigMap</a:t>
            </a:r>
            <a:r>
              <a:rPr b="1" lang="en"/>
              <a:t> - </a:t>
            </a:r>
            <a:r>
              <a:rPr lang="en"/>
              <a:t>Externalized data stored within kubernetes that can be referenced  as a commandline argument, environment variable, or injected as a file into a volume mount. Ideal for separating containerized application from configuration.</a:t>
            </a:r>
            <a:endParaRPr/>
          </a:p>
          <a:p>
            <a:pPr indent="0" lvl="0" marL="0" rtl="0" algn="l">
              <a:spcBef>
                <a:spcPts val="1600"/>
              </a:spcBef>
              <a:spcAft>
                <a:spcPts val="1600"/>
              </a:spcAft>
              <a:buNone/>
            </a:pPr>
            <a:r>
              <a:rPr b="1" lang="en" sz="1600"/>
              <a:t>Secret</a:t>
            </a:r>
            <a:r>
              <a:rPr b="1" lang="en"/>
              <a:t> - </a:t>
            </a:r>
            <a:r>
              <a:rPr lang="en"/>
              <a:t>Functionally identical to ConfigMaps, but stored encoded as base64, and encrypted at rest (if configured).</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61"/>
          <p:cNvSpPr txBox="1"/>
          <p:nvPr>
            <p:ph type="title"/>
          </p:nvPr>
        </p:nvSpPr>
        <p:spPr>
          <a:xfrm>
            <a:off x="1297500" y="393750"/>
            <a:ext cx="46482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ConfigMaps and Secrets</a:t>
            </a:r>
            <a:endParaRPr/>
          </a:p>
        </p:txBody>
      </p:sp>
      <p:sp>
        <p:nvSpPr>
          <p:cNvPr id="454" name="Google Shape;454;p61"/>
          <p:cNvSpPr txBox="1"/>
          <p:nvPr>
            <p:ph idx="1" type="body"/>
          </p:nvPr>
        </p:nvSpPr>
        <p:spPr>
          <a:xfrm>
            <a:off x="1297500" y="1567550"/>
            <a:ext cx="4648200" cy="29112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Can be used in Pod Config:</a:t>
            </a:r>
            <a:endParaRPr/>
          </a:p>
          <a:p>
            <a:pPr indent="-298450" lvl="1" marL="914400" rtl="0" algn="l">
              <a:lnSpc>
                <a:spcPct val="115000"/>
              </a:lnSpc>
              <a:spcBef>
                <a:spcPts val="0"/>
              </a:spcBef>
              <a:spcAft>
                <a:spcPts val="0"/>
              </a:spcAft>
              <a:buSzPts val="1100"/>
              <a:buChar char="○"/>
            </a:pPr>
            <a:r>
              <a:rPr lang="en"/>
              <a:t>Injected as a file</a:t>
            </a:r>
            <a:endParaRPr/>
          </a:p>
          <a:p>
            <a:pPr indent="-298450" lvl="1" marL="914400" rtl="0" algn="l">
              <a:lnSpc>
                <a:spcPct val="115000"/>
              </a:lnSpc>
              <a:spcBef>
                <a:spcPts val="0"/>
              </a:spcBef>
              <a:spcAft>
                <a:spcPts val="0"/>
              </a:spcAft>
              <a:buSzPts val="1100"/>
              <a:buChar char="○"/>
            </a:pPr>
            <a:r>
              <a:rPr lang="en"/>
              <a:t>Passed as an environment variable</a:t>
            </a:r>
            <a:endParaRPr/>
          </a:p>
          <a:p>
            <a:pPr indent="-298450" lvl="1" marL="914400" rtl="0" algn="l">
              <a:lnSpc>
                <a:spcPct val="115000"/>
              </a:lnSpc>
              <a:spcBef>
                <a:spcPts val="0"/>
              </a:spcBef>
              <a:spcAft>
                <a:spcPts val="0"/>
              </a:spcAft>
              <a:buSzPts val="1100"/>
              <a:buChar char="○"/>
            </a:pPr>
            <a:r>
              <a:rPr lang="en"/>
              <a:t>Used as a container command (requires passing as env var)</a:t>
            </a:r>
            <a:endParaRPr/>
          </a:p>
          <a:p>
            <a:pPr indent="0" lvl="0" marL="0" rtl="0" algn="l">
              <a:lnSpc>
                <a:spcPct val="115000"/>
              </a:lnSpc>
              <a:spcBef>
                <a:spcPts val="0"/>
              </a:spcBef>
              <a:spcAft>
                <a:spcPts val="0"/>
              </a:spcAft>
              <a:buNone/>
            </a:pPr>
            <a:r>
              <a:t/>
            </a:r>
            <a:endParaRPr/>
          </a:p>
        </p:txBody>
      </p:sp>
      <p:pic>
        <p:nvPicPr>
          <p:cNvPr id="455" name="Google Shape;455;p61"/>
          <p:cNvPicPr preferRelativeResize="0"/>
          <p:nvPr/>
        </p:nvPicPr>
        <p:blipFill>
          <a:blip r:embed="rId3">
            <a:alphaModFix/>
          </a:blip>
          <a:stretch>
            <a:fillRect/>
          </a:stretch>
        </p:blipFill>
        <p:spPr>
          <a:xfrm>
            <a:off x="6038462" y="1307861"/>
            <a:ext cx="1925050" cy="1906350"/>
          </a:xfrm>
          <a:prstGeom prst="rect">
            <a:avLst/>
          </a:prstGeom>
          <a:noFill/>
          <a:ln>
            <a:noFill/>
          </a:ln>
        </p:spPr>
      </p:pic>
      <p:pic>
        <p:nvPicPr>
          <p:cNvPr id="456" name="Google Shape;456;p61"/>
          <p:cNvPicPr preferRelativeResize="0"/>
          <p:nvPr/>
        </p:nvPicPr>
        <p:blipFill>
          <a:blip r:embed="rId4">
            <a:alphaModFix/>
          </a:blip>
          <a:stretch>
            <a:fillRect/>
          </a:stretch>
        </p:blipFill>
        <p:spPr>
          <a:xfrm>
            <a:off x="5945812" y="3298762"/>
            <a:ext cx="2110350" cy="1280068"/>
          </a:xfrm>
          <a:prstGeom prst="rect">
            <a:avLst/>
          </a:prstGeom>
          <a:noFill/>
          <a:ln>
            <a:noFill/>
          </a:ln>
        </p:spPr>
      </p:pic>
      <p:pic>
        <p:nvPicPr>
          <p:cNvPr id="457" name="Google Shape;457;p61"/>
          <p:cNvPicPr preferRelativeResize="0"/>
          <p:nvPr/>
        </p:nvPicPr>
        <p:blipFill>
          <a:blip r:embed="rId5">
            <a:alphaModFix/>
          </a:blip>
          <a:stretch>
            <a:fillRect/>
          </a:stretch>
        </p:blipFill>
        <p:spPr>
          <a:xfrm>
            <a:off x="3736289" y="2672475"/>
            <a:ext cx="1671409" cy="1906350"/>
          </a:xfrm>
          <a:prstGeom prst="rect">
            <a:avLst/>
          </a:prstGeom>
          <a:noFill/>
          <a:ln>
            <a:noFill/>
          </a:ln>
        </p:spPr>
      </p:pic>
      <p:pic>
        <p:nvPicPr>
          <p:cNvPr id="458" name="Google Shape;458;p61"/>
          <p:cNvPicPr preferRelativeResize="0"/>
          <p:nvPr/>
        </p:nvPicPr>
        <p:blipFill>
          <a:blip r:embed="rId6">
            <a:alphaModFix/>
          </a:blip>
          <a:stretch>
            <a:fillRect/>
          </a:stretch>
        </p:blipFill>
        <p:spPr>
          <a:xfrm>
            <a:off x="1724751" y="2597475"/>
            <a:ext cx="1473450" cy="1981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7"/>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 - What is Kubernetes?</a:t>
            </a:r>
            <a:endParaRPr/>
          </a:p>
        </p:txBody>
      </p:sp>
      <p:sp>
        <p:nvSpPr>
          <p:cNvPr id="173" name="Google Shape;173;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t> Kubernetes </a:t>
            </a:r>
            <a:r>
              <a:rPr lang="en" sz="1600"/>
              <a:t>or </a:t>
            </a:r>
            <a:r>
              <a:rPr b="1" lang="en" sz="1600"/>
              <a:t>K8s </a:t>
            </a:r>
            <a:r>
              <a:rPr lang="en" sz="1600"/>
              <a:t>was a project spun out of Google as a open source next-gen container scheduler designed with the lessons learned from developing and managing Borg and Omega.</a:t>
            </a:r>
            <a:endParaRPr sz="1600"/>
          </a:p>
          <a:p>
            <a:pPr indent="0" lvl="0" marL="0" rtl="0" algn="l">
              <a:lnSpc>
                <a:spcPct val="100000"/>
              </a:lnSpc>
              <a:spcBef>
                <a:spcPts val="1600"/>
              </a:spcBef>
              <a:spcAft>
                <a:spcPts val="0"/>
              </a:spcAft>
              <a:buNone/>
            </a:pPr>
            <a:r>
              <a:rPr b="1" lang="en" sz="1600"/>
              <a:t>Kubernetes </a:t>
            </a:r>
            <a:r>
              <a:rPr lang="en" sz="1600"/>
              <a:t>was designed from the ground-up as a loosely coupled collection of components centered around deploying, maintaining, and scaling applications.</a:t>
            </a:r>
            <a:endParaRPr sz="1600"/>
          </a:p>
          <a:p>
            <a:pPr indent="0" lvl="0" marL="0" rtl="0" algn="l">
              <a:lnSpc>
                <a:spcPct val="100000"/>
              </a:lnSpc>
              <a:spcBef>
                <a:spcPts val="1600"/>
              </a:spcBef>
              <a:spcAft>
                <a:spcPts val="1600"/>
              </a:spcAft>
              <a:buNone/>
            </a:pPr>
            <a:r>
              <a:t/>
            </a:r>
            <a:endParaRPr sz="16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62"/>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Concepts - Auth and Identity (RBAC)</a:t>
            </a:r>
            <a:endParaRPr/>
          </a:p>
        </p:txBody>
      </p:sp>
      <p:sp>
        <p:nvSpPr>
          <p:cNvPr id="464" name="Google Shape;464;p6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[Cluster]Role</a:t>
            </a:r>
            <a:r>
              <a:rPr b="1" lang="en"/>
              <a:t> - </a:t>
            </a:r>
            <a:r>
              <a:rPr lang="en"/>
              <a:t>Roles contain rules that act as a set of permissions that apply verbs like “get”, “list”, “watch” etc over resources that are scoped to apiGroups. Roles are scoped to namespaces, and ClusterRoles are applied cluster-wide.</a:t>
            </a:r>
            <a:endParaRPr/>
          </a:p>
          <a:p>
            <a:pPr indent="0" lvl="0" marL="0" rtl="0" algn="l">
              <a:spcBef>
                <a:spcPts val="1600"/>
              </a:spcBef>
              <a:spcAft>
                <a:spcPts val="0"/>
              </a:spcAft>
              <a:buNone/>
            </a:pPr>
            <a:r>
              <a:rPr b="1" lang="en" sz="1600"/>
              <a:t>[Cluster]RoleBinding</a:t>
            </a:r>
            <a:r>
              <a:rPr b="1" lang="en"/>
              <a:t> - </a:t>
            </a:r>
            <a:r>
              <a:rPr lang="en"/>
              <a:t>Grant the permissions as defined in a [Cluster]Role to one or more “subjects” which can be a user, group, or service account.</a:t>
            </a:r>
            <a:endParaRPr/>
          </a:p>
          <a:p>
            <a:pPr indent="0" lvl="0" marL="0" rtl="0" algn="l">
              <a:spcBef>
                <a:spcPts val="1600"/>
              </a:spcBef>
              <a:spcAft>
                <a:spcPts val="1600"/>
              </a:spcAft>
              <a:buNone/>
            </a:pPr>
            <a:r>
              <a:rPr b="1" lang="en" sz="1600"/>
              <a:t>ServiceAccount- </a:t>
            </a:r>
            <a:r>
              <a:rPr lang="en"/>
              <a:t>ServiceAccounts provide a consumable identity for pods or external services that interact with the cluster directly and are scoped to namespaces.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63"/>
          <p:cNvSpPr txBox="1"/>
          <p:nvPr>
            <p:ph type="title"/>
          </p:nvPr>
        </p:nvSpPr>
        <p:spPr>
          <a:xfrm>
            <a:off x="1297500" y="393750"/>
            <a:ext cx="29415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[Cluster]Role</a:t>
            </a:r>
            <a:endParaRPr/>
          </a:p>
        </p:txBody>
      </p:sp>
      <p:sp>
        <p:nvSpPr>
          <p:cNvPr id="470" name="Google Shape;470;p63"/>
          <p:cNvSpPr txBox="1"/>
          <p:nvPr>
            <p:ph idx="1" type="body"/>
          </p:nvPr>
        </p:nvSpPr>
        <p:spPr>
          <a:xfrm>
            <a:off x="1297500" y="1567550"/>
            <a:ext cx="29415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Permissions translate to url path.  With “” defaulting to core group.</a:t>
            </a:r>
            <a:endParaRPr/>
          </a:p>
          <a:p>
            <a:pPr indent="-311150" lvl="0" marL="457200" rtl="0" algn="l">
              <a:spcBef>
                <a:spcPts val="1000"/>
              </a:spcBef>
              <a:spcAft>
                <a:spcPts val="0"/>
              </a:spcAft>
              <a:buSzPts val="1300"/>
              <a:buChar char="●"/>
            </a:pPr>
            <a:r>
              <a:rPr lang="en"/>
              <a:t>Resources act as items the role should be granted access to.</a:t>
            </a:r>
            <a:endParaRPr/>
          </a:p>
          <a:p>
            <a:pPr indent="-311150" lvl="0" marL="457200" rtl="0" algn="l">
              <a:spcBef>
                <a:spcPts val="1000"/>
              </a:spcBef>
              <a:spcAft>
                <a:spcPts val="0"/>
              </a:spcAft>
              <a:buSzPts val="1300"/>
              <a:buChar char="●"/>
            </a:pPr>
            <a:r>
              <a:rPr lang="en"/>
              <a:t>Verbs are the actions the role can perform on the referenced resources.</a:t>
            </a:r>
            <a:endParaRPr/>
          </a:p>
          <a:p>
            <a:pPr indent="0" lvl="0" marL="0" rtl="0" algn="l">
              <a:spcBef>
                <a:spcPts val="1600"/>
              </a:spcBef>
              <a:spcAft>
                <a:spcPts val="1600"/>
              </a:spcAft>
              <a:buNone/>
            </a:pPr>
            <a:r>
              <a:t/>
            </a:r>
            <a:endParaRPr/>
          </a:p>
        </p:txBody>
      </p:sp>
      <p:pic>
        <p:nvPicPr>
          <p:cNvPr id="471" name="Google Shape;471;p63"/>
          <p:cNvPicPr preferRelativeResize="0"/>
          <p:nvPr/>
        </p:nvPicPr>
        <p:blipFill>
          <a:blip r:embed="rId3">
            <a:alphaModFix/>
          </a:blip>
          <a:stretch>
            <a:fillRect/>
          </a:stretch>
        </p:blipFill>
        <p:spPr>
          <a:xfrm>
            <a:off x="4239000" y="1721763"/>
            <a:ext cx="4097425" cy="17855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64"/>
          <p:cNvSpPr txBox="1"/>
          <p:nvPr>
            <p:ph type="title"/>
          </p:nvPr>
        </p:nvSpPr>
        <p:spPr>
          <a:xfrm>
            <a:off x="1297500" y="393750"/>
            <a:ext cx="33648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[Cluster]RoleBinding</a:t>
            </a:r>
            <a:endParaRPr/>
          </a:p>
        </p:txBody>
      </p:sp>
      <p:sp>
        <p:nvSpPr>
          <p:cNvPr id="477" name="Google Shape;477;p64"/>
          <p:cNvSpPr txBox="1"/>
          <p:nvPr>
            <p:ph idx="1" type="body"/>
          </p:nvPr>
        </p:nvSpPr>
        <p:spPr>
          <a:xfrm>
            <a:off x="1297500" y="1567550"/>
            <a:ext cx="3364800" cy="29112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Can reference multiple subjects</a:t>
            </a:r>
            <a:endParaRPr/>
          </a:p>
          <a:p>
            <a:pPr indent="-311150" lvl="0" marL="457200" rtl="0" algn="l">
              <a:lnSpc>
                <a:spcPct val="115000"/>
              </a:lnSpc>
              <a:spcBef>
                <a:spcPts val="0"/>
              </a:spcBef>
              <a:spcAft>
                <a:spcPts val="0"/>
              </a:spcAft>
              <a:buSzPts val="1300"/>
              <a:buChar char="●"/>
            </a:pPr>
            <a:r>
              <a:rPr lang="en"/>
              <a:t>Subjects can be of kind:</a:t>
            </a:r>
            <a:endParaRPr/>
          </a:p>
          <a:p>
            <a:pPr indent="-298450" lvl="1" marL="914400" rtl="0" algn="l">
              <a:lnSpc>
                <a:spcPct val="115000"/>
              </a:lnSpc>
              <a:spcBef>
                <a:spcPts val="0"/>
              </a:spcBef>
              <a:spcAft>
                <a:spcPts val="0"/>
              </a:spcAft>
              <a:buSzPts val="1100"/>
              <a:buChar char="○"/>
            </a:pPr>
            <a:r>
              <a:rPr lang="en"/>
              <a:t>User</a:t>
            </a:r>
            <a:endParaRPr/>
          </a:p>
          <a:p>
            <a:pPr indent="-298450" lvl="1" marL="914400" rtl="0" algn="l">
              <a:lnSpc>
                <a:spcPct val="115000"/>
              </a:lnSpc>
              <a:spcBef>
                <a:spcPts val="0"/>
              </a:spcBef>
              <a:spcAft>
                <a:spcPts val="0"/>
              </a:spcAft>
              <a:buSzPts val="1100"/>
              <a:buChar char="○"/>
            </a:pPr>
            <a:r>
              <a:rPr lang="en"/>
              <a:t>Group</a:t>
            </a:r>
            <a:endParaRPr/>
          </a:p>
          <a:p>
            <a:pPr indent="-298450" lvl="1" marL="914400" rtl="0" algn="l">
              <a:lnSpc>
                <a:spcPct val="115000"/>
              </a:lnSpc>
              <a:spcBef>
                <a:spcPts val="0"/>
              </a:spcBef>
              <a:spcAft>
                <a:spcPts val="0"/>
              </a:spcAft>
              <a:buSzPts val="1100"/>
              <a:buChar char="○"/>
            </a:pPr>
            <a:r>
              <a:rPr lang="en"/>
              <a:t>ServiceAccount</a:t>
            </a:r>
            <a:endParaRPr/>
          </a:p>
          <a:p>
            <a:pPr indent="-311150" lvl="0" marL="457200" rtl="0" algn="l">
              <a:lnSpc>
                <a:spcPct val="115000"/>
              </a:lnSpc>
              <a:spcBef>
                <a:spcPts val="0"/>
              </a:spcBef>
              <a:spcAft>
                <a:spcPts val="0"/>
              </a:spcAft>
              <a:buSzPts val="1300"/>
              <a:buChar char="●"/>
            </a:pPr>
            <a:r>
              <a:rPr lang="en"/>
              <a:t>roleRef targets a single role only.</a:t>
            </a:r>
            <a:endParaRPr/>
          </a:p>
        </p:txBody>
      </p:sp>
      <p:pic>
        <p:nvPicPr>
          <p:cNvPr id="478" name="Google Shape;478;p64"/>
          <p:cNvPicPr preferRelativeResize="0"/>
          <p:nvPr/>
        </p:nvPicPr>
        <p:blipFill>
          <a:blip r:embed="rId3">
            <a:alphaModFix/>
          </a:blip>
          <a:stretch>
            <a:fillRect/>
          </a:stretch>
        </p:blipFill>
        <p:spPr>
          <a:xfrm>
            <a:off x="4662300" y="1567538"/>
            <a:ext cx="3674100" cy="25349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65"/>
          <p:cNvSpPr txBox="1"/>
          <p:nvPr>
            <p:ph type="ctrTitle"/>
          </p:nvPr>
        </p:nvSpPr>
        <p:spPr>
          <a:xfrm>
            <a:off x="3537150" y="1578400"/>
            <a:ext cx="5017500" cy="157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Behind  </a:t>
            </a:r>
            <a:endParaRPr sz="3600"/>
          </a:p>
          <a:p>
            <a:pPr indent="0" lvl="0" marL="0" rtl="0" algn="r">
              <a:spcBef>
                <a:spcPts val="0"/>
              </a:spcBef>
              <a:spcAft>
                <a:spcPts val="0"/>
              </a:spcAft>
              <a:buNone/>
            </a:pPr>
            <a:r>
              <a:rPr lang="en" sz="3600"/>
              <a:t>The Scenes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66"/>
          <p:cNvSpPr txBox="1"/>
          <p:nvPr>
            <p:ph type="ctrTitle"/>
          </p:nvPr>
        </p:nvSpPr>
        <p:spPr>
          <a:xfrm>
            <a:off x="3537150" y="1578400"/>
            <a:ext cx="5017500" cy="157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Behind  </a:t>
            </a:r>
            <a:endParaRPr sz="3600"/>
          </a:p>
          <a:p>
            <a:pPr indent="0" lvl="0" marL="0" rtl="0" algn="r">
              <a:spcBef>
                <a:spcPts val="0"/>
              </a:spcBef>
              <a:spcAft>
                <a:spcPts val="0"/>
              </a:spcAft>
              <a:buNone/>
            </a:pPr>
            <a:r>
              <a:rPr lang="en" sz="3600"/>
              <a:t>The Scenes</a:t>
            </a:r>
            <a:endParaRPr/>
          </a:p>
        </p:txBody>
      </p:sp>
      <p:pic>
        <p:nvPicPr>
          <p:cNvPr id="489" name="Google Shape;489;p66"/>
          <p:cNvPicPr preferRelativeResize="0"/>
          <p:nvPr/>
        </p:nvPicPr>
        <p:blipFill>
          <a:blip r:embed="rId3">
            <a:alphaModFix/>
          </a:blip>
          <a:stretch>
            <a:fillRect/>
          </a:stretch>
        </p:blipFill>
        <p:spPr>
          <a:xfrm>
            <a:off x="1215850" y="1366088"/>
            <a:ext cx="3232350" cy="2411333"/>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Google Shape;494;p67"/>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Deployment From</a:t>
            </a:r>
            <a:endParaRPr/>
          </a:p>
          <a:p>
            <a:pPr indent="0" lvl="0" marL="0" rtl="0" algn="r">
              <a:spcBef>
                <a:spcPts val="0"/>
              </a:spcBef>
              <a:spcAft>
                <a:spcPts val="0"/>
              </a:spcAft>
              <a:buNone/>
            </a:pPr>
            <a:r>
              <a:rPr lang="en"/>
              <a:t>Beginning to End</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pic>
        <p:nvPicPr>
          <p:cNvPr id="499" name="Google Shape;499;p68"/>
          <p:cNvPicPr preferRelativeResize="0"/>
          <p:nvPr/>
        </p:nvPicPr>
        <p:blipFill>
          <a:blip r:embed="rId3">
            <a:alphaModFix/>
          </a:blip>
          <a:stretch>
            <a:fillRect/>
          </a:stretch>
        </p:blipFill>
        <p:spPr>
          <a:xfrm>
            <a:off x="152400" y="256725"/>
            <a:ext cx="8839202" cy="4630058"/>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69"/>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Kubectl</a:t>
            </a:r>
            <a:endParaRPr/>
          </a:p>
        </p:txBody>
      </p:sp>
      <p:sp>
        <p:nvSpPr>
          <p:cNvPr id="505" name="Google Shape;505;p69"/>
          <p:cNvSpPr txBox="1"/>
          <p:nvPr>
            <p:ph idx="1" type="body"/>
          </p:nvPr>
        </p:nvSpPr>
        <p:spPr>
          <a:xfrm>
            <a:off x="1297500" y="1567550"/>
            <a:ext cx="37185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1) Kubectl performs client side validation on manifest (linting).</a:t>
            </a:r>
            <a:endParaRPr sz="1600"/>
          </a:p>
          <a:p>
            <a:pPr indent="0" lvl="0" marL="0" rtl="0" algn="l">
              <a:spcBef>
                <a:spcPts val="1600"/>
              </a:spcBef>
              <a:spcAft>
                <a:spcPts val="0"/>
              </a:spcAft>
              <a:buNone/>
            </a:pPr>
            <a:r>
              <a:rPr lang="en" sz="1600"/>
              <a:t>2) Manifest is prepared and serialized creating a JSON payload.</a:t>
            </a:r>
            <a:endParaRPr sz="1600"/>
          </a:p>
          <a:p>
            <a:pPr indent="0" lvl="0" marL="0" rtl="0" algn="l">
              <a:spcBef>
                <a:spcPts val="1600"/>
              </a:spcBef>
              <a:spcAft>
                <a:spcPts val="1600"/>
              </a:spcAft>
              <a:buNone/>
            </a:pPr>
            <a:r>
              <a:t/>
            </a:r>
            <a:endParaRPr/>
          </a:p>
        </p:txBody>
      </p:sp>
      <p:pic>
        <p:nvPicPr>
          <p:cNvPr id="506" name="Google Shape;506;p69"/>
          <p:cNvPicPr preferRelativeResize="0"/>
          <p:nvPr/>
        </p:nvPicPr>
        <p:blipFill>
          <a:blip r:embed="rId3">
            <a:alphaModFix/>
          </a:blip>
          <a:stretch>
            <a:fillRect/>
          </a:stretch>
        </p:blipFill>
        <p:spPr>
          <a:xfrm>
            <a:off x="5016009" y="1567550"/>
            <a:ext cx="3320386" cy="29112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Google Shape;511;p70"/>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APIserver Request Loop</a:t>
            </a:r>
            <a:endParaRPr/>
          </a:p>
        </p:txBody>
      </p:sp>
      <p:sp>
        <p:nvSpPr>
          <p:cNvPr id="512" name="Google Shape;512;p70"/>
          <p:cNvSpPr txBox="1"/>
          <p:nvPr>
            <p:ph idx="1" type="body"/>
          </p:nvPr>
        </p:nvSpPr>
        <p:spPr>
          <a:xfrm>
            <a:off x="1297500" y="1567550"/>
            <a:ext cx="3600000" cy="1440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3) Kubectl authenticates to apiserver via x509, jwt, http auth proxy, other plugins, or http-basic auth.</a:t>
            </a:r>
            <a:endParaRPr sz="1200"/>
          </a:p>
          <a:p>
            <a:pPr indent="0" lvl="0" marL="0" rtl="0" algn="l">
              <a:lnSpc>
                <a:spcPct val="100000"/>
              </a:lnSpc>
              <a:spcBef>
                <a:spcPts val="1600"/>
              </a:spcBef>
              <a:spcAft>
                <a:spcPts val="1600"/>
              </a:spcAft>
              <a:buNone/>
            </a:pPr>
            <a:r>
              <a:rPr lang="en" sz="1200"/>
              <a:t>4) Authorization iterates over available AuthZ sources: Node, ABAC, RBAC, or webhook.</a:t>
            </a:r>
            <a:endParaRPr sz="1200"/>
          </a:p>
        </p:txBody>
      </p:sp>
      <p:pic>
        <p:nvPicPr>
          <p:cNvPr id="513" name="Google Shape;513;p70"/>
          <p:cNvPicPr preferRelativeResize="0"/>
          <p:nvPr/>
        </p:nvPicPr>
        <p:blipFill>
          <a:blip r:embed="rId3">
            <a:alphaModFix/>
          </a:blip>
          <a:stretch>
            <a:fillRect/>
          </a:stretch>
        </p:blipFill>
        <p:spPr>
          <a:xfrm>
            <a:off x="4897625" y="1567551"/>
            <a:ext cx="3438776" cy="1440350"/>
          </a:xfrm>
          <a:prstGeom prst="rect">
            <a:avLst/>
          </a:prstGeom>
          <a:noFill/>
          <a:ln>
            <a:noFill/>
          </a:ln>
        </p:spPr>
      </p:pic>
      <p:sp>
        <p:nvSpPr>
          <p:cNvPr id="514" name="Google Shape;514;p70"/>
          <p:cNvSpPr txBox="1"/>
          <p:nvPr/>
        </p:nvSpPr>
        <p:spPr>
          <a:xfrm>
            <a:off x="1297500" y="2712750"/>
            <a:ext cx="7038900" cy="144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chemeClr val="lt1"/>
                </a:solidFill>
                <a:latin typeface="Lato"/>
                <a:ea typeface="Lato"/>
                <a:cs typeface="Lato"/>
                <a:sym typeface="Lato"/>
              </a:rPr>
              <a:t>5) AdmissionControl checks resource quotas,</a:t>
            </a:r>
            <a:br>
              <a:rPr lang="en" sz="1200">
                <a:solidFill>
                  <a:schemeClr val="lt1"/>
                </a:solidFill>
                <a:latin typeface="Lato"/>
                <a:ea typeface="Lato"/>
                <a:cs typeface="Lato"/>
                <a:sym typeface="Lato"/>
              </a:rPr>
            </a:br>
            <a:r>
              <a:rPr lang="en" sz="1200">
                <a:solidFill>
                  <a:schemeClr val="lt1"/>
                </a:solidFill>
                <a:latin typeface="Lato"/>
                <a:ea typeface="Lato"/>
                <a:cs typeface="Lato"/>
                <a:sym typeface="Lato"/>
              </a:rPr>
              <a:t> other security related checks etc.</a:t>
            </a:r>
            <a:endParaRPr sz="1200">
              <a:solidFill>
                <a:schemeClr val="lt1"/>
              </a:solidFill>
              <a:latin typeface="Lato"/>
              <a:ea typeface="Lato"/>
              <a:cs typeface="Lato"/>
              <a:sym typeface="Lato"/>
            </a:endParaRPr>
          </a:p>
          <a:p>
            <a:pPr indent="0" lvl="0" marL="0" rtl="0" algn="l">
              <a:lnSpc>
                <a:spcPct val="100000"/>
              </a:lnSpc>
              <a:spcBef>
                <a:spcPts val="1600"/>
              </a:spcBef>
              <a:spcAft>
                <a:spcPts val="0"/>
              </a:spcAft>
              <a:buNone/>
            </a:pPr>
            <a:r>
              <a:rPr lang="en" sz="1200">
                <a:solidFill>
                  <a:schemeClr val="lt1"/>
                </a:solidFill>
                <a:latin typeface="Lato"/>
                <a:ea typeface="Lato"/>
                <a:cs typeface="Lato"/>
                <a:sym typeface="Lato"/>
              </a:rPr>
              <a:t>6) Request is stored in etcd.</a:t>
            </a:r>
            <a:endParaRPr sz="1200">
              <a:solidFill>
                <a:schemeClr val="lt1"/>
              </a:solidFill>
              <a:latin typeface="Lato"/>
              <a:ea typeface="Lato"/>
              <a:cs typeface="Lato"/>
              <a:sym typeface="Lato"/>
            </a:endParaRPr>
          </a:p>
          <a:p>
            <a:pPr indent="0" lvl="0" marL="0" rtl="0" algn="l">
              <a:lnSpc>
                <a:spcPct val="100000"/>
              </a:lnSpc>
              <a:spcBef>
                <a:spcPts val="1600"/>
              </a:spcBef>
              <a:spcAft>
                <a:spcPts val="0"/>
              </a:spcAft>
              <a:buNone/>
            </a:pPr>
            <a:r>
              <a:rPr lang="en" sz="1200">
                <a:solidFill>
                  <a:schemeClr val="lt1"/>
                </a:solidFill>
                <a:latin typeface="Lato"/>
                <a:ea typeface="Lato"/>
                <a:cs typeface="Lato"/>
                <a:sym typeface="Lato"/>
              </a:rPr>
              <a:t>7) Initializers are given opportunity to mutate request before the object is published.</a:t>
            </a:r>
            <a:endParaRPr sz="1200">
              <a:solidFill>
                <a:schemeClr val="lt1"/>
              </a:solidFill>
              <a:latin typeface="Lato"/>
              <a:ea typeface="Lato"/>
              <a:cs typeface="Lato"/>
              <a:sym typeface="Lato"/>
            </a:endParaRPr>
          </a:p>
          <a:p>
            <a:pPr indent="0" lvl="0" marL="0" rtl="0" algn="l">
              <a:lnSpc>
                <a:spcPct val="100000"/>
              </a:lnSpc>
              <a:spcBef>
                <a:spcPts val="1600"/>
              </a:spcBef>
              <a:spcAft>
                <a:spcPts val="1600"/>
              </a:spcAft>
              <a:buNone/>
            </a:pPr>
            <a:r>
              <a:rPr lang="en" sz="1200">
                <a:solidFill>
                  <a:schemeClr val="lt1"/>
                </a:solidFill>
                <a:latin typeface="Lato"/>
                <a:ea typeface="Lato"/>
                <a:cs typeface="Lato"/>
                <a:sym typeface="Lato"/>
              </a:rPr>
              <a:t>8) Request is published on apiserver.</a:t>
            </a:r>
            <a:endParaRPr sz="1200">
              <a:solidFill>
                <a:schemeClr val="lt1"/>
              </a:solidFill>
              <a:latin typeface="Lato"/>
              <a:ea typeface="Lato"/>
              <a:cs typeface="Lato"/>
              <a:sym typeface="Lat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71"/>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Deployment Controller</a:t>
            </a:r>
            <a:endParaRPr/>
          </a:p>
        </p:txBody>
      </p:sp>
      <p:sp>
        <p:nvSpPr>
          <p:cNvPr id="520" name="Google Shape;520;p71"/>
          <p:cNvSpPr txBox="1"/>
          <p:nvPr>
            <p:ph idx="1" type="body"/>
          </p:nvPr>
        </p:nvSpPr>
        <p:spPr>
          <a:xfrm>
            <a:off x="1297500" y="1567550"/>
            <a:ext cx="43494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9</a:t>
            </a:r>
            <a:r>
              <a:rPr lang="en"/>
              <a:t>)  Deployment Controller is notified of the new Deployment via callback.</a:t>
            </a:r>
            <a:endParaRPr/>
          </a:p>
          <a:p>
            <a:pPr indent="0" lvl="0" marL="0" rtl="0" algn="l">
              <a:lnSpc>
                <a:spcPct val="100000"/>
              </a:lnSpc>
              <a:spcBef>
                <a:spcPts val="1600"/>
              </a:spcBef>
              <a:spcAft>
                <a:spcPts val="0"/>
              </a:spcAft>
              <a:buNone/>
            </a:pPr>
            <a:r>
              <a:rPr lang="en"/>
              <a:t>10) Deployment Controller evaluates cluster state and reconciles the desired vs current state and forms a request for the new ReplicaSet.</a:t>
            </a:r>
            <a:endParaRPr/>
          </a:p>
          <a:p>
            <a:pPr indent="0" lvl="0" marL="0" rtl="0" algn="l">
              <a:lnSpc>
                <a:spcPct val="100000"/>
              </a:lnSpc>
              <a:spcBef>
                <a:spcPts val="1600"/>
              </a:spcBef>
              <a:spcAft>
                <a:spcPts val="0"/>
              </a:spcAft>
              <a:buNone/>
            </a:pPr>
            <a:r>
              <a:rPr lang="en"/>
              <a:t>11) apiserver request loop evaluates Deployment Controller request.</a:t>
            </a:r>
            <a:endParaRPr/>
          </a:p>
          <a:p>
            <a:pPr indent="0" lvl="0" marL="0" rtl="0" algn="l">
              <a:lnSpc>
                <a:spcPct val="100000"/>
              </a:lnSpc>
              <a:spcBef>
                <a:spcPts val="1600"/>
              </a:spcBef>
              <a:spcAft>
                <a:spcPts val="1600"/>
              </a:spcAft>
              <a:buNone/>
            </a:pPr>
            <a:r>
              <a:rPr lang="en"/>
              <a:t>12) ReplicaSet is published.</a:t>
            </a:r>
            <a:endParaRPr/>
          </a:p>
        </p:txBody>
      </p:sp>
      <p:pic>
        <p:nvPicPr>
          <p:cNvPr id="521" name="Google Shape;521;p71"/>
          <p:cNvPicPr preferRelativeResize="0"/>
          <p:nvPr/>
        </p:nvPicPr>
        <p:blipFill>
          <a:blip r:embed="rId3">
            <a:alphaModFix/>
          </a:blip>
          <a:stretch>
            <a:fillRect/>
          </a:stretch>
        </p:blipFill>
        <p:spPr>
          <a:xfrm>
            <a:off x="5646939" y="1567550"/>
            <a:ext cx="2689460" cy="291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18"/>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 - What Does Kubernetes do?</a:t>
            </a:r>
            <a:endParaRPr/>
          </a:p>
        </p:txBody>
      </p:sp>
      <p:sp>
        <p:nvSpPr>
          <p:cNvPr id="179" name="Google Shape;179;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t> Kubernetes </a:t>
            </a:r>
            <a:r>
              <a:rPr lang="en" sz="1600"/>
              <a:t>is the linux kernel of distributed systems.</a:t>
            </a:r>
            <a:endParaRPr sz="1600"/>
          </a:p>
          <a:p>
            <a:pPr indent="0" lvl="0" marL="0" rtl="0" algn="l">
              <a:lnSpc>
                <a:spcPct val="100000"/>
              </a:lnSpc>
              <a:spcBef>
                <a:spcPts val="1600"/>
              </a:spcBef>
              <a:spcAft>
                <a:spcPts val="1600"/>
              </a:spcAft>
              <a:buNone/>
            </a:pPr>
            <a:r>
              <a:rPr lang="en" sz="1600"/>
              <a:t>It abstracts away the underlying hardware of the nodes and provides a uniform interface for applications to be both deployed and consume the shared pool of resources.</a:t>
            </a:r>
            <a:endParaRPr sz="16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Google Shape;526;p72"/>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ReplicaSet Controller</a:t>
            </a:r>
            <a:endParaRPr/>
          </a:p>
        </p:txBody>
      </p:sp>
      <p:sp>
        <p:nvSpPr>
          <p:cNvPr id="527" name="Google Shape;527;p72"/>
          <p:cNvSpPr txBox="1"/>
          <p:nvPr>
            <p:ph idx="1" type="body"/>
          </p:nvPr>
        </p:nvSpPr>
        <p:spPr>
          <a:xfrm>
            <a:off x="1297500" y="1567550"/>
            <a:ext cx="43704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13)  ReplicaSet Controller is notified of the new ReplicaSet via callback.</a:t>
            </a:r>
            <a:endParaRPr/>
          </a:p>
          <a:p>
            <a:pPr indent="0" lvl="0" marL="0" rtl="0" algn="l">
              <a:lnSpc>
                <a:spcPct val="100000"/>
              </a:lnSpc>
              <a:spcBef>
                <a:spcPts val="1600"/>
              </a:spcBef>
              <a:spcAft>
                <a:spcPts val="0"/>
              </a:spcAft>
              <a:buNone/>
            </a:pPr>
            <a:r>
              <a:rPr lang="en"/>
              <a:t>14) ReplicaSet Controller evaluates cluster state and reconciles the desired vs current state and forms a request for the desired amount of pods.</a:t>
            </a:r>
            <a:endParaRPr/>
          </a:p>
          <a:p>
            <a:pPr indent="0" lvl="0" marL="0" rtl="0" algn="l">
              <a:lnSpc>
                <a:spcPct val="100000"/>
              </a:lnSpc>
              <a:spcBef>
                <a:spcPts val="1600"/>
              </a:spcBef>
              <a:spcAft>
                <a:spcPts val="0"/>
              </a:spcAft>
              <a:buNone/>
            </a:pPr>
            <a:r>
              <a:rPr lang="en"/>
              <a:t>15)  apiserver request loop evaluates ReplicaSet Controller request.</a:t>
            </a:r>
            <a:endParaRPr/>
          </a:p>
          <a:p>
            <a:pPr indent="0" lvl="0" marL="0" rtl="0" algn="l">
              <a:lnSpc>
                <a:spcPct val="100000"/>
              </a:lnSpc>
              <a:spcBef>
                <a:spcPts val="1600"/>
              </a:spcBef>
              <a:spcAft>
                <a:spcPts val="0"/>
              </a:spcAft>
              <a:buNone/>
            </a:pPr>
            <a:r>
              <a:rPr lang="en"/>
              <a:t>16) Pods published, and enter ‘Pending’ phase.</a:t>
            </a:r>
            <a:endParaRPr/>
          </a:p>
          <a:p>
            <a:pPr indent="0" lvl="0" marL="0" rtl="0" algn="l">
              <a:lnSpc>
                <a:spcPct val="100000"/>
              </a:lnSpc>
              <a:spcBef>
                <a:spcPts val="1600"/>
              </a:spcBef>
              <a:spcAft>
                <a:spcPts val="1600"/>
              </a:spcAft>
              <a:buNone/>
            </a:pPr>
            <a:r>
              <a:t/>
            </a:r>
            <a:endParaRPr/>
          </a:p>
        </p:txBody>
      </p:sp>
      <p:pic>
        <p:nvPicPr>
          <p:cNvPr id="528" name="Google Shape;528;p72"/>
          <p:cNvPicPr preferRelativeResize="0"/>
          <p:nvPr/>
        </p:nvPicPr>
        <p:blipFill>
          <a:blip r:embed="rId3">
            <a:alphaModFix/>
          </a:blip>
          <a:stretch>
            <a:fillRect/>
          </a:stretch>
        </p:blipFill>
        <p:spPr>
          <a:xfrm>
            <a:off x="5667780" y="1567550"/>
            <a:ext cx="2668619" cy="29112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pic>
        <p:nvPicPr>
          <p:cNvPr id="533" name="Google Shape;533;p73"/>
          <p:cNvPicPr preferRelativeResize="0"/>
          <p:nvPr/>
        </p:nvPicPr>
        <p:blipFill>
          <a:blip r:embed="rId3">
            <a:alphaModFix/>
          </a:blip>
          <a:stretch>
            <a:fillRect/>
          </a:stretch>
        </p:blipFill>
        <p:spPr>
          <a:xfrm>
            <a:off x="663825" y="152400"/>
            <a:ext cx="7816360" cy="4838699"/>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74"/>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Scheduler</a:t>
            </a:r>
            <a:endParaRPr/>
          </a:p>
        </p:txBody>
      </p:sp>
      <p:sp>
        <p:nvSpPr>
          <p:cNvPr id="539" name="Google Shape;539;p74"/>
          <p:cNvSpPr txBox="1"/>
          <p:nvPr>
            <p:ph idx="1" type="body"/>
          </p:nvPr>
        </p:nvSpPr>
        <p:spPr>
          <a:xfrm>
            <a:off x="1297500" y="1567563"/>
            <a:ext cx="39582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17)  Scheduler monitors published pods with no ‘NodeName’ assigned.</a:t>
            </a:r>
            <a:endParaRPr/>
          </a:p>
          <a:p>
            <a:pPr indent="0" lvl="0" marL="0" rtl="0" algn="l">
              <a:lnSpc>
                <a:spcPct val="100000"/>
              </a:lnSpc>
              <a:spcBef>
                <a:spcPts val="1600"/>
              </a:spcBef>
              <a:spcAft>
                <a:spcPts val="0"/>
              </a:spcAft>
              <a:buNone/>
            </a:pPr>
            <a:r>
              <a:rPr lang="en"/>
              <a:t>18) Applies scheduling rules and filters to find  a suitable node to host the Pod.</a:t>
            </a:r>
            <a:endParaRPr/>
          </a:p>
          <a:p>
            <a:pPr indent="0" lvl="0" marL="0" rtl="0" algn="l">
              <a:lnSpc>
                <a:spcPct val="100000"/>
              </a:lnSpc>
              <a:spcBef>
                <a:spcPts val="1600"/>
              </a:spcBef>
              <a:spcAft>
                <a:spcPts val="0"/>
              </a:spcAft>
              <a:buNone/>
            </a:pPr>
            <a:r>
              <a:rPr lang="en"/>
              <a:t>19) Scheduler creates a binding of Pod to Node and POSTs to apiserver.</a:t>
            </a:r>
            <a:endParaRPr/>
          </a:p>
          <a:p>
            <a:pPr indent="0" lvl="0" marL="0" rtl="0" algn="l">
              <a:lnSpc>
                <a:spcPct val="100000"/>
              </a:lnSpc>
              <a:spcBef>
                <a:spcPts val="1600"/>
              </a:spcBef>
              <a:spcAft>
                <a:spcPts val="0"/>
              </a:spcAft>
              <a:buNone/>
            </a:pPr>
            <a:r>
              <a:rPr lang="en"/>
              <a:t>20) apiserver request loop evaluates POST request.</a:t>
            </a:r>
            <a:endParaRPr/>
          </a:p>
          <a:p>
            <a:pPr indent="0" lvl="0" marL="0" rtl="0" algn="l">
              <a:lnSpc>
                <a:spcPct val="100000"/>
              </a:lnSpc>
              <a:spcBef>
                <a:spcPts val="1600"/>
              </a:spcBef>
              <a:spcAft>
                <a:spcPts val="0"/>
              </a:spcAft>
              <a:buNone/>
            </a:pPr>
            <a:r>
              <a:rPr lang="en"/>
              <a:t>21) Pod status is updated with node binding and sets status to ‘PodScheduled’.</a:t>
            </a:r>
            <a:endParaRPr/>
          </a:p>
          <a:p>
            <a:pPr indent="0" lvl="0" marL="0" rtl="0" algn="l">
              <a:spcBef>
                <a:spcPts val="1600"/>
              </a:spcBef>
              <a:spcAft>
                <a:spcPts val="1600"/>
              </a:spcAft>
              <a:buNone/>
            </a:pPr>
            <a:r>
              <a:t/>
            </a:r>
            <a:endParaRPr/>
          </a:p>
        </p:txBody>
      </p:sp>
      <p:pic>
        <p:nvPicPr>
          <p:cNvPr id="540" name="Google Shape;540;p74"/>
          <p:cNvPicPr preferRelativeResize="0"/>
          <p:nvPr/>
        </p:nvPicPr>
        <p:blipFill>
          <a:blip r:embed="rId3">
            <a:alphaModFix/>
          </a:blip>
          <a:stretch>
            <a:fillRect/>
          </a:stretch>
        </p:blipFill>
        <p:spPr>
          <a:xfrm>
            <a:off x="5255700" y="1548663"/>
            <a:ext cx="3080699" cy="2948983"/>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Google Shape;545;p75"/>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Kubelet - PodSync</a:t>
            </a:r>
            <a:endParaRPr/>
          </a:p>
        </p:txBody>
      </p:sp>
      <p:sp>
        <p:nvSpPr>
          <p:cNvPr id="546" name="Google Shape;546;p75"/>
          <p:cNvSpPr txBox="1"/>
          <p:nvPr>
            <p:ph idx="1" type="body"/>
          </p:nvPr>
        </p:nvSpPr>
        <p:spPr>
          <a:xfrm>
            <a:off x="1297500" y="1567550"/>
            <a:ext cx="50877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22</a:t>
            </a:r>
            <a:r>
              <a:rPr lang="en"/>
              <a:t>)  The kubelet daemon on every node polls the apiserver filtering for pods matching its own ‘NodeName’; checking its current state with the desired state published through the apiserver.</a:t>
            </a:r>
            <a:endParaRPr/>
          </a:p>
          <a:p>
            <a:pPr indent="0" lvl="0" marL="0" rtl="0" algn="l">
              <a:lnSpc>
                <a:spcPct val="100000"/>
              </a:lnSpc>
              <a:spcBef>
                <a:spcPts val="1600"/>
              </a:spcBef>
              <a:spcAft>
                <a:spcPts val="1600"/>
              </a:spcAft>
              <a:buNone/>
            </a:pPr>
            <a:r>
              <a:rPr lang="en"/>
              <a:t>23) Kubelet will then move through a series of internal processes to prepare the pod environment. This includes pulling secrets, provisioning storage, applying AppArmor profiles and other various scaffolding.  During this period, it will asynchronously be POST’ing the ‘PodStatus’ to the apiserver through the standard apiserver request loop.</a:t>
            </a:r>
            <a:endParaRPr/>
          </a:p>
        </p:txBody>
      </p:sp>
      <p:pic>
        <p:nvPicPr>
          <p:cNvPr id="547" name="Google Shape;547;p75"/>
          <p:cNvPicPr preferRelativeResize="0"/>
          <p:nvPr/>
        </p:nvPicPr>
        <p:blipFill>
          <a:blip r:embed="rId3">
            <a:alphaModFix/>
          </a:blip>
          <a:stretch>
            <a:fillRect/>
          </a:stretch>
        </p:blipFill>
        <p:spPr>
          <a:xfrm>
            <a:off x="6385164" y="1567550"/>
            <a:ext cx="1951237" cy="29112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1" name="Shape 551"/>
        <p:cNvGrpSpPr/>
        <p:nvPr/>
      </p:nvGrpSpPr>
      <p:grpSpPr>
        <a:xfrm>
          <a:off x="0" y="0"/>
          <a:ext cx="0" cy="0"/>
          <a:chOff x="0" y="0"/>
          <a:chExt cx="0" cy="0"/>
        </a:xfrm>
      </p:grpSpPr>
      <p:sp>
        <p:nvSpPr>
          <p:cNvPr id="552" name="Google Shape;552;p76"/>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Pause and Plumbing</a:t>
            </a:r>
            <a:endParaRPr/>
          </a:p>
        </p:txBody>
      </p:sp>
      <p:sp>
        <p:nvSpPr>
          <p:cNvPr id="553" name="Google Shape;553;p76"/>
          <p:cNvSpPr txBox="1"/>
          <p:nvPr>
            <p:ph idx="1" type="body"/>
          </p:nvPr>
        </p:nvSpPr>
        <p:spPr>
          <a:xfrm>
            <a:off x="1297500" y="1567550"/>
            <a:ext cx="4227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24)  Kubelet then provisions a ‘pause’ container via the CRI (Container Runtime Interface). The pause container acts as the parent container for the Pod.</a:t>
            </a:r>
            <a:endParaRPr/>
          </a:p>
          <a:p>
            <a:pPr indent="0" lvl="0" marL="0" rtl="0" algn="l">
              <a:lnSpc>
                <a:spcPct val="100000"/>
              </a:lnSpc>
              <a:spcBef>
                <a:spcPts val="1600"/>
              </a:spcBef>
              <a:spcAft>
                <a:spcPts val="0"/>
              </a:spcAft>
              <a:buNone/>
            </a:pPr>
            <a:r>
              <a:rPr lang="en"/>
              <a:t>25) The network is plumbed to the Pod via the CNI (Container Network Interface), creating a veth pair attached to the pause container and to a container bridge (cbr0).</a:t>
            </a:r>
            <a:endParaRPr/>
          </a:p>
          <a:p>
            <a:pPr indent="0" lvl="0" marL="0" rtl="0" algn="l">
              <a:lnSpc>
                <a:spcPct val="100000"/>
              </a:lnSpc>
              <a:spcBef>
                <a:spcPts val="1600"/>
              </a:spcBef>
              <a:spcAft>
                <a:spcPts val="1600"/>
              </a:spcAft>
              <a:buNone/>
            </a:pPr>
            <a:r>
              <a:rPr lang="en"/>
              <a:t>26) IPAM handled by the CNI plugin assigns an IP to the pause container.</a:t>
            </a:r>
            <a:endParaRPr/>
          </a:p>
        </p:txBody>
      </p:sp>
      <p:pic>
        <p:nvPicPr>
          <p:cNvPr id="554" name="Google Shape;554;p76"/>
          <p:cNvPicPr preferRelativeResize="0"/>
          <p:nvPr/>
        </p:nvPicPr>
        <p:blipFill>
          <a:blip r:embed="rId3">
            <a:alphaModFix/>
          </a:blip>
          <a:stretch>
            <a:fillRect/>
          </a:stretch>
        </p:blipFill>
        <p:spPr>
          <a:xfrm>
            <a:off x="5525344" y="1567550"/>
            <a:ext cx="2811056" cy="29112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Google Shape;559;p77"/>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Kublet - Create Containers</a:t>
            </a:r>
            <a:endParaRPr/>
          </a:p>
        </p:txBody>
      </p:sp>
      <p:sp>
        <p:nvSpPr>
          <p:cNvPr id="560" name="Google Shape;560;p77"/>
          <p:cNvSpPr txBox="1"/>
          <p:nvPr>
            <p:ph idx="1" type="body"/>
          </p:nvPr>
        </p:nvSpPr>
        <p:spPr>
          <a:xfrm>
            <a:off x="1297500" y="1567550"/>
            <a:ext cx="42585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24)  Kubelet pulls the container Images.</a:t>
            </a:r>
            <a:endParaRPr/>
          </a:p>
          <a:p>
            <a:pPr indent="0" lvl="0" marL="0" rtl="0" algn="l">
              <a:lnSpc>
                <a:spcPct val="100000"/>
              </a:lnSpc>
              <a:spcBef>
                <a:spcPts val="1600"/>
              </a:spcBef>
              <a:spcAft>
                <a:spcPts val="0"/>
              </a:spcAft>
              <a:buNone/>
            </a:pPr>
            <a:r>
              <a:rPr lang="en"/>
              <a:t>25) Kubelet first creates and starts any init containers.</a:t>
            </a:r>
            <a:endParaRPr/>
          </a:p>
          <a:p>
            <a:pPr indent="0" lvl="0" marL="0" rtl="0" algn="l">
              <a:lnSpc>
                <a:spcPct val="100000"/>
              </a:lnSpc>
              <a:spcBef>
                <a:spcPts val="1600"/>
              </a:spcBef>
              <a:spcAft>
                <a:spcPts val="0"/>
              </a:spcAft>
              <a:buNone/>
            </a:pPr>
            <a:r>
              <a:rPr lang="en"/>
              <a:t>26)  Once the optional init containers complete, the primary pod containers are started.</a:t>
            </a:r>
            <a:endParaRPr/>
          </a:p>
          <a:p>
            <a:pPr indent="0" lvl="0" marL="0" rtl="0" algn="l">
              <a:lnSpc>
                <a:spcPct val="100000"/>
              </a:lnSpc>
              <a:spcBef>
                <a:spcPts val="1600"/>
              </a:spcBef>
              <a:spcAft>
                <a:spcPts val="1600"/>
              </a:spcAft>
              <a:buNone/>
            </a:pPr>
            <a:r>
              <a:t/>
            </a:r>
            <a:endParaRPr/>
          </a:p>
        </p:txBody>
      </p:sp>
      <p:pic>
        <p:nvPicPr>
          <p:cNvPr id="561" name="Google Shape;561;p77"/>
          <p:cNvPicPr preferRelativeResize="0"/>
          <p:nvPr/>
        </p:nvPicPr>
        <p:blipFill>
          <a:blip r:embed="rId3">
            <a:alphaModFix/>
          </a:blip>
          <a:stretch>
            <a:fillRect/>
          </a:stretch>
        </p:blipFill>
        <p:spPr>
          <a:xfrm>
            <a:off x="5556088" y="1567550"/>
            <a:ext cx="2780312" cy="29112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Google Shape;566;p78"/>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Pod Status</a:t>
            </a:r>
            <a:endParaRPr/>
          </a:p>
        </p:txBody>
      </p:sp>
      <p:sp>
        <p:nvSpPr>
          <p:cNvPr id="567" name="Google Shape;567;p78"/>
          <p:cNvSpPr txBox="1"/>
          <p:nvPr>
            <p:ph idx="1" type="body"/>
          </p:nvPr>
        </p:nvSpPr>
        <p:spPr>
          <a:xfrm>
            <a:off x="1297500" y="1567550"/>
            <a:ext cx="56775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27</a:t>
            </a:r>
            <a:r>
              <a:rPr lang="en"/>
              <a:t>) If there are any liveless/readiness probes, these are executed before the PodStatus is updated.</a:t>
            </a:r>
            <a:endParaRPr/>
          </a:p>
          <a:p>
            <a:pPr indent="0" lvl="0" marL="0" rtl="0" algn="l">
              <a:lnSpc>
                <a:spcPct val="100000"/>
              </a:lnSpc>
              <a:spcBef>
                <a:spcPts val="1600"/>
              </a:spcBef>
              <a:spcAft>
                <a:spcPts val="0"/>
              </a:spcAft>
              <a:buNone/>
            </a:pPr>
            <a:r>
              <a:rPr lang="en"/>
              <a:t>28) If all complete successfully, PodStatus is set to ready and the container has started successfully.</a:t>
            </a:r>
            <a:endParaRPr/>
          </a:p>
          <a:p>
            <a:pPr indent="0" lvl="0" marL="0" rtl="0" algn="l">
              <a:lnSpc>
                <a:spcPct val="100000"/>
              </a:lnSpc>
              <a:spcBef>
                <a:spcPts val="1600"/>
              </a:spcBef>
              <a:spcAft>
                <a:spcPts val="0"/>
              </a:spcAft>
              <a:buNone/>
            </a:pPr>
            <a:r>
              <a:t/>
            </a:r>
            <a:endParaRPr/>
          </a:p>
          <a:p>
            <a:pPr indent="0" lvl="0" marL="0" rtl="0" algn="ctr">
              <a:lnSpc>
                <a:spcPct val="100000"/>
              </a:lnSpc>
              <a:spcBef>
                <a:spcPts val="1600"/>
              </a:spcBef>
              <a:spcAft>
                <a:spcPts val="1600"/>
              </a:spcAft>
              <a:buNone/>
            </a:pPr>
            <a:r>
              <a:rPr lang="en" sz="3600"/>
              <a:t>The Pod is Deployed!</a:t>
            </a:r>
            <a:endParaRPr sz="3600"/>
          </a:p>
        </p:txBody>
      </p:sp>
      <p:pic>
        <p:nvPicPr>
          <p:cNvPr id="568" name="Google Shape;568;p78"/>
          <p:cNvPicPr preferRelativeResize="0"/>
          <p:nvPr/>
        </p:nvPicPr>
        <p:blipFill>
          <a:blip r:embed="rId3">
            <a:alphaModFix/>
          </a:blip>
          <a:stretch>
            <a:fillRect/>
          </a:stretch>
        </p:blipFill>
        <p:spPr>
          <a:xfrm>
            <a:off x="6974875" y="1567550"/>
            <a:ext cx="1361533" cy="2911199"/>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sp>
        <p:nvSpPr>
          <p:cNvPr id="573" name="Google Shape;573;p79"/>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19"/>
          <p:cNvSpPr txBox="1"/>
          <p:nvPr>
            <p:ph type="ctrTitle"/>
          </p:nvPr>
        </p:nvSpPr>
        <p:spPr>
          <a:xfrm>
            <a:off x="3537150" y="1578400"/>
            <a:ext cx="5017500" cy="157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Kubernetes </a:t>
            </a:r>
            <a:endParaRPr sz="3600"/>
          </a:p>
          <a:p>
            <a:pPr indent="0" lvl="0" marL="0" rtl="0" algn="ctr">
              <a:spcBef>
                <a:spcPts val="0"/>
              </a:spcBef>
              <a:spcAft>
                <a:spcPts val="0"/>
              </a:spcAft>
              <a:buNone/>
            </a:pPr>
            <a:r>
              <a:rPr lang="en" sz="3600"/>
              <a:t>Architecture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0"/>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Architecture Overview</a:t>
            </a:r>
            <a:endParaRPr/>
          </a:p>
        </p:txBody>
      </p:sp>
      <p:sp>
        <p:nvSpPr>
          <p:cNvPr id="190" name="Google Shape;190;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Masters</a:t>
            </a:r>
            <a:r>
              <a:rPr lang="en" sz="1600"/>
              <a:t> -</a:t>
            </a:r>
            <a:r>
              <a:rPr lang="en" sz="1600"/>
              <a:t> Acts as the primary control plane for Kubernetes. Masters are responsible at a minimum for running the API Server,  scheduler, and cluster controller. They commonly also manage storing cluster state, cloud-provider specific components and other cluster essential services.</a:t>
            </a:r>
            <a:endParaRPr sz="1600"/>
          </a:p>
          <a:p>
            <a:pPr indent="0" lvl="0" marL="0" rtl="0" algn="l">
              <a:spcBef>
                <a:spcPts val="1600"/>
              </a:spcBef>
              <a:spcAft>
                <a:spcPts val="1600"/>
              </a:spcAft>
              <a:buNone/>
            </a:pPr>
            <a:r>
              <a:rPr b="1" lang="en" sz="1600"/>
              <a:t>Nodes</a:t>
            </a:r>
            <a:r>
              <a:rPr lang="en" sz="1600"/>
              <a:t> - Are the ‘workers’ of a Kubernetes cluster. They run </a:t>
            </a:r>
            <a:r>
              <a:rPr lang="en" sz="1600"/>
              <a:t>a minimal agent that  manages the node itself, and are tasked with executing workloads as designated by the master.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1"/>
          <p:cNvSpPr txBox="1"/>
          <p:nvPr>
            <p:ph type="title"/>
          </p:nvPr>
        </p:nvSpPr>
        <p:spPr>
          <a:xfrm>
            <a:off x="228000" y="152225"/>
            <a:ext cx="1662900" cy="636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800"/>
              <a:t>Architecture</a:t>
            </a:r>
            <a:r>
              <a:rPr lang="en" sz="1800"/>
              <a:t> Overview</a:t>
            </a:r>
            <a:endParaRPr sz="1800"/>
          </a:p>
        </p:txBody>
      </p:sp>
      <p:pic>
        <p:nvPicPr>
          <p:cNvPr id="196" name="Google Shape;196;p21"/>
          <p:cNvPicPr preferRelativeResize="0"/>
          <p:nvPr/>
        </p:nvPicPr>
        <p:blipFill>
          <a:blip r:embed="rId3">
            <a:alphaModFix/>
          </a:blip>
          <a:stretch>
            <a:fillRect/>
          </a:stretch>
        </p:blipFill>
        <p:spPr>
          <a:xfrm>
            <a:off x="2043300" y="152400"/>
            <a:ext cx="6880294" cy="48387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