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00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97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101.xml"/>
  <Override ContentType="application/vnd.openxmlformats-officedocument.presentationml.notesSlide+xml" PartName="/ppt/notesSlides/notesSlide95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9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99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98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9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68.xml"/>
  <Override ContentType="application/vnd.openxmlformats-officedocument.presentationml.slide+xml" PartName="/ppt/slides/slide94.xml"/>
  <Override ContentType="application/vnd.openxmlformats-officedocument.presentationml.slide+xml" PartName="/ppt/slides/slide84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53.xml"/>
  <Override ContentType="application/vnd.openxmlformats-officedocument.presentationml.slide+xml" PartName="/ppt/slides/slide96.xml"/>
  <Override ContentType="application/vnd.openxmlformats-officedocument.presentationml.slide+xml" PartName="/ppt/slides/slide48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2.xml"/>
  <Override ContentType="application/vnd.openxmlformats-officedocument.presentationml.slide+xml" PartName="/ppt/slides/slide98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76.xml"/>
  <Override ContentType="application/vnd.openxmlformats-officedocument.presentationml.slide+xml" PartName="/ppt/slides/slide63.xml"/>
  <Override ContentType="application/vnd.openxmlformats-officedocument.presentationml.slide+xml" PartName="/ppt/slides/slide93.xml"/>
  <Override ContentType="application/vnd.openxmlformats-officedocument.presentationml.slide+xml" PartName="/ppt/slides/slide101.xml"/>
  <Override ContentType="application/vnd.openxmlformats-officedocument.presentationml.slide+xml" PartName="/ppt/slides/slide80.xml"/>
  <Override ContentType="application/vnd.openxmlformats-officedocument.presentationml.slide+xml" PartName="/ppt/slides/slide61.xml"/>
  <Override ContentType="application/vnd.openxmlformats-officedocument.presentationml.slide+xml" PartName="/ppt/slides/slide91.xml"/>
  <Override ContentType="application/vnd.openxmlformats-officedocument.presentationml.slide+xml" PartName="/ppt/slides/slide31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9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42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97.xml"/>
  <Override ContentType="application/vnd.openxmlformats-officedocument.presentationml.slide+xml" PartName="/ppt/slides/slide11.xml"/>
  <Override ContentType="application/vnd.openxmlformats-officedocument.presentationml.slide+xml" PartName="/ppt/slides/slide6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79.xml"/>
  <Override ContentType="application/vnd.openxmlformats-officedocument.presentationml.slide+xml" PartName="/ppt/slides/slide49.xml"/>
  <Override ContentType="application/vnd.openxmlformats-officedocument.presentationml.slide+xml" PartName="/ppt/slides/slide83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99.xml"/>
  <Override ContentType="application/vnd.openxmlformats-officedocument.presentationml.slide+xml" PartName="/ppt/slides/slide3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47.xml"/>
  <Override ContentType="application/vnd.openxmlformats-officedocument.presentationml.slide+xml" PartName="/ppt/slides/slide21.xml"/>
  <Override ContentType="application/vnd.openxmlformats-officedocument.presentationml.slide+xml" PartName="/ppt/slides/slide100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88.xml"/>
  <Override ContentType="application/vnd.openxmlformats-officedocument.presentationml.slide+xml" PartName="/ppt/slides/slide9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82" r:id="rId3"/>
    <p:sldMasterId id="2147483683" r:id="rId4"/>
    <p:sldMasterId id="2147483684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  <p:sldId id="335" r:id="rId86"/>
    <p:sldId id="336" r:id="rId87"/>
    <p:sldId id="337" r:id="rId88"/>
    <p:sldId id="338" r:id="rId89"/>
    <p:sldId id="339" r:id="rId90"/>
    <p:sldId id="340" r:id="rId91"/>
    <p:sldId id="341" r:id="rId92"/>
    <p:sldId id="342" r:id="rId93"/>
    <p:sldId id="343" r:id="rId94"/>
    <p:sldId id="344" r:id="rId95"/>
    <p:sldId id="345" r:id="rId96"/>
    <p:sldId id="346" r:id="rId97"/>
    <p:sldId id="347" r:id="rId98"/>
    <p:sldId id="348" r:id="rId99"/>
    <p:sldId id="349" r:id="rId100"/>
    <p:sldId id="350" r:id="rId101"/>
    <p:sldId id="351" r:id="rId102"/>
    <p:sldId id="352" r:id="rId103"/>
    <p:sldId id="353" r:id="rId104"/>
    <p:sldId id="354" r:id="rId105"/>
    <p:sldId id="355" r:id="rId106"/>
    <p:sldId id="356" r:id="rId107"/>
  </p:sldIdLst>
  <p:sldSz cy="5143500" cx="9144000"/>
  <p:notesSz cx="6858000" cy="9144000"/>
  <p:embeddedFontLst>
    <p:embeddedFont>
      <p:font typeface="Roboto Medium"/>
      <p:regular r:id="rId108"/>
      <p:bold r:id="rId109"/>
      <p:italic r:id="rId110"/>
      <p:boldItalic r:id="rId111"/>
    </p:embeddedFont>
    <p:embeddedFont>
      <p:font typeface="Roboto"/>
      <p:regular r:id="rId112"/>
      <p:bold r:id="rId113"/>
      <p:italic r:id="rId114"/>
      <p:boldItalic r:id="rId1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07" Type="http://schemas.openxmlformats.org/officeDocument/2006/relationships/slide" Target="slides/slide101.xml"/><Relationship Id="rId106" Type="http://schemas.openxmlformats.org/officeDocument/2006/relationships/slide" Target="slides/slide100.xml"/><Relationship Id="rId105" Type="http://schemas.openxmlformats.org/officeDocument/2006/relationships/slide" Target="slides/slide99.xml"/><Relationship Id="rId104" Type="http://schemas.openxmlformats.org/officeDocument/2006/relationships/slide" Target="slides/slide98.xml"/><Relationship Id="rId109" Type="http://schemas.openxmlformats.org/officeDocument/2006/relationships/font" Target="fonts/RobotoMedium-bold.fntdata"/><Relationship Id="rId108" Type="http://schemas.openxmlformats.org/officeDocument/2006/relationships/font" Target="fonts/RobotoMedium-regular.fntdata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103" Type="http://schemas.openxmlformats.org/officeDocument/2006/relationships/slide" Target="slides/slide97.xml"/><Relationship Id="rId102" Type="http://schemas.openxmlformats.org/officeDocument/2006/relationships/slide" Target="slides/slide96.xml"/><Relationship Id="rId101" Type="http://schemas.openxmlformats.org/officeDocument/2006/relationships/slide" Target="slides/slide95.xml"/><Relationship Id="rId100" Type="http://schemas.openxmlformats.org/officeDocument/2006/relationships/slide" Target="slides/slide94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95" Type="http://schemas.openxmlformats.org/officeDocument/2006/relationships/slide" Target="slides/slide89.xml"/><Relationship Id="rId94" Type="http://schemas.openxmlformats.org/officeDocument/2006/relationships/slide" Target="slides/slide88.xml"/><Relationship Id="rId97" Type="http://schemas.openxmlformats.org/officeDocument/2006/relationships/slide" Target="slides/slide91.xml"/><Relationship Id="rId96" Type="http://schemas.openxmlformats.org/officeDocument/2006/relationships/slide" Target="slides/slide90.xml"/><Relationship Id="rId11" Type="http://schemas.openxmlformats.org/officeDocument/2006/relationships/slide" Target="slides/slide5.xml"/><Relationship Id="rId99" Type="http://schemas.openxmlformats.org/officeDocument/2006/relationships/slide" Target="slides/slide93.xml"/><Relationship Id="rId10" Type="http://schemas.openxmlformats.org/officeDocument/2006/relationships/slide" Target="slides/slide4.xml"/><Relationship Id="rId98" Type="http://schemas.openxmlformats.org/officeDocument/2006/relationships/slide" Target="slides/slide92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91" Type="http://schemas.openxmlformats.org/officeDocument/2006/relationships/slide" Target="slides/slide85.xml"/><Relationship Id="rId90" Type="http://schemas.openxmlformats.org/officeDocument/2006/relationships/slide" Target="slides/slide84.xml"/><Relationship Id="rId93" Type="http://schemas.openxmlformats.org/officeDocument/2006/relationships/slide" Target="slides/slide87.xml"/><Relationship Id="rId92" Type="http://schemas.openxmlformats.org/officeDocument/2006/relationships/slide" Target="slides/slide86.xml"/><Relationship Id="rId115" Type="http://schemas.openxmlformats.org/officeDocument/2006/relationships/font" Target="fonts/Roboto-boldItalic.fntdata"/><Relationship Id="rId15" Type="http://schemas.openxmlformats.org/officeDocument/2006/relationships/slide" Target="slides/slide9.xml"/><Relationship Id="rId110" Type="http://schemas.openxmlformats.org/officeDocument/2006/relationships/font" Target="fonts/RobotoMedium-italic.fntdata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14" Type="http://schemas.openxmlformats.org/officeDocument/2006/relationships/font" Target="fonts/Roboto-italic.fntdata"/><Relationship Id="rId18" Type="http://schemas.openxmlformats.org/officeDocument/2006/relationships/slide" Target="slides/slide12.xml"/><Relationship Id="rId113" Type="http://schemas.openxmlformats.org/officeDocument/2006/relationships/font" Target="fonts/Roboto-bold.fntdata"/><Relationship Id="rId112" Type="http://schemas.openxmlformats.org/officeDocument/2006/relationships/font" Target="fonts/Roboto-regular.fntdata"/><Relationship Id="rId111" Type="http://schemas.openxmlformats.org/officeDocument/2006/relationships/font" Target="fonts/RobotoMedium-boldItalic.fntdata"/><Relationship Id="rId84" Type="http://schemas.openxmlformats.org/officeDocument/2006/relationships/slide" Target="slides/slide78.xml"/><Relationship Id="rId83" Type="http://schemas.openxmlformats.org/officeDocument/2006/relationships/slide" Target="slides/slide77.xml"/><Relationship Id="rId86" Type="http://schemas.openxmlformats.org/officeDocument/2006/relationships/slide" Target="slides/slide80.xml"/><Relationship Id="rId85" Type="http://schemas.openxmlformats.org/officeDocument/2006/relationships/slide" Target="slides/slide79.xml"/><Relationship Id="rId88" Type="http://schemas.openxmlformats.org/officeDocument/2006/relationships/slide" Target="slides/slide82.xml"/><Relationship Id="rId87" Type="http://schemas.openxmlformats.org/officeDocument/2006/relationships/slide" Target="slides/slide81.xml"/><Relationship Id="rId89" Type="http://schemas.openxmlformats.org/officeDocument/2006/relationships/slide" Target="slides/slide83.xml"/><Relationship Id="rId80" Type="http://schemas.openxmlformats.org/officeDocument/2006/relationships/slide" Target="slides/slide74.xml"/><Relationship Id="rId82" Type="http://schemas.openxmlformats.org/officeDocument/2006/relationships/slide" Target="slides/slide76.xml"/><Relationship Id="rId81" Type="http://schemas.openxmlformats.org/officeDocument/2006/relationships/slide" Target="slides/slide75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3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73" Type="http://schemas.openxmlformats.org/officeDocument/2006/relationships/slide" Target="slides/slide67.xml"/><Relationship Id="rId72" Type="http://schemas.openxmlformats.org/officeDocument/2006/relationships/slide" Target="slides/slide66.xml"/><Relationship Id="rId75" Type="http://schemas.openxmlformats.org/officeDocument/2006/relationships/slide" Target="slides/slide69.xml"/><Relationship Id="rId74" Type="http://schemas.openxmlformats.org/officeDocument/2006/relationships/slide" Target="slides/slide68.xml"/><Relationship Id="rId77" Type="http://schemas.openxmlformats.org/officeDocument/2006/relationships/slide" Target="slides/slide71.xml"/><Relationship Id="rId76" Type="http://schemas.openxmlformats.org/officeDocument/2006/relationships/slide" Target="slides/slide70.xml"/><Relationship Id="rId79" Type="http://schemas.openxmlformats.org/officeDocument/2006/relationships/slide" Target="slides/slide73.xml"/><Relationship Id="rId78" Type="http://schemas.openxmlformats.org/officeDocument/2006/relationships/slide" Target="slides/slide72.xml"/><Relationship Id="rId71" Type="http://schemas.openxmlformats.org/officeDocument/2006/relationships/slide" Target="slides/slide65.xml"/><Relationship Id="rId70" Type="http://schemas.openxmlformats.org/officeDocument/2006/relationships/slide" Target="slides/slide64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66" Type="http://schemas.openxmlformats.org/officeDocument/2006/relationships/slide" Target="slides/slide60.xml"/><Relationship Id="rId65" Type="http://schemas.openxmlformats.org/officeDocument/2006/relationships/slide" Target="slides/slide59.xml"/><Relationship Id="rId68" Type="http://schemas.openxmlformats.org/officeDocument/2006/relationships/slide" Target="slides/slide62.xml"/><Relationship Id="rId67" Type="http://schemas.openxmlformats.org/officeDocument/2006/relationships/slide" Target="slides/slide61.xml"/><Relationship Id="rId60" Type="http://schemas.openxmlformats.org/officeDocument/2006/relationships/slide" Target="slides/slide54.xml"/><Relationship Id="rId69" Type="http://schemas.openxmlformats.org/officeDocument/2006/relationships/slide" Target="slides/slide6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55" Type="http://schemas.openxmlformats.org/officeDocument/2006/relationships/slide" Target="slides/slide49.xml"/><Relationship Id="rId54" Type="http://schemas.openxmlformats.org/officeDocument/2006/relationships/slide" Target="slides/slide48.xml"/><Relationship Id="rId57" Type="http://schemas.openxmlformats.org/officeDocument/2006/relationships/slide" Target="slides/slide51.xml"/><Relationship Id="rId56" Type="http://schemas.openxmlformats.org/officeDocument/2006/relationships/slide" Target="slides/slide50.xml"/><Relationship Id="rId59" Type="http://schemas.openxmlformats.org/officeDocument/2006/relationships/slide" Target="slides/slide53.xml"/><Relationship Id="rId58" Type="http://schemas.openxmlformats.org/officeDocument/2006/relationships/slide" Target="slides/slide5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4f7bd8cf17_2_48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4f7bd8cf17_2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5ba0a5e6d7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5ba0a5e6d7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0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g5d63b2e2ca_1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2" name="Google Shape;862;g5d63b2e2ca_1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8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Google Shape;879;g5cb7fbf900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0" name="Google Shape;880;g5cb7fbf900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5ba0a5e6d7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5ba0a5e6d7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5cbea42ff6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5cbea42ff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5ba0a5e6d7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5ba0a5e6d7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5ba0a5e6d7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5ba0a5e6d7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5ba0a5e6d7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5ba0a5e6d7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5ba0a5e6d7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5ba0a5e6d7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5ba0a5e6d7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5ba0a5e6d7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5ba0a5e6d7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5ba0a5e6d7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5ba0a5e6d7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5ba0a5e6d7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5ba0a5e6d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5ba0a5e6d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5ba0a5e6d7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5ba0a5e6d7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5ba0a5e6d7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5ba0a5e6d7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5ba0a5e6d7_0_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5ba0a5e6d7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5ba0a5e6d7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5ba0a5e6d7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5ba0a5e6d7_0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5ba0a5e6d7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5cad05d41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5cad05d41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5cad05d41f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5cad05d41f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5cad05d41f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5cad05d41f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5cad05d41f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5cad05d41f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5cad05d41f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5cad05d41f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5ba0a5e6d7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5ba0a5e6d7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5cad05d41f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5cad05d41f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5cad05d41f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5cad05d41f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5cad05d41f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5cad05d41f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5cad05d41f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5cad05d41f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5cad05d41f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5cad05d41f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5cad05d41f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5cad05d41f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5cad05d41f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5cad05d41f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5cad05d41f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5cad05d41f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5cad05d41f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5cad05d41f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5cad05d41f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5cad05d41f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5ba0a5e6d7_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5ba0a5e6d7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5cad05d41f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5cad05d41f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5cad05d41f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5cad05d41f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5cad05d41f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5cad05d41f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5cad05d41f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5cad05d41f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5cad05d41f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5cad05d41f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5cad05d41f_0_2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5cad05d41f_0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5cad05d41f_0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5cad05d41f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5cad05d41f_0_2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5cad05d41f_0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5cad05d41f_0_2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5cad05d41f_0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5cad05d41f_0_2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5cad05d41f_0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5ba0a5e6d7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5ba0a5e6d7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5cad05d41f_0_2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" name="Google Shape;489;g5cad05d41f_0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5cad05d41f_0_2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5cad05d41f_0_2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5cad05d41f_0_3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2" name="Google Shape;502;g5cad05d41f_0_3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5cad05d41f_0_3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1" name="Google Shape;511;g5cad05d41f_0_3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5cad05d41f_0_3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0" name="Google Shape;520;g5cad05d41f_0_3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5cad05d41f_0_3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5cad05d41f_0_3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g5cad05d41f_0_3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4" name="Google Shape;534;g5cad05d41f_0_3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g5cad05d41f_0_3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2" name="Google Shape;542;g5cad05d41f_0_3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5cad05d41f_0_3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7" name="Google Shape;547;g5cad05d41f_0_3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5cad05d41f_0_4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3" name="Google Shape;553;g5cad05d41f_0_4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5ba0a5e6d7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5ba0a5e6d7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5cad05d41f_0_3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Google Shape;561;g5cad05d41f_0_3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5cad05d41f_0_4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5cad05d41f_0_4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5cad05d41f_0_4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" name="Google Shape;575;g5cad05d41f_0_4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g5cad05d41f_0_4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2" name="Google Shape;582;g5cad05d41f_0_4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g5cad05d41f_0_4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7" name="Google Shape;587;g5cad05d41f_0_4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g5cb7fbf900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3" name="Google Shape;593;g5cb7fbf900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g5cb7fbf900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9" name="Google Shape;599;g5cb7fbf900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g5cb7fbf900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9" name="Google Shape;609;g5cb7fbf900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g5cb7fbf900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0" name="Google Shape;620;g5cb7fbf900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g5cb7fbf900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5" name="Google Shape;625;g5cb7fbf900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5ba0a5e6d7_2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5ba0a5e6d7_2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g5d601d1d8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5" name="Google Shape;635;g5d601d1d8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g5d59962dd3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6" name="Google Shape;646;g5d59962dd3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g5d59962dd3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1" name="Google Shape;651;g5d59962dd3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g5d59962dd3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7" name="Google Shape;657;g5d59962dd3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g5d59962dd3_2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0" name="Google Shape;670;g5d59962dd3_2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g5d59962dd3_2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6" name="Google Shape;676;g5d59962dd3_2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g5d59962dd3_2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2" name="Google Shape;692;g5d59962dd3_2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g5d59962dd3_2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2" name="Google Shape;702;g5d59962dd3_2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9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g5d59962dd3_2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1" name="Google Shape;711;g5d59962dd3_2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6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g5d59962dd3_2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8" name="Google Shape;718;g5d59962dd3_2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5ba0a5e6d7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5ba0a5e6d7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6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g5d59962dd3_2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8" name="Google Shape;728;g5d59962dd3_2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5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5d59962dd3_2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5d59962dd3_2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3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g5d59962dd3_2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5" name="Google Shape;745;g5d59962dd3_2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9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g5d59962dd3_2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1" name="Google Shape;751;g5d59962dd3_2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5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g5d59962dd3_2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7" name="Google Shape;757;g5d59962dd3_2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0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g5d59962dd3_2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2" name="Google Shape;762;g5d59962dd3_2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7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g5d59962dd3_2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9" name="Google Shape;769;g5d59962dd3_2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4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g5d63b2e2ca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6" name="Google Shape;776;g5d63b2e2c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9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g5d63b2e2ca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1" name="Google Shape;781;g5d63b2e2ca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5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g5d63b2e2ca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7" name="Google Shape;787;g5d63b2e2ca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5ba0a5e6d7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5ba0a5e6d7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g5d63b2e2ca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3" name="Google Shape;793;g5d63b2e2ca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0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g5d63b2e2ca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2" name="Google Shape;802;g5d63b2e2ca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9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Google Shape;810;g5d63b2e2ca_1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1" name="Google Shape;811;g5d63b2e2ca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8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g5d63b2e2ca_1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0" name="Google Shape;820;g5d63b2e2ca_1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4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g5d63b2e2ca_1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6" name="Google Shape;826;g5d63b2e2ca_1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0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g5d63b2e2ca_1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2" name="Google Shape;832;g5d63b2e2ca_1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5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Google Shape;836;g5d63b2e2ca_1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7" name="Google Shape;837;g5d63b2e2ca_1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Google Shape;842;g5d63b2e2ca_1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3" name="Google Shape;843;g5d63b2e2ca_1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8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g5d63b2e2ca_1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0" name="Google Shape;850;g5d63b2e2ca_1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4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g5d63b2e2ca_1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6" name="Google Shape;856;g5d63b2e2ca_1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3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4" name="Google Shape;54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2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7" name="Google Shape;57;p1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67" name="Google Shape;67;p1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8" name="Google Shape;68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FFF4BE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1" name="Google Shape;71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4" name="Google Shape;7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5" name="Google Shape;75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6" name="Google Shape;76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19241" y="152400"/>
            <a:ext cx="560987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7"/>
          <p:cNvSpPr txBox="1"/>
          <p:nvPr/>
        </p:nvSpPr>
        <p:spPr>
          <a:xfrm>
            <a:off x="4700000" y="4884500"/>
            <a:ext cx="4520700" cy="23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Source: Kubernetes in Action Book by Marko Luksa (Manning Publications)</a:t>
            </a:r>
            <a:endParaRPr sz="1000">
              <a:solidFill>
                <a:srgbClr val="666666"/>
              </a:solidFill>
            </a:endParaRPr>
          </a:p>
        </p:txBody>
      </p:sp>
      <p:cxnSp>
        <p:nvCxnSpPr>
          <p:cNvPr id="78" name="Google Shape;78;p17"/>
          <p:cNvCxnSpPr/>
          <p:nvPr/>
        </p:nvCxnSpPr>
        <p:spPr>
          <a:xfrm>
            <a:off x="275600" y="985200"/>
            <a:ext cx="8513100" cy="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1" name="Google Shape;81;p1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2" name="Google Shape;82;p1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3" name="Google Shape;83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6" name="Google Shape;8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9" name="Google Shape;89;p2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0" name="Google Shape;90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93" name="Google Shape;93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FFF7DD"/>
        </a:soli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6" name="Google Shape;16;p3"/>
          <p:cNvCxnSpPr/>
          <p:nvPr/>
        </p:nvCxnSpPr>
        <p:spPr>
          <a:xfrm>
            <a:off x="275600" y="2966400"/>
            <a:ext cx="8513100" cy="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2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97" name="Google Shape;97;p2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8" name="Google Shape;98;p2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9" name="Google Shape;99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3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02" name="Google Shape;10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05" name="Google Shape;105;p2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6" name="Google Shape;106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6" name="Google Shape;116;p2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17" name="Google Shape;117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0" name="Google Shape;120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3" name="Google Shape;123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4" name="Google Shape;124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5" name="Google Shape;125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19241" y="152400"/>
            <a:ext cx="560987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9"/>
          <p:cNvSpPr txBox="1"/>
          <p:nvPr/>
        </p:nvSpPr>
        <p:spPr>
          <a:xfrm>
            <a:off x="5195025" y="4655891"/>
            <a:ext cx="4025700" cy="23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999999"/>
                </a:solidFill>
              </a:rPr>
              <a:t>Source: Kubernetes in Action Book by Marko Luksa (Manning Publications)</a:t>
            </a:r>
            <a:endParaRPr sz="900">
              <a:solidFill>
                <a:srgbClr val="999999"/>
              </a:solidFill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9" name="Google Shape;129;p3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30" name="Google Shape;130;p3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31" name="Google Shape;131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4" name="Google Shape;134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7" name="Google Shape;137;p32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38" name="Google Shape;138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1" name="Google Shape;21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19241" y="152400"/>
            <a:ext cx="560987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4"/>
          <p:cNvSpPr txBox="1"/>
          <p:nvPr/>
        </p:nvSpPr>
        <p:spPr>
          <a:xfrm>
            <a:off x="5116400" y="4646944"/>
            <a:ext cx="4020600" cy="23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999999"/>
                </a:solidFill>
              </a:rPr>
              <a:t>Source: Kubernetes in Action Book by Marko Luksa (Manning Publications)</a:t>
            </a:r>
            <a:endParaRPr sz="900">
              <a:solidFill>
                <a:srgbClr val="999999"/>
              </a:solidFill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41" name="Google Shape;141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4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3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45" name="Google Shape;145;p3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46" name="Google Shape;146;p34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47" name="Google Shape;147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5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50" name="Google Shape;150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6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53" name="Google Shape;153;p3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54" name="Google Shape;154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 1">
  <p:cSld name="TITLE_AND_BODY_1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7" name="Google Shape;27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19241" y="152400"/>
            <a:ext cx="560987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5"/>
          <p:cNvSpPr txBox="1"/>
          <p:nvPr/>
        </p:nvSpPr>
        <p:spPr>
          <a:xfrm>
            <a:off x="5116400" y="4893317"/>
            <a:ext cx="4020600" cy="23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66666"/>
                </a:solidFill>
              </a:rPr>
              <a:t>Source: Kubernetes in Action Book by Marko Luksa (Manning Publications)</a:t>
            </a:r>
            <a:endParaRPr sz="900">
              <a:solidFill>
                <a:srgbClr val="666666"/>
              </a:solidFill>
            </a:endParaRPr>
          </a:p>
        </p:txBody>
      </p:sp>
      <p:cxnSp>
        <p:nvCxnSpPr>
          <p:cNvPr id="29" name="Google Shape;29;p5"/>
          <p:cNvCxnSpPr/>
          <p:nvPr/>
        </p:nvCxnSpPr>
        <p:spPr>
          <a:xfrm>
            <a:off x="275600" y="985200"/>
            <a:ext cx="8513100" cy="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rgbClr val="FFF7DD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/>
          <p:nvPr>
            <p:ph type="title"/>
          </p:nvPr>
        </p:nvSpPr>
        <p:spPr>
          <a:xfrm>
            <a:off x="490250" y="450150"/>
            <a:ext cx="423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45" name="Google Shape;45;p9"/>
          <p:cNvCxnSpPr/>
          <p:nvPr/>
        </p:nvCxnSpPr>
        <p:spPr>
          <a:xfrm>
            <a:off x="4572000" y="159150"/>
            <a:ext cx="0" cy="48252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1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1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1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33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4" name="Google Shape;64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1" name="Google Shape;111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2" name="Google Shape;112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3" name="Google Shape;113;p26"/>
          <p:cNvSpPr/>
          <p:nvPr/>
        </p:nvSpPr>
        <p:spPr>
          <a:xfrm>
            <a:off x="-2942" y="4904150"/>
            <a:ext cx="9144000" cy="2394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4.png"/><Relationship Id="rId6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0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0.xml"/></Relationships>
</file>

<file path=ppt/slides/_rels/slide10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1.xml"/><Relationship Id="rId3" Type="http://schemas.openxmlformats.org/officeDocument/2006/relationships/image" Target="../media/image14.png"/><Relationship Id="rId4" Type="http://schemas.openxmlformats.org/officeDocument/2006/relationships/image" Target="../media/image8.png"/><Relationship Id="rId5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7.xml"/><Relationship Id="rId3" Type="http://schemas.openxmlformats.org/officeDocument/2006/relationships/hyperlink" Target="http://localhost:6500" TargetMode="Externa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3.xml"/><Relationship Id="rId3" Type="http://schemas.openxmlformats.org/officeDocument/2006/relationships/image" Target="../media/image13.png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5.xml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6.xml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7.xml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8.xml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9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0.xml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1.xml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2.xml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3.xml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4.xml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5.xml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6.xml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7.xml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8.xml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9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9.xml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0.xml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1.xml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2.xml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3.xml"/></Relationships>
</file>

<file path=ppt/slides/_rels/slide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4.xml"/></Relationships>
</file>

<file path=ppt/slides/_rels/slide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5.xml"/></Relationships>
</file>

<file path=ppt/slides/_rels/slide9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6.xml"/></Relationships>
</file>

<file path=ppt/slides/_rels/slide9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7.xml"/></Relationships>
</file>

<file path=ppt/slides/_rels/slide9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8.xml"/></Relationships>
</file>

<file path=ppt/slides/_rels/slide9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7DD"/>
        </a:solid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8"/>
          <p:cNvSpPr txBox="1"/>
          <p:nvPr>
            <p:ph type="ctrTitle"/>
          </p:nvPr>
        </p:nvSpPr>
        <p:spPr>
          <a:xfrm>
            <a:off x="2208750" y="1873875"/>
            <a:ext cx="4726500" cy="669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KUBERNETES</a:t>
            </a:r>
            <a:endParaRPr sz="4800"/>
          </a:p>
        </p:txBody>
      </p:sp>
      <p:pic>
        <p:nvPicPr>
          <p:cNvPr id="162" name="Google Shape;162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7087" y="366125"/>
            <a:ext cx="1329825" cy="1255150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38"/>
          <p:cNvSpPr txBox="1"/>
          <p:nvPr>
            <p:ph idx="1" type="subTitle"/>
          </p:nvPr>
        </p:nvSpPr>
        <p:spPr>
          <a:xfrm>
            <a:off x="3309150" y="2363350"/>
            <a:ext cx="2525700" cy="39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980000"/>
                </a:solidFill>
              </a:rPr>
              <a:t>( Part 2 </a:t>
            </a:r>
            <a:r>
              <a:rPr b="1" lang="en" sz="1800">
                <a:solidFill>
                  <a:srgbClr val="980000"/>
                </a:solidFill>
              </a:rPr>
              <a:t>)</a:t>
            </a:r>
            <a:endParaRPr b="1" sz="1800">
              <a:solidFill>
                <a:srgbClr val="980000"/>
              </a:solidFill>
            </a:endParaRPr>
          </a:p>
        </p:txBody>
      </p:sp>
      <p:cxnSp>
        <p:nvCxnSpPr>
          <p:cNvPr id="164" name="Google Shape;164;p38"/>
          <p:cNvCxnSpPr/>
          <p:nvPr/>
        </p:nvCxnSpPr>
        <p:spPr>
          <a:xfrm>
            <a:off x="2794048" y="2794475"/>
            <a:ext cx="35379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5" name="Google Shape;165;p38"/>
          <p:cNvSpPr txBox="1"/>
          <p:nvPr>
            <p:ph idx="1" type="subTitle"/>
          </p:nvPr>
        </p:nvSpPr>
        <p:spPr>
          <a:xfrm>
            <a:off x="2890798" y="2785100"/>
            <a:ext cx="3491700" cy="51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980000"/>
                </a:solidFill>
              </a:rPr>
              <a:t>Prepared by: Aamir Pinger</a:t>
            </a:r>
            <a:endParaRPr sz="1800">
              <a:solidFill>
                <a:srgbClr val="980000"/>
              </a:solidFill>
            </a:endParaRPr>
          </a:p>
        </p:txBody>
      </p:sp>
      <p:grpSp>
        <p:nvGrpSpPr>
          <p:cNvPr id="166" name="Google Shape;166;p38"/>
          <p:cNvGrpSpPr/>
          <p:nvPr/>
        </p:nvGrpSpPr>
        <p:grpSpPr>
          <a:xfrm>
            <a:off x="910398" y="3781921"/>
            <a:ext cx="3122000" cy="406749"/>
            <a:chOff x="953600" y="4157960"/>
            <a:chExt cx="3122000" cy="406749"/>
          </a:xfrm>
        </p:grpSpPr>
        <p:pic>
          <p:nvPicPr>
            <p:cNvPr id="167" name="Google Shape;167;p3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953600" y="4157960"/>
              <a:ext cx="406749" cy="40674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8" name="Google Shape;168;p38"/>
            <p:cNvSpPr txBox="1"/>
            <p:nvPr/>
          </p:nvSpPr>
          <p:spPr>
            <a:xfrm>
              <a:off x="1267000" y="4199785"/>
              <a:ext cx="28086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2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fb.com/</a:t>
              </a: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AamirPinger</a:t>
              </a:r>
              <a:r>
                <a:rPr b="1" lang="en" sz="16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Official</a:t>
              </a:r>
              <a:endParaRPr b="1" sz="16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69" name="Google Shape;169;p38"/>
          <p:cNvGrpSpPr/>
          <p:nvPr/>
        </p:nvGrpSpPr>
        <p:grpSpPr>
          <a:xfrm>
            <a:off x="2967798" y="4192029"/>
            <a:ext cx="2873900" cy="406750"/>
            <a:chOff x="953600" y="4568068"/>
            <a:chExt cx="2873900" cy="406750"/>
          </a:xfrm>
        </p:grpSpPr>
        <p:pic>
          <p:nvPicPr>
            <p:cNvPr id="170" name="Google Shape;170;p3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953600" y="4568068"/>
              <a:ext cx="406750" cy="4067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1" name="Google Shape;171;p38"/>
            <p:cNvSpPr txBox="1"/>
            <p:nvPr/>
          </p:nvSpPr>
          <p:spPr>
            <a:xfrm>
              <a:off x="1343200" y="4609900"/>
              <a:ext cx="24843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2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github.com/</a:t>
              </a: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AamirPinger</a:t>
              </a:r>
              <a:endParaRPr sz="1600">
                <a:solidFill>
                  <a:schemeClr val="dk2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</p:grpSp>
      <p:grpSp>
        <p:nvGrpSpPr>
          <p:cNvPr id="172" name="Google Shape;172;p38"/>
          <p:cNvGrpSpPr/>
          <p:nvPr/>
        </p:nvGrpSpPr>
        <p:grpSpPr>
          <a:xfrm>
            <a:off x="4957652" y="3818067"/>
            <a:ext cx="3275950" cy="350075"/>
            <a:chOff x="5486550" y="4194106"/>
            <a:chExt cx="3275950" cy="350075"/>
          </a:xfrm>
        </p:grpSpPr>
        <p:pic>
          <p:nvPicPr>
            <p:cNvPr id="173" name="Google Shape;173;p38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5486550" y="4194106"/>
              <a:ext cx="350075" cy="3500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4" name="Google Shape;174;p38"/>
            <p:cNvSpPr txBox="1"/>
            <p:nvPr/>
          </p:nvSpPr>
          <p:spPr>
            <a:xfrm>
              <a:off x="5839000" y="4207594"/>
              <a:ext cx="29235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2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linkedin.com/in/AamirPinger</a:t>
              </a:r>
              <a:endParaRPr sz="1600">
                <a:solidFill>
                  <a:schemeClr val="dk2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PODS</a:t>
            </a:r>
            <a:endParaRPr sz="3000"/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3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p1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CronJob</a:t>
            </a:r>
            <a:endParaRPr/>
          </a:p>
        </p:txBody>
      </p:sp>
      <p:sp>
        <p:nvSpPr>
          <p:cNvPr id="865" name="Google Shape;865;p137"/>
          <p:cNvSpPr txBox="1"/>
          <p:nvPr>
            <p:ph idx="1" type="body"/>
          </p:nvPr>
        </p:nvSpPr>
        <p:spPr>
          <a:xfrm>
            <a:off x="464100" y="1542050"/>
            <a:ext cx="1694700" cy="36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400"/>
              <a:t>*  *  *  *  *</a:t>
            </a:r>
            <a:endParaRPr b="1" sz="2400"/>
          </a:p>
        </p:txBody>
      </p:sp>
      <p:sp>
        <p:nvSpPr>
          <p:cNvPr id="866" name="Google Shape;866;p137"/>
          <p:cNvSpPr/>
          <p:nvPr/>
        </p:nvSpPr>
        <p:spPr>
          <a:xfrm>
            <a:off x="2049800" y="2273775"/>
            <a:ext cx="3034800" cy="247800"/>
          </a:xfrm>
          <a:prstGeom prst="homePlat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Day of week </a:t>
            </a:r>
            <a:r>
              <a:rPr lang="en"/>
              <a:t>(</a:t>
            </a:r>
            <a:r>
              <a:rPr lang="en">
                <a:solidFill>
                  <a:srgbClr val="A31515"/>
                </a:solidFill>
              </a:rPr>
              <a:t>1 to 7</a:t>
            </a:r>
            <a:r>
              <a:rPr lang="en"/>
              <a:t>, </a:t>
            </a:r>
            <a:r>
              <a:rPr lang="en">
                <a:solidFill>
                  <a:srgbClr val="274E13"/>
                </a:solidFill>
              </a:rPr>
              <a:t>1 is Monday</a:t>
            </a:r>
            <a:r>
              <a:rPr lang="en"/>
              <a:t>)</a:t>
            </a:r>
            <a:endParaRPr/>
          </a:p>
        </p:txBody>
      </p:sp>
      <p:sp>
        <p:nvSpPr>
          <p:cNvPr id="867" name="Google Shape;867;p137"/>
          <p:cNvSpPr/>
          <p:nvPr/>
        </p:nvSpPr>
        <p:spPr>
          <a:xfrm>
            <a:off x="2049800" y="2654775"/>
            <a:ext cx="3034800" cy="247800"/>
          </a:xfrm>
          <a:prstGeom prst="homePlat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Month of year </a:t>
            </a:r>
            <a:r>
              <a:rPr lang="en"/>
              <a:t>(</a:t>
            </a:r>
            <a:r>
              <a:rPr lang="en">
                <a:solidFill>
                  <a:srgbClr val="A31515"/>
                </a:solidFill>
              </a:rPr>
              <a:t>1 to 12</a:t>
            </a:r>
            <a:r>
              <a:rPr lang="en"/>
              <a:t>)</a:t>
            </a:r>
            <a:endParaRPr/>
          </a:p>
        </p:txBody>
      </p:sp>
      <p:sp>
        <p:nvSpPr>
          <p:cNvPr id="868" name="Google Shape;868;p137"/>
          <p:cNvSpPr/>
          <p:nvPr/>
        </p:nvSpPr>
        <p:spPr>
          <a:xfrm>
            <a:off x="2049800" y="3035775"/>
            <a:ext cx="3034800" cy="247800"/>
          </a:xfrm>
          <a:prstGeom prst="homePlat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Day of month </a:t>
            </a:r>
            <a:r>
              <a:rPr lang="en"/>
              <a:t>(</a:t>
            </a:r>
            <a:r>
              <a:rPr lang="en">
                <a:solidFill>
                  <a:srgbClr val="A31515"/>
                </a:solidFill>
              </a:rPr>
              <a:t>1 to 31</a:t>
            </a:r>
            <a:r>
              <a:rPr lang="en"/>
              <a:t>)</a:t>
            </a:r>
            <a:endParaRPr/>
          </a:p>
        </p:txBody>
      </p:sp>
      <p:sp>
        <p:nvSpPr>
          <p:cNvPr id="869" name="Google Shape;869;p137"/>
          <p:cNvSpPr/>
          <p:nvPr/>
        </p:nvSpPr>
        <p:spPr>
          <a:xfrm>
            <a:off x="2049800" y="3416775"/>
            <a:ext cx="3034800" cy="247800"/>
          </a:xfrm>
          <a:prstGeom prst="homePlat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Hour </a:t>
            </a:r>
            <a:r>
              <a:rPr lang="en"/>
              <a:t>(</a:t>
            </a:r>
            <a:r>
              <a:rPr lang="en">
                <a:solidFill>
                  <a:srgbClr val="A31515"/>
                </a:solidFill>
              </a:rPr>
              <a:t>0 to 23</a:t>
            </a:r>
            <a:r>
              <a:rPr lang="en"/>
              <a:t>)</a:t>
            </a:r>
            <a:endParaRPr/>
          </a:p>
        </p:txBody>
      </p:sp>
      <p:sp>
        <p:nvSpPr>
          <p:cNvPr id="870" name="Google Shape;870;p137"/>
          <p:cNvSpPr/>
          <p:nvPr/>
        </p:nvSpPr>
        <p:spPr>
          <a:xfrm>
            <a:off x="2049800" y="3797775"/>
            <a:ext cx="3034800" cy="247800"/>
          </a:xfrm>
          <a:prstGeom prst="homePlat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Minutes </a:t>
            </a:r>
            <a:r>
              <a:rPr lang="en"/>
              <a:t>(</a:t>
            </a:r>
            <a:r>
              <a:rPr lang="en">
                <a:solidFill>
                  <a:srgbClr val="A31515"/>
                </a:solidFill>
              </a:rPr>
              <a:t>0 to 59</a:t>
            </a:r>
            <a:r>
              <a:rPr lang="en"/>
              <a:t>)</a:t>
            </a:r>
            <a:endParaRPr/>
          </a:p>
        </p:txBody>
      </p:sp>
      <p:cxnSp>
        <p:nvCxnSpPr>
          <p:cNvPr id="871" name="Google Shape;871;p137"/>
          <p:cNvCxnSpPr>
            <a:endCxn id="870" idx="1"/>
          </p:cNvCxnSpPr>
          <p:nvPr/>
        </p:nvCxnSpPr>
        <p:spPr>
          <a:xfrm flipH="1" rot="-5400000">
            <a:off x="327650" y="2199525"/>
            <a:ext cx="1971600" cy="14727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2" name="Google Shape;872;p137"/>
          <p:cNvCxnSpPr>
            <a:endCxn id="869" idx="1"/>
          </p:cNvCxnSpPr>
          <p:nvPr/>
        </p:nvCxnSpPr>
        <p:spPr>
          <a:xfrm flipH="1" rot="-5400000">
            <a:off x="637400" y="2128275"/>
            <a:ext cx="1610700" cy="12141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3" name="Google Shape;873;p137"/>
          <p:cNvCxnSpPr>
            <a:endCxn id="868" idx="1"/>
          </p:cNvCxnSpPr>
          <p:nvPr/>
        </p:nvCxnSpPr>
        <p:spPr>
          <a:xfrm flipH="1" rot="-5400000">
            <a:off x="957200" y="2067075"/>
            <a:ext cx="1239600" cy="9456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4" name="Google Shape;874;p137"/>
          <p:cNvCxnSpPr>
            <a:endCxn id="867" idx="1"/>
          </p:cNvCxnSpPr>
          <p:nvPr/>
        </p:nvCxnSpPr>
        <p:spPr>
          <a:xfrm flipH="1" rot="-5400000">
            <a:off x="1287050" y="2015925"/>
            <a:ext cx="898500" cy="6270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5" name="Google Shape;875;p137"/>
          <p:cNvCxnSpPr>
            <a:endCxn id="866" idx="1"/>
          </p:cNvCxnSpPr>
          <p:nvPr/>
        </p:nvCxnSpPr>
        <p:spPr>
          <a:xfrm flipH="1" rot="-5400000">
            <a:off x="1626800" y="1974675"/>
            <a:ext cx="487500" cy="3585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76" name="Google Shape;876;p137"/>
          <p:cNvSpPr txBox="1"/>
          <p:nvPr/>
        </p:nvSpPr>
        <p:spPr>
          <a:xfrm>
            <a:off x="228600" y="1066800"/>
            <a:ext cx="5276100" cy="5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 u="sng">
                <a:solidFill>
                  <a:srgbClr val="A31515"/>
                </a:solidFill>
              </a:rPr>
              <a:t>Schedule pattern</a:t>
            </a:r>
            <a:endParaRPr b="1" u="sng">
              <a:solidFill>
                <a:srgbClr val="A31515"/>
              </a:solidFill>
            </a:endParaRPr>
          </a:p>
        </p:txBody>
      </p:sp>
      <p:sp>
        <p:nvSpPr>
          <p:cNvPr id="877" name="Google Shape;877;p137"/>
          <p:cNvSpPr txBox="1"/>
          <p:nvPr>
            <p:ph idx="1" type="body"/>
          </p:nvPr>
        </p:nvSpPr>
        <p:spPr>
          <a:xfrm>
            <a:off x="5167075" y="1058000"/>
            <a:ext cx="3759900" cy="35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rgbClr val="A31515"/>
                </a:solidFill>
              </a:rPr>
              <a:t>Examples:</a:t>
            </a:r>
            <a:endParaRPr b="1" sz="1400" u="sng">
              <a:solidFill>
                <a:srgbClr val="333333"/>
              </a:solidFill>
              <a:highlight>
                <a:srgbClr val="F5F5F5"/>
              </a:highlight>
            </a:endParaRPr>
          </a:p>
          <a:p>
            <a:pPr indent="0" lvl="0" marL="0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/>
              <a:t>Every Minute</a:t>
            </a:r>
            <a:r>
              <a:rPr lang="en" u="sng"/>
              <a:t>   </a:t>
            </a:r>
            <a:endParaRPr u="sng"/>
          </a:p>
          <a:p>
            <a:pPr indent="0" lvl="0" marL="0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9885A"/>
                </a:solidFill>
              </a:rPr>
              <a:t>* * * * *</a:t>
            </a:r>
            <a:endParaRPr b="1">
              <a:solidFill>
                <a:srgbClr val="09885A"/>
              </a:solidFill>
            </a:endParaRPr>
          </a:p>
          <a:p>
            <a:pPr indent="0" lvl="0" marL="0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/>
              <a:t>Everyday 5am and 5pm</a:t>
            </a:r>
            <a:r>
              <a:rPr lang="en" u="sng"/>
              <a:t> </a:t>
            </a:r>
            <a:endParaRPr u="sng"/>
          </a:p>
          <a:p>
            <a:pPr indent="0" lvl="0" marL="0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9885A"/>
                </a:solidFill>
              </a:rPr>
              <a:t>0 5,17 * * *</a:t>
            </a:r>
            <a:endParaRPr b="1">
              <a:solidFill>
                <a:srgbClr val="09885A"/>
              </a:solidFill>
            </a:endParaRPr>
          </a:p>
          <a:p>
            <a:pPr indent="0" lvl="0" marL="0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/>
              <a:t>Every midnight in weekdays</a:t>
            </a:r>
            <a:endParaRPr sz="1600" u="sng"/>
          </a:p>
          <a:p>
            <a:pPr indent="0" lvl="0" marL="0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9885A"/>
                </a:solidFill>
              </a:rPr>
              <a:t>0 0 * * 1-5</a:t>
            </a:r>
            <a:endParaRPr b="1">
              <a:solidFill>
                <a:srgbClr val="09885A"/>
              </a:solidFill>
            </a:endParaRPr>
          </a:p>
          <a:p>
            <a:pPr indent="0" lvl="0" marL="0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/>
              <a:t>Every 15 minutes</a:t>
            </a:r>
            <a:endParaRPr sz="1600" u="sng"/>
          </a:p>
          <a:p>
            <a:pPr indent="0" lvl="0" marL="0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9885A"/>
                </a:solidFill>
              </a:rPr>
              <a:t>*/15 * * * *</a:t>
            </a:r>
            <a:endParaRPr b="1">
              <a:solidFill>
                <a:srgbClr val="09885A"/>
              </a:solidFill>
            </a:endParaRPr>
          </a:p>
          <a:p>
            <a:pPr indent="0" lvl="0" marL="0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/>
              <a:t>Every hour of alternate days</a:t>
            </a:r>
            <a:endParaRPr sz="1600" u="sng"/>
          </a:p>
          <a:p>
            <a:pPr indent="0" lvl="0" marL="0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9885A"/>
                </a:solidFill>
              </a:rPr>
              <a:t>0 * */2 * *</a:t>
            </a:r>
            <a:endParaRPr b="1">
              <a:solidFill>
                <a:srgbClr val="09885A"/>
              </a:solidFill>
            </a:endParaRP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Google Shape;882;p13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 and God bless you all!</a:t>
            </a:r>
            <a:endParaRPr/>
          </a:p>
        </p:txBody>
      </p:sp>
      <p:grpSp>
        <p:nvGrpSpPr>
          <p:cNvPr id="883" name="Google Shape;883;p138"/>
          <p:cNvGrpSpPr/>
          <p:nvPr/>
        </p:nvGrpSpPr>
        <p:grpSpPr>
          <a:xfrm>
            <a:off x="910398" y="3248521"/>
            <a:ext cx="7323204" cy="1197858"/>
            <a:chOff x="910398" y="3248521"/>
            <a:chExt cx="7323204" cy="1197858"/>
          </a:xfrm>
        </p:grpSpPr>
        <p:grpSp>
          <p:nvGrpSpPr>
            <p:cNvPr id="884" name="Google Shape;884;p138"/>
            <p:cNvGrpSpPr/>
            <p:nvPr/>
          </p:nvGrpSpPr>
          <p:grpSpPr>
            <a:xfrm>
              <a:off x="910398" y="3248521"/>
              <a:ext cx="3122000" cy="406749"/>
              <a:chOff x="953600" y="4157960"/>
              <a:chExt cx="3122000" cy="406749"/>
            </a:xfrm>
          </p:grpSpPr>
          <p:pic>
            <p:nvPicPr>
              <p:cNvPr id="885" name="Google Shape;885;p138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953600" y="4157960"/>
                <a:ext cx="406749" cy="406749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886" name="Google Shape;886;p138"/>
              <p:cNvSpPr txBox="1"/>
              <p:nvPr/>
            </p:nvSpPr>
            <p:spPr>
              <a:xfrm>
                <a:off x="1267000" y="4199785"/>
                <a:ext cx="2808600" cy="32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>
                    <a:solidFill>
                      <a:schemeClr val="dk2"/>
                    </a:solidFill>
                    <a:latin typeface="Roboto Medium"/>
                    <a:ea typeface="Roboto Medium"/>
                    <a:cs typeface="Roboto Medium"/>
                    <a:sym typeface="Roboto Medium"/>
                  </a:rPr>
                  <a:t>fb.com/</a:t>
                </a:r>
                <a:r>
                  <a:rPr b="1" lang="en" sz="1600">
                    <a:solidFill>
                      <a:schemeClr val="dk2"/>
                    </a:solidFill>
                    <a:latin typeface="Roboto"/>
                    <a:ea typeface="Roboto"/>
                    <a:cs typeface="Roboto"/>
                    <a:sym typeface="Roboto"/>
                  </a:rPr>
                  <a:t>AamirPinger</a:t>
                </a:r>
                <a:r>
                  <a:rPr b="1" lang="en" sz="16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Official</a:t>
                </a:r>
                <a:endParaRPr b="1" sz="16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887" name="Google Shape;887;p138"/>
            <p:cNvGrpSpPr/>
            <p:nvPr/>
          </p:nvGrpSpPr>
          <p:grpSpPr>
            <a:xfrm>
              <a:off x="2967798" y="4039629"/>
              <a:ext cx="2873900" cy="406750"/>
              <a:chOff x="953600" y="4949068"/>
              <a:chExt cx="2873900" cy="406750"/>
            </a:xfrm>
          </p:grpSpPr>
          <p:pic>
            <p:nvPicPr>
              <p:cNvPr id="888" name="Google Shape;888;p138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953600" y="4949068"/>
                <a:ext cx="406750" cy="40675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889" name="Google Shape;889;p138"/>
              <p:cNvSpPr txBox="1"/>
              <p:nvPr/>
            </p:nvSpPr>
            <p:spPr>
              <a:xfrm>
                <a:off x="1343200" y="4990900"/>
                <a:ext cx="2484300" cy="32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>
                    <a:solidFill>
                      <a:schemeClr val="dk2"/>
                    </a:solidFill>
                    <a:latin typeface="Roboto Medium"/>
                    <a:ea typeface="Roboto Medium"/>
                    <a:cs typeface="Roboto Medium"/>
                    <a:sym typeface="Roboto Medium"/>
                  </a:rPr>
                  <a:t>github.com/</a:t>
                </a:r>
                <a:r>
                  <a:rPr b="1" lang="en" sz="1600">
                    <a:solidFill>
                      <a:schemeClr val="dk2"/>
                    </a:solidFill>
                    <a:latin typeface="Roboto"/>
                    <a:ea typeface="Roboto"/>
                    <a:cs typeface="Roboto"/>
                    <a:sym typeface="Roboto"/>
                  </a:rPr>
                  <a:t>AamirPinger</a:t>
                </a:r>
                <a:endParaRPr sz="1600">
                  <a:solidFill>
                    <a:schemeClr val="dk2"/>
                  </a:solidFill>
                  <a:latin typeface="Roboto Medium"/>
                  <a:ea typeface="Roboto Medium"/>
                  <a:cs typeface="Roboto Medium"/>
                  <a:sym typeface="Roboto Medium"/>
                </a:endParaRPr>
              </a:p>
            </p:txBody>
          </p:sp>
        </p:grpSp>
        <p:grpSp>
          <p:nvGrpSpPr>
            <p:cNvPr id="890" name="Google Shape;890;p138"/>
            <p:cNvGrpSpPr/>
            <p:nvPr/>
          </p:nvGrpSpPr>
          <p:grpSpPr>
            <a:xfrm>
              <a:off x="4957652" y="3284667"/>
              <a:ext cx="3275950" cy="350075"/>
              <a:chOff x="5486550" y="4194106"/>
              <a:chExt cx="3275950" cy="350075"/>
            </a:xfrm>
          </p:grpSpPr>
          <p:pic>
            <p:nvPicPr>
              <p:cNvPr id="891" name="Google Shape;891;p138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5486550" y="4194106"/>
                <a:ext cx="350075" cy="35007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892" name="Google Shape;892;p138"/>
              <p:cNvSpPr txBox="1"/>
              <p:nvPr/>
            </p:nvSpPr>
            <p:spPr>
              <a:xfrm>
                <a:off x="5839000" y="4207594"/>
                <a:ext cx="2923500" cy="32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>
                    <a:solidFill>
                      <a:schemeClr val="dk2"/>
                    </a:solidFill>
                    <a:latin typeface="Roboto Medium"/>
                    <a:ea typeface="Roboto Medium"/>
                    <a:cs typeface="Roboto Medium"/>
                    <a:sym typeface="Roboto Medium"/>
                  </a:rPr>
                  <a:t>linkedin.com/in/</a:t>
                </a:r>
                <a:r>
                  <a:rPr b="1" lang="en" sz="1600">
                    <a:solidFill>
                      <a:schemeClr val="dk2"/>
                    </a:solidFill>
                    <a:latin typeface="Roboto"/>
                    <a:ea typeface="Roboto"/>
                    <a:cs typeface="Roboto"/>
                    <a:sym typeface="Roboto"/>
                  </a:rPr>
                  <a:t>AamirPinger</a:t>
                </a:r>
                <a:endParaRPr b="1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Pods</a:t>
            </a:r>
            <a:endParaRPr/>
          </a:p>
        </p:txBody>
      </p:sp>
      <p:sp>
        <p:nvSpPr>
          <p:cNvPr id="240" name="Google Shape;240;p48"/>
          <p:cNvSpPr txBox="1"/>
          <p:nvPr>
            <p:ph idx="1" type="body"/>
          </p:nvPr>
        </p:nvSpPr>
        <p:spPr>
          <a:xfrm>
            <a:off x="311700" y="1152475"/>
            <a:ext cx="5071200" cy="359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run your application on kubernetes most basic condition is your application should be containerized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But Kubernetes do not deploy your app’s container directly like docker does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Instead, kubernetes wraps our app container or group of containers together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/>
              <a:t>This container wrapper is called a Pod</a:t>
            </a:r>
            <a:endParaRPr/>
          </a:p>
        </p:txBody>
      </p:sp>
      <p:pic>
        <p:nvPicPr>
          <p:cNvPr id="241" name="Google Shape;241;p48"/>
          <p:cNvPicPr preferRelativeResize="0"/>
          <p:nvPr/>
        </p:nvPicPr>
        <p:blipFill rotWithShape="1">
          <a:blip r:embed="rId3">
            <a:alphaModFix/>
          </a:blip>
          <a:srcRect b="32725" l="27620" r="56831" t="37803"/>
          <a:stretch/>
        </p:blipFill>
        <p:spPr>
          <a:xfrm>
            <a:off x="5424300" y="1531475"/>
            <a:ext cx="3272650" cy="208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Pods</a:t>
            </a:r>
            <a:endParaRPr/>
          </a:p>
        </p:txBody>
      </p:sp>
      <p:sp>
        <p:nvSpPr>
          <p:cNvPr id="247" name="Google Shape;247;p49"/>
          <p:cNvSpPr txBox="1"/>
          <p:nvPr>
            <p:ph idx="1" type="body"/>
          </p:nvPr>
        </p:nvSpPr>
        <p:spPr>
          <a:xfrm>
            <a:off x="311700" y="1152475"/>
            <a:ext cx="8520600" cy="16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Each pod is like a separate logical machine with its own IP, hostname, processes, and so on, running a single application</a:t>
            </a:r>
            <a:endParaRPr/>
          </a:p>
        </p:txBody>
      </p:sp>
      <p:pic>
        <p:nvPicPr>
          <p:cNvPr id="248" name="Google Shape;248;p49"/>
          <p:cNvPicPr preferRelativeResize="0"/>
          <p:nvPr/>
        </p:nvPicPr>
        <p:blipFill rotWithShape="1">
          <a:blip r:embed="rId3">
            <a:alphaModFix/>
          </a:blip>
          <a:srcRect b="26542" l="25424" r="21284" t="35641"/>
          <a:stretch/>
        </p:blipFill>
        <p:spPr>
          <a:xfrm>
            <a:off x="877450" y="2120700"/>
            <a:ext cx="7389101" cy="2468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" name="Google Shape;253;p50"/>
          <p:cNvPicPr preferRelativeResize="0"/>
          <p:nvPr/>
        </p:nvPicPr>
        <p:blipFill rotWithShape="1">
          <a:blip r:embed="rId3">
            <a:alphaModFix/>
          </a:blip>
          <a:srcRect b="21703" l="23934" r="17458" t="35504"/>
          <a:stretch/>
        </p:blipFill>
        <p:spPr>
          <a:xfrm>
            <a:off x="662400" y="2269300"/>
            <a:ext cx="7819200" cy="251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Pods</a:t>
            </a:r>
            <a:endParaRPr/>
          </a:p>
        </p:txBody>
      </p:sp>
      <p:sp>
        <p:nvSpPr>
          <p:cNvPr id="255" name="Google Shape;255;p50"/>
          <p:cNvSpPr txBox="1"/>
          <p:nvPr>
            <p:ph idx="1" type="body"/>
          </p:nvPr>
        </p:nvSpPr>
        <p:spPr>
          <a:xfrm>
            <a:off x="311700" y="1152475"/>
            <a:ext cx="8520600" cy="11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 the containers in a pod will appear to be running on the same logical machine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Pods with multiple container will always run on a same worker node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5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WHY </a:t>
            </a:r>
            <a:r>
              <a:rPr lang="en" sz="3000"/>
              <a:t>PODS</a:t>
            </a:r>
            <a:r>
              <a:rPr lang="en" sz="7200"/>
              <a:t>?</a:t>
            </a:r>
            <a:endParaRPr sz="72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52"/>
          <p:cNvSpPr txBox="1"/>
          <p:nvPr>
            <p:ph type="title"/>
          </p:nvPr>
        </p:nvSpPr>
        <p:spPr>
          <a:xfrm>
            <a:off x="337850" y="1151850"/>
            <a:ext cx="4237800" cy="283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Why do we even need pods? 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Why can’t we use containers directly? </a:t>
            </a:r>
            <a:endParaRPr sz="2400"/>
          </a:p>
        </p:txBody>
      </p:sp>
      <p:sp>
        <p:nvSpPr>
          <p:cNvPr id="266" name="Google Shape;266;p52"/>
          <p:cNvSpPr txBox="1"/>
          <p:nvPr>
            <p:ph type="title"/>
          </p:nvPr>
        </p:nvSpPr>
        <p:spPr>
          <a:xfrm>
            <a:off x="2064300" y="779250"/>
            <a:ext cx="7203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?</a:t>
            </a:r>
            <a:endParaRPr sz="7200"/>
          </a:p>
        </p:txBody>
      </p:sp>
      <p:sp>
        <p:nvSpPr>
          <p:cNvPr id="267" name="Google Shape;267;p52"/>
          <p:cNvSpPr txBox="1"/>
          <p:nvPr>
            <p:ph idx="4294967295" type="body"/>
          </p:nvPr>
        </p:nvSpPr>
        <p:spPr>
          <a:xfrm>
            <a:off x="4689525" y="774900"/>
            <a:ext cx="4142700" cy="359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 we</a:t>
            </a:r>
            <a:r>
              <a:rPr lang="en"/>
              <a:t>’re not supposed to group multiple processes into a single container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/>
              <a:t>We will be needing another higher-level construct that will allow you to bind containers together and manage them as a single unit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53"/>
          <p:cNvSpPr txBox="1"/>
          <p:nvPr>
            <p:ph type="title"/>
          </p:nvPr>
        </p:nvSpPr>
        <p:spPr>
          <a:xfrm>
            <a:off x="490250" y="450150"/>
            <a:ext cx="423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Why would we even need to run multiple containers together? </a:t>
            </a:r>
            <a:endParaRPr sz="2400"/>
          </a:p>
        </p:txBody>
      </p:sp>
      <p:sp>
        <p:nvSpPr>
          <p:cNvPr id="273" name="Google Shape;273;p53"/>
          <p:cNvSpPr txBox="1"/>
          <p:nvPr>
            <p:ph type="title"/>
          </p:nvPr>
        </p:nvSpPr>
        <p:spPr>
          <a:xfrm>
            <a:off x="2140500" y="931650"/>
            <a:ext cx="7203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?</a:t>
            </a:r>
            <a:endParaRPr sz="7200"/>
          </a:p>
        </p:txBody>
      </p:sp>
      <p:sp>
        <p:nvSpPr>
          <p:cNvPr id="274" name="Google Shape;274;p53"/>
          <p:cNvSpPr txBox="1"/>
          <p:nvPr>
            <p:ph idx="4294967295" type="body"/>
          </p:nvPr>
        </p:nvSpPr>
        <p:spPr>
          <a:xfrm>
            <a:off x="4689525" y="1253700"/>
            <a:ext cx="4142700" cy="263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may have a supporting container with your main application container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/>
              <a:t>For example a log collection, network proxy etc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54"/>
          <p:cNvSpPr txBox="1"/>
          <p:nvPr>
            <p:ph type="title"/>
          </p:nvPr>
        </p:nvSpPr>
        <p:spPr>
          <a:xfrm>
            <a:off x="490250" y="450150"/>
            <a:ext cx="423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Can’t we put all our processes into a single container? </a:t>
            </a:r>
            <a:endParaRPr sz="2400"/>
          </a:p>
        </p:txBody>
      </p:sp>
      <p:sp>
        <p:nvSpPr>
          <p:cNvPr id="280" name="Google Shape;280;p54"/>
          <p:cNvSpPr txBox="1"/>
          <p:nvPr>
            <p:ph type="title"/>
          </p:nvPr>
        </p:nvSpPr>
        <p:spPr>
          <a:xfrm>
            <a:off x="2140500" y="931650"/>
            <a:ext cx="7203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?</a:t>
            </a:r>
            <a:endParaRPr sz="7200"/>
          </a:p>
        </p:txBody>
      </p:sp>
      <p:sp>
        <p:nvSpPr>
          <p:cNvPr id="281" name="Google Shape;281;p54"/>
          <p:cNvSpPr txBox="1"/>
          <p:nvPr>
            <p:ph idx="4294967295" type="body"/>
          </p:nvPr>
        </p:nvSpPr>
        <p:spPr>
          <a:xfrm>
            <a:off x="4689525" y="1597500"/>
            <a:ext cx="4142700" cy="194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Yes we can do that, but we don’t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try to divide our application in smaller microservices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/>
              <a:t>This makes our app’s smaller in size fast to load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Pods</a:t>
            </a:r>
            <a:endParaRPr/>
          </a:p>
        </p:txBody>
      </p:sp>
      <p:sp>
        <p:nvSpPr>
          <p:cNvPr id="287" name="Google Shape;287;p5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pod of containers allows you to run closely related processes together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Kubernetes provide these containers with (almost) the same environment as if they were all running in a single container, while keeping them somewhat isolated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“Somewhat isolated”, this is because you want containers inside each group to share certain resources, although not all, so that they’re not fully isolated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example if your main application’s container write logs in some file and you want another application to use some part of that log file and make some report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Pods</a:t>
            </a:r>
            <a:endParaRPr/>
          </a:p>
        </p:txBody>
      </p:sp>
      <p:sp>
        <p:nvSpPr>
          <p:cNvPr id="293" name="Google Shape;293;p5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Thanks to kubernetes which provides volume concept by which we can share files directories between containers with in the pods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/>
              <a:t>This is also one of the reason why pods having multiple container does not spread over different nodes. They always co-located on same worker node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9"/>
          <p:cNvSpPr txBox="1"/>
          <p:nvPr>
            <p:ph idx="1" type="body"/>
          </p:nvPr>
        </p:nvSpPr>
        <p:spPr>
          <a:xfrm>
            <a:off x="311700" y="1152475"/>
            <a:ext cx="8520600" cy="20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Kubernetes </a:t>
            </a:r>
            <a:r>
              <a:rPr lang="en" sz="1600"/>
              <a:t>architecture consist of Master node and worker nodes</a:t>
            </a:r>
            <a:endParaRPr sz="1600"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Minikube is a tool that makes it easy to run Kubernetes locally</a:t>
            </a:r>
            <a:endParaRPr sz="1600"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Minikube runs a single-node Kubernetes cluster on your laptop to use kubernetes for practice or development</a:t>
            </a:r>
            <a:endParaRPr sz="1600"/>
          </a:p>
          <a:p>
            <a:pPr indent="-330200" lvl="0" marL="457200" rtl="0" algn="l">
              <a:spcBef>
                <a:spcPts val="1000"/>
              </a:spcBef>
              <a:spcAft>
                <a:spcPts val="1000"/>
              </a:spcAft>
              <a:buSzPts val="1600"/>
              <a:buChar char="●"/>
            </a:pPr>
            <a:r>
              <a:rPr lang="en" sz="1600"/>
              <a:t>To start Kubernetes cluster using minikube</a:t>
            </a:r>
            <a:endParaRPr sz="1600"/>
          </a:p>
        </p:txBody>
      </p:sp>
      <p:sp>
        <p:nvSpPr>
          <p:cNvPr id="180" name="Google Shape;180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Minikube</a:t>
            </a:r>
            <a:endParaRPr/>
          </a:p>
        </p:txBody>
      </p:sp>
      <p:sp>
        <p:nvSpPr>
          <p:cNvPr id="181" name="Google Shape;181;p39"/>
          <p:cNvSpPr txBox="1"/>
          <p:nvPr/>
        </p:nvSpPr>
        <p:spPr>
          <a:xfrm>
            <a:off x="0" y="4987920"/>
            <a:ext cx="4689600" cy="14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Source: </a:t>
            </a:r>
            <a:r>
              <a:rPr lang="en" sz="1000">
                <a:solidFill>
                  <a:srgbClr val="666666"/>
                </a:solidFill>
              </a:rPr>
              <a:t>https://kubernetes.io/docs/setup/learning-environment/minikube/</a:t>
            </a:r>
            <a:endParaRPr sz="1000">
              <a:solidFill>
                <a:srgbClr val="666666"/>
              </a:solidFill>
            </a:endParaRPr>
          </a:p>
        </p:txBody>
      </p:sp>
      <p:sp>
        <p:nvSpPr>
          <p:cNvPr id="182" name="Google Shape;182;p39"/>
          <p:cNvSpPr txBox="1"/>
          <p:nvPr>
            <p:ph idx="1" type="body"/>
          </p:nvPr>
        </p:nvSpPr>
        <p:spPr>
          <a:xfrm>
            <a:off x="311700" y="3101450"/>
            <a:ext cx="8520600" cy="16578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00FF00"/>
                </a:solidFill>
              </a:rPr>
              <a:t>aamir@ap-linux:~</a:t>
            </a:r>
            <a:r>
              <a:rPr b="1" lang="en" sz="1600">
                <a:solidFill>
                  <a:srgbClr val="00FF00"/>
                </a:solidFill>
              </a:rPr>
              <a:t>$</a:t>
            </a:r>
            <a:r>
              <a:rPr b="1" lang="en" sz="1600">
                <a:solidFill>
                  <a:srgbClr val="FFFFFF"/>
                </a:solidFill>
              </a:rPr>
              <a:t> minikube start</a:t>
            </a:r>
            <a:endParaRPr b="1" sz="1600">
              <a:solidFill>
                <a:srgbClr val="FFFFFF"/>
              </a:solidFill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😄  minikube v1.1.1 on linux (amd64)</a:t>
            </a:r>
            <a:endParaRPr sz="1200">
              <a:solidFill>
                <a:srgbClr val="FFFFFF"/>
              </a:solidFill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🔥  Creating virtualbox VM (CPUs=2, Memory=2048MB, Disk=20000MB) ...</a:t>
            </a:r>
            <a:endParaRPr sz="1200">
              <a:solidFill>
                <a:srgbClr val="FFFFFF"/>
              </a:solidFill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🐳  Configuring environment for Kubernetes v1.14.3 on Docker 18.09.6</a:t>
            </a:r>
            <a:endParaRPr sz="1200">
              <a:solidFill>
                <a:srgbClr val="FFFFFF"/>
              </a:solidFill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🚜  Pulling images ...</a:t>
            </a:r>
            <a:endParaRPr sz="1200">
              <a:solidFill>
                <a:srgbClr val="FFFFFF"/>
              </a:solidFill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🚀  Launching Kubernetes ... </a:t>
            </a:r>
            <a:endParaRPr sz="1200">
              <a:solidFill>
                <a:srgbClr val="FFFFFF"/>
              </a:solidFill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⌛  Verifying: apiserver proxy etcd scheduler controller dns</a:t>
            </a:r>
            <a:endParaRPr sz="1200">
              <a:solidFill>
                <a:srgbClr val="FFFFFF"/>
              </a:solidFill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🏄  Done! kubectl is now configured to use "minikube"</a:t>
            </a:r>
            <a:endParaRPr sz="1200">
              <a:solidFill>
                <a:srgbClr val="FFFFFF"/>
              </a:solidFill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8" name="Google Shape;298;p57"/>
          <p:cNvPicPr preferRelativeResize="0"/>
          <p:nvPr/>
        </p:nvPicPr>
        <p:blipFill rotWithShape="1">
          <a:blip r:embed="rId3">
            <a:alphaModFix/>
          </a:blip>
          <a:srcRect b="19173" l="23067" r="23287" t="38908"/>
          <a:stretch/>
        </p:blipFill>
        <p:spPr>
          <a:xfrm>
            <a:off x="1088500" y="2632075"/>
            <a:ext cx="6937752" cy="1997525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Pods</a:t>
            </a:r>
            <a:endParaRPr/>
          </a:p>
        </p:txBody>
      </p:sp>
      <p:sp>
        <p:nvSpPr>
          <p:cNvPr id="300" name="Google Shape;300;p57"/>
          <p:cNvSpPr txBox="1"/>
          <p:nvPr>
            <p:ph idx="1" type="body"/>
          </p:nvPr>
        </p:nvSpPr>
        <p:spPr>
          <a:xfrm>
            <a:off x="311700" y="1152475"/>
            <a:ext cx="8520600" cy="231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Same like dockers, in kubernetes all containers in a Pod also uses same IP but different port numbers</a:t>
            </a:r>
            <a:endParaRPr sz="1400"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</a:t>
            </a:r>
            <a:r>
              <a:rPr lang="en" sz="1400"/>
              <a:t>ort conflicts if same port number allocated</a:t>
            </a:r>
            <a:r>
              <a:rPr lang="en" sz="1400"/>
              <a:t> only concerns containers in the same pod</a:t>
            </a:r>
            <a:endParaRPr sz="1400"/>
          </a:p>
          <a:p>
            <a:pPr indent="-317500" lvl="0" marL="457200" rtl="0" algn="l">
              <a:spcBef>
                <a:spcPts val="1000"/>
              </a:spcBef>
              <a:spcAft>
                <a:spcPts val="1000"/>
              </a:spcAft>
              <a:buSzPts val="1400"/>
              <a:buChar char="●"/>
            </a:pPr>
            <a:r>
              <a:rPr lang="en" sz="1400"/>
              <a:t>Containers of different pods can never run into port conflicts, because each pod has a separate port space</a:t>
            </a:r>
            <a:endParaRPr sz="14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58"/>
          <p:cNvSpPr txBox="1"/>
          <p:nvPr>
            <p:ph type="title"/>
          </p:nvPr>
        </p:nvSpPr>
        <p:spPr>
          <a:xfrm>
            <a:off x="185450" y="450150"/>
            <a:ext cx="423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SHOULD WE RUN MULTI-TIER APPS INTO SINGLE PODS</a:t>
            </a:r>
            <a:endParaRPr sz="2400"/>
          </a:p>
        </p:txBody>
      </p:sp>
      <p:sp>
        <p:nvSpPr>
          <p:cNvPr id="306" name="Google Shape;306;p58"/>
          <p:cNvSpPr txBox="1"/>
          <p:nvPr>
            <p:ph type="title"/>
          </p:nvPr>
        </p:nvSpPr>
        <p:spPr>
          <a:xfrm>
            <a:off x="6136400" y="1040100"/>
            <a:ext cx="1971000" cy="30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0"/>
              <a:t>?</a:t>
            </a:r>
            <a:endParaRPr sz="200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Pods</a:t>
            </a:r>
            <a:endParaRPr/>
          </a:p>
        </p:txBody>
      </p:sp>
      <p:sp>
        <p:nvSpPr>
          <p:cNvPr id="312" name="Google Shape;312;p59"/>
          <p:cNvSpPr txBox="1"/>
          <p:nvPr>
            <p:ph idx="1" type="body"/>
          </p:nvPr>
        </p:nvSpPr>
        <p:spPr>
          <a:xfrm>
            <a:off x="311700" y="1152475"/>
            <a:ext cx="8520600" cy="301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Yes you can BUT it’s not the right way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example: If you have a two-node Kubernetes cluster and we have learned multiple container in a single pod always runs on a single worker node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Disadvantages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single worker node will be utilize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Not taking advantage of the computational resources (CPU and memory)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1000"/>
              </a:spcAft>
              <a:buSzPts val="1400"/>
              <a:buChar char="○"/>
            </a:pPr>
            <a:r>
              <a:rPr lang="en"/>
              <a:t>You have at your disposal on the second node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60"/>
          <p:cNvSpPr txBox="1"/>
          <p:nvPr>
            <p:ph type="title"/>
          </p:nvPr>
        </p:nvSpPr>
        <p:spPr>
          <a:xfrm>
            <a:off x="185450" y="450150"/>
            <a:ext cx="423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When to put two containers on single pod?</a:t>
            </a:r>
            <a:endParaRPr sz="2400"/>
          </a:p>
        </p:txBody>
      </p:sp>
      <p:sp>
        <p:nvSpPr>
          <p:cNvPr id="318" name="Google Shape;318;p60"/>
          <p:cNvSpPr txBox="1"/>
          <p:nvPr>
            <p:ph type="title"/>
          </p:nvPr>
        </p:nvSpPr>
        <p:spPr>
          <a:xfrm>
            <a:off x="6136400" y="1040100"/>
            <a:ext cx="1971000" cy="30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0"/>
              <a:t>?</a:t>
            </a:r>
            <a:endParaRPr sz="200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3" name="Google Shape;323;p61"/>
          <p:cNvPicPr preferRelativeResize="0"/>
          <p:nvPr/>
        </p:nvPicPr>
        <p:blipFill rotWithShape="1">
          <a:blip r:embed="rId3">
            <a:alphaModFix/>
          </a:blip>
          <a:srcRect b="16235" l="22801" r="24636" t="25175"/>
          <a:stretch/>
        </p:blipFill>
        <p:spPr>
          <a:xfrm>
            <a:off x="4495275" y="964850"/>
            <a:ext cx="4442352" cy="3880324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p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Pods</a:t>
            </a:r>
            <a:endParaRPr/>
          </a:p>
        </p:txBody>
      </p:sp>
      <p:sp>
        <p:nvSpPr>
          <p:cNvPr id="325" name="Google Shape;325;p61"/>
          <p:cNvSpPr txBox="1"/>
          <p:nvPr>
            <p:ph idx="1" type="body"/>
          </p:nvPr>
        </p:nvSpPr>
        <p:spPr>
          <a:xfrm>
            <a:off x="311700" y="1152475"/>
            <a:ext cx="4534800" cy="301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When deciding you always need to ask yourself the following questions:</a:t>
            </a:r>
            <a:endParaRPr/>
          </a:p>
          <a:p>
            <a:pPr indent="-33020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Do they need to be run together or can they run on different hosts?</a:t>
            </a:r>
            <a:endParaRPr sz="1600"/>
          </a:p>
          <a:p>
            <a:pPr indent="-33020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Do they represent a single whole or are they independent components?</a:t>
            </a:r>
            <a:endParaRPr sz="1600"/>
          </a:p>
          <a:p>
            <a:pPr indent="-33020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2"/>
              </a:buClr>
              <a:buSzPts val="1600"/>
              <a:buFont typeface="Arial"/>
              <a:buChar char="○"/>
            </a:pPr>
            <a:r>
              <a:rPr lang="en" sz="1600"/>
              <a:t>Must they be scaled together or individually?</a:t>
            </a:r>
            <a:endParaRPr sz="16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6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LET’S CREATE A POD</a:t>
            </a:r>
            <a:endParaRPr sz="72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6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POD Definition</a:t>
            </a:r>
            <a:endParaRPr/>
          </a:p>
        </p:txBody>
      </p:sp>
      <p:sp>
        <p:nvSpPr>
          <p:cNvPr id="336" name="Google Shape;336;p63"/>
          <p:cNvSpPr txBox="1"/>
          <p:nvPr>
            <p:ph idx="1" type="body"/>
          </p:nvPr>
        </p:nvSpPr>
        <p:spPr>
          <a:xfrm>
            <a:off x="311700" y="1152475"/>
            <a:ext cx="3907200" cy="354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To define a POD one way is to define POD configuration in YAML file or JSON format</a:t>
            </a:r>
            <a:endParaRPr sz="1400"/>
          </a:p>
          <a:p>
            <a:pPr indent="-3175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YAM</a:t>
            </a:r>
            <a:r>
              <a:rPr b="1" lang="en" sz="1400"/>
              <a:t>L</a:t>
            </a:r>
            <a:r>
              <a:rPr lang="en" sz="1400"/>
              <a:t> ("YAML Ain'</a:t>
            </a:r>
            <a:r>
              <a:rPr lang="en" sz="1400"/>
              <a:t>t Markup Language") is commonly used for human-readable configuration files</a:t>
            </a:r>
            <a:endParaRPr sz="1400"/>
          </a:p>
          <a:p>
            <a:pPr indent="-3175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JSON </a:t>
            </a:r>
            <a:r>
              <a:rPr lang="en" sz="1400"/>
              <a:t>(JavaScript Object Notation) is a lightweight data-interchange format</a:t>
            </a:r>
            <a:endParaRPr sz="1400"/>
          </a:p>
          <a:p>
            <a:pPr indent="-3175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400"/>
              <a:buChar char="●"/>
            </a:pPr>
            <a:r>
              <a:rPr lang="en" sz="1400"/>
              <a:t>Kuberenet official documentation recommends to write your configuration files using YAML rather than JSON as YAML tends to be more user-friendly</a:t>
            </a:r>
            <a:endParaRPr sz="1400"/>
          </a:p>
        </p:txBody>
      </p:sp>
      <p:sp>
        <p:nvSpPr>
          <p:cNvPr id="337" name="Google Shape;337;p63"/>
          <p:cNvSpPr txBox="1"/>
          <p:nvPr>
            <p:ph idx="1" type="body"/>
          </p:nvPr>
        </p:nvSpPr>
        <p:spPr>
          <a:xfrm>
            <a:off x="4959900" y="1017725"/>
            <a:ext cx="3956700" cy="38454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80000"/>
                </a:solidFill>
              </a:rPr>
              <a:t>kind:</a:t>
            </a:r>
            <a:r>
              <a:rPr lang="en" sz="1600"/>
              <a:t> &lt;Resource Type&gt;</a:t>
            </a:r>
            <a:endParaRPr sz="16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80000"/>
                </a:solidFill>
              </a:rPr>
              <a:t>apiVersion:</a:t>
            </a:r>
            <a:r>
              <a:rPr lang="en" sz="1600"/>
              <a:t> &lt;Kubernete API Version&gt;</a:t>
            </a:r>
            <a:endParaRPr sz="16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80000"/>
                </a:solidFill>
              </a:rPr>
              <a:t>metadata:</a:t>
            </a:r>
            <a:endParaRPr sz="1600">
              <a:solidFill>
                <a:srgbClr val="980000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FF"/>
                </a:solidFill>
              </a:rPr>
              <a:t>  name: </a:t>
            </a:r>
            <a:r>
              <a:rPr lang="en" sz="1600"/>
              <a:t>&lt;Resource name&gt;</a:t>
            </a:r>
            <a:endParaRPr sz="16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80000"/>
                </a:solidFill>
              </a:rPr>
              <a:t>spec:</a:t>
            </a:r>
            <a:endParaRPr sz="1600">
              <a:solidFill>
                <a:srgbClr val="980000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 </a:t>
            </a:r>
            <a:r>
              <a:rPr lang="en" sz="1600">
                <a:solidFill>
                  <a:srgbClr val="0000FF"/>
                </a:solidFill>
              </a:rPr>
              <a:t>containers:</a:t>
            </a:r>
            <a:endParaRPr sz="1600">
              <a:solidFill>
                <a:srgbClr val="0000FF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   </a:t>
            </a:r>
            <a:r>
              <a:rPr lang="en" sz="1600">
                <a:solidFill>
                  <a:srgbClr val="B45F06"/>
                </a:solidFill>
              </a:rPr>
              <a:t>- name: </a:t>
            </a:r>
            <a:r>
              <a:rPr lang="en" sz="1600"/>
              <a:t>&lt;Container name&gt;</a:t>
            </a:r>
            <a:endParaRPr sz="16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    </a:t>
            </a:r>
            <a:r>
              <a:rPr lang="en" sz="1600">
                <a:solidFill>
                  <a:srgbClr val="B45F06"/>
                </a:solidFill>
              </a:rPr>
              <a:t> image: </a:t>
            </a:r>
            <a:r>
              <a:rPr lang="en" sz="1600"/>
              <a:t>&lt;Container Image&gt;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80000"/>
                </a:solidFill>
              </a:rPr>
              <a:t>status:</a:t>
            </a:r>
            <a:endParaRPr sz="1600">
              <a:solidFill>
                <a:srgbClr val="98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 </a:t>
            </a:r>
            <a:r>
              <a:rPr lang="en" sz="1600">
                <a:solidFill>
                  <a:srgbClr val="0000FF"/>
                </a:solidFill>
              </a:rPr>
              <a:t>containerStatuses:</a:t>
            </a:r>
            <a:endParaRPr sz="1600">
              <a:solidFill>
                <a:srgbClr val="0000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FF"/>
                </a:solidFill>
              </a:rPr>
              <a:t>	</a:t>
            </a:r>
            <a:r>
              <a:rPr b="1" lang="en">
                <a:solidFill>
                  <a:srgbClr val="000000"/>
                </a:solidFill>
              </a:rPr>
              <a:t>...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0000FF"/>
                </a:solidFill>
              </a:rPr>
              <a:t>  podIP: &lt;</a:t>
            </a:r>
            <a:r>
              <a:rPr lang="en" sz="1600"/>
              <a:t>Pod IP&gt;</a:t>
            </a:r>
            <a:endParaRPr sz="1600">
              <a:solidFill>
                <a:srgbClr val="0000FF"/>
              </a:solidFill>
            </a:endParaRPr>
          </a:p>
        </p:txBody>
      </p:sp>
      <p:sp>
        <p:nvSpPr>
          <p:cNvPr id="338" name="Google Shape;338;p63"/>
          <p:cNvSpPr txBox="1"/>
          <p:nvPr/>
        </p:nvSpPr>
        <p:spPr>
          <a:xfrm>
            <a:off x="4953000" y="762000"/>
            <a:ext cx="3956700" cy="2592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</a:rPr>
              <a:t>Sample structure in YAML</a:t>
            </a:r>
            <a:endParaRPr b="1" sz="18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6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POD Definition</a:t>
            </a:r>
            <a:endParaRPr/>
          </a:p>
        </p:txBody>
      </p:sp>
      <p:sp>
        <p:nvSpPr>
          <p:cNvPr id="344" name="Google Shape;344;p64"/>
          <p:cNvSpPr txBox="1"/>
          <p:nvPr>
            <p:ph idx="1" type="body"/>
          </p:nvPr>
        </p:nvSpPr>
        <p:spPr>
          <a:xfrm>
            <a:off x="311700" y="1152475"/>
            <a:ext cx="7853700" cy="354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b="1" lang="en" sz="1600"/>
              <a:t>Kubernetes API version</a:t>
            </a:r>
            <a:r>
              <a:rPr lang="en" sz="1600"/>
              <a:t> resource belongs to</a:t>
            </a:r>
            <a:endParaRPr sz="1600"/>
          </a:p>
          <a:p>
            <a:pPr indent="-317500" lvl="1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b="1" lang="en" sz="1600"/>
              <a:t>Type </a:t>
            </a:r>
            <a:r>
              <a:rPr lang="en" sz="1600"/>
              <a:t>of resource</a:t>
            </a:r>
            <a:endParaRPr sz="1600"/>
          </a:p>
          <a:p>
            <a:pPr indent="-3302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 sz="1600"/>
              <a:t>Pod</a:t>
            </a:r>
            <a:endParaRPr sz="1600"/>
          </a:p>
          <a:p>
            <a:pPr indent="-3302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 sz="1600"/>
              <a:t>Deployments</a:t>
            </a:r>
            <a:endParaRPr sz="1600"/>
          </a:p>
          <a:p>
            <a:pPr indent="-3302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 sz="1600"/>
              <a:t>Jobs</a:t>
            </a:r>
            <a:endParaRPr sz="1600"/>
          </a:p>
          <a:p>
            <a:pPr indent="-3302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 sz="1600"/>
              <a:t>Others</a:t>
            </a:r>
            <a:endParaRPr sz="1600"/>
          </a:p>
          <a:p>
            <a:pPr indent="-31750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 sz="1600"/>
              <a:t>Metadata</a:t>
            </a:r>
            <a:r>
              <a:rPr lang="en" sz="1600"/>
              <a:t> includes the </a:t>
            </a:r>
            <a:endParaRPr sz="1600"/>
          </a:p>
          <a:p>
            <a: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600"/>
              <a:t>Name </a:t>
            </a:r>
            <a:endParaRPr sz="1600"/>
          </a:p>
          <a:p>
            <a: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600"/>
              <a:t>Namespace</a:t>
            </a:r>
            <a:endParaRPr sz="1600"/>
          </a:p>
          <a:p>
            <a: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600"/>
              <a:t>Labels</a:t>
            </a:r>
            <a:endParaRPr sz="1600"/>
          </a:p>
          <a:p>
            <a: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600"/>
              <a:t>Other information about the pod</a:t>
            </a:r>
            <a:endParaRPr sz="16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POD Definition</a:t>
            </a:r>
            <a:endParaRPr/>
          </a:p>
        </p:txBody>
      </p:sp>
      <p:sp>
        <p:nvSpPr>
          <p:cNvPr id="350" name="Google Shape;350;p65"/>
          <p:cNvSpPr txBox="1"/>
          <p:nvPr>
            <p:ph idx="1" type="body"/>
          </p:nvPr>
        </p:nvSpPr>
        <p:spPr>
          <a:xfrm>
            <a:off x="311700" y="1152475"/>
            <a:ext cx="7853700" cy="354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b="1" lang="en" sz="1600"/>
              <a:t>Spec</a:t>
            </a:r>
            <a:r>
              <a:rPr lang="en" sz="1600"/>
              <a:t> contains the actual description of the pod’s contents, such as </a:t>
            </a:r>
            <a:endParaRPr sz="1600"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○"/>
            </a:pPr>
            <a:r>
              <a:rPr lang="en" sz="1600"/>
              <a:t>Pod’s containers</a:t>
            </a:r>
            <a:endParaRPr sz="1600"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○"/>
            </a:pPr>
            <a:r>
              <a:rPr lang="en" sz="1600"/>
              <a:t>Volumes</a:t>
            </a:r>
            <a:endParaRPr sz="1600"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○"/>
            </a:pPr>
            <a:r>
              <a:rPr lang="en" sz="1600"/>
              <a:t>Security Context</a:t>
            </a:r>
            <a:endParaRPr sz="1600"/>
          </a:p>
          <a:p>
            <a:pPr indent="-342900" lvl="1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○"/>
            </a:pPr>
            <a:r>
              <a:rPr lang="en" sz="1600"/>
              <a:t>Other data</a:t>
            </a:r>
            <a:endParaRPr sz="1600"/>
          </a:p>
          <a:p>
            <a:pPr indent="-33020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b="1" lang="en" sz="1600"/>
              <a:t>Status</a:t>
            </a:r>
            <a:r>
              <a:rPr lang="en" sz="1600"/>
              <a:t> contains the current information about the running pod, such as </a:t>
            </a:r>
            <a:endParaRPr sz="1600"/>
          </a:p>
          <a:p>
            <a:pPr indent="-3302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 sz="1600"/>
              <a:t>Pod’s Condition</a:t>
            </a:r>
            <a:endParaRPr sz="1600"/>
          </a:p>
          <a:p>
            <a:pPr indent="-3302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 sz="1600"/>
              <a:t>Every container’s description and status</a:t>
            </a:r>
            <a:endParaRPr sz="1600"/>
          </a:p>
          <a:p>
            <a:pPr indent="-3302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 sz="1600"/>
              <a:t>Pod’s internal IP and other basic info</a:t>
            </a:r>
            <a:endParaRPr sz="16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</a:t>
            </a:r>
            <a:r>
              <a:rPr lang="en"/>
              <a:t>Pods with YAML</a:t>
            </a:r>
            <a:endParaRPr/>
          </a:p>
        </p:txBody>
      </p:sp>
      <p:sp>
        <p:nvSpPr>
          <p:cNvPr id="356" name="Google Shape;356;p66"/>
          <p:cNvSpPr txBox="1"/>
          <p:nvPr>
            <p:ph idx="1" type="body"/>
          </p:nvPr>
        </p:nvSpPr>
        <p:spPr>
          <a:xfrm>
            <a:off x="311700" y="1073575"/>
            <a:ext cx="3956700" cy="36822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80000"/>
                </a:solidFill>
              </a:rPr>
              <a:t>kind:</a:t>
            </a:r>
            <a:r>
              <a:rPr lang="en" sz="1600"/>
              <a:t> Pod</a:t>
            </a:r>
            <a:endParaRPr sz="16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80000"/>
                </a:solidFill>
              </a:rPr>
              <a:t>apiVersion:</a:t>
            </a:r>
            <a:r>
              <a:rPr lang="en" sz="1600"/>
              <a:t> v1</a:t>
            </a:r>
            <a:endParaRPr sz="16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80000"/>
                </a:solidFill>
              </a:rPr>
              <a:t>metadata:</a:t>
            </a:r>
            <a:endParaRPr sz="1600">
              <a:solidFill>
                <a:srgbClr val="980000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FF"/>
                </a:solidFill>
              </a:rPr>
              <a:t>  name: </a:t>
            </a:r>
            <a:r>
              <a:rPr lang="en" sz="1600"/>
              <a:t>myfirstpod</a:t>
            </a:r>
            <a:endParaRPr sz="16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80000"/>
                </a:solidFill>
              </a:rPr>
              <a:t>spec:</a:t>
            </a:r>
            <a:endParaRPr sz="1600">
              <a:solidFill>
                <a:srgbClr val="980000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 </a:t>
            </a:r>
            <a:r>
              <a:rPr lang="en" sz="1600">
                <a:solidFill>
                  <a:srgbClr val="0000FF"/>
                </a:solidFill>
              </a:rPr>
              <a:t>containers:</a:t>
            </a:r>
            <a:endParaRPr sz="1600">
              <a:solidFill>
                <a:srgbClr val="0000F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   </a:t>
            </a:r>
            <a:r>
              <a:rPr lang="en" sz="1600">
                <a:solidFill>
                  <a:srgbClr val="B45F06"/>
                </a:solidFill>
              </a:rPr>
              <a:t>- name: </a:t>
            </a:r>
            <a:r>
              <a:rPr lang="en" sz="1600"/>
              <a:t>container1</a:t>
            </a:r>
            <a:endParaRPr sz="16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    </a:t>
            </a:r>
            <a:r>
              <a:rPr lang="en" sz="1600">
                <a:solidFill>
                  <a:srgbClr val="B45F06"/>
                </a:solidFill>
              </a:rPr>
              <a:t> image: </a:t>
            </a:r>
            <a:r>
              <a:rPr lang="en" sz="1600"/>
              <a:t>aamirpinger/helloworld</a:t>
            </a:r>
            <a:endParaRPr sz="16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80000"/>
                </a:solidFill>
              </a:rPr>
              <a:t>     </a:t>
            </a:r>
            <a:r>
              <a:rPr lang="en" sz="1600">
                <a:solidFill>
                  <a:srgbClr val="B45F06"/>
                </a:solidFill>
              </a:rPr>
              <a:t> ports:</a:t>
            </a:r>
            <a:endParaRPr sz="1600">
              <a:solidFill>
                <a:srgbClr val="B45F06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     </a:t>
            </a:r>
            <a:r>
              <a:rPr lang="en" sz="1600">
                <a:solidFill>
                  <a:srgbClr val="741B47"/>
                </a:solidFill>
              </a:rPr>
              <a:t>- containerPort: </a:t>
            </a:r>
            <a:r>
              <a:rPr lang="en" sz="1600"/>
              <a:t>80</a:t>
            </a:r>
            <a:endParaRPr sz="1600"/>
          </a:p>
        </p:txBody>
      </p:sp>
      <p:sp>
        <p:nvSpPr>
          <p:cNvPr id="357" name="Google Shape;357;p66"/>
          <p:cNvSpPr txBox="1"/>
          <p:nvPr>
            <p:ph idx="1" type="body"/>
          </p:nvPr>
        </p:nvSpPr>
        <p:spPr>
          <a:xfrm>
            <a:off x="3149300" y="4072843"/>
            <a:ext cx="5859300" cy="6888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aamir@ap-linux:$</a:t>
            </a:r>
            <a:r>
              <a:rPr b="1" lang="en">
                <a:solidFill>
                  <a:srgbClr val="FF0000"/>
                </a:solidFill>
              </a:rPr>
              <a:t> </a:t>
            </a:r>
            <a:r>
              <a:rPr b="1" lang="en">
                <a:solidFill>
                  <a:srgbClr val="FFFFFF"/>
                </a:solidFill>
              </a:rPr>
              <a:t>kubectl create -f myfirstpod.yaml</a:t>
            </a:r>
            <a:br>
              <a:rPr b="1" lang="en">
                <a:solidFill>
                  <a:schemeClr val="dk1"/>
                </a:solidFill>
              </a:rPr>
            </a:br>
            <a:r>
              <a:rPr b="1" lang="en" sz="1200">
                <a:solidFill>
                  <a:srgbClr val="FFFFFF"/>
                </a:solidFill>
              </a:rPr>
              <a:t>Pod “</a:t>
            </a:r>
            <a:r>
              <a:rPr b="1" lang="en" sz="1200">
                <a:solidFill>
                  <a:srgbClr val="FFFFFF"/>
                </a:solidFill>
              </a:rPr>
              <a:t>myfirstpod</a:t>
            </a:r>
            <a:r>
              <a:rPr b="1" lang="en" sz="1200">
                <a:solidFill>
                  <a:srgbClr val="FFFFFF"/>
                </a:solidFill>
              </a:rPr>
              <a:t>” created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Minikube</a:t>
            </a:r>
            <a:endParaRPr/>
          </a:p>
        </p:txBody>
      </p:sp>
      <p:sp>
        <p:nvSpPr>
          <p:cNvPr id="188" name="Google Shape;188;p40"/>
          <p:cNvSpPr txBox="1"/>
          <p:nvPr>
            <p:ph idx="1" type="body"/>
          </p:nvPr>
        </p:nvSpPr>
        <p:spPr>
          <a:xfrm>
            <a:off x="311700" y="1152475"/>
            <a:ext cx="8520600" cy="39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check the status of minikube</a:t>
            </a:r>
            <a:endParaRPr/>
          </a:p>
        </p:txBody>
      </p:sp>
      <p:sp>
        <p:nvSpPr>
          <p:cNvPr id="189" name="Google Shape;189;p40"/>
          <p:cNvSpPr txBox="1"/>
          <p:nvPr>
            <p:ph idx="1" type="body"/>
          </p:nvPr>
        </p:nvSpPr>
        <p:spPr>
          <a:xfrm>
            <a:off x="311700" y="1577450"/>
            <a:ext cx="8520600" cy="11706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FF00"/>
                </a:solidFill>
              </a:rPr>
              <a:t>aamir@ap-linux:~$</a:t>
            </a:r>
            <a:r>
              <a:rPr b="1" lang="en" sz="1600">
                <a:solidFill>
                  <a:srgbClr val="FFFFFF"/>
                </a:solidFill>
              </a:rPr>
              <a:t> minikube status</a:t>
            </a:r>
            <a:endParaRPr b="1" sz="1600">
              <a:solidFill>
                <a:srgbClr val="FFFFFF"/>
              </a:solidFill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host: Running</a:t>
            </a:r>
            <a:endParaRPr sz="1200">
              <a:solidFill>
                <a:srgbClr val="FFFFFF"/>
              </a:solidFill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kubelet: Running</a:t>
            </a:r>
            <a:endParaRPr sz="1200">
              <a:solidFill>
                <a:srgbClr val="FFFFFF"/>
              </a:solidFill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apiserver: Running</a:t>
            </a:r>
            <a:endParaRPr sz="1200">
              <a:solidFill>
                <a:srgbClr val="FFFFFF"/>
              </a:solidFill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kubectl: Correctly Configured: pointing to minikube-vm at 192.168.99.100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190" name="Google Shape;190;p40"/>
          <p:cNvSpPr txBox="1"/>
          <p:nvPr>
            <p:ph idx="1" type="body"/>
          </p:nvPr>
        </p:nvSpPr>
        <p:spPr>
          <a:xfrm>
            <a:off x="311700" y="2828875"/>
            <a:ext cx="8520600" cy="39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check addresses of the </a:t>
            </a:r>
            <a:r>
              <a:rPr lang="en"/>
              <a:t>kubernetes</a:t>
            </a:r>
            <a:r>
              <a:rPr lang="en"/>
              <a:t> master and services</a:t>
            </a:r>
            <a:endParaRPr/>
          </a:p>
        </p:txBody>
      </p:sp>
      <p:sp>
        <p:nvSpPr>
          <p:cNvPr id="191" name="Google Shape;191;p40"/>
          <p:cNvSpPr txBox="1"/>
          <p:nvPr>
            <p:ph idx="1" type="body"/>
          </p:nvPr>
        </p:nvSpPr>
        <p:spPr>
          <a:xfrm>
            <a:off x="311700" y="3253850"/>
            <a:ext cx="8520600" cy="11706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FF00"/>
                </a:solidFill>
              </a:rPr>
              <a:t>aamir@ap-linux:~$</a:t>
            </a:r>
            <a:r>
              <a:rPr b="1" lang="en" sz="1600">
                <a:solidFill>
                  <a:srgbClr val="FFFFFF"/>
                </a:solidFill>
              </a:rPr>
              <a:t> </a:t>
            </a:r>
            <a:r>
              <a:rPr b="1" lang="en" sz="1600">
                <a:solidFill>
                  <a:srgbClr val="FFFFFF"/>
                </a:solidFill>
              </a:rPr>
              <a:t>kubectl cluster-info</a:t>
            </a:r>
            <a:endParaRPr b="1" sz="1600">
              <a:solidFill>
                <a:srgbClr val="FFFFFF"/>
              </a:solidFill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Kubernetes master is running at https://192.168.99.100:8443</a:t>
            </a:r>
            <a:endParaRPr sz="1200">
              <a:solidFill>
                <a:srgbClr val="FFFFFF"/>
              </a:solidFill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KubeDNS is running at https://192.168.99.100:8443/api/v1/namespaces/kube-system/services/kube-dns:dns/proxy</a:t>
            </a:r>
            <a:endParaRPr sz="1200">
              <a:solidFill>
                <a:srgbClr val="FFFFFF"/>
              </a:solidFill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To further debug and diagnose cluster problems, use 'kubectl cluster-info dump'.</a:t>
            </a:r>
            <a:endParaRPr sz="1200">
              <a:solidFill>
                <a:srgbClr val="FFFFFF"/>
              </a:solidFill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6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POD Listing</a:t>
            </a:r>
            <a:endParaRPr sz="72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6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Pod Listing</a:t>
            </a:r>
            <a:endParaRPr/>
          </a:p>
        </p:txBody>
      </p:sp>
      <p:sp>
        <p:nvSpPr>
          <p:cNvPr id="368" name="Google Shape;368;p68"/>
          <p:cNvSpPr txBox="1"/>
          <p:nvPr>
            <p:ph idx="1" type="body"/>
          </p:nvPr>
        </p:nvSpPr>
        <p:spPr>
          <a:xfrm>
            <a:off x="1174050" y="1241050"/>
            <a:ext cx="6795900" cy="15483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aamir@ap-linux:$</a:t>
            </a:r>
            <a:r>
              <a:rPr b="1" lang="en">
                <a:solidFill>
                  <a:srgbClr val="FF0000"/>
                </a:solidFill>
              </a:rPr>
              <a:t> </a:t>
            </a:r>
            <a:r>
              <a:rPr b="1" lang="en">
                <a:solidFill>
                  <a:srgbClr val="FFFFFF"/>
                </a:solidFill>
              </a:rPr>
              <a:t>kubectl get pods</a:t>
            </a:r>
            <a:br>
              <a:rPr b="1" lang="en">
                <a:solidFill>
                  <a:schemeClr val="dk1"/>
                </a:solidFill>
              </a:rPr>
            </a:br>
            <a:r>
              <a:rPr b="1" lang="en" sz="1200">
                <a:solidFill>
                  <a:srgbClr val="FFFFFF"/>
                </a:solidFill>
              </a:rPr>
              <a:t>Pod “myfirstpod” created</a:t>
            </a:r>
            <a:endParaRPr b="1"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FFFFFF"/>
                </a:solidFill>
              </a:rPr>
              <a:t>NAME         READY	   STATUS    RESTARTS   AGE</a:t>
            </a:r>
            <a:endParaRPr b="1"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FFFFFF"/>
                </a:solidFill>
              </a:rPr>
              <a:t>myfirstpod   1/1	     Running   	0          15m</a:t>
            </a:r>
            <a:endParaRPr b="1"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369" name="Google Shape;369;p68"/>
          <p:cNvSpPr txBox="1"/>
          <p:nvPr/>
        </p:nvSpPr>
        <p:spPr>
          <a:xfrm>
            <a:off x="1257150" y="2819400"/>
            <a:ext cx="6629700" cy="6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You can even write </a:t>
            </a:r>
            <a:r>
              <a:rPr b="1" lang="en" sz="1600">
                <a:solidFill>
                  <a:schemeClr val="dk2"/>
                </a:solidFill>
              </a:rPr>
              <a:t>kubectl get</a:t>
            </a:r>
            <a:r>
              <a:rPr b="1" lang="en" sz="1600">
                <a:solidFill>
                  <a:schemeClr val="dk2"/>
                </a:solidFill>
              </a:rPr>
              <a:t> </a:t>
            </a:r>
            <a:r>
              <a:rPr b="1" lang="en" sz="1600">
                <a:solidFill>
                  <a:srgbClr val="980000"/>
                </a:solidFill>
              </a:rPr>
              <a:t>po </a:t>
            </a:r>
            <a:endParaRPr b="1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6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YAML FROM</a:t>
            </a:r>
            <a:r>
              <a:rPr lang="en" sz="3000"/>
              <a:t> POD</a:t>
            </a:r>
            <a:endParaRPr sz="72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7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YAML FROM POD</a:t>
            </a:r>
            <a:endParaRPr/>
          </a:p>
        </p:txBody>
      </p:sp>
      <p:sp>
        <p:nvSpPr>
          <p:cNvPr id="380" name="Google Shape;380;p70"/>
          <p:cNvSpPr txBox="1"/>
          <p:nvPr>
            <p:ph idx="1" type="body"/>
          </p:nvPr>
        </p:nvSpPr>
        <p:spPr>
          <a:xfrm>
            <a:off x="1174050" y="1926850"/>
            <a:ext cx="6795900" cy="28095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aamir@ap-linux:$</a:t>
            </a:r>
            <a:r>
              <a:rPr b="1" lang="en">
                <a:solidFill>
                  <a:srgbClr val="FF0000"/>
                </a:solidFill>
              </a:rPr>
              <a:t> </a:t>
            </a:r>
            <a:r>
              <a:rPr b="1" lang="en">
                <a:solidFill>
                  <a:srgbClr val="FFFFFF"/>
                </a:solidFill>
              </a:rPr>
              <a:t>kubectl get pod myfirstpod -o yaml</a:t>
            </a:r>
            <a:br>
              <a:rPr b="1" lang="en">
                <a:solidFill>
                  <a:schemeClr val="dk1"/>
                </a:solidFill>
              </a:rPr>
            </a:br>
            <a:r>
              <a:rPr b="1" lang="en" sz="1200">
                <a:solidFill>
                  <a:srgbClr val="FFFFFF"/>
                </a:solidFill>
              </a:rPr>
              <a:t>apiVersion: v1</a:t>
            </a:r>
            <a:endParaRPr b="1" sz="12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FFFFFF"/>
                </a:solidFill>
              </a:rPr>
              <a:t>kind: Pod</a:t>
            </a:r>
            <a:endParaRPr b="1" sz="12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FFFFFF"/>
                </a:solidFill>
              </a:rPr>
              <a:t>metadata:</a:t>
            </a:r>
            <a:endParaRPr b="1" sz="12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FFFFFF"/>
                </a:solidFill>
              </a:rPr>
              <a:t>  creationTimestamp: "2019-07-04T06:36:20Z"</a:t>
            </a:r>
            <a:endParaRPr b="1" sz="12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FFFFFF"/>
                </a:solidFill>
              </a:rPr>
              <a:t>  name: myfirstpod</a:t>
            </a:r>
            <a:endParaRPr b="1" sz="12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FFFFFF"/>
                </a:solidFill>
              </a:rPr>
              <a:t>  namespace: default</a:t>
            </a:r>
            <a:endParaRPr b="1" sz="12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FFFFFF"/>
                </a:solidFill>
              </a:rPr>
              <a:t>  resourceVersion: "1994"</a:t>
            </a:r>
            <a:endParaRPr b="1" sz="12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FFFFFF"/>
                </a:solidFill>
              </a:rPr>
              <a:t>  selfLink: /api/v1/namespaces/default/pods/myfirstpod</a:t>
            </a:r>
            <a:endParaRPr b="1" sz="12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FFFFFF"/>
                </a:solidFill>
              </a:rPr>
              <a:t>  uid: 08b74341-9e26-11e9-b5e1-080027713168</a:t>
            </a:r>
            <a:endParaRPr b="1" sz="12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FFFFFF"/>
                </a:solidFill>
              </a:rPr>
              <a:t>spec:</a:t>
            </a:r>
            <a:endParaRPr b="1" sz="12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FFFFFF"/>
                </a:solidFill>
              </a:rPr>
              <a:t>  containers:</a:t>
            </a:r>
            <a:endParaRPr b="1" sz="12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FFFFFF"/>
                </a:solidFill>
              </a:rPr>
              <a:t>  - image: aamirpinger/helloworld</a:t>
            </a:r>
            <a:endParaRPr b="1" sz="12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...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381" name="Google Shape;381;p70"/>
          <p:cNvSpPr txBox="1"/>
          <p:nvPr/>
        </p:nvSpPr>
        <p:spPr>
          <a:xfrm>
            <a:off x="677100" y="1143000"/>
            <a:ext cx="7209600" cy="80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>
                <a:solidFill>
                  <a:schemeClr val="dk2"/>
                </a:solidFill>
              </a:rPr>
              <a:t>We created pod with YAML, What if we have already a pod and we wanted to check pod insights</a:t>
            </a:r>
            <a:endParaRPr b="1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7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POD CREATION WITHOUT YAML</a:t>
            </a:r>
            <a:endParaRPr sz="72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72"/>
          <p:cNvSpPr txBox="1"/>
          <p:nvPr>
            <p:ph idx="1" type="body"/>
          </p:nvPr>
        </p:nvSpPr>
        <p:spPr>
          <a:xfrm>
            <a:off x="833950" y="2483950"/>
            <a:ext cx="7661700" cy="22524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aamir@ap-linux:$</a:t>
            </a:r>
            <a:r>
              <a:rPr b="1" lang="en">
                <a:solidFill>
                  <a:srgbClr val="FF0000"/>
                </a:solidFill>
              </a:rPr>
              <a:t> </a:t>
            </a:r>
            <a:r>
              <a:rPr b="1" lang="en">
                <a:solidFill>
                  <a:srgbClr val="FFFFFF"/>
                </a:solidFill>
              </a:rPr>
              <a:t>kubectl run mysecondpod --image=aamirpinger/helloworld --port=80 --restart=Never</a:t>
            </a:r>
            <a:endParaRPr b="1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</a:rPr>
              <a:t>pod/mysecondpod created</a:t>
            </a:r>
            <a:endParaRPr b="1" sz="12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aamir@ap-linux:$</a:t>
            </a:r>
            <a:r>
              <a:rPr b="1" lang="en">
                <a:solidFill>
                  <a:srgbClr val="FF0000"/>
                </a:solidFill>
              </a:rPr>
              <a:t> </a:t>
            </a:r>
            <a:r>
              <a:rPr b="1" lang="en">
                <a:solidFill>
                  <a:srgbClr val="FFFFFF"/>
                </a:solidFill>
              </a:rPr>
              <a:t>kubectl get pods</a:t>
            </a:r>
            <a:endParaRPr b="1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</a:rPr>
              <a:t>NAME                		READY   	STATUS              	RESTARTS   AGE</a:t>
            </a:r>
            <a:endParaRPr b="1" sz="12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</a:rPr>
              <a:t>myfirstpod          		1/1     		Running             		0          70m</a:t>
            </a:r>
            <a:endParaRPr b="1" sz="12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</a:rPr>
              <a:t>mysecondpod   		0/1     		ContainerCreating   	0          4s</a:t>
            </a:r>
            <a:endParaRPr b="1" sz="12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392" name="Google Shape;392;p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Pod Creation Without Yaml</a:t>
            </a:r>
            <a:endParaRPr/>
          </a:p>
        </p:txBody>
      </p:sp>
      <p:sp>
        <p:nvSpPr>
          <p:cNvPr id="393" name="Google Shape;393;p72"/>
          <p:cNvSpPr txBox="1"/>
          <p:nvPr/>
        </p:nvSpPr>
        <p:spPr>
          <a:xfrm>
            <a:off x="677100" y="1143000"/>
            <a:ext cx="7209600" cy="12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>
                <a:solidFill>
                  <a:schemeClr val="dk2"/>
                </a:solidFill>
              </a:rPr>
              <a:t>To create a pod without writing YAML file we can use</a:t>
            </a:r>
            <a:endParaRPr sz="1600">
              <a:solidFill>
                <a:schemeClr val="dk2"/>
              </a:solidFill>
            </a:endParaRPr>
          </a:p>
          <a:p>
            <a:pPr indent="0" lvl="0" marL="0" rtl="0" algn="ct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980000"/>
                </a:solidFill>
              </a:rPr>
              <a:t>Kubectl run</a:t>
            </a:r>
            <a:r>
              <a:rPr b="1" lang="en" sz="1600">
                <a:solidFill>
                  <a:srgbClr val="0000FF"/>
                </a:solidFill>
              </a:rPr>
              <a:t> &lt;pod_name&gt;</a:t>
            </a:r>
            <a:r>
              <a:rPr b="1" lang="en" sz="1600">
                <a:solidFill>
                  <a:schemeClr val="dk2"/>
                </a:solidFill>
              </a:rPr>
              <a:t> </a:t>
            </a:r>
            <a:r>
              <a:rPr b="1" lang="en" sz="1600">
                <a:solidFill>
                  <a:srgbClr val="980000"/>
                </a:solidFill>
              </a:rPr>
              <a:t>--image=</a:t>
            </a:r>
            <a:r>
              <a:rPr b="1" lang="en" sz="1600">
                <a:solidFill>
                  <a:srgbClr val="0000FF"/>
                </a:solidFill>
              </a:rPr>
              <a:t>&lt;image_name&gt;</a:t>
            </a:r>
            <a:r>
              <a:rPr b="1" lang="en" sz="1600">
                <a:solidFill>
                  <a:schemeClr val="dk2"/>
                </a:solidFill>
              </a:rPr>
              <a:t> </a:t>
            </a:r>
            <a:r>
              <a:rPr b="1" lang="en" sz="1600">
                <a:solidFill>
                  <a:srgbClr val="980000"/>
                </a:solidFill>
              </a:rPr>
              <a:t>--port=</a:t>
            </a:r>
            <a:r>
              <a:rPr b="1" lang="en" sz="1600">
                <a:solidFill>
                  <a:srgbClr val="0000FF"/>
                </a:solidFill>
              </a:rPr>
              <a:t>&lt;container_exposed_port&gt;</a:t>
            </a:r>
            <a:r>
              <a:rPr b="1" lang="en" sz="1600">
                <a:solidFill>
                  <a:schemeClr val="dk2"/>
                </a:solidFill>
              </a:rPr>
              <a:t> </a:t>
            </a:r>
            <a:r>
              <a:rPr b="1" lang="en" sz="1600">
                <a:solidFill>
                  <a:srgbClr val="980000"/>
                </a:solidFill>
              </a:rPr>
              <a:t>--restart=Never</a:t>
            </a:r>
            <a:endParaRPr b="1" sz="1600">
              <a:solidFill>
                <a:srgbClr val="980000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7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PORT FORWARDING</a:t>
            </a:r>
            <a:endParaRPr sz="72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74"/>
          <p:cNvSpPr txBox="1"/>
          <p:nvPr>
            <p:ph idx="1" type="body"/>
          </p:nvPr>
        </p:nvSpPr>
        <p:spPr>
          <a:xfrm>
            <a:off x="833950" y="2483950"/>
            <a:ext cx="7661700" cy="8352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aamir@ap-linux:$</a:t>
            </a:r>
            <a:r>
              <a:rPr b="1" lang="en">
                <a:solidFill>
                  <a:srgbClr val="FF0000"/>
                </a:solidFill>
              </a:rPr>
              <a:t> </a:t>
            </a:r>
            <a:r>
              <a:rPr b="1" lang="en">
                <a:solidFill>
                  <a:srgbClr val="FFFFFF"/>
                </a:solidFill>
              </a:rPr>
              <a:t>kubectl port-forward mysecondpod 6500:80</a:t>
            </a:r>
            <a:endParaRPr b="1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</a:rPr>
              <a:t>Forwarding from 127.0.0.1:6500 -&gt; 80</a:t>
            </a:r>
            <a:endParaRPr b="1" sz="12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</a:rPr>
              <a:t>Forwarding from [::1]:6500 -&gt; 80</a:t>
            </a:r>
            <a:endParaRPr b="1" sz="12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404" name="Google Shape;404;p7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Port Forwarding</a:t>
            </a:r>
            <a:endParaRPr/>
          </a:p>
        </p:txBody>
      </p:sp>
      <p:sp>
        <p:nvSpPr>
          <p:cNvPr id="405" name="Google Shape;405;p74"/>
          <p:cNvSpPr txBox="1"/>
          <p:nvPr/>
        </p:nvSpPr>
        <p:spPr>
          <a:xfrm>
            <a:off x="677100" y="1143000"/>
            <a:ext cx="7818600" cy="12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>
                <a:solidFill>
                  <a:schemeClr val="dk2"/>
                </a:solidFill>
              </a:rPr>
              <a:t>Our pod is created which got our helloworld application but still not </a:t>
            </a:r>
            <a:r>
              <a:rPr lang="en" sz="1600">
                <a:solidFill>
                  <a:schemeClr val="dk2"/>
                </a:solidFill>
              </a:rPr>
              <a:t>accessible</a:t>
            </a:r>
            <a:r>
              <a:rPr lang="en" sz="1600">
                <a:solidFill>
                  <a:schemeClr val="dk2"/>
                </a:solidFill>
              </a:rPr>
              <a:t> at browser</a:t>
            </a:r>
            <a:endParaRPr sz="1600">
              <a:solidFill>
                <a:schemeClr val="dk2"/>
              </a:solidFill>
            </a:endParaRPr>
          </a:p>
          <a:p>
            <a:pPr indent="0" lvl="0" marL="0" rtl="0" algn="ct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980000"/>
                </a:solidFill>
              </a:rPr>
              <a:t>k</a:t>
            </a:r>
            <a:r>
              <a:rPr b="1" lang="en" sz="1600">
                <a:solidFill>
                  <a:srgbClr val="980000"/>
                </a:solidFill>
              </a:rPr>
              <a:t>ubectl </a:t>
            </a:r>
            <a:r>
              <a:rPr b="1" lang="en" sz="1600">
                <a:solidFill>
                  <a:srgbClr val="FF0000"/>
                </a:solidFill>
              </a:rPr>
              <a:t>port-forward</a:t>
            </a:r>
            <a:r>
              <a:rPr b="1" lang="en" sz="1600">
                <a:solidFill>
                  <a:srgbClr val="0000FF"/>
                </a:solidFill>
              </a:rPr>
              <a:t> &lt;pod_name&gt;</a:t>
            </a:r>
            <a:r>
              <a:rPr b="1" lang="en" sz="1600">
                <a:solidFill>
                  <a:schemeClr val="dk2"/>
                </a:solidFill>
              </a:rPr>
              <a:t> </a:t>
            </a:r>
            <a:r>
              <a:rPr b="1" lang="en" sz="1600">
                <a:solidFill>
                  <a:srgbClr val="980000"/>
                </a:solidFill>
              </a:rPr>
              <a:t>&lt;external_port&gt;:</a:t>
            </a:r>
            <a:r>
              <a:rPr b="1" lang="en" sz="1600">
                <a:solidFill>
                  <a:srgbClr val="0000FF"/>
                </a:solidFill>
              </a:rPr>
              <a:t>&lt;container_port&gt;</a:t>
            </a:r>
            <a:endParaRPr b="1" sz="1600">
              <a:solidFill>
                <a:srgbClr val="980000"/>
              </a:solidFill>
            </a:endParaRPr>
          </a:p>
        </p:txBody>
      </p:sp>
      <p:sp>
        <p:nvSpPr>
          <p:cNvPr id="406" name="Google Shape;406;p74"/>
          <p:cNvSpPr txBox="1"/>
          <p:nvPr/>
        </p:nvSpPr>
        <p:spPr>
          <a:xfrm>
            <a:off x="677100" y="3429000"/>
            <a:ext cx="7818600" cy="12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chemeClr val="hlink"/>
                </a:solidFill>
                <a:hlinkClick r:id="rId3"/>
              </a:rPr>
              <a:t>http://localhost:6500</a:t>
            </a:r>
            <a:endParaRPr b="1" sz="2400">
              <a:solidFill>
                <a:srgbClr val="980000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7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LABELS</a:t>
            </a:r>
            <a:endParaRPr sz="72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6" name="Google Shape;416;p76"/>
          <p:cNvPicPr preferRelativeResize="0"/>
          <p:nvPr/>
        </p:nvPicPr>
        <p:blipFill rotWithShape="1">
          <a:blip r:embed="rId3">
            <a:alphaModFix/>
          </a:blip>
          <a:srcRect b="10252" l="7681" r="12465" t="20753"/>
          <a:stretch/>
        </p:blipFill>
        <p:spPr>
          <a:xfrm>
            <a:off x="5085800" y="1152475"/>
            <a:ext cx="3746501" cy="3416399"/>
          </a:xfrm>
          <a:prstGeom prst="rect">
            <a:avLst/>
          </a:prstGeom>
          <a:noFill/>
          <a:ln>
            <a:noFill/>
          </a:ln>
        </p:spPr>
      </p:pic>
      <p:sp>
        <p:nvSpPr>
          <p:cNvPr id="417" name="Google Shape;417;p7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Labels</a:t>
            </a:r>
            <a:endParaRPr/>
          </a:p>
        </p:txBody>
      </p:sp>
      <p:sp>
        <p:nvSpPr>
          <p:cNvPr id="418" name="Google Shape;418;p76"/>
          <p:cNvSpPr txBox="1"/>
          <p:nvPr>
            <p:ph idx="1" type="body"/>
          </p:nvPr>
        </p:nvSpPr>
        <p:spPr>
          <a:xfrm>
            <a:off x="311700" y="1152475"/>
            <a:ext cx="4774200" cy="365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Uptil now we have successfully create a pod having one container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Theoretically, we have learnt that kubernetes does help creating n</a:t>
            </a:r>
            <a:r>
              <a:rPr baseline="30000" lang="en"/>
              <a:t>th</a:t>
            </a:r>
            <a:r>
              <a:rPr lang="en"/>
              <a:t> number of replicas 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Theoretically, we have also learnt that kubernetes can groups pods providing at a single static IP address 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/>
              <a:t>Think of situation where you have hundreds of pods with multiple replicas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4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NODES</a:t>
            </a:r>
            <a:endParaRPr sz="30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77"/>
          <p:cNvSpPr txBox="1"/>
          <p:nvPr>
            <p:ph type="title"/>
          </p:nvPr>
        </p:nvSpPr>
        <p:spPr>
          <a:xfrm>
            <a:off x="718850" y="1745550"/>
            <a:ext cx="2750700" cy="258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arises</a:t>
            </a:r>
            <a:endParaRPr/>
          </a:p>
        </p:txBody>
      </p:sp>
      <p:sp>
        <p:nvSpPr>
          <p:cNvPr id="424" name="Google Shape;424;p77"/>
          <p:cNvSpPr txBox="1"/>
          <p:nvPr/>
        </p:nvSpPr>
        <p:spPr>
          <a:xfrm>
            <a:off x="1047275" y="110675"/>
            <a:ext cx="2006400" cy="21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0">
                <a:solidFill>
                  <a:schemeClr val="dk1"/>
                </a:solidFill>
              </a:rPr>
              <a:t>?</a:t>
            </a:r>
            <a:endParaRPr sz="15000"/>
          </a:p>
        </p:txBody>
      </p:sp>
      <p:sp>
        <p:nvSpPr>
          <p:cNvPr id="425" name="Google Shape;425;p77"/>
          <p:cNvSpPr txBox="1"/>
          <p:nvPr/>
        </p:nvSpPr>
        <p:spPr>
          <a:xfrm>
            <a:off x="5385575" y="1698150"/>
            <a:ext cx="2848200" cy="17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2400">
                <a:solidFill>
                  <a:srgbClr val="FF0000"/>
                </a:solidFill>
              </a:rPr>
              <a:t>What mechanism kubernetes use for organizing them?</a:t>
            </a:r>
            <a:endParaRPr sz="24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78"/>
          <p:cNvSpPr txBox="1"/>
          <p:nvPr>
            <p:ph type="title"/>
          </p:nvPr>
        </p:nvSpPr>
        <p:spPr>
          <a:xfrm>
            <a:off x="718850" y="1745550"/>
            <a:ext cx="2750700" cy="258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arises</a:t>
            </a:r>
            <a:endParaRPr/>
          </a:p>
        </p:txBody>
      </p:sp>
      <p:sp>
        <p:nvSpPr>
          <p:cNvPr id="431" name="Google Shape;431;p78"/>
          <p:cNvSpPr txBox="1"/>
          <p:nvPr/>
        </p:nvSpPr>
        <p:spPr>
          <a:xfrm>
            <a:off x="1047275" y="110675"/>
            <a:ext cx="2006400" cy="21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0">
                <a:solidFill>
                  <a:schemeClr val="dk1"/>
                </a:solidFill>
              </a:rPr>
              <a:t>?</a:t>
            </a:r>
            <a:endParaRPr sz="15000"/>
          </a:p>
        </p:txBody>
      </p:sp>
      <p:sp>
        <p:nvSpPr>
          <p:cNvPr id="432" name="Google Shape;432;p78"/>
          <p:cNvSpPr txBox="1"/>
          <p:nvPr/>
        </p:nvSpPr>
        <p:spPr>
          <a:xfrm>
            <a:off x="5127075" y="1168650"/>
            <a:ext cx="3517200" cy="28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2400">
                <a:solidFill>
                  <a:srgbClr val="FF0000"/>
                </a:solidFill>
              </a:rPr>
              <a:t>How group of pods  can be managed with a single action instead of having to perform the action for each pod individually</a:t>
            </a:r>
            <a:endParaRPr sz="24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Labels</a:t>
            </a:r>
            <a:endParaRPr/>
          </a:p>
        </p:txBody>
      </p:sp>
      <p:sp>
        <p:nvSpPr>
          <p:cNvPr id="438" name="Google Shape;438;p7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Kubernetes organizes pods with the help of labels</a:t>
            </a:r>
            <a:endParaRPr sz="1600"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Labels are simple key/value pair that kubernetes uses with almost all the resources it creates to group them</a:t>
            </a:r>
            <a:endParaRPr sz="1600"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Kubernetes gives option to </a:t>
            </a:r>
            <a:r>
              <a:rPr lang="en" sz="1600"/>
              <a:t>filter</a:t>
            </a:r>
            <a:r>
              <a:rPr lang="en" sz="1600"/>
              <a:t> the resources by providing label criteria</a:t>
            </a:r>
            <a:endParaRPr sz="1600"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Multiple labels can be </a:t>
            </a:r>
            <a:r>
              <a:rPr lang="en" sz="1600"/>
              <a:t>assigned</a:t>
            </a:r>
            <a:r>
              <a:rPr lang="en" sz="1600"/>
              <a:t> to any </a:t>
            </a:r>
            <a:r>
              <a:rPr lang="en" sz="1600"/>
              <a:t>resource</a:t>
            </a:r>
            <a:r>
              <a:rPr lang="en" sz="1600"/>
              <a:t> and they become part of resource group having with </a:t>
            </a:r>
            <a:r>
              <a:rPr lang="en" sz="1600"/>
              <a:t>same</a:t>
            </a:r>
            <a:r>
              <a:rPr lang="en" sz="1600"/>
              <a:t> labels</a:t>
            </a:r>
            <a:endParaRPr sz="1600"/>
          </a:p>
          <a:p>
            <a:pPr indent="-330200" lvl="0" marL="457200" rtl="0" algn="l">
              <a:spcBef>
                <a:spcPts val="1000"/>
              </a:spcBef>
              <a:spcAft>
                <a:spcPts val="1000"/>
              </a:spcAft>
              <a:buSzPts val="1600"/>
              <a:buChar char="●"/>
            </a:pPr>
            <a:r>
              <a:rPr lang="en" sz="1600"/>
              <a:t>Labels can be assigned at a time of resource creation or even you can assign or change label value after creation of the resource</a:t>
            </a:r>
            <a:endParaRPr sz="160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8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Pods With Labels</a:t>
            </a:r>
            <a:endParaRPr/>
          </a:p>
        </p:txBody>
      </p:sp>
      <p:sp>
        <p:nvSpPr>
          <p:cNvPr id="444" name="Google Shape;444;p80"/>
          <p:cNvSpPr txBox="1"/>
          <p:nvPr>
            <p:ph idx="1" type="body"/>
          </p:nvPr>
        </p:nvSpPr>
        <p:spPr>
          <a:xfrm>
            <a:off x="311700" y="1073575"/>
            <a:ext cx="3956700" cy="36822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80000"/>
                </a:solidFill>
              </a:rPr>
              <a:t>kind:</a:t>
            </a:r>
            <a:r>
              <a:rPr lang="en" sz="1600"/>
              <a:t> Pod</a:t>
            </a:r>
            <a:endParaRPr sz="16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80000"/>
                </a:solidFill>
              </a:rPr>
              <a:t>apiVersion:</a:t>
            </a:r>
            <a:r>
              <a:rPr lang="en" sz="1600"/>
              <a:t> v1</a:t>
            </a:r>
            <a:endParaRPr sz="16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80000"/>
                </a:solidFill>
              </a:rPr>
              <a:t>metadata:</a:t>
            </a:r>
            <a:endParaRPr sz="1600">
              <a:solidFill>
                <a:srgbClr val="98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FF"/>
                </a:solidFill>
              </a:rPr>
              <a:t>  name: </a:t>
            </a:r>
            <a:r>
              <a:rPr lang="en" sz="1600"/>
              <a:t>myfirstpodwithlabel</a:t>
            </a:r>
            <a:endParaRPr sz="16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 </a:t>
            </a:r>
            <a:r>
              <a:rPr lang="en" sz="1600"/>
              <a:t>labels:</a:t>
            </a:r>
            <a:endParaRPr sz="16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    type: backend</a:t>
            </a:r>
            <a:endParaRPr sz="16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    env: production</a:t>
            </a:r>
            <a:endParaRPr sz="16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80000"/>
                </a:solidFill>
              </a:rPr>
              <a:t>spec:</a:t>
            </a:r>
            <a:endParaRPr sz="1600">
              <a:solidFill>
                <a:srgbClr val="98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 </a:t>
            </a:r>
            <a:r>
              <a:rPr lang="en" sz="1600">
                <a:solidFill>
                  <a:srgbClr val="0000FF"/>
                </a:solidFill>
              </a:rPr>
              <a:t>containers:</a:t>
            </a:r>
            <a:endParaRPr sz="1600">
              <a:solidFill>
                <a:srgbClr val="0000FF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   </a:t>
            </a:r>
            <a:r>
              <a:rPr lang="en" sz="1600">
                <a:solidFill>
                  <a:srgbClr val="B45F06"/>
                </a:solidFill>
              </a:rPr>
              <a:t>- name: </a:t>
            </a:r>
            <a:r>
              <a:rPr lang="en" sz="1600"/>
              <a:t>container1</a:t>
            </a:r>
            <a:endParaRPr sz="16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    </a:t>
            </a:r>
            <a:r>
              <a:rPr lang="en" sz="1600">
                <a:solidFill>
                  <a:srgbClr val="B45F06"/>
                </a:solidFill>
              </a:rPr>
              <a:t> image: </a:t>
            </a:r>
            <a:r>
              <a:rPr lang="en" sz="1600"/>
              <a:t>aamirpinger/helloworld</a:t>
            </a:r>
            <a:endParaRPr sz="16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80000"/>
                </a:solidFill>
              </a:rPr>
              <a:t>     </a:t>
            </a:r>
            <a:r>
              <a:rPr lang="en" sz="1600">
                <a:solidFill>
                  <a:srgbClr val="B45F06"/>
                </a:solidFill>
              </a:rPr>
              <a:t> ports:</a:t>
            </a:r>
            <a:endParaRPr sz="1600">
              <a:solidFill>
                <a:srgbClr val="B45F06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     </a:t>
            </a:r>
            <a:r>
              <a:rPr lang="en" sz="1600">
                <a:solidFill>
                  <a:srgbClr val="741B47"/>
                </a:solidFill>
              </a:rPr>
              <a:t>- containerPort: </a:t>
            </a:r>
            <a:r>
              <a:rPr lang="en" sz="1600"/>
              <a:t>80</a:t>
            </a:r>
            <a:endParaRPr sz="1600"/>
          </a:p>
        </p:txBody>
      </p:sp>
      <p:sp>
        <p:nvSpPr>
          <p:cNvPr id="445" name="Google Shape;445;p80"/>
          <p:cNvSpPr/>
          <p:nvPr/>
        </p:nvSpPr>
        <p:spPr>
          <a:xfrm>
            <a:off x="404650" y="2277550"/>
            <a:ext cx="2187900" cy="8175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446" name="Google Shape;446;p80"/>
          <p:cNvSpPr txBox="1"/>
          <p:nvPr>
            <p:ph idx="1" type="body"/>
          </p:nvPr>
        </p:nvSpPr>
        <p:spPr>
          <a:xfrm>
            <a:off x="2138400" y="2900475"/>
            <a:ext cx="6854100" cy="6888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aamir@ap-linux:$</a:t>
            </a:r>
            <a:r>
              <a:rPr b="1" lang="en">
                <a:solidFill>
                  <a:srgbClr val="FF0000"/>
                </a:solidFill>
              </a:rPr>
              <a:t> </a:t>
            </a:r>
            <a:r>
              <a:rPr b="1" lang="en">
                <a:solidFill>
                  <a:srgbClr val="FFFFFF"/>
                </a:solidFill>
              </a:rPr>
              <a:t>kubectl create -f </a:t>
            </a:r>
            <a:r>
              <a:rPr b="1" lang="en">
                <a:solidFill>
                  <a:srgbClr val="FFFFFF"/>
                </a:solidFill>
              </a:rPr>
              <a:t>myfirstpodwithlabel.yaml</a:t>
            </a:r>
            <a:br>
              <a:rPr b="1" lang="en">
                <a:solidFill>
                  <a:schemeClr val="dk1"/>
                </a:solidFill>
              </a:rPr>
            </a:br>
            <a:r>
              <a:rPr b="1" lang="en" sz="1200">
                <a:solidFill>
                  <a:srgbClr val="FFFFFF"/>
                </a:solidFill>
              </a:rPr>
              <a:t>Pod “</a:t>
            </a:r>
            <a:r>
              <a:rPr b="1" lang="en" sz="1200">
                <a:solidFill>
                  <a:srgbClr val="FFFFFF"/>
                </a:solidFill>
              </a:rPr>
              <a:t>myfirstpodwithlabel</a:t>
            </a:r>
            <a:r>
              <a:rPr b="1" lang="en" sz="1200">
                <a:solidFill>
                  <a:srgbClr val="FFFFFF"/>
                </a:solidFill>
              </a:rPr>
              <a:t>” created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81"/>
          <p:cNvSpPr txBox="1"/>
          <p:nvPr>
            <p:ph idx="1" type="body"/>
          </p:nvPr>
        </p:nvSpPr>
        <p:spPr>
          <a:xfrm>
            <a:off x="833950" y="2788750"/>
            <a:ext cx="7661700" cy="14709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aamir@ap-linux:$</a:t>
            </a:r>
            <a:r>
              <a:rPr b="1" lang="en">
                <a:solidFill>
                  <a:srgbClr val="FF0000"/>
                </a:solidFill>
              </a:rPr>
              <a:t> </a:t>
            </a:r>
            <a:r>
              <a:rPr b="1" lang="en">
                <a:solidFill>
                  <a:srgbClr val="FFFFFF"/>
                </a:solidFill>
              </a:rPr>
              <a:t>kubectl run anotherpodwithlabel --image=aamirpinger/helloworld --port 80 --restart=Never --labels=type=frontend,env=develop</a:t>
            </a:r>
            <a:endParaRPr b="1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</a:rPr>
              <a:t>pod/another</a:t>
            </a:r>
            <a:r>
              <a:rPr b="1" lang="en" sz="1200">
                <a:solidFill>
                  <a:srgbClr val="FFFFFF"/>
                </a:solidFill>
              </a:rPr>
              <a:t>podwithlabel</a:t>
            </a:r>
            <a:r>
              <a:rPr b="1" lang="en" sz="1200">
                <a:solidFill>
                  <a:srgbClr val="FFFFFF"/>
                </a:solidFill>
              </a:rPr>
              <a:t> created</a:t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452" name="Google Shape;452;p8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Creating Pods With Labels</a:t>
            </a:r>
            <a:endParaRPr/>
          </a:p>
        </p:txBody>
      </p:sp>
      <p:sp>
        <p:nvSpPr>
          <p:cNvPr id="453" name="Google Shape;453;p81"/>
          <p:cNvSpPr txBox="1"/>
          <p:nvPr/>
        </p:nvSpPr>
        <p:spPr>
          <a:xfrm>
            <a:off x="578025" y="1143000"/>
            <a:ext cx="7983600" cy="12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>
                <a:solidFill>
                  <a:schemeClr val="dk2"/>
                </a:solidFill>
              </a:rPr>
              <a:t>To create a pod without writing YAML file we can use</a:t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80000"/>
                </a:solidFill>
              </a:rPr>
              <a:t>Kubectl run</a:t>
            </a:r>
            <a:r>
              <a:rPr lang="en" sz="1600">
                <a:solidFill>
                  <a:srgbClr val="0000FF"/>
                </a:solidFill>
              </a:rPr>
              <a:t> &lt;pod_name&gt;</a:t>
            </a:r>
            <a:r>
              <a:rPr lang="en" sz="1600">
                <a:solidFill>
                  <a:schemeClr val="dk2"/>
                </a:solidFill>
              </a:rPr>
              <a:t> </a:t>
            </a:r>
            <a:r>
              <a:rPr lang="en" sz="1600">
                <a:solidFill>
                  <a:srgbClr val="980000"/>
                </a:solidFill>
              </a:rPr>
              <a:t>--image=</a:t>
            </a:r>
            <a:r>
              <a:rPr lang="en" sz="1600">
                <a:solidFill>
                  <a:srgbClr val="0000FF"/>
                </a:solidFill>
              </a:rPr>
              <a:t>&lt;image_name&gt;</a:t>
            </a:r>
            <a:r>
              <a:rPr lang="en" sz="1600">
                <a:solidFill>
                  <a:schemeClr val="dk2"/>
                </a:solidFill>
              </a:rPr>
              <a:t> </a:t>
            </a:r>
            <a:r>
              <a:rPr lang="en" sz="1600">
                <a:solidFill>
                  <a:srgbClr val="980000"/>
                </a:solidFill>
              </a:rPr>
              <a:t>--port=</a:t>
            </a:r>
            <a:r>
              <a:rPr lang="en" sz="1600">
                <a:solidFill>
                  <a:srgbClr val="0000FF"/>
                </a:solidFill>
              </a:rPr>
              <a:t>&lt;container_exposed_port&gt;</a:t>
            </a:r>
            <a:r>
              <a:rPr lang="en" sz="1600">
                <a:solidFill>
                  <a:schemeClr val="dk2"/>
                </a:solidFill>
              </a:rPr>
              <a:t> </a:t>
            </a:r>
            <a:r>
              <a:rPr lang="en" sz="1600">
                <a:solidFill>
                  <a:srgbClr val="980000"/>
                </a:solidFill>
              </a:rPr>
              <a:t>--restart=</a:t>
            </a:r>
            <a:r>
              <a:rPr lang="en" sz="1600">
                <a:solidFill>
                  <a:srgbClr val="3C78D8"/>
                </a:solidFill>
              </a:rPr>
              <a:t>Never</a:t>
            </a:r>
            <a:r>
              <a:rPr b="1" lang="en" sz="1600">
                <a:solidFill>
                  <a:srgbClr val="980000"/>
                </a:solidFill>
              </a:rPr>
              <a:t> </a:t>
            </a:r>
            <a:r>
              <a:rPr b="1" lang="en" sz="1600">
                <a:solidFill>
                  <a:srgbClr val="980000"/>
                </a:solidFill>
              </a:rPr>
              <a:t>--labels=</a:t>
            </a:r>
            <a:r>
              <a:rPr b="1" lang="en" sz="1600">
                <a:solidFill>
                  <a:srgbClr val="3C78D8"/>
                </a:solidFill>
              </a:rPr>
              <a:t>key1=val1,key2=val2</a:t>
            </a:r>
            <a:r>
              <a:rPr b="1" lang="en" sz="1600">
                <a:solidFill>
                  <a:srgbClr val="FF0000"/>
                </a:solidFill>
              </a:rPr>
              <a:t>…</a:t>
            </a:r>
            <a:r>
              <a:rPr b="1" lang="en" sz="1600">
                <a:solidFill>
                  <a:srgbClr val="3C78D8"/>
                </a:solidFill>
              </a:rPr>
              <a:t>,keyN=valN</a:t>
            </a:r>
            <a:endParaRPr b="1" sz="16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8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</a:t>
            </a:r>
            <a:r>
              <a:rPr lang="en"/>
              <a:t>ODS LISTING WITH LABELS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83"/>
          <p:cNvSpPr txBox="1"/>
          <p:nvPr>
            <p:ph idx="1" type="body"/>
          </p:nvPr>
        </p:nvSpPr>
        <p:spPr>
          <a:xfrm>
            <a:off x="833950" y="3202650"/>
            <a:ext cx="7661700" cy="13884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aamir@ap-linux:$</a:t>
            </a:r>
            <a:r>
              <a:rPr b="1" lang="en">
                <a:solidFill>
                  <a:srgbClr val="FF0000"/>
                </a:solidFill>
              </a:rPr>
              <a:t> </a:t>
            </a:r>
            <a:r>
              <a:rPr b="1" lang="en">
                <a:solidFill>
                  <a:srgbClr val="FFFFFF"/>
                </a:solidFill>
              </a:rPr>
              <a:t>kubectl get po -L env,type</a:t>
            </a:r>
            <a:endParaRPr b="1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</a:rPr>
              <a:t>NAME                		READY   	STATUS              	RESTARTS   AGE		</a:t>
            </a:r>
            <a:r>
              <a:rPr b="1" lang="en" sz="1200">
                <a:solidFill>
                  <a:srgbClr val="FFFFFF"/>
                </a:solidFill>
              </a:rPr>
              <a:t>ENV		TYPE</a:t>
            </a:r>
            <a:endParaRPr b="1" sz="12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</a:rPr>
              <a:t>myfirstpod          		1/1     		Running             		0          70m	</a:t>
            </a:r>
            <a:endParaRPr b="1" sz="12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</a:rPr>
              <a:t>myfirstpodwithlabel   	1/1     		Running   			0          7m8s    	production</a:t>
            </a:r>
            <a:endParaRPr b="1" sz="12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</a:rPr>
              <a:t>anotherpodwithlabel	0/1     		</a:t>
            </a:r>
            <a:r>
              <a:rPr b="1" lang="en" sz="1200">
                <a:solidFill>
                  <a:srgbClr val="FFFFFF"/>
                </a:solidFill>
              </a:rPr>
              <a:t>Running</a:t>
            </a:r>
            <a:r>
              <a:rPr b="1" lang="en" sz="1200">
                <a:solidFill>
                  <a:srgbClr val="FFFFFF"/>
                </a:solidFill>
              </a:rPr>
              <a:t>   			0          4s		</a:t>
            </a:r>
            <a:r>
              <a:rPr b="1" lang="en" sz="1200">
                <a:solidFill>
                  <a:srgbClr val="FFFFFF"/>
                </a:solidFill>
              </a:rPr>
              <a:t>develop	frontend</a:t>
            </a:r>
            <a:endParaRPr b="1" sz="12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...</a:t>
            </a:r>
            <a:endParaRPr b="1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464" name="Google Shape;464;p8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Pods Listing With Labels</a:t>
            </a:r>
            <a:endParaRPr/>
          </a:p>
        </p:txBody>
      </p:sp>
      <p:sp>
        <p:nvSpPr>
          <p:cNvPr id="465" name="Google Shape;465;p83"/>
          <p:cNvSpPr txBox="1"/>
          <p:nvPr/>
        </p:nvSpPr>
        <p:spPr>
          <a:xfrm>
            <a:off x="578025" y="2819400"/>
            <a:ext cx="79836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2"/>
              </a:buClr>
              <a:buSzPts val="1600"/>
              <a:buChar char="●"/>
            </a:pPr>
            <a:r>
              <a:rPr lang="en" sz="1600">
                <a:solidFill>
                  <a:schemeClr val="dk2"/>
                </a:solidFill>
              </a:rPr>
              <a:t>To make label as a column</a:t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466" name="Google Shape;466;p83"/>
          <p:cNvSpPr txBox="1"/>
          <p:nvPr>
            <p:ph idx="1" type="body"/>
          </p:nvPr>
        </p:nvSpPr>
        <p:spPr>
          <a:xfrm>
            <a:off x="833950" y="1531450"/>
            <a:ext cx="7661700" cy="12537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aamir@ap-linux:$</a:t>
            </a:r>
            <a:r>
              <a:rPr b="1" lang="en">
                <a:solidFill>
                  <a:srgbClr val="FF0000"/>
                </a:solidFill>
              </a:rPr>
              <a:t> </a:t>
            </a:r>
            <a:r>
              <a:rPr b="1" lang="en">
                <a:solidFill>
                  <a:srgbClr val="FFFFFF"/>
                </a:solidFill>
              </a:rPr>
              <a:t>kubectl get po --show-labels</a:t>
            </a:r>
            <a:endParaRPr b="1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</a:rPr>
              <a:t>NAME                		READY   	STATUS              	RESTARTS   AGE	LABELS</a:t>
            </a:r>
            <a:endParaRPr b="1" sz="12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</a:rPr>
              <a:t>myfirstpod          		1/1     		Running             		0          70m	&lt;none&gt;</a:t>
            </a:r>
            <a:endParaRPr b="1" sz="12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</a:rPr>
              <a:t>anotherpodwithlabel	0/1     		</a:t>
            </a:r>
            <a:r>
              <a:rPr b="1" lang="en" sz="1200">
                <a:solidFill>
                  <a:srgbClr val="FFFFFF"/>
                </a:solidFill>
              </a:rPr>
              <a:t>Running</a:t>
            </a:r>
            <a:r>
              <a:rPr b="1" lang="en" sz="1200">
                <a:solidFill>
                  <a:srgbClr val="FFFFFF"/>
                </a:solidFill>
              </a:rPr>
              <a:t>   			0          4s	env=develop,type=frontend</a:t>
            </a:r>
            <a:endParaRPr b="1" sz="12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...</a:t>
            </a:r>
            <a:endParaRPr b="1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467" name="Google Shape;467;p83"/>
          <p:cNvSpPr txBox="1"/>
          <p:nvPr/>
        </p:nvSpPr>
        <p:spPr>
          <a:xfrm>
            <a:off x="578025" y="1143000"/>
            <a:ext cx="79836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2"/>
              </a:buClr>
              <a:buSzPts val="1600"/>
              <a:buChar char="●"/>
            </a:pPr>
            <a:r>
              <a:rPr lang="en" sz="1600">
                <a:solidFill>
                  <a:schemeClr val="dk2"/>
                </a:solidFill>
              </a:rPr>
              <a:t>To get the labels in the listing</a:t>
            </a:r>
            <a:endParaRPr sz="16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8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PODS LABELS AT RUNTIME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8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Pods Listing With Labels</a:t>
            </a:r>
            <a:endParaRPr/>
          </a:p>
        </p:txBody>
      </p:sp>
      <p:sp>
        <p:nvSpPr>
          <p:cNvPr id="478" name="Google Shape;478;p85"/>
          <p:cNvSpPr txBox="1"/>
          <p:nvPr/>
        </p:nvSpPr>
        <p:spPr>
          <a:xfrm>
            <a:off x="578025" y="2819400"/>
            <a:ext cx="79836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" sz="1800">
                <a:solidFill>
                  <a:schemeClr val="dk2"/>
                </a:solidFill>
              </a:rPr>
              <a:t>Modifying existing labels of existing pods</a:t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479" name="Google Shape;479;p85"/>
          <p:cNvSpPr txBox="1"/>
          <p:nvPr>
            <p:ph idx="1" type="body"/>
          </p:nvPr>
        </p:nvSpPr>
        <p:spPr>
          <a:xfrm>
            <a:off x="155100" y="1531450"/>
            <a:ext cx="8833800" cy="12537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aamir@ap-linux:$</a:t>
            </a:r>
            <a:r>
              <a:rPr b="1" lang="en">
                <a:solidFill>
                  <a:srgbClr val="FF0000"/>
                </a:solidFill>
              </a:rPr>
              <a:t> </a:t>
            </a:r>
            <a:r>
              <a:rPr b="1" lang="en">
                <a:solidFill>
                  <a:srgbClr val="FFFFFF"/>
                </a:solidFill>
              </a:rPr>
              <a:t>kubectl label pod myfirstpod app=helloworld type=frontend</a:t>
            </a:r>
            <a:endParaRPr b="1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aamir@ap-linux:$</a:t>
            </a:r>
            <a:r>
              <a:rPr b="1" lang="en">
                <a:solidFill>
                  <a:srgbClr val="FF0000"/>
                </a:solidFill>
              </a:rPr>
              <a:t> </a:t>
            </a:r>
            <a:r>
              <a:rPr b="1" lang="en">
                <a:solidFill>
                  <a:srgbClr val="FFFFFF"/>
                </a:solidFill>
              </a:rPr>
              <a:t>kubectl get po --show-labels</a:t>
            </a:r>
            <a:endParaRPr b="1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</a:rPr>
              <a:t>NAME                		READY   	STATUS              	RESTARTS   AGE	LABELS</a:t>
            </a:r>
            <a:endParaRPr b="1" sz="12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</a:rPr>
              <a:t>myfirstpod          		1/1     		Running             		0          70m	</a:t>
            </a:r>
            <a:r>
              <a:rPr b="1" lang="en" sz="1200">
                <a:solidFill>
                  <a:srgbClr val="FFFFFF"/>
                </a:solidFill>
              </a:rPr>
              <a:t>app=helloworld,type=frontend</a:t>
            </a:r>
            <a:endParaRPr b="1" sz="12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</a:rPr>
              <a:t>anotherpodwithlabel	1/1     		</a:t>
            </a:r>
            <a:r>
              <a:rPr b="1" lang="en" sz="1200">
                <a:solidFill>
                  <a:srgbClr val="FFFFFF"/>
                </a:solidFill>
              </a:rPr>
              <a:t>Running</a:t>
            </a:r>
            <a:r>
              <a:rPr b="1" lang="en" sz="1200">
                <a:solidFill>
                  <a:srgbClr val="FFFFFF"/>
                </a:solidFill>
              </a:rPr>
              <a:t>   			0          4s	env=develop,type=frontend</a:t>
            </a:r>
            <a:endParaRPr b="1" sz="12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...</a:t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480" name="Google Shape;480;p85"/>
          <p:cNvSpPr txBox="1"/>
          <p:nvPr/>
        </p:nvSpPr>
        <p:spPr>
          <a:xfrm>
            <a:off x="580200" y="1143000"/>
            <a:ext cx="79836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2"/>
              </a:buClr>
              <a:buSzPts val="1600"/>
              <a:buChar char="●"/>
            </a:pPr>
            <a:r>
              <a:rPr lang="en" sz="1600">
                <a:solidFill>
                  <a:schemeClr val="dk2"/>
                </a:solidFill>
              </a:rPr>
              <a:t>Assigning labels to existing pods</a:t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481" name="Google Shape;481;p85"/>
          <p:cNvSpPr txBox="1"/>
          <p:nvPr>
            <p:ph idx="1" type="body"/>
          </p:nvPr>
        </p:nvSpPr>
        <p:spPr>
          <a:xfrm>
            <a:off x="155100" y="3207850"/>
            <a:ext cx="8833800" cy="14616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aamir@ap-linux:$</a:t>
            </a:r>
            <a:r>
              <a:rPr b="1" lang="en">
                <a:solidFill>
                  <a:srgbClr val="FF0000"/>
                </a:solidFill>
              </a:rPr>
              <a:t> </a:t>
            </a:r>
            <a:r>
              <a:rPr b="1" lang="en">
                <a:solidFill>
                  <a:srgbClr val="FFFFFF"/>
                </a:solidFill>
              </a:rPr>
              <a:t>kubectl label pod </a:t>
            </a:r>
            <a:r>
              <a:rPr b="1" lang="en">
                <a:solidFill>
                  <a:srgbClr val="FFFFFF"/>
                </a:solidFill>
              </a:rPr>
              <a:t>anotherpodwithlabel</a:t>
            </a:r>
            <a:r>
              <a:rPr b="1" lang="en">
                <a:solidFill>
                  <a:srgbClr val="FFFFFF"/>
                </a:solidFill>
              </a:rPr>
              <a:t> env=prod --overwrite</a:t>
            </a:r>
            <a:endParaRPr b="1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aamir@ap-linux:$</a:t>
            </a:r>
            <a:r>
              <a:rPr b="1" lang="en">
                <a:solidFill>
                  <a:srgbClr val="FF0000"/>
                </a:solidFill>
              </a:rPr>
              <a:t> </a:t>
            </a:r>
            <a:r>
              <a:rPr b="1" lang="en">
                <a:solidFill>
                  <a:srgbClr val="FFFFFF"/>
                </a:solidFill>
              </a:rPr>
              <a:t>kubectl get po --show-labels</a:t>
            </a:r>
            <a:endParaRPr b="1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</a:rPr>
              <a:t>NAME                		READY   	STATUS              	RESTARTS   AGE	LABELS</a:t>
            </a:r>
            <a:endParaRPr b="1" sz="12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</a:rPr>
              <a:t>myfirstpod          		1/1     		Running             		0          71m	app=helloworld,type=frontend</a:t>
            </a:r>
            <a:endParaRPr b="1" sz="12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</a:rPr>
              <a:t>anotherpodwithlabel	1/1     		Running   			0          1m	env=prod,type=frontend</a:t>
            </a:r>
            <a:endParaRPr b="1" sz="12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...</a:t>
            </a:r>
            <a:endParaRPr b="1" sz="12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86"/>
          <p:cNvSpPr txBox="1"/>
          <p:nvPr>
            <p:ph type="title"/>
          </p:nvPr>
        </p:nvSpPr>
        <p:spPr>
          <a:xfrm>
            <a:off x="311700" y="19984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PODS LISTING WITH LABEL SELECTOR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Nodes</a:t>
            </a:r>
            <a:endParaRPr/>
          </a:p>
        </p:txBody>
      </p:sp>
      <p:sp>
        <p:nvSpPr>
          <p:cNvPr id="202" name="Google Shape;202;p42"/>
          <p:cNvSpPr txBox="1"/>
          <p:nvPr>
            <p:ph idx="1" type="body"/>
          </p:nvPr>
        </p:nvSpPr>
        <p:spPr>
          <a:xfrm>
            <a:off x="311700" y="1152475"/>
            <a:ext cx="8520600" cy="224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Group of server is called a cluster</a:t>
            </a:r>
            <a:endParaRPr sz="1600"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Kubernetes cluster is consist of master node and worker nodes</a:t>
            </a:r>
            <a:endParaRPr sz="1600"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Master node act as a manager </a:t>
            </a:r>
            <a:endParaRPr sz="1600"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Worker nodes are server or system on which kubernetes deploys and run our applications</a:t>
            </a:r>
            <a:endParaRPr sz="1600"/>
          </a:p>
          <a:p>
            <a:pPr indent="-330200" lvl="0" marL="457200" rtl="0" algn="l">
              <a:spcBef>
                <a:spcPts val="1000"/>
              </a:spcBef>
              <a:spcAft>
                <a:spcPts val="1000"/>
              </a:spcAft>
              <a:buSzPts val="1600"/>
              <a:buChar char="●"/>
            </a:pPr>
            <a:r>
              <a:rPr lang="en" sz="1600"/>
              <a:t>To list down nodes in kubernetes cluster</a:t>
            </a:r>
            <a:endParaRPr sz="1600"/>
          </a:p>
        </p:txBody>
      </p:sp>
      <p:sp>
        <p:nvSpPr>
          <p:cNvPr id="203" name="Google Shape;203;p42"/>
          <p:cNvSpPr txBox="1"/>
          <p:nvPr>
            <p:ph idx="1" type="body"/>
          </p:nvPr>
        </p:nvSpPr>
        <p:spPr>
          <a:xfrm>
            <a:off x="311700" y="3482450"/>
            <a:ext cx="8520600" cy="7995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FF00"/>
                </a:solidFill>
              </a:rPr>
              <a:t>aamir@ap-linux:~$</a:t>
            </a:r>
            <a:r>
              <a:rPr b="1" lang="en" sz="1600">
                <a:solidFill>
                  <a:srgbClr val="FFFFFF"/>
                </a:solidFill>
              </a:rPr>
              <a:t> kubectl get nodes</a:t>
            </a:r>
            <a:endParaRPr b="1" sz="1600">
              <a:solidFill>
                <a:srgbClr val="FFFFFF"/>
              </a:solidFill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NAME 	STATUS	ROLES 	AGE 	VERSION</a:t>
            </a:r>
            <a:endParaRPr sz="1200">
              <a:solidFill>
                <a:srgbClr val="FFFFFF"/>
              </a:solidFill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Minikube 	Ready 	master	1m 	v1.10.0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204" name="Google Shape;204;p42"/>
          <p:cNvSpPr txBox="1"/>
          <p:nvPr/>
        </p:nvSpPr>
        <p:spPr>
          <a:xfrm>
            <a:off x="313056" y="4248792"/>
            <a:ext cx="6229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You also can use </a:t>
            </a:r>
            <a:r>
              <a:rPr b="1" lang="en" sz="1800">
                <a:solidFill>
                  <a:srgbClr val="980000"/>
                </a:solidFill>
              </a:rPr>
              <a:t>kubectl get no</a:t>
            </a:r>
            <a:r>
              <a:rPr lang="en" sz="1800">
                <a:solidFill>
                  <a:schemeClr val="dk2"/>
                </a:solidFill>
              </a:rPr>
              <a:t> command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8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Pods Listing With Label Selector</a:t>
            </a:r>
            <a:endParaRPr/>
          </a:p>
        </p:txBody>
      </p:sp>
      <p:sp>
        <p:nvSpPr>
          <p:cNvPr id="492" name="Google Shape;492;p8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Label selector can be used as criteria for filtering any resources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can use label as criteria to check if</a:t>
            </a:r>
            <a:endParaRPr/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Contains (or doesn’t contain) a label with a certain key</a:t>
            </a:r>
            <a:endParaRPr sz="1600"/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Contains a label with a certain key and value</a:t>
            </a:r>
            <a:endParaRPr sz="1600"/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Contains a label with a certain key, but with a value not equal to the one you speci</a:t>
            </a:r>
            <a:r>
              <a:rPr lang="en" sz="1600"/>
              <a:t>fy</a:t>
            </a:r>
            <a:endParaRPr sz="1600"/>
          </a:p>
          <a:p>
            <a:pPr indent="-330200" lvl="1" marL="914400" rtl="0" algn="l">
              <a:spcBef>
                <a:spcPts val="1000"/>
              </a:spcBef>
              <a:spcAft>
                <a:spcPts val="1000"/>
              </a:spcAft>
              <a:buSzPts val="1600"/>
              <a:buChar char="○"/>
            </a:pPr>
            <a:r>
              <a:rPr lang="en" sz="1600"/>
              <a:t>Contains (or doesn’t contain) any one of supplied value in any particular label key</a:t>
            </a:r>
            <a:endParaRPr sz="160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8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Pods Listing With Labels</a:t>
            </a:r>
            <a:endParaRPr/>
          </a:p>
        </p:txBody>
      </p:sp>
      <p:sp>
        <p:nvSpPr>
          <p:cNvPr id="498" name="Google Shape;498;p88"/>
          <p:cNvSpPr txBox="1"/>
          <p:nvPr>
            <p:ph idx="1" type="body"/>
          </p:nvPr>
        </p:nvSpPr>
        <p:spPr>
          <a:xfrm>
            <a:off x="385200" y="1760050"/>
            <a:ext cx="8373600" cy="26616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aamir@ap-linux:$</a:t>
            </a:r>
            <a:r>
              <a:rPr b="1" lang="en">
                <a:solidFill>
                  <a:srgbClr val="FF0000"/>
                </a:solidFill>
              </a:rPr>
              <a:t> </a:t>
            </a:r>
            <a:r>
              <a:rPr b="1" lang="en">
                <a:solidFill>
                  <a:srgbClr val="FFFFFF"/>
                </a:solidFill>
              </a:rPr>
              <a:t>kubectl get po -l type=frontend</a:t>
            </a:r>
            <a:endParaRPr b="1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</a:rPr>
              <a:t>NAME                		READY   	STATUS              	RESTARTS   AGE	</a:t>
            </a:r>
            <a:endParaRPr b="1" sz="12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</a:rPr>
              <a:t>myfirstpod          		1/1     		Running             		0          3h59m</a:t>
            </a:r>
            <a:endParaRPr b="1" sz="12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</a:rPr>
              <a:t>anotherpodwithlabel	1/1     		Running   			0          36m	</a:t>
            </a:r>
            <a:endParaRPr b="1" sz="12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...</a:t>
            </a:r>
            <a:endParaRPr b="1" sz="12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aamir@ap-linux:$</a:t>
            </a:r>
            <a:r>
              <a:rPr b="1" lang="en">
                <a:solidFill>
                  <a:srgbClr val="FF0000"/>
                </a:solidFill>
              </a:rPr>
              <a:t> </a:t>
            </a:r>
            <a:r>
              <a:rPr b="1" lang="en">
                <a:solidFill>
                  <a:srgbClr val="FFFFFF"/>
                </a:solidFill>
              </a:rPr>
              <a:t>kubectl get po -l type=frontend --show-labels</a:t>
            </a:r>
            <a:endParaRPr b="1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</a:rPr>
              <a:t>NAME                		READY   	STATUS              	RESTARTS   AGE		LABELS</a:t>
            </a:r>
            <a:endParaRPr b="1" sz="12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</a:rPr>
              <a:t>myfirstpod          		1/1     		Running             		0          4h1m		app=helloworld,type=frontend</a:t>
            </a:r>
            <a:endParaRPr b="1" sz="12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</a:rPr>
              <a:t>anotherpodwithlabel	1/1     		Running   			0          38m		env=develop,type=frontend</a:t>
            </a:r>
            <a:endParaRPr b="1" sz="12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...</a:t>
            </a:r>
            <a:endParaRPr b="1">
              <a:solidFill>
                <a:srgbClr val="00FF00"/>
              </a:solidFill>
            </a:endParaRPr>
          </a:p>
        </p:txBody>
      </p:sp>
      <p:sp>
        <p:nvSpPr>
          <p:cNvPr id="499" name="Google Shape;499;p88"/>
          <p:cNvSpPr txBox="1"/>
          <p:nvPr/>
        </p:nvSpPr>
        <p:spPr>
          <a:xfrm>
            <a:off x="580200" y="1143000"/>
            <a:ext cx="79836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2"/>
              </a:buClr>
              <a:buSzPts val="1600"/>
              <a:buChar char="●"/>
            </a:pPr>
            <a:r>
              <a:rPr lang="en" sz="1600">
                <a:solidFill>
                  <a:schemeClr val="dk2"/>
                </a:solidFill>
              </a:rPr>
              <a:t>Contains a label with a certain key/value</a:t>
            </a:r>
            <a:endParaRPr sz="16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8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Pods Listing With Labels</a:t>
            </a:r>
            <a:endParaRPr/>
          </a:p>
        </p:txBody>
      </p:sp>
      <p:sp>
        <p:nvSpPr>
          <p:cNvPr id="505" name="Google Shape;505;p89"/>
          <p:cNvSpPr txBox="1"/>
          <p:nvPr>
            <p:ph idx="1" type="body"/>
          </p:nvPr>
        </p:nvSpPr>
        <p:spPr>
          <a:xfrm>
            <a:off x="189975" y="1607650"/>
            <a:ext cx="8568900" cy="1108800"/>
          </a:xfrm>
          <a:prstGeom prst="rect">
            <a:avLst/>
          </a:prstGeom>
          <a:solidFill>
            <a:srgbClr val="000000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aamir@ap-linux:$</a:t>
            </a:r>
            <a:r>
              <a:rPr b="1" lang="en">
                <a:solidFill>
                  <a:srgbClr val="FF0000"/>
                </a:solidFill>
              </a:rPr>
              <a:t> </a:t>
            </a:r>
            <a:r>
              <a:rPr b="1" lang="en">
                <a:solidFill>
                  <a:srgbClr val="FFFFFF"/>
                </a:solidFill>
              </a:rPr>
              <a:t>kubectl get po -l env=prod,type=frontend --show-labels</a:t>
            </a:r>
            <a:endParaRPr b="1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</a:rPr>
              <a:t>NAME                		READY   	STATUS              	RESTARTS   AGE	       LABELS</a:t>
            </a:r>
            <a:endParaRPr b="1" sz="12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</a:rPr>
              <a:t>anotherpodwithlabel</a:t>
            </a:r>
            <a:r>
              <a:rPr b="1" lang="en" sz="1200">
                <a:solidFill>
                  <a:srgbClr val="FFFFFF"/>
                </a:solidFill>
              </a:rPr>
              <a:t>	1/1     		Running             		0          </a:t>
            </a:r>
            <a:r>
              <a:rPr b="1" lang="en" sz="1200">
                <a:solidFill>
                  <a:srgbClr val="FFFFFF"/>
                </a:solidFill>
              </a:rPr>
              <a:t>53m	       env=prod,type=frontend</a:t>
            </a:r>
            <a:endParaRPr b="1">
              <a:solidFill>
                <a:srgbClr val="00FF00"/>
              </a:solidFill>
            </a:endParaRPr>
          </a:p>
        </p:txBody>
      </p:sp>
      <p:sp>
        <p:nvSpPr>
          <p:cNvPr id="506" name="Google Shape;506;p89"/>
          <p:cNvSpPr txBox="1"/>
          <p:nvPr/>
        </p:nvSpPr>
        <p:spPr>
          <a:xfrm>
            <a:off x="580200" y="1143000"/>
            <a:ext cx="79836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2"/>
              </a:buClr>
              <a:buSzPts val="1600"/>
              <a:buChar char="●"/>
            </a:pPr>
            <a:r>
              <a:rPr lang="en" sz="1600">
                <a:solidFill>
                  <a:schemeClr val="dk2"/>
                </a:solidFill>
              </a:rPr>
              <a:t>Contains a multiple labels with a certain key/value</a:t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507" name="Google Shape;507;p89"/>
          <p:cNvSpPr txBox="1"/>
          <p:nvPr>
            <p:ph idx="1" type="body"/>
          </p:nvPr>
        </p:nvSpPr>
        <p:spPr>
          <a:xfrm>
            <a:off x="189975" y="3436450"/>
            <a:ext cx="8568900" cy="13185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aamir@ap-linux:$</a:t>
            </a:r>
            <a:r>
              <a:rPr b="1" lang="en">
                <a:solidFill>
                  <a:srgbClr val="FF0000"/>
                </a:solidFill>
              </a:rPr>
              <a:t> </a:t>
            </a:r>
            <a:r>
              <a:rPr b="1" lang="en">
                <a:solidFill>
                  <a:srgbClr val="FFFFFF"/>
                </a:solidFill>
              </a:rPr>
              <a:t>kubectl get po -l type!=frontend --show-labels</a:t>
            </a:r>
            <a:endParaRPr b="1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</a:rPr>
              <a:t>NAME                		READY   	STATUS              	RESTARTS   AGE	       LABELS</a:t>
            </a:r>
            <a:endParaRPr b="1" sz="12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</a:rPr>
              <a:t>myfirstpodwithlabel	1/1     		Running             		0          37m	       type=backend,env=production</a:t>
            </a:r>
            <a:endParaRPr b="1" sz="12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</a:rPr>
              <a:t>mysecondpod		1/1     		Running   			0          138m	       run=mysecondpod</a:t>
            </a:r>
            <a:endParaRPr b="1" sz="12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...</a:t>
            </a:r>
            <a:endParaRPr b="1">
              <a:solidFill>
                <a:srgbClr val="00FF00"/>
              </a:solidFill>
            </a:endParaRPr>
          </a:p>
        </p:txBody>
      </p:sp>
      <p:sp>
        <p:nvSpPr>
          <p:cNvPr id="508" name="Google Shape;508;p89"/>
          <p:cNvSpPr txBox="1"/>
          <p:nvPr/>
        </p:nvSpPr>
        <p:spPr>
          <a:xfrm>
            <a:off x="580200" y="2971800"/>
            <a:ext cx="79836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2"/>
              </a:buClr>
              <a:buSzPts val="1600"/>
              <a:buChar char="●"/>
            </a:pPr>
            <a:r>
              <a:rPr lang="en" sz="1600">
                <a:solidFill>
                  <a:schemeClr val="dk2"/>
                </a:solidFill>
              </a:rPr>
              <a:t>Does NOT contains a label value against certain key</a:t>
            </a:r>
            <a:endParaRPr sz="16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9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Pods Listing With Labels</a:t>
            </a:r>
            <a:endParaRPr/>
          </a:p>
        </p:txBody>
      </p:sp>
      <p:sp>
        <p:nvSpPr>
          <p:cNvPr id="514" name="Google Shape;514;p90"/>
          <p:cNvSpPr txBox="1"/>
          <p:nvPr>
            <p:ph idx="1" type="body"/>
          </p:nvPr>
        </p:nvSpPr>
        <p:spPr>
          <a:xfrm>
            <a:off x="189975" y="1607650"/>
            <a:ext cx="8568900" cy="11487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aamir@ap-linux:$</a:t>
            </a:r>
            <a:r>
              <a:rPr b="1" lang="en">
                <a:solidFill>
                  <a:srgbClr val="FF0000"/>
                </a:solidFill>
              </a:rPr>
              <a:t> </a:t>
            </a:r>
            <a:r>
              <a:rPr b="1" lang="en">
                <a:solidFill>
                  <a:srgbClr val="FFFFFF"/>
                </a:solidFill>
              </a:rPr>
              <a:t>kubectl get po -l type --show-labels</a:t>
            </a:r>
            <a:endParaRPr b="1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</a:rPr>
              <a:t>NAME                		READY   	STATUS              	RESTARTS   AGE	       LABELS</a:t>
            </a:r>
            <a:endParaRPr b="1" sz="12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</a:rPr>
              <a:t>myfirstpod			1/1     		Running             		0          4h10m      app=helloworld,type=frontend</a:t>
            </a:r>
            <a:endParaRPr b="1" sz="12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</a:rPr>
              <a:t>anotherpodwithlabel	1/1     		Running   			0          47m	       env=prod,type=frontend</a:t>
            </a:r>
            <a:endParaRPr b="1" sz="12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...</a:t>
            </a:r>
            <a:endParaRPr b="1">
              <a:solidFill>
                <a:srgbClr val="00FF00"/>
              </a:solidFill>
            </a:endParaRPr>
          </a:p>
        </p:txBody>
      </p:sp>
      <p:sp>
        <p:nvSpPr>
          <p:cNvPr id="515" name="Google Shape;515;p90"/>
          <p:cNvSpPr txBox="1"/>
          <p:nvPr/>
        </p:nvSpPr>
        <p:spPr>
          <a:xfrm>
            <a:off x="580200" y="1143000"/>
            <a:ext cx="79836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2"/>
              </a:buClr>
              <a:buSzPts val="1600"/>
              <a:buChar char="●"/>
            </a:pPr>
            <a:r>
              <a:rPr lang="en" sz="1600">
                <a:solidFill>
                  <a:schemeClr val="dk2"/>
                </a:solidFill>
              </a:rPr>
              <a:t>Does contains a label irrespective of the value</a:t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516" name="Google Shape;516;p90"/>
          <p:cNvSpPr txBox="1"/>
          <p:nvPr>
            <p:ph idx="1" type="body"/>
          </p:nvPr>
        </p:nvSpPr>
        <p:spPr>
          <a:xfrm>
            <a:off x="189975" y="3436450"/>
            <a:ext cx="8568900" cy="13185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aamir@ap-linux:$</a:t>
            </a:r>
            <a:r>
              <a:rPr b="1" lang="en">
                <a:solidFill>
                  <a:srgbClr val="FF0000"/>
                </a:solidFill>
              </a:rPr>
              <a:t> </a:t>
            </a:r>
            <a:r>
              <a:rPr b="1" lang="en">
                <a:solidFill>
                  <a:srgbClr val="FFFFFF"/>
                </a:solidFill>
              </a:rPr>
              <a:t>kubectl get po -l ‘!type’ --show-labels</a:t>
            </a:r>
            <a:endParaRPr b="1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</a:rPr>
              <a:t>NAME                		READY   	STATUS              	RESTARTS   AGE	       LABELS</a:t>
            </a:r>
            <a:endParaRPr b="1" sz="12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</a:rPr>
              <a:t>mysecondpod		1/1     		Running   			0          138m	       run=mysecondpod</a:t>
            </a:r>
            <a:endParaRPr b="1">
              <a:solidFill>
                <a:srgbClr val="00FF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FF00"/>
              </a:solidFill>
            </a:endParaRPr>
          </a:p>
        </p:txBody>
      </p:sp>
      <p:sp>
        <p:nvSpPr>
          <p:cNvPr id="517" name="Google Shape;517;p90"/>
          <p:cNvSpPr txBox="1"/>
          <p:nvPr/>
        </p:nvSpPr>
        <p:spPr>
          <a:xfrm>
            <a:off x="580200" y="2971800"/>
            <a:ext cx="79836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2"/>
              </a:buClr>
              <a:buSzPts val="1600"/>
              <a:buChar char="●"/>
            </a:pPr>
            <a:r>
              <a:rPr lang="en" sz="1600">
                <a:solidFill>
                  <a:schemeClr val="dk2"/>
                </a:solidFill>
              </a:rPr>
              <a:t>Does NOT contains a label irrespective of the value</a:t>
            </a:r>
            <a:endParaRPr sz="16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9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Pods Listing With Labels</a:t>
            </a:r>
            <a:endParaRPr/>
          </a:p>
        </p:txBody>
      </p:sp>
      <p:sp>
        <p:nvSpPr>
          <p:cNvPr id="523" name="Google Shape;523;p91"/>
          <p:cNvSpPr txBox="1"/>
          <p:nvPr>
            <p:ph idx="1" type="body"/>
          </p:nvPr>
        </p:nvSpPr>
        <p:spPr>
          <a:xfrm>
            <a:off x="189975" y="1607650"/>
            <a:ext cx="8568900" cy="1108800"/>
          </a:xfrm>
          <a:prstGeom prst="rect">
            <a:avLst/>
          </a:prstGeom>
          <a:solidFill>
            <a:srgbClr val="000000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aamir@ap-linux:$</a:t>
            </a:r>
            <a:r>
              <a:rPr b="1" lang="en">
                <a:solidFill>
                  <a:srgbClr val="FF0000"/>
                </a:solidFill>
              </a:rPr>
              <a:t> </a:t>
            </a:r>
            <a:r>
              <a:rPr b="1" lang="en">
                <a:solidFill>
                  <a:srgbClr val="FFFFFF"/>
                </a:solidFill>
              </a:rPr>
              <a:t>kubectl get po -l 'type in (backend,frontend)' --show-labels</a:t>
            </a:r>
            <a:endParaRPr b="1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</a:rPr>
              <a:t>NAME                		READY   	STATUS              	RESTARTS   AGE	       	LABELS</a:t>
            </a:r>
            <a:endParaRPr b="1" sz="12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</a:rPr>
              <a:t>myfirstpod            		1/1     		Running   		0          	4h29m	app=helloworld,type=frontend</a:t>
            </a:r>
            <a:endParaRPr b="1" sz="12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</a:rPr>
              <a:t>myfirstpodwithlabel   	1/1     		Running   		0          	62m		env=production,type=backend</a:t>
            </a:r>
            <a:endParaRPr b="1" sz="12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</a:rPr>
              <a:t>anotherpodwithlabel	1/1     		Running             	0          	53m		env=prod,type=frontend</a:t>
            </a:r>
            <a:endParaRPr b="1">
              <a:solidFill>
                <a:srgbClr val="00FF00"/>
              </a:solidFill>
            </a:endParaRPr>
          </a:p>
        </p:txBody>
      </p:sp>
      <p:sp>
        <p:nvSpPr>
          <p:cNvPr id="524" name="Google Shape;524;p91"/>
          <p:cNvSpPr txBox="1"/>
          <p:nvPr/>
        </p:nvSpPr>
        <p:spPr>
          <a:xfrm>
            <a:off x="580200" y="1143000"/>
            <a:ext cx="79836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2"/>
              </a:buClr>
              <a:buSzPts val="1600"/>
              <a:buChar char="●"/>
            </a:pPr>
            <a:r>
              <a:rPr lang="en" sz="1600">
                <a:solidFill>
                  <a:schemeClr val="dk2"/>
                </a:solidFill>
              </a:rPr>
              <a:t>Contains any value from provided list of values against any key</a:t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525" name="Google Shape;525;p91"/>
          <p:cNvSpPr txBox="1"/>
          <p:nvPr>
            <p:ph idx="1" type="body"/>
          </p:nvPr>
        </p:nvSpPr>
        <p:spPr>
          <a:xfrm>
            <a:off x="189975" y="3436450"/>
            <a:ext cx="8800800" cy="8982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aamir@ap-linux:$</a:t>
            </a:r>
            <a:r>
              <a:rPr b="1" lang="en">
                <a:solidFill>
                  <a:srgbClr val="FF0000"/>
                </a:solidFill>
              </a:rPr>
              <a:t> </a:t>
            </a:r>
            <a:r>
              <a:rPr b="1" lang="en">
                <a:solidFill>
                  <a:srgbClr val="FFFFFF"/>
                </a:solidFill>
              </a:rPr>
              <a:t>kubectl get po -l 'type notin(backend,frontend)' --show-labels</a:t>
            </a:r>
            <a:endParaRPr b="1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</a:rPr>
              <a:t>NAME                		READY   	STATUS              	RESTARTS   AGE	       	LABELS</a:t>
            </a:r>
            <a:endParaRPr b="1" sz="12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</a:rPr>
              <a:t>mysecondpod       		1/1     		Running   		0          	165m		run=mysecondpod</a:t>
            </a:r>
            <a:endParaRPr b="1">
              <a:solidFill>
                <a:srgbClr val="00FF00"/>
              </a:solidFill>
            </a:endParaRPr>
          </a:p>
        </p:txBody>
      </p:sp>
      <p:sp>
        <p:nvSpPr>
          <p:cNvPr id="526" name="Google Shape;526;p91"/>
          <p:cNvSpPr txBox="1"/>
          <p:nvPr/>
        </p:nvSpPr>
        <p:spPr>
          <a:xfrm>
            <a:off x="580200" y="2971800"/>
            <a:ext cx="79836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2"/>
              </a:buClr>
              <a:buSzPts val="1600"/>
              <a:buChar char="●"/>
            </a:pPr>
            <a:r>
              <a:rPr lang="en" sz="1600">
                <a:solidFill>
                  <a:schemeClr val="dk2"/>
                </a:solidFill>
              </a:rPr>
              <a:t>Does NOT c</a:t>
            </a:r>
            <a:r>
              <a:rPr lang="en" sz="1600">
                <a:solidFill>
                  <a:schemeClr val="dk2"/>
                </a:solidFill>
              </a:rPr>
              <a:t>ontains any value from provided list of values against any key</a:t>
            </a:r>
            <a:endParaRPr sz="16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92"/>
          <p:cNvSpPr txBox="1"/>
          <p:nvPr>
            <p:ph type="title"/>
          </p:nvPr>
        </p:nvSpPr>
        <p:spPr>
          <a:xfrm>
            <a:off x="311700" y="19984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PODS SCHEDULING WITH NODE SELECTOR</a:t>
            </a:r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9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Pods Scheduling With Node Selector</a:t>
            </a:r>
            <a:endParaRPr/>
          </a:p>
        </p:txBody>
      </p:sp>
      <p:sp>
        <p:nvSpPr>
          <p:cNvPr id="537" name="Google Shape;537;p93"/>
          <p:cNvSpPr txBox="1"/>
          <p:nvPr>
            <p:ph idx="1" type="body"/>
          </p:nvPr>
        </p:nvSpPr>
        <p:spPr>
          <a:xfrm>
            <a:off x="311700" y="1073575"/>
            <a:ext cx="3956700" cy="36822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80000"/>
                </a:solidFill>
              </a:rPr>
              <a:t>kind:</a:t>
            </a:r>
            <a:r>
              <a:rPr lang="en" sz="1600"/>
              <a:t> Pod</a:t>
            </a:r>
            <a:endParaRPr sz="16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80000"/>
                </a:solidFill>
              </a:rPr>
              <a:t>apiVersion:</a:t>
            </a:r>
            <a:r>
              <a:rPr lang="en" sz="1600"/>
              <a:t> v1</a:t>
            </a:r>
            <a:endParaRPr sz="16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80000"/>
                </a:solidFill>
              </a:rPr>
              <a:t>metadata:</a:t>
            </a:r>
            <a:endParaRPr sz="1600">
              <a:solidFill>
                <a:srgbClr val="98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FF"/>
                </a:solidFill>
              </a:rPr>
              <a:t>  name: </a:t>
            </a:r>
            <a:r>
              <a:rPr lang="en" sz="1600"/>
              <a:t>podwithnodeselector</a:t>
            </a:r>
            <a:endParaRPr sz="16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80000"/>
                </a:solidFill>
              </a:rPr>
              <a:t>s</a:t>
            </a:r>
            <a:r>
              <a:rPr lang="en" sz="1600">
                <a:solidFill>
                  <a:srgbClr val="980000"/>
                </a:solidFill>
              </a:rPr>
              <a:t>pec:</a:t>
            </a:r>
            <a:endParaRPr sz="1600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 </a:t>
            </a:r>
            <a:r>
              <a:rPr lang="en" sz="1600">
                <a:solidFill>
                  <a:srgbClr val="0000FF"/>
                </a:solidFill>
              </a:rPr>
              <a:t>nodeSelector:</a:t>
            </a:r>
            <a:endParaRPr sz="16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FF"/>
                </a:solidFill>
              </a:rPr>
              <a:t>    </a:t>
            </a:r>
            <a:r>
              <a:rPr lang="en" sz="1600">
                <a:solidFill>
                  <a:srgbClr val="B45F06"/>
                </a:solidFill>
              </a:rPr>
              <a:t>disk_type: </a:t>
            </a:r>
            <a:r>
              <a:rPr lang="en" sz="1600"/>
              <a:t>”ssd”</a:t>
            </a:r>
            <a:endParaRPr sz="1600">
              <a:solidFill>
                <a:srgbClr val="0000FF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 </a:t>
            </a:r>
            <a:r>
              <a:rPr lang="en" sz="1600">
                <a:solidFill>
                  <a:srgbClr val="0000FF"/>
                </a:solidFill>
              </a:rPr>
              <a:t>containers:</a:t>
            </a:r>
            <a:endParaRPr sz="1600">
              <a:solidFill>
                <a:srgbClr val="0000FF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   </a:t>
            </a:r>
            <a:r>
              <a:rPr lang="en" sz="1600">
                <a:solidFill>
                  <a:srgbClr val="B45F06"/>
                </a:solidFill>
              </a:rPr>
              <a:t>- name: </a:t>
            </a:r>
            <a:r>
              <a:rPr lang="en" sz="1600"/>
              <a:t>container1</a:t>
            </a:r>
            <a:endParaRPr sz="16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    </a:t>
            </a:r>
            <a:r>
              <a:rPr lang="en" sz="1600">
                <a:solidFill>
                  <a:srgbClr val="B45F06"/>
                </a:solidFill>
              </a:rPr>
              <a:t> image: </a:t>
            </a:r>
            <a:r>
              <a:rPr lang="en" sz="1600"/>
              <a:t>aamirpinger/helloworld</a:t>
            </a:r>
            <a:endParaRPr sz="16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80000"/>
                </a:solidFill>
              </a:rPr>
              <a:t>     </a:t>
            </a:r>
            <a:r>
              <a:rPr lang="en" sz="1600">
                <a:solidFill>
                  <a:srgbClr val="B45F06"/>
                </a:solidFill>
              </a:rPr>
              <a:t> ports:</a:t>
            </a:r>
            <a:endParaRPr sz="1600">
              <a:solidFill>
                <a:srgbClr val="B45F06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     </a:t>
            </a:r>
            <a:r>
              <a:rPr lang="en" sz="1600">
                <a:solidFill>
                  <a:srgbClr val="741B47"/>
                </a:solidFill>
              </a:rPr>
              <a:t>- containerPort: </a:t>
            </a:r>
            <a:r>
              <a:rPr lang="en" sz="1600"/>
              <a:t>80</a:t>
            </a:r>
            <a:endParaRPr sz="1600"/>
          </a:p>
        </p:txBody>
      </p:sp>
      <p:sp>
        <p:nvSpPr>
          <p:cNvPr id="538" name="Google Shape;538;p93"/>
          <p:cNvSpPr/>
          <p:nvPr/>
        </p:nvSpPr>
        <p:spPr>
          <a:xfrm>
            <a:off x="328450" y="2278975"/>
            <a:ext cx="2187900" cy="8160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539" name="Google Shape;539;p93"/>
          <p:cNvSpPr txBox="1"/>
          <p:nvPr>
            <p:ph idx="1" type="body"/>
          </p:nvPr>
        </p:nvSpPr>
        <p:spPr>
          <a:xfrm>
            <a:off x="4318000" y="1152475"/>
            <a:ext cx="45144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This will deploy this new pod on a worker node where label is </a:t>
            </a:r>
            <a:r>
              <a:rPr lang="en">
                <a:solidFill>
                  <a:srgbClr val="980000"/>
                </a:solidFill>
              </a:rPr>
              <a:t>disk_type=ssd</a:t>
            </a:r>
            <a:endParaRPr sz="1600">
              <a:solidFill>
                <a:srgbClr val="980000"/>
              </a:solidFill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9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ANNOTATION</a:t>
            </a:r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9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Annotation</a:t>
            </a:r>
            <a:endParaRPr/>
          </a:p>
        </p:txBody>
      </p:sp>
      <p:sp>
        <p:nvSpPr>
          <p:cNvPr id="550" name="Google Shape;550;p9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Kubernetes also provide annotation feature with labels 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Annotation are basically words that</a:t>
            </a:r>
            <a:r>
              <a:rPr lang="en"/>
              <a:t> explanation or comment on something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example, annotation can be used to write creator’s name or contact or about application it running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Labels are meant to hold limited information whereas you can have larger annotation with any resource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/>
              <a:t>Annotation are way to add some extra information to the resource but it cannot be used to group or filter like labels</a:t>
            </a:r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9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Pod Creation With Annotation</a:t>
            </a:r>
            <a:endParaRPr/>
          </a:p>
        </p:txBody>
      </p:sp>
      <p:sp>
        <p:nvSpPr>
          <p:cNvPr id="556" name="Google Shape;556;p96"/>
          <p:cNvSpPr txBox="1"/>
          <p:nvPr>
            <p:ph idx="1" type="body"/>
          </p:nvPr>
        </p:nvSpPr>
        <p:spPr>
          <a:xfrm>
            <a:off x="311700" y="1073575"/>
            <a:ext cx="3956700" cy="36822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80000"/>
                </a:solidFill>
              </a:rPr>
              <a:t>kind:</a:t>
            </a:r>
            <a:r>
              <a:rPr lang="en" sz="1600"/>
              <a:t> Pod</a:t>
            </a:r>
            <a:endParaRPr sz="16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80000"/>
                </a:solidFill>
              </a:rPr>
              <a:t>apiVersion:</a:t>
            </a:r>
            <a:r>
              <a:rPr lang="en" sz="1600"/>
              <a:t> v1</a:t>
            </a:r>
            <a:endParaRPr sz="16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80000"/>
                </a:solidFill>
              </a:rPr>
              <a:t>metadata:</a:t>
            </a:r>
            <a:endParaRPr sz="1600">
              <a:solidFill>
                <a:srgbClr val="98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FF"/>
                </a:solidFill>
              </a:rPr>
              <a:t>  name: </a:t>
            </a:r>
            <a:r>
              <a:rPr lang="en" sz="1600"/>
              <a:t>podwithannotation</a:t>
            </a:r>
            <a:endParaRPr sz="16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r>
              <a:rPr lang="en" sz="1600">
                <a:solidFill>
                  <a:srgbClr val="980000"/>
                </a:solidFill>
              </a:rPr>
              <a:t>a</a:t>
            </a:r>
            <a:r>
              <a:rPr lang="en" sz="1600">
                <a:solidFill>
                  <a:srgbClr val="980000"/>
                </a:solidFill>
              </a:rPr>
              <a:t>nnotations:</a:t>
            </a:r>
            <a:endParaRPr sz="1600">
              <a:solidFill>
                <a:srgbClr val="98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  </a:t>
            </a:r>
            <a:r>
              <a:rPr lang="en" sz="1600">
                <a:solidFill>
                  <a:srgbClr val="0000FF"/>
                </a:solidFill>
              </a:rPr>
              <a:t>createdBy:</a:t>
            </a:r>
            <a:r>
              <a:rPr lang="en" sz="1600"/>
              <a:t> Aamir Pinger</a:t>
            </a:r>
            <a:endParaRPr sz="16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  </a:t>
            </a:r>
            <a:r>
              <a:rPr lang="en" sz="1600">
                <a:solidFill>
                  <a:srgbClr val="0000FF"/>
                </a:solidFill>
              </a:rPr>
              <a:t>email:</a:t>
            </a:r>
            <a:r>
              <a:rPr lang="en" sz="1600"/>
              <a:t> aamirpinger@yahoo.com</a:t>
            </a:r>
            <a:endParaRPr sz="16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80000"/>
                </a:solidFill>
              </a:rPr>
              <a:t>spec:</a:t>
            </a:r>
            <a:endParaRPr sz="1600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  </a:t>
            </a:r>
            <a:r>
              <a:rPr lang="en" sz="1600">
                <a:solidFill>
                  <a:srgbClr val="0000FF"/>
                </a:solidFill>
              </a:rPr>
              <a:t>containers:</a:t>
            </a:r>
            <a:endParaRPr sz="1600">
              <a:solidFill>
                <a:srgbClr val="0000FF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   </a:t>
            </a:r>
            <a:r>
              <a:rPr lang="en" sz="1600">
                <a:solidFill>
                  <a:srgbClr val="B45F06"/>
                </a:solidFill>
              </a:rPr>
              <a:t>- name: </a:t>
            </a:r>
            <a:r>
              <a:rPr lang="en" sz="1600"/>
              <a:t>container1</a:t>
            </a:r>
            <a:endParaRPr sz="16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    </a:t>
            </a:r>
            <a:r>
              <a:rPr lang="en" sz="1600">
                <a:solidFill>
                  <a:srgbClr val="B45F06"/>
                </a:solidFill>
              </a:rPr>
              <a:t> image: </a:t>
            </a:r>
            <a:r>
              <a:rPr lang="en" sz="1600"/>
              <a:t>aamirpinger/helloworld</a:t>
            </a:r>
            <a:endParaRPr sz="16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80000"/>
                </a:solidFill>
              </a:rPr>
              <a:t>     </a:t>
            </a:r>
            <a:r>
              <a:rPr lang="en" sz="1600">
                <a:solidFill>
                  <a:srgbClr val="B45F06"/>
                </a:solidFill>
              </a:rPr>
              <a:t> ports:</a:t>
            </a:r>
            <a:endParaRPr sz="1600">
              <a:solidFill>
                <a:srgbClr val="B45F06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     </a:t>
            </a:r>
            <a:r>
              <a:rPr lang="en" sz="1600">
                <a:solidFill>
                  <a:srgbClr val="741B47"/>
                </a:solidFill>
              </a:rPr>
              <a:t>- containerPort: </a:t>
            </a:r>
            <a:r>
              <a:rPr lang="en" sz="1600"/>
              <a:t>80</a:t>
            </a:r>
            <a:endParaRPr sz="1600"/>
          </a:p>
        </p:txBody>
      </p:sp>
      <p:sp>
        <p:nvSpPr>
          <p:cNvPr id="557" name="Google Shape;557;p96"/>
          <p:cNvSpPr/>
          <p:nvPr/>
        </p:nvSpPr>
        <p:spPr>
          <a:xfrm>
            <a:off x="328450" y="2278975"/>
            <a:ext cx="3362100" cy="8160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558" name="Google Shape;558;p96"/>
          <p:cNvSpPr txBox="1"/>
          <p:nvPr>
            <p:ph idx="1" type="body"/>
          </p:nvPr>
        </p:nvSpPr>
        <p:spPr>
          <a:xfrm>
            <a:off x="3971250" y="2900475"/>
            <a:ext cx="5021400" cy="11853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aamir@ap-linux:$</a:t>
            </a:r>
            <a:r>
              <a:rPr b="1" lang="en">
                <a:solidFill>
                  <a:srgbClr val="FF0000"/>
                </a:solidFill>
              </a:rPr>
              <a:t> </a:t>
            </a:r>
            <a:r>
              <a:rPr b="1" lang="en">
                <a:solidFill>
                  <a:srgbClr val="FFFFFF"/>
                </a:solidFill>
              </a:rPr>
              <a:t>kubectl create -f </a:t>
            </a:r>
            <a:r>
              <a:rPr b="1" lang="en">
                <a:solidFill>
                  <a:srgbClr val="FFFFFF"/>
                </a:solidFill>
              </a:rPr>
              <a:t>podwithannotation</a:t>
            </a:r>
            <a:r>
              <a:rPr b="1" lang="en">
                <a:solidFill>
                  <a:srgbClr val="FFFFFF"/>
                </a:solidFill>
              </a:rPr>
              <a:t>.yaml</a:t>
            </a:r>
            <a:br>
              <a:rPr b="1" lang="en">
                <a:solidFill>
                  <a:schemeClr val="dk1"/>
                </a:solidFill>
              </a:rPr>
            </a:br>
            <a:r>
              <a:rPr b="1" lang="en" sz="1200">
                <a:solidFill>
                  <a:srgbClr val="FFFFFF"/>
                </a:solidFill>
              </a:rPr>
              <a:t>Pod “</a:t>
            </a:r>
            <a:r>
              <a:rPr b="1" lang="en" sz="1200">
                <a:solidFill>
                  <a:srgbClr val="FFFFFF"/>
                </a:solidFill>
              </a:rPr>
              <a:t>podwithannotation</a:t>
            </a:r>
            <a:r>
              <a:rPr b="1" lang="en" sz="1200">
                <a:solidFill>
                  <a:srgbClr val="FFFFFF"/>
                </a:solidFill>
              </a:rPr>
              <a:t>” created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Nodes</a:t>
            </a:r>
            <a:endParaRPr/>
          </a:p>
        </p:txBody>
      </p:sp>
      <p:sp>
        <p:nvSpPr>
          <p:cNvPr id="210" name="Google Shape;210;p43"/>
          <p:cNvSpPr txBox="1"/>
          <p:nvPr>
            <p:ph idx="1" type="body"/>
          </p:nvPr>
        </p:nvSpPr>
        <p:spPr>
          <a:xfrm>
            <a:off x="311700" y="1152475"/>
            <a:ext cx="8520600" cy="44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check the additional detail of node</a:t>
            </a:r>
            <a:endParaRPr/>
          </a:p>
        </p:txBody>
      </p:sp>
      <p:sp>
        <p:nvSpPr>
          <p:cNvPr id="211" name="Google Shape;211;p43"/>
          <p:cNvSpPr txBox="1"/>
          <p:nvPr>
            <p:ph idx="1" type="body"/>
          </p:nvPr>
        </p:nvSpPr>
        <p:spPr>
          <a:xfrm>
            <a:off x="311700" y="1729850"/>
            <a:ext cx="8520600" cy="4413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FF00"/>
                </a:solidFill>
              </a:rPr>
              <a:t>aamir@ap-linux:~$</a:t>
            </a:r>
            <a:r>
              <a:rPr b="1" lang="en" sz="1600">
                <a:solidFill>
                  <a:srgbClr val="FFFFFF"/>
                </a:solidFill>
              </a:rPr>
              <a:t> kubectl describe nodes minikube</a:t>
            </a:r>
            <a:endParaRPr b="1" sz="16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212" name="Google Shape;212;p43"/>
          <p:cNvSpPr txBox="1"/>
          <p:nvPr>
            <p:ph idx="1" type="body"/>
          </p:nvPr>
        </p:nvSpPr>
        <p:spPr>
          <a:xfrm>
            <a:off x="311700" y="2295475"/>
            <a:ext cx="8520600" cy="21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command show many important things related to worker node, few are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Labels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Annotations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Unschedulable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Capacity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System Info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Allocated resources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Events etc</a:t>
            </a:r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9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Annotation Assignment To Any Resource</a:t>
            </a:r>
            <a:endParaRPr/>
          </a:p>
        </p:txBody>
      </p:sp>
      <p:sp>
        <p:nvSpPr>
          <p:cNvPr id="564" name="Google Shape;564;p97"/>
          <p:cNvSpPr txBox="1"/>
          <p:nvPr>
            <p:ph idx="1" type="body"/>
          </p:nvPr>
        </p:nvSpPr>
        <p:spPr>
          <a:xfrm>
            <a:off x="419250" y="1607650"/>
            <a:ext cx="8305500" cy="942300"/>
          </a:xfrm>
          <a:prstGeom prst="rect">
            <a:avLst/>
          </a:prstGeom>
          <a:solidFill>
            <a:srgbClr val="000000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aamir@ap-linux:$</a:t>
            </a:r>
            <a:r>
              <a:rPr b="1" lang="en">
                <a:solidFill>
                  <a:srgbClr val="FF0000"/>
                </a:solidFill>
              </a:rPr>
              <a:t> </a:t>
            </a:r>
            <a:r>
              <a:rPr b="1" lang="en">
                <a:solidFill>
                  <a:srgbClr val="FFFFFF"/>
                </a:solidFill>
              </a:rPr>
              <a:t>kubectl annotate pod myfirstpod createdBy="Aamir Pinger" email="aamirpinger@yahoo.com"</a:t>
            </a:r>
            <a:endParaRPr b="1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</a:rPr>
              <a:t>pod/myfirstpod annotated</a:t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565" name="Google Shape;565;p97"/>
          <p:cNvSpPr txBox="1"/>
          <p:nvPr/>
        </p:nvSpPr>
        <p:spPr>
          <a:xfrm>
            <a:off x="580200" y="1143000"/>
            <a:ext cx="79836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2"/>
              </a:buClr>
              <a:buSzPts val="1600"/>
              <a:buChar char="●"/>
            </a:pPr>
            <a:r>
              <a:rPr lang="en" sz="1600">
                <a:solidFill>
                  <a:schemeClr val="dk2"/>
                </a:solidFill>
              </a:rPr>
              <a:t>To annotate any existing resource</a:t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566" name="Google Shape;566;p97"/>
          <p:cNvSpPr txBox="1"/>
          <p:nvPr>
            <p:ph idx="1" type="body"/>
          </p:nvPr>
        </p:nvSpPr>
        <p:spPr>
          <a:xfrm>
            <a:off x="419250" y="3017550"/>
            <a:ext cx="8305500" cy="19074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aamir@ap-linux:$</a:t>
            </a:r>
            <a:r>
              <a:rPr b="1" lang="en">
                <a:solidFill>
                  <a:srgbClr val="FF0000"/>
                </a:solidFill>
              </a:rPr>
              <a:t> </a:t>
            </a:r>
            <a:r>
              <a:rPr b="1" lang="en">
                <a:solidFill>
                  <a:srgbClr val="FFFFFF"/>
                </a:solidFill>
              </a:rPr>
              <a:t>kubectl get pod myfirstpod -o yaml email="aamirpinger@yahoo.com"</a:t>
            </a:r>
            <a:endParaRPr b="1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</a:rPr>
              <a:t>apiVersion: v1</a:t>
            </a:r>
            <a:endParaRPr b="1" sz="12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</a:rPr>
              <a:t>kind: Pod</a:t>
            </a:r>
            <a:endParaRPr b="1" sz="12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</a:rPr>
              <a:t>metadata:</a:t>
            </a:r>
            <a:endParaRPr b="1" sz="12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</a:rPr>
              <a:t>  annotations:</a:t>
            </a:r>
            <a:endParaRPr b="1" sz="12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</a:rPr>
              <a:t>    createdBy: Aamir Pinger</a:t>
            </a:r>
            <a:endParaRPr b="1" sz="12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</a:rPr>
              <a:t>    email: aamirpinger@yahoo.com</a:t>
            </a:r>
            <a:endParaRPr b="1" sz="12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567" name="Google Shape;567;p97"/>
          <p:cNvSpPr txBox="1"/>
          <p:nvPr/>
        </p:nvSpPr>
        <p:spPr>
          <a:xfrm>
            <a:off x="580200" y="2590800"/>
            <a:ext cx="79836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2"/>
              </a:buClr>
              <a:buSzPts val="1600"/>
              <a:buChar char="●"/>
            </a:pPr>
            <a:r>
              <a:rPr lang="en" sz="1600">
                <a:solidFill>
                  <a:schemeClr val="dk2"/>
                </a:solidFill>
              </a:rPr>
              <a:t>Let’s check by re generating YAML from pod</a:t>
            </a:r>
            <a:endParaRPr sz="16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9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DESCRIBING POD’S INSIGHTS</a:t>
            </a:r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9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DESCRIBING POD’S INSIGHTS</a:t>
            </a:r>
            <a:endParaRPr/>
          </a:p>
        </p:txBody>
      </p:sp>
      <p:sp>
        <p:nvSpPr>
          <p:cNvPr id="578" name="Google Shape;578;p99"/>
          <p:cNvSpPr txBox="1"/>
          <p:nvPr>
            <p:ph idx="1" type="body"/>
          </p:nvPr>
        </p:nvSpPr>
        <p:spPr>
          <a:xfrm>
            <a:off x="558600" y="1618475"/>
            <a:ext cx="8026800" cy="31374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aamir@ap-linux:$</a:t>
            </a:r>
            <a:r>
              <a:rPr b="1" lang="en">
                <a:solidFill>
                  <a:srgbClr val="FF0000"/>
                </a:solidFill>
              </a:rPr>
              <a:t> </a:t>
            </a:r>
            <a:r>
              <a:rPr b="1" lang="en">
                <a:solidFill>
                  <a:srgbClr val="FFFFFF"/>
                </a:solidFill>
              </a:rPr>
              <a:t>kubectl describe pod myfirstpod</a:t>
            </a:r>
            <a:endParaRPr b="1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</a:rPr>
              <a:t>Name:               myfirstpod</a:t>
            </a:r>
            <a:endParaRPr b="1" sz="12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</a:rPr>
              <a:t>Namespace:          default</a:t>
            </a:r>
            <a:endParaRPr b="1" sz="12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</a:rPr>
              <a:t>Priority:           0</a:t>
            </a:r>
            <a:endParaRPr b="1" sz="12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</a:rPr>
              <a:t>PriorityClassName:  &lt;none&gt;</a:t>
            </a:r>
            <a:endParaRPr b="1" sz="12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</a:rPr>
              <a:t>Node:               minikube/10.0.2.15</a:t>
            </a:r>
            <a:endParaRPr b="1" sz="12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</a:rPr>
              <a:t>Start Time:         Thu, 04 Jul 2019 11:36:20 +0500</a:t>
            </a:r>
            <a:endParaRPr b="1" sz="12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</a:rPr>
              <a:t>Labels:             app=helloworld</a:t>
            </a:r>
            <a:endParaRPr b="1" sz="12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</a:rPr>
              <a:t>                    type=frontend</a:t>
            </a:r>
            <a:endParaRPr b="1" sz="12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</a:rPr>
              <a:t>Annotations:        createdBy: Aamir Pinger</a:t>
            </a:r>
            <a:endParaRPr b="1" sz="12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</a:rPr>
              <a:t>                    email: aamirpinger@yahoo.com</a:t>
            </a:r>
            <a:endParaRPr b="1" sz="12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</a:rPr>
              <a:t>Status:             Running</a:t>
            </a:r>
            <a:endParaRPr b="1" sz="12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</a:rPr>
              <a:t>IP:                 172.17.0.7</a:t>
            </a:r>
            <a:endParaRPr b="1" sz="12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</a:rPr>
              <a:t>Containers:</a:t>
            </a:r>
            <a:endParaRPr b="1" sz="12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</a:rPr>
              <a:t>  container1:</a:t>
            </a:r>
            <a:endParaRPr b="1" sz="12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...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579" name="Google Shape;579;p99"/>
          <p:cNvSpPr txBox="1"/>
          <p:nvPr/>
        </p:nvSpPr>
        <p:spPr>
          <a:xfrm>
            <a:off x="580200" y="1143000"/>
            <a:ext cx="79836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2"/>
              </a:buClr>
              <a:buSzPts val="1600"/>
              <a:buChar char="●"/>
            </a:pPr>
            <a:r>
              <a:rPr lang="en" sz="1600">
                <a:solidFill>
                  <a:schemeClr val="dk2"/>
                </a:solidFill>
              </a:rPr>
              <a:t>We can have any resource insight with kubectl describe command</a:t>
            </a:r>
            <a:endParaRPr sz="16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10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NAMESPACE</a:t>
            </a:r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10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Namespace</a:t>
            </a:r>
            <a:endParaRPr/>
          </a:p>
        </p:txBody>
      </p:sp>
      <p:sp>
        <p:nvSpPr>
          <p:cNvPr id="590" name="Google Shape;590;p10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With labels we have seen how easy is to group resources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But what if any label overlaps, for example 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type=frontend is </a:t>
            </a:r>
            <a:r>
              <a:rPr lang="en"/>
              <a:t>assigned</a:t>
            </a:r>
            <a:r>
              <a:rPr lang="en"/>
              <a:t> to few pods with app_name=web and env=development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type=frontend is assigned to few pods with app_name=web and env=production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Name of particular </a:t>
            </a:r>
            <a:r>
              <a:rPr lang="en"/>
              <a:t>resource will always be unique</a:t>
            </a:r>
            <a:r>
              <a:rPr lang="en"/>
              <a:t>, what about setting the </a:t>
            </a:r>
            <a:r>
              <a:rPr lang="en"/>
              <a:t>similar</a:t>
            </a:r>
            <a:r>
              <a:rPr lang="en"/>
              <a:t> environment as</a:t>
            </a:r>
            <a:r>
              <a:rPr lang="en"/>
              <a:t> production </a:t>
            </a:r>
            <a:r>
              <a:rPr lang="en"/>
              <a:t>when in development, QA phase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/>
              <a:t>But what about times when you want to split objects into separate, non-overlapping groups? You may want to only operate inside one group at a time</a:t>
            </a:r>
            <a:endParaRP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10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Namespace</a:t>
            </a:r>
            <a:endParaRPr/>
          </a:p>
        </p:txBody>
      </p:sp>
      <p:sp>
        <p:nvSpPr>
          <p:cNvPr id="596" name="Google Shape;596;p10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this and other reasons, Kubernetes also groups objects into namespaces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Namespace is a kind of virtualbox which isolate self contain resources with other namespace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can easily separate the scope of resources using namespaces. E.g. Resource in namespace for development phase cannot harm resources in namespace for production 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/>
              <a:t>Similarly you can split them into multiple namespaces, which also allows you to use the same resource names multiple times (across different namespaces)</a:t>
            </a:r>
            <a:endParaRP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10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Namespace</a:t>
            </a:r>
            <a:endParaRPr/>
          </a:p>
        </p:txBody>
      </p:sp>
      <p:sp>
        <p:nvSpPr>
          <p:cNvPr id="602" name="Google Shape;602;p103"/>
          <p:cNvSpPr txBox="1"/>
          <p:nvPr>
            <p:ph idx="1" type="body"/>
          </p:nvPr>
        </p:nvSpPr>
        <p:spPr>
          <a:xfrm>
            <a:off x="419250" y="1531450"/>
            <a:ext cx="8305500" cy="671400"/>
          </a:xfrm>
          <a:prstGeom prst="rect">
            <a:avLst/>
          </a:prstGeom>
          <a:solidFill>
            <a:srgbClr val="000000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aamir@ap-linux:$</a:t>
            </a:r>
            <a:r>
              <a:rPr b="1" lang="en">
                <a:solidFill>
                  <a:srgbClr val="FF0000"/>
                </a:solidFill>
              </a:rPr>
              <a:t> </a:t>
            </a:r>
            <a:r>
              <a:rPr b="1" lang="en">
                <a:solidFill>
                  <a:srgbClr val="FFFFFF"/>
                </a:solidFill>
              </a:rPr>
              <a:t>kubectl create namespace production</a:t>
            </a:r>
            <a:endParaRPr b="1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</a:rPr>
              <a:t>namespace/production created</a:t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603" name="Google Shape;603;p103"/>
          <p:cNvSpPr txBox="1"/>
          <p:nvPr/>
        </p:nvSpPr>
        <p:spPr>
          <a:xfrm>
            <a:off x="580200" y="1143000"/>
            <a:ext cx="79836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2"/>
              </a:buClr>
              <a:buSzPts val="1600"/>
              <a:buChar char="●"/>
            </a:pPr>
            <a:r>
              <a:rPr lang="en" sz="1600">
                <a:solidFill>
                  <a:schemeClr val="dk2"/>
                </a:solidFill>
              </a:rPr>
              <a:t>To create a namespace</a:t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604" name="Google Shape;604;p103"/>
          <p:cNvSpPr txBox="1"/>
          <p:nvPr>
            <p:ph idx="1" type="body"/>
          </p:nvPr>
        </p:nvSpPr>
        <p:spPr>
          <a:xfrm>
            <a:off x="419250" y="3131650"/>
            <a:ext cx="8305500" cy="15561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aamir@ap-linux:$</a:t>
            </a:r>
            <a:r>
              <a:rPr b="1" lang="en">
                <a:solidFill>
                  <a:srgbClr val="FF0000"/>
                </a:solidFill>
              </a:rPr>
              <a:t> </a:t>
            </a:r>
            <a:r>
              <a:rPr b="1" lang="en">
                <a:solidFill>
                  <a:srgbClr val="FFFFFF"/>
                </a:solidFill>
              </a:rPr>
              <a:t>kubectl get namespace</a:t>
            </a:r>
            <a:endParaRPr b="1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FFFFFF"/>
                </a:solidFill>
              </a:rPr>
              <a:t>NAME              	STATUS   	AGE</a:t>
            </a:r>
            <a:endParaRPr b="1" sz="12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FFFFFF"/>
                </a:solidFill>
              </a:rPr>
              <a:t>default           	Active   	37h</a:t>
            </a:r>
            <a:endParaRPr b="1" sz="12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FFFFFF"/>
                </a:solidFill>
              </a:rPr>
              <a:t>kube-node-lease    Active   	37h</a:t>
            </a:r>
            <a:endParaRPr b="1" sz="12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FFFFFF"/>
                </a:solidFill>
              </a:rPr>
              <a:t>kube-public       	Active   	37h</a:t>
            </a:r>
            <a:endParaRPr b="1" sz="12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FFFFFF"/>
                </a:solidFill>
              </a:rPr>
              <a:t>kube-system       	Active   	37h</a:t>
            </a:r>
            <a:endParaRPr b="1" sz="12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FFFFFF"/>
                </a:solidFill>
              </a:rPr>
              <a:t>production        	Active   	51s</a:t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605" name="Google Shape;605;p103"/>
          <p:cNvSpPr txBox="1"/>
          <p:nvPr/>
        </p:nvSpPr>
        <p:spPr>
          <a:xfrm>
            <a:off x="580200" y="2667000"/>
            <a:ext cx="79836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2"/>
              </a:buClr>
              <a:buSzPts val="1600"/>
              <a:buChar char="●"/>
            </a:pPr>
            <a:r>
              <a:rPr lang="en" sz="1600">
                <a:solidFill>
                  <a:schemeClr val="dk2"/>
                </a:solidFill>
              </a:rPr>
              <a:t>To get a list of namespaces</a:t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606" name="Google Shape;606;p103"/>
          <p:cNvSpPr txBox="1"/>
          <p:nvPr/>
        </p:nvSpPr>
        <p:spPr>
          <a:xfrm>
            <a:off x="580200" y="2209800"/>
            <a:ext cx="79836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b="1" lang="en" sz="1600">
                <a:solidFill>
                  <a:srgbClr val="980000"/>
                </a:solidFill>
              </a:rPr>
              <a:t>Kubectl create</a:t>
            </a:r>
            <a:r>
              <a:rPr b="1" lang="en" sz="1600"/>
              <a:t> </a:t>
            </a:r>
            <a:r>
              <a:rPr b="1" lang="en" sz="1600">
                <a:solidFill>
                  <a:srgbClr val="0000FF"/>
                </a:solidFill>
              </a:rPr>
              <a:t>ns</a:t>
            </a:r>
            <a:r>
              <a:rPr b="1" lang="en" sz="1600"/>
              <a:t> </a:t>
            </a:r>
            <a:r>
              <a:rPr b="1" lang="en" sz="1600">
                <a:solidFill>
                  <a:srgbClr val="980000"/>
                </a:solidFill>
              </a:rPr>
              <a:t>production </a:t>
            </a:r>
            <a:r>
              <a:rPr lang="en" sz="1600">
                <a:solidFill>
                  <a:srgbClr val="666666"/>
                </a:solidFill>
              </a:rPr>
              <a:t>can also be used</a:t>
            </a:r>
            <a:endParaRPr sz="16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10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Namespace</a:t>
            </a:r>
            <a:endParaRPr/>
          </a:p>
        </p:txBody>
      </p:sp>
      <p:sp>
        <p:nvSpPr>
          <p:cNvPr id="612" name="Google Shape;612;p104"/>
          <p:cNvSpPr txBox="1"/>
          <p:nvPr>
            <p:ph idx="1" type="body"/>
          </p:nvPr>
        </p:nvSpPr>
        <p:spPr>
          <a:xfrm>
            <a:off x="419250" y="1531450"/>
            <a:ext cx="8305500" cy="9093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aamir@ap-linux:$</a:t>
            </a:r>
            <a:r>
              <a:rPr b="1" lang="en">
                <a:solidFill>
                  <a:srgbClr val="FF0000"/>
                </a:solidFill>
              </a:rPr>
              <a:t> </a:t>
            </a:r>
            <a:r>
              <a:rPr b="1" lang="en">
                <a:solidFill>
                  <a:srgbClr val="FFFFFF"/>
                </a:solidFill>
              </a:rPr>
              <a:t>kubectl run </a:t>
            </a:r>
            <a:r>
              <a:rPr b="1" lang="en">
                <a:solidFill>
                  <a:srgbClr val="FFFFFF"/>
                </a:solidFill>
              </a:rPr>
              <a:t>myfirstpod</a:t>
            </a:r>
            <a:r>
              <a:rPr b="1" lang="en">
                <a:solidFill>
                  <a:srgbClr val="FFFFFF"/>
                </a:solidFill>
              </a:rPr>
              <a:t> --image aamirpinger/helloworld --restart=Never --namespace=production</a:t>
            </a:r>
            <a:endParaRPr b="1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</a:rPr>
              <a:t>pod/myfirstpod created</a:t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613" name="Google Shape;613;p104"/>
          <p:cNvSpPr txBox="1"/>
          <p:nvPr/>
        </p:nvSpPr>
        <p:spPr>
          <a:xfrm>
            <a:off x="580200" y="1143000"/>
            <a:ext cx="79836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2"/>
              </a:buClr>
              <a:buSzPts val="1600"/>
              <a:buChar char="●"/>
            </a:pPr>
            <a:r>
              <a:rPr lang="en" sz="1600">
                <a:solidFill>
                  <a:schemeClr val="dk2"/>
                </a:solidFill>
              </a:rPr>
              <a:t>To create a pod in any particular namespace</a:t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614" name="Google Shape;614;p104"/>
          <p:cNvSpPr txBox="1"/>
          <p:nvPr>
            <p:ph idx="1" type="body"/>
          </p:nvPr>
        </p:nvSpPr>
        <p:spPr>
          <a:xfrm>
            <a:off x="419250" y="2843425"/>
            <a:ext cx="8305500" cy="7776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aamir@ap-linux:$</a:t>
            </a:r>
            <a:r>
              <a:rPr b="1" lang="en">
                <a:solidFill>
                  <a:srgbClr val="FF0000"/>
                </a:solidFill>
              </a:rPr>
              <a:t> </a:t>
            </a:r>
            <a:r>
              <a:rPr b="1" lang="en">
                <a:solidFill>
                  <a:schemeClr val="lt1"/>
                </a:solidFill>
              </a:rPr>
              <a:t>kubectl get pod --namespace production</a:t>
            </a:r>
            <a:endParaRPr b="1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lt1"/>
                </a:solidFill>
              </a:rPr>
              <a:t>NAME   	READY   	STATUS    RESTARTS   	AGE</a:t>
            </a:r>
            <a:endParaRPr b="1" sz="12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lt1"/>
                </a:solidFill>
              </a:rPr>
              <a:t>myfirstpod	1/1     		Running   	0          	4m45s</a:t>
            </a:r>
            <a:endParaRPr b="1" sz="12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lt1"/>
              </a:solidFill>
            </a:endParaRPr>
          </a:p>
        </p:txBody>
      </p:sp>
      <p:sp>
        <p:nvSpPr>
          <p:cNvPr id="615" name="Google Shape;615;p104"/>
          <p:cNvSpPr txBox="1"/>
          <p:nvPr/>
        </p:nvSpPr>
        <p:spPr>
          <a:xfrm>
            <a:off x="580200" y="2411725"/>
            <a:ext cx="79836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2"/>
              </a:buClr>
              <a:buSzPts val="1600"/>
              <a:buChar char="●"/>
            </a:pPr>
            <a:r>
              <a:rPr lang="en" sz="1600">
                <a:solidFill>
                  <a:schemeClr val="dk2"/>
                </a:solidFill>
              </a:rPr>
              <a:t>To get any resource from any particular namespace</a:t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616" name="Google Shape;616;p104"/>
          <p:cNvSpPr txBox="1"/>
          <p:nvPr>
            <p:ph idx="1" type="body"/>
          </p:nvPr>
        </p:nvSpPr>
        <p:spPr>
          <a:xfrm>
            <a:off x="419250" y="3984950"/>
            <a:ext cx="8305500" cy="8553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aamir@ap-linux:$</a:t>
            </a:r>
            <a:r>
              <a:rPr b="1" lang="en">
                <a:solidFill>
                  <a:srgbClr val="FF0000"/>
                </a:solidFill>
              </a:rPr>
              <a:t> </a:t>
            </a:r>
            <a:r>
              <a:rPr b="1" lang="en">
                <a:solidFill>
                  <a:schemeClr val="lt1"/>
                </a:solidFill>
              </a:rPr>
              <a:t>kubectl get pod --all-namespace</a:t>
            </a:r>
            <a:endParaRPr b="1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lt1"/>
                </a:solidFill>
              </a:rPr>
              <a:t>NAMESPACE     	NAME                                        READY   	STATUS    RESTARTS   AGE</a:t>
            </a:r>
            <a:endParaRPr b="1" sz="12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</a:rPr>
              <a:t>default       		myfirstpod                                  1/1     		Running   	0          	36h  </a:t>
            </a:r>
            <a:r>
              <a:rPr b="1" lang="en">
                <a:solidFill>
                  <a:schemeClr val="lt1"/>
                </a:solidFill>
              </a:rPr>
              <a:t>...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617" name="Google Shape;617;p104"/>
          <p:cNvSpPr txBox="1"/>
          <p:nvPr/>
        </p:nvSpPr>
        <p:spPr>
          <a:xfrm>
            <a:off x="580200" y="3630925"/>
            <a:ext cx="79836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2"/>
              </a:buClr>
              <a:buSzPts val="1600"/>
              <a:buChar char="●"/>
            </a:pPr>
            <a:r>
              <a:rPr lang="en" sz="1600">
                <a:solidFill>
                  <a:schemeClr val="dk2"/>
                </a:solidFill>
              </a:rPr>
              <a:t>To get any resource from all namespaces</a:t>
            </a:r>
            <a:endParaRPr sz="16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p10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DELETING A RESOURCE</a:t>
            </a:r>
            <a:endParaRPr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10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DELETING A RESOURCE</a:t>
            </a:r>
            <a:endParaRPr/>
          </a:p>
        </p:txBody>
      </p:sp>
      <p:sp>
        <p:nvSpPr>
          <p:cNvPr id="628" name="Google Shape;628;p106"/>
          <p:cNvSpPr txBox="1"/>
          <p:nvPr>
            <p:ph idx="1" type="body"/>
          </p:nvPr>
        </p:nvSpPr>
        <p:spPr>
          <a:xfrm>
            <a:off x="311700" y="1152475"/>
            <a:ext cx="8520600" cy="74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980000"/>
                </a:solidFill>
              </a:rPr>
              <a:t>Kubectl delete</a:t>
            </a:r>
            <a:r>
              <a:rPr b="1" lang="en" sz="1600">
                <a:solidFill>
                  <a:srgbClr val="0000FF"/>
                </a:solidFill>
              </a:rPr>
              <a:t> &lt;resource_type&gt;</a:t>
            </a:r>
            <a:r>
              <a:rPr b="1" lang="en" sz="1600"/>
              <a:t> </a:t>
            </a:r>
            <a:r>
              <a:rPr b="1" lang="en" sz="1600">
                <a:solidFill>
                  <a:srgbClr val="0000FF"/>
                </a:solidFill>
              </a:rPr>
              <a:t>&lt;resource_name&gt;</a:t>
            </a:r>
            <a:r>
              <a:rPr b="1" lang="en" sz="1600"/>
              <a:t> </a:t>
            </a:r>
            <a:r>
              <a:rPr b="1" lang="en" sz="1600">
                <a:solidFill>
                  <a:srgbClr val="980000"/>
                </a:solidFill>
              </a:rPr>
              <a:t>--namespace=</a:t>
            </a:r>
            <a:r>
              <a:rPr b="1" lang="en" sz="1600">
                <a:solidFill>
                  <a:srgbClr val="0000FF"/>
                </a:solidFill>
              </a:rPr>
              <a:t>&lt;optional_namespace_name&gt;</a:t>
            </a:r>
            <a:r>
              <a:rPr b="1" lang="en" sz="1600"/>
              <a:t> </a:t>
            </a:r>
            <a:endParaRPr b="1"/>
          </a:p>
        </p:txBody>
      </p:sp>
      <p:sp>
        <p:nvSpPr>
          <p:cNvPr id="629" name="Google Shape;629;p106"/>
          <p:cNvSpPr txBox="1"/>
          <p:nvPr>
            <p:ph idx="1" type="body"/>
          </p:nvPr>
        </p:nvSpPr>
        <p:spPr>
          <a:xfrm>
            <a:off x="419250" y="2445850"/>
            <a:ext cx="8305500" cy="6111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aamir@ap-linux:$</a:t>
            </a:r>
            <a:r>
              <a:rPr b="1" lang="en">
                <a:solidFill>
                  <a:srgbClr val="FF0000"/>
                </a:solidFill>
              </a:rPr>
              <a:t> </a:t>
            </a:r>
            <a:r>
              <a:rPr b="1" lang="en">
                <a:solidFill>
                  <a:srgbClr val="FFFFFF"/>
                </a:solidFill>
              </a:rPr>
              <a:t>kubectl delete pod myfirstpod</a:t>
            </a:r>
            <a:endParaRPr b="1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</a:rPr>
              <a:t>P</a:t>
            </a:r>
            <a:r>
              <a:rPr b="1" lang="en" sz="1200">
                <a:solidFill>
                  <a:schemeClr val="lt1"/>
                </a:solidFill>
              </a:rPr>
              <a:t>od “myfirstpod” deleted</a:t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630" name="Google Shape;630;p106"/>
          <p:cNvSpPr txBox="1"/>
          <p:nvPr/>
        </p:nvSpPr>
        <p:spPr>
          <a:xfrm>
            <a:off x="580200" y="2057400"/>
            <a:ext cx="79836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2"/>
              </a:buClr>
              <a:buSzPts val="1600"/>
              <a:buChar char="●"/>
            </a:pPr>
            <a:r>
              <a:rPr lang="en" sz="1600">
                <a:solidFill>
                  <a:schemeClr val="dk2"/>
                </a:solidFill>
              </a:rPr>
              <a:t>To delete pod from default namespace</a:t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631" name="Google Shape;631;p106"/>
          <p:cNvSpPr txBox="1"/>
          <p:nvPr>
            <p:ph idx="1" type="body"/>
          </p:nvPr>
        </p:nvSpPr>
        <p:spPr>
          <a:xfrm>
            <a:off x="419250" y="3741250"/>
            <a:ext cx="8305500" cy="6111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aamir@ap-linux:$</a:t>
            </a:r>
            <a:r>
              <a:rPr b="1" lang="en">
                <a:solidFill>
                  <a:srgbClr val="FF0000"/>
                </a:solidFill>
              </a:rPr>
              <a:t> </a:t>
            </a:r>
            <a:r>
              <a:rPr b="1" lang="en">
                <a:solidFill>
                  <a:srgbClr val="FFFFFF"/>
                </a:solidFill>
              </a:rPr>
              <a:t>kubectl delete pod myfirstpod --namespace production</a:t>
            </a:r>
            <a:endParaRPr b="1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lt1"/>
                </a:solidFill>
              </a:rPr>
              <a:t>Pod “myfirstpod” deleted</a:t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632" name="Google Shape;632;p106"/>
          <p:cNvSpPr txBox="1"/>
          <p:nvPr/>
        </p:nvSpPr>
        <p:spPr>
          <a:xfrm>
            <a:off x="580200" y="3352800"/>
            <a:ext cx="79836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2"/>
              </a:buClr>
              <a:buSzPts val="1600"/>
              <a:buChar char="●"/>
            </a:pPr>
            <a:r>
              <a:rPr lang="en" sz="1600">
                <a:solidFill>
                  <a:schemeClr val="dk2"/>
                </a:solidFill>
              </a:rPr>
              <a:t>To delete pod from from any particular namespace</a:t>
            </a:r>
            <a:endParaRPr sz="16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7" name="Google Shape;217;p44"/>
          <p:cNvPicPr preferRelativeResize="0"/>
          <p:nvPr/>
        </p:nvPicPr>
        <p:blipFill rotWithShape="1">
          <a:blip r:embed="rId3">
            <a:alphaModFix/>
          </a:blip>
          <a:srcRect b="16709" l="3372" r="0" t="7647"/>
          <a:stretch/>
        </p:blipFill>
        <p:spPr>
          <a:xfrm>
            <a:off x="442575" y="761550"/>
            <a:ext cx="8311949" cy="3947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10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DELETING A RESOURCE</a:t>
            </a:r>
            <a:endParaRPr/>
          </a:p>
        </p:txBody>
      </p:sp>
      <p:sp>
        <p:nvSpPr>
          <p:cNvPr id="638" name="Google Shape;638;p107"/>
          <p:cNvSpPr txBox="1"/>
          <p:nvPr>
            <p:ph idx="1" type="body"/>
          </p:nvPr>
        </p:nvSpPr>
        <p:spPr>
          <a:xfrm>
            <a:off x="419250" y="4122250"/>
            <a:ext cx="8305500" cy="6111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aamir@ap-linux:$</a:t>
            </a:r>
            <a:r>
              <a:rPr b="1" lang="en">
                <a:solidFill>
                  <a:srgbClr val="FF0000"/>
                </a:solidFill>
              </a:rPr>
              <a:t> </a:t>
            </a:r>
            <a:r>
              <a:rPr b="1" lang="en">
                <a:solidFill>
                  <a:srgbClr val="FFFFFF"/>
                </a:solidFill>
              </a:rPr>
              <a:t>kubectl delete ns production</a:t>
            </a:r>
            <a:endParaRPr b="1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</a:rPr>
              <a:t>namespace "production" deleted</a:t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639" name="Google Shape;639;p107"/>
          <p:cNvSpPr txBox="1"/>
          <p:nvPr/>
        </p:nvSpPr>
        <p:spPr>
          <a:xfrm>
            <a:off x="580200" y="3657600"/>
            <a:ext cx="79836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2"/>
              </a:buClr>
              <a:buSzPts val="1600"/>
              <a:buChar char="●"/>
            </a:pPr>
            <a:r>
              <a:rPr lang="en" sz="1600">
                <a:solidFill>
                  <a:schemeClr val="dk2"/>
                </a:solidFill>
              </a:rPr>
              <a:t>To delete pod from from any particular namespace</a:t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640" name="Google Shape;640;p107"/>
          <p:cNvSpPr txBox="1"/>
          <p:nvPr>
            <p:ph idx="1" type="body"/>
          </p:nvPr>
        </p:nvSpPr>
        <p:spPr>
          <a:xfrm>
            <a:off x="419250" y="1379050"/>
            <a:ext cx="8305500" cy="11982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aamir@ap-linux:$</a:t>
            </a:r>
            <a:r>
              <a:rPr b="1" lang="en">
                <a:solidFill>
                  <a:srgbClr val="FF0000"/>
                </a:solidFill>
              </a:rPr>
              <a:t> </a:t>
            </a:r>
            <a:r>
              <a:rPr b="1" lang="en">
                <a:solidFill>
                  <a:srgbClr val="FFFFFF"/>
                </a:solidFill>
              </a:rPr>
              <a:t>kubectl delete pod -l kubectl delete pod -l 'type in(frontend,backend)'</a:t>
            </a:r>
            <a:endParaRPr b="1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lt1"/>
                </a:solidFill>
              </a:rPr>
              <a:t>pod "anotherpodwithlabel" deleted</a:t>
            </a:r>
            <a:endParaRPr b="1" sz="12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lt1"/>
                </a:solidFill>
              </a:rPr>
              <a:t>pod "myfirstpodwithlabel" deleted</a:t>
            </a:r>
            <a:endParaRPr b="1" sz="12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lt1"/>
              </a:solidFill>
            </a:endParaRPr>
          </a:p>
        </p:txBody>
      </p:sp>
      <p:sp>
        <p:nvSpPr>
          <p:cNvPr id="641" name="Google Shape;641;p107"/>
          <p:cNvSpPr txBox="1"/>
          <p:nvPr/>
        </p:nvSpPr>
        <p:spPr>
          <a:xfrm>
            <a:off x="580200" y="1023625"/>
            <a:ext cx="79836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2"/>
              </a:buClr>
              <a:buSzPts val="1600"/>
              <a:buChar char="●"/>
            </a:pPr>
            <a:r>
              <a:rPr lang="en" sz="1600">
                <a:solidFill>
                  <a:schemeClr val="dk2"/>
                </a:solidFill>
              </a:rPr>
              <a:t>To delete pod based on label criteria</a:t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642" name="Google Shape;642;p107"/>
          <p:cNvSpPr txBox="1"/>
          <p:nvPr>
            <p:ph idx="1" type="body"/>
          </p:nvPr>
        </p:nvSpPr>
        <p:spPr>
          <a:xfrm>
            <a:off x="419250" y="2903050"/>
            <a:ext cx="8305500" cy="7491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aamir@ap-linux:$</a:t>
            </a:r>
            <a:r>
              <a:rPr b="1" lang="en">
                <a:solidFill>
                  <a:srgbClr val="FF0000"/>
                </a:solidFill>
              </a:rPr>
              <a:t> </a:t>
            </a:r>
            <a:r>
              <a:rPr b="1" lang="en">
                <a:solidFill>
                  <a:srgbClr val="FFFFFF"/>
                </a:solidFill>
              </a:rPr>
              <a:t>kubectl delete pod --all</a:t>
            </a:r>
            <a:endParaRPr b="1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lt1"/>
                </a:solidFill>
              </a:rPr>
              <a:t>pod "anotherpodwithlabel" deleted</a:t>
            </a:r>
            <a:endParaRPr b="1" sz="12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lt1"/>
                </a:solidFill>
              </a:rPr>
              <a:t>pod "myfirstpodwithlabel" deleted</a:t>
            </a:r>
            <a:endParaRPr b="1" sz="12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lt1"/>
              </a:solidFill>
            </a:endParaRPr>
          </a:p>
        </p:txBody>
      </p:sp>
      <p:sp>
        <p:nvSpPr>
          <p:cNvPr id="643" name="Google Shape;643;p107"/>
          <p:cNvSpPr txBox="1"/>
          <p:nvPr/>
        </p:nvSpPr>
        <p:spPr>
          <a:xfrm>
            <a:off x="580200" y="2547625"/>
            <a:ext cx="79836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2"/>
              </a:buClr>
              <a:buSzPts val="1600"/>
              <a:buChar char="●"/>
            </a:pPr>
            <a:r>
              <a:rPr lang="en" sz="1600">
                <a:solidFill>
                  <a:schemeClr val="dk2"/>
                </a:solidFill>
              </a:rPr>
              <a:t>To delete all pods</a:t>
            </a:r>
            <a:endParaRPr sz="16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10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ReplicaSets</a:t>
            </a:r>
            <a:endParaRPr sz="3000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109"/>
          <p:cNvSpPr txBox="1"/>
          <p:nvPr>
            <p:ph idx="1" type="body"/>
          </p:nvPr>
        </p:nvSpPr>
        <p:spPr>
          <a:xfrm>
            <a:off x="311700" y="1152475"/>
            <a:ext cx="8520600" cy="358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ReplicaSet</a:t>
            </a:r>
            <a:r>
              <a:rPr lang="en" sz="1600"/>
              <a:t> is also one of the resource in kubernetes like pods and others are</a:t>
            </a:r>
            <a:endParaRPr sz="1600"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ReplicaSet</a:t>
            </a:r>
            <a:r>
              <a:rPr lang="en" sz="1600"/>
              <a:t> is the resource that help creating and managing multiple copies of application (replicas) in kubernetes</a:t>
            </a:r>
            <a:endParaRPr sz="1600"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When we create any pod through </a:t>
            </a:r>
            <a:r>
              <a:rPr lang="en" sz="1600"/>
              <a:t>ReplicaSet</a:t>
            </a:r>
            <a:r>
              <a:rPr lang="en" sz="1600"/>
              <a:t> It ensures its pods are always kept running</a:t>
            </a:r>
            <a:endParaRPr sz="1600"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If the pod disappears for any reason, such as </a:t>
            </a:r>
            <a:endParaRPr sz="1600"/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If the worker node disappears from the cluster </a:t>
            </a:r>
            <a:endParaRPr sz="1600"/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If the pod was evicted from the worker node</a:t>
            </a:r>
            <a:endParaRPr sz="1600"/>
          </a:p>
          <a:p>
            <a:pPr indent="-330200" lvl="0" marL="457200" rtl="0" algn="l">
              <a:spcBef>
                <a:spcPts val="1000"/>
              </a:spcBef>
              <a:spcAft>
                <a:spcPts val="1000"/>
              </a:spcAft>
              <a:buSzPts val="1600"/>
              <a:buChar char="●"/>
            </a:pPr>
            <a:r>
              <a:rPr lang="en" sz="1600"/>
              <a:t>The ReplicaSet notices the missing pod and creates a replacement pod</a:t>
            </a:r>
            <a:endParaRPr sz="1600"/>
          </a:p>
        </p:txBody>
      </p:sp>
      <p:sp>
        <p:nvSpPr>
          <p:cNvPr id="654" name="Google Shape;654;p10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ReplicaSet</a:t>
            </a:r>
            <a:r>
              <a:rPr lang="en"/>
              <a:t>s</a:t>
            </a:r>
            <a:endParaRPr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1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ReplicaSet</a:t>
            </a:r>
            <a:r>
              <a:rPr lang="en"/>
              <a:t>s</a:t>
            </a:r>
            <a:endParaRPr/>
          </a:p>
        </p:txBody>
      </p:sp>
      <p:pic>
        <p:nvPicPr>
          <p:cNvPr id="660" name="Google Shape;660;p110"/>
          <p:cNvPicPr preferRelativeResize="0"/>
          <p:nvPr/>
        </p:nvPicPr>
        <p:blipFill rotWithShape="1">
          <a:blip r:embed="rId3">
            <a:alphaModFix/>
          </a:blip>
          <a:srcRect b="27716" l="28632" r="10845" t="21221"/>
          <a:stretch/>
        </p:blipFill>
        <p:spPr>
          <a:xfrm>
            <a:off x="311700" y="1427200"/>
            <a:ext cx="8520600" cy="2393026"/>
          </a:xfrm>
          <a:prstGeom prst="rect">
            <a:avLst/>
          </a:prstGeom>
          <a:noFill/>
          <a:ln>
            <a:noFill/>
          </a:ln>
        </p:spPr>
      </p:pic>
      <p:sp>
        <p:nvSpPr>
          <p:cNvPr id="661" name="Google Shape;661;p110"/>
          <p:cNvSpPr/>
          <p:nvPr/>
        </p:nvSpPr>
        <p:spPr>
          <a:xfrm>
            <a:off x="3581025" y="766175"/>
            <a:ext cx="3153900" cy="7062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</a:t>
            </a:r>
            <a:r>
              <a:rPr b="1" lang="en"/>
              <a:t>od A goes down with Node 1 and not recreated, because it was not created with </a:t>
            </a:r>
            <a:r>
              <a:rPr b="1" lang="en"/>
              <a:t>ReplicaSet</a:t>
            </a:r>
            <a:r>
              <a:rPr b="1" lang="en"/>
              <a:t>s</a:t>
            </a:r>
            <a:endParaRPr b="1"/>
          </a:p>
        </p:txBody>
      </p:sp>
      <p:sp>
        <p:nvSpPr>
          <p:cNvPr id="662" name="Google Shape;662;p110"/>
          <p:cNvSpPr/>
          <p:nvPr/>
        </p:nvSpPr>
        <p:spPr>
          <a:xfrm>
            <a:off x="1409025" y="3820225"/>
            <a:ext cx="2083500" cy="356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ReplicaSet</a:t>
            </a:r>
            <a:r>
              <a:rPr b="1" lang="en"/>
              <a:t>s</a:t>
            </a:r>
            <a:endParaRPr b="1"/>
          </a:p>
        </p:txBody>
      </p:sp>
      <p:sp>
        <p:nvSpPr>
          <p:cNvPr id="663" name="Google Shape;663;p110"/>
          <p:cNvSpPr/>
          <p:nvPr/>
        </p:nvSpPr>
        <p:spPr>
          <a:xfrm>
            <a:off x="5752425" y="3820225"/>
            <a:ext cx="2083500" cy="356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ReplicaSet</a:t>
            </a:r>
            <a:r>
              <a:rPr b="1" lang="en"/>
              <a:t>s</a:t>
            </a:r>
            <a:endParaRPr b="1"/>
          </a:p>
        </p:txBody>
      </p:sp>
      <p:cxnSp>
        <p:nvCxnSpPr>
          <p:cNvPr id="664" name="Google Shape;664;p110"/>
          <p:cNvCxnSpPr/>
          <p:nvPr/>
        </p:nvCxnSpPr>
        <p:spPr>
          <a:xfrm>
            <a:off x="7636906" y="3359094"/>
            <a:ext cx="553200" cy="800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665" name="Google Shape;665;p110"/>
          <p:cNvCxnSpPr/>
          <p:nvPr/>
        </p:nvCxnSpPr>
        <p:spPr>
          <a:xfrm rot="10800000">
            <a:off x="5081775" y="1472375"/>
            <a:ext cx="315900" cy="598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666" name="Google Shape;666;p110"/>
          <p:cNvCxnSpPr/>
          <p:nvPr/>
        </p:nvCxnSpPr>
        <p:spPr>
          <a:xfrm>
            <a:off x="4152882" y="2731650"/>
            <a:ext cx="891600" cy="0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67" name="Google Shape;667;p110"/>
          <p:cNvSpPr/>
          <p:nvPr/>
        </p:nvSpPr>
        <p:spPr>
          <a:xfrm>
            <a:off x="5678400" y="4176325"/>
            <a:ext cx="3153900" cy="7062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Pod B is recreate on Node 2 because </a:t>
            </a:r>
            <a:r>
              <a:rPr b="1" lang="en"/>
              <a:t>ReplicaSet</a:t>
            </a:r>
            <a:r>
              <a:rPr b="1" lang="en"/>
              <a:t> make sure its Pod are kept runnig</a:t>
            </a:r>
            <a:endParaRPr b="1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1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ReplicaSet</a:t>
            </a:r>
            <a:r>
              <a:rPr lang="en"/>
              <a:t>s</a:t>
            </a:r>
            <a:endParaRPr/>
          </a:p>
        </p:txBody>
      </p:sp>
      <p:sp>
        <p:nvSpPr>
          <p:cNvPr id="673" name="Google Shape;673;p11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</a:t>
            </a:r>
            <a:r>
              <a:rPr lang="en"/>
              <a:t>ReplicaSet</a:t>
            </a:r>
            <a:r>
              <a:rPr lang="en"/>
              <a:t> has three essential parts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Label selector</a:t>
            </a:r>
            <a:endParaRPr/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Determines what pods are in the </a:t>
            </a:r>
            <a:r>
              <a:rPr lang="en" sz="1600"/>
              <a:t>ReplicaSet</a:t>
            </a:r>
            <a:r>
              <a:rPr lang="en" sz="1600"/>
              <a:t> scope</a:t>
            </a:r>
            <a:endParaRPr sz="16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Replica count</a:t>
            </a:r>
            <a:endParaRPr/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Specifies the desired number of pods that should be running</a:t>
            </a:r>
            <a:endParaRPr sz="16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Pod template</a:t>
            </a:r>
            <a:endParaRPr/>
          </a:p>
          <a:p>
            <a:pPr indent="-330200" lvl="1" marL="914400" rtl="0" algn="l">
              <a:spcBef>
                <a:spcPts val="1000"/>
              </a:spcBef>
              <a:spcAft>
                <a:spcPts val="1000"/>
              </a:spcAft>
              <a:buSzPts val="1600"/>
              <a:buChar char="○"/>
            </a:pPr>
            <a:r>
              <a:rPr lang="en" sz="1600"/>
              <a:t>ReplicaSet</a:t>
            </a:r>
            <a:r>
              <a:rPr lang="en" sz="1600"/>
              <a:t> uses to create new pod</a:t>
            </a:r>
            <a:endParaRPr sz="1600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7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p1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ReplicaSet</a:t>
            </a:r>
            <a:r>
              <a:rPr lang="en"/>
              <a:t>s</a:t>
            </a:r>
            <a:endParaRPr/>
          </a:p>
        </p:txBody>
      </p:sp>
      <p:sp>
        <p:nvSpPr>
          <p:cNvPr id="679" name="Google Shape;679;p112"/>
          <p:cNvSpPr txBox="1"/>
          <p:nvPr>
            <p:ph idx="1" type="body"/>
          </p:nvPr>
        </p:nvSpPr>
        <p:spPr>
          <a:xfrm>
            <a:off x="394260" y="1152475"/>
            <a:ext cx="8520600" cy="3416400"/>
          </a:xfrm>
          <a:prstGeom prst="rect">
            <a:avLst/>
          </a:prstGeom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 u="sng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replicaset.yaml</a:t>
            </a:r>
            <a:endParaRPr b="1" sz="1400" u="sng">
              <a:solidFill>
                <a:srgbClr val="8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8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apiVersion</a:t>
            </a: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0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apps/v1beta2</a:t>
            </a:r>
            <a:endParaRPr sz="105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kind</a:t>
            </a: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0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ReplicaSet</a:t>
            </a:r>
            <a:endParaRPr sz="105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metadata</a:t>
            </a: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0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my-replica-set</a:t>
            </a:r>
            <a:endParaRPr sz="105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spec</a:t>
            </a: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replicas</a:t>
            </a: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050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endParaRPr sz="1050">
              <a:solidFill>
                <a:srgbClr val="09885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selector</a:t>
            </a: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5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matchLabels</a:t>
            </a: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0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myapp</a:t>
            </a:r>
            <a:endParaRPr sz="105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template</a:t>
            </a: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5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metadata</a:t>
            </a: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labels</a:t>
            </a: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105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0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myapp</a:t>
            </a:r>
            <a:endParaRPr sz="105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8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80" name="Google Shape;680;p112"/>
          <p:cNvSpPr txBox="1"/>
          <p:nvPr>
            <p:ph idx="1" type="body"/>
          </p:nvPr>
        </p:nvSpPr>
        <p:spPr>
          <a:xfrm>
            <a:off x="4652400" y="1152475"/>
            <a:ext cx="3496800" cy="1870500"/>
          </a:xfrm>
          <a:prstGeom prst="rect">
            <a:avLst/>
          </a:prstGeom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5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metadata</a:t>
            </a: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5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spec</a:t>
            </a: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containers</a:t>
            </a: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- </a:t>
            </a:r>
            <a:r>
              <a:rPr lang="en" sz="105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0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my-rs-container</a:t>
            </a:r>
            <a:endParaRPr sz="105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105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image</a:t>
            </a: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0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aamirpinger/flag:latest</a:t>
            </a:r>
            <a:endParaRPr sz="105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105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ports</a:t>
            </a: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- </a:t>
            </a:r>
            <a:r>
              <a:rPr lang="en" sz="105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containerPort</a:t>
            </a: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050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80</a:t>
            </a:r>
            <a:endParaRPr sz="1050">
              <a:solidFill>
                <a:srgbClr val="8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81" name="Google Shape;681;p112"/>
          <p:cNvSpPr txBox="1"/>
          <p:nvPr/>
        </p:nvSpPr>
        <p:spPr>
          <a:xfrm>
            <a:off x="2167513" y="3127825"/>
            <a:ext cx="1647000" cy="1209900"/>
          </a:xfrm>
          <a:prstGeom prst="rect">
            <a:avLst/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5"/>
                </a:solidFill>
              </a:rPr>
              <a:t>These two must match, otherwise infinite number of pod will be created</a:t>
            </a:r>
            <a:endParaRPr b="1">
              <a:solidFill>
                <a:schemeClr val="accent5"/>
              </a:solidFill>
            </a:endParaRPr>
          </a:p>
        </p:txBody>
      </p:sp>
      <p:grpSp>
        <p:nvGrpSpPr>
          <p:cNvPr id="682" name="Google Shape;682;p112"/>
          <p:cNvGrpSpPr/>
          <p:nvPr/>
        </p:nvGrpSpPr>
        <p:grpSpPr>
          <a:xfrm>
            <a:off x="365450" y="1739550"/>
            <a:ext cx="2092500" cy="1734475"/>
            <a:chOff x="365450" y="1739550"/>
            <a:chExt cx="2092500" cy="1734475"/>
          </a:xfrm>
        </p:grpSpPr>
        <p:cxnSp>
          <p:nvCxnSpPr>
            <p:cNvPr id="683" name="Google Shape;683;p112"/>
            <p:cNvCxnSpPr/>
            <p:nvPr/>
          </p:nvCxnSpPr>
          <p:spPr>
            <a:xfrm>
              <a:off x="441650" y="3474025"/>
              <a:ext cx="1180200" cy="0"/>
            </a:xfrm>
            <a:prstGeom prst="straightConnector1">
              <a:avLst/>
            </a:prstGeom>
            <a:noFill/>
            <a:ln cap="flat" cmpd="sng" w="38100">
              <a:solidFill>
                <a:srgbClr val="F1C23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684" name="Google Shape;684;p112"/>
            <p:cNvSpPr/>
            <p:nvPr/>
          </p:nvSpPr>
          <p:spPr>
            <a:xfrm>
              <a:off x="365450" y="1739550"/>
              <a:ext cx="2092500" cy="218100"/>
            </a:xfrm>
            <a:prstGeom prst="rect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5" name="Google Shape;685;p112"/>
          <p:cNvGrpSpPr/>
          <p:nvPr/>
        </p:nvGrpSpPr>
        <p:grpSpPr>
          <a:xfrm>
            <a:off x="404628" y="3022898"/>
            <a:ext cx="1511079" cy="1544013"/>
            <a:chOff x="1051250" y="3082375"/>
            <a:chExt cx="1408800" cy="1483344"/>
          </a:xfrm>
        </p:grpSpPr>
        <p:sp>
          <p:nvSpPr>
            <p:cNvPr id="686" name="Google Shape;686;p112"/>
            <p:cNvSpPr/>
            <p:nvPr/>
          </p:nvSpPr>
          <p:spPr>
            <a:xfrm>
              <a:off x="1051250" y="3082375"/>
              <a:ext cx="1180200" cy="630900"/>
            </a:xfrm>
            <a:prstGeom prst="rect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112"/>
            <p:cNvSpPr/>
            <p:nvPr/>
          </p:nvSpPr>
          <p:spPr>
            <a:xfrm>
              <a:off x="1223400" y="4131319"/>
              <a:ext cx="1236600" cy="434400"/>
            </a:xfrm>
            <a:prstGeom prst="rect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688" name="Google Shape;688;p112"/>
            <p:cNvCxnSpPr>
              <a:stCxn id="686" idx="3"/>
              <a:endCxn id="687" idx="3"/>
            </p:cNvCxnSpPr>
            <p:nvPr/>
          </p:nvCxnSpPr>
          <p:spPr>
            <a:xfrm>
              <a:off x="2231450" y="3397825"/>
              <a:ext cx="228600" cy="950700"/>
            </a:xfrm>
            <a:prstGeom prst="bentConnector3">
              <a:avLst>
                <a:gd fmla="val 197094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triangle"/>
              <a:tailEnd len="med" w="med" type="triangle"/>
            </a:ln>
          </p:spPr>
        </p:cxnSp>
      </p:grpSp>
      <p:sp>
        <p:nvSpPr>
          <p:cNvPr id="689" name="Google Shape;689;p112"/>
          <p:cNvSpPr txBox="1"/>
          <p:nvPr>
            <p:ph idx="1" type="body"/>
          </p:nvPr>
        </p:nvSpPr>
        <p:spPr>
          <a:xfrm>
            <a:off x="4540900" y="3695300"/>
            <a:ext cx="4374000" cy="8646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00FF00"/>
                </a:solidFill>
              </a:rPr>
              <a:t>aamir@ap-linux:~$</a:t>
            </a:r>
            <a:r>
              <a:rPr b="1" lang="en" sz="1600">
                <a:solidFill>
                  <a:srgbClr val="FFFFFF"/>
                </a:solidFill>
              </a:rPr>
              <a:t> kubectl create -f replicaset.yaml</a:t>
            </a:r>
            <a:endParaRPr b="1" sz="16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replicaset.apps/my-replica-set created</a:t>
            </a:r>
            <a:endParaRPr sz="12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p1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ReplicaSet</a:t>
            </a:r>
            <a:r>
              <a:rPr lang="en"/>
              <a:t>s</a:t>
            </a:r>
            <a:endParaRPr/>
          </a:p>
        </p:txBody>
      </p:sp>
      <p:sp>
        <p:nvSpPr>
          <p:cNvPr id="695" name="Google Shape;695;p113"/>
          <p:cNvSpPr txBox="1"/>
          <p:nvPr>
            <p:ph idx="1" type="body"/>
          </p:nvPr>
        </p:nvSpPr>
        <p:spPr>
          <a:xfrm>
            <a:off x="311700" y="1152475"/>
            <a:ext cx="8520600" cy="35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get the list of </a:t>
            </a:r>
            <a:r>
              <a:rPr lang="en"/>
              <a:t>ReplicaSet</a:t>
            </a:r>
            <a:r>
              <a:rPr lang="en"/>
              <a:t>s resource</a:t>
            </a:r>
            <a:endParaRPr/>
          </a:p>
        </p:txBody>
      </p:sp>
      <p:sp>
        <p:nvSpPr>
          <p:cNvPr id="696" name="Google Shape;696;p113"/>
          <p:cNvSpPr txBox="1"/>
          <p:nvPr>
            <p:ph idx="1" type="body"/>
          </p:nvPr>
        </p:nvSpPr>
        <p:spPr>
          <a:xfrm>
            <a:off x="361250" y="1646025"/>
            <a:ext cx="8520600" cy="8439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00FF00"/>
                </a:solidFill>
              </a:rPr>
              <a:t>aamir@ap-linux:~$</a:t>
            </a:r>
            <a:r>
              <a:rPr b="1" lang="en" sz="1600">
                <a:solidFill>
                  <a:srgbClr val="FFFFFF"/>
                </a:solidFill>
              </a:rPr>
              <a:t> kubectl get replicasets</a:t>
            </a:r>
            <a:endParaRPr b="1" sz="1600">
              <a:solidFill>
                <a:srgbClr val="FFFFFF"/>
              </a:solidFill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FFFF"/>
                </a:solidFill>
              </a:rPr>
              <a:t>NAME             DESIRED   CURRENT   READY   AGE</a:t>
            </a:r>
            <a:endParaRPr sz="1200">
              <a:solidFill>
                <a:srgbClr val="FFFFFF"/>
              </a:solidFill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my-replica-set   3         		3         3	   5m6s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697" name="Google Shape;697;p113"/>
          <p:cNvSpPr txBox="1"/>
          <p:nvPr>
            <p:ph idx="1" type="body"/>
          </p:nvPr>
        </p:nvSpPr>
        <p:spPr>
          <a:xfrm>
            <a:off x="311700" y="2447875"/>
            <a:ext cx="8520600" cy="35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980000"/>
              </a:buClr>
              <a:buSzPts val="1800"/>
              <a:buChar char="●"/>
            </a:pPr>
            <a:r>
              <a:rPr lang="en">
                <a:solidFill>
                  <a:srgbClr val="980000"/>
                </a:solidFill>
              </a:rPr>
              <a:t>Kubectl get rs can also be used</a:t>
            </a:r>
            <a:endParaRPr>
              <a:solidFill>
                <a:srgbClr val="980000"/>
              </a:solidFill>
            </a:endParaRPr>
          </a:p>
        </p:txBody>
      </p:sp>
      <p:sp>
        <p:nvSpPr>
          <p:cNvPr id="698" name="Google Shape;698;p113"/>
          <p:cNvSpPr txBox="1"/>
          <p:nvPr>
            <p:ph idx="1" type="body"/>
          </p:nvPr>
        </p:nvSpPr>
        <p:spPr>
          <a:xfrm>
            <a:off x="311700" y="3253850"/>
            <a:ext cx="8520600" cy="14643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00FF00"/>
                </a:solidFill>
              </a:rPr>
              <a:t>aamir@ap-linux:~$</a:t>
            </a:r>
            <a:r>
              <a:rPr b="1" lang="en" sz="1600">
                <a:solidFill>
                  <a:srgbClr val="FFFFFF"/>
                </a:solidFill>
              </a:rPr>
              <a:t> kubectl get pod</a:t>
            </a:r>
            <a:endParaRPr b="1" sz="1600">
              <a:solidFill>
                <a:srgbClr val="FFFFFF"/>
              </a:solidFill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NAME                   		READY   	STATUS    RESTARTS   	AGE</a:t>
            </a:r>
            <a:endParaRPr sz="1200">
              <a:solidFill>
                <a:srgbClr val="FFFFFF"/>
              </a:solidFill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my-replica-set-m644t  	  1/1     	Running   	0          	8m55s</a:t>
            </a:r>
            <a:endParaRPr sz="1200">
              <a:solidFill>
                <a:srgbClr val="FFFFFF"/>
              </a:solidFill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my-replica-set-4m4kt  	  1/1     	Running   	0          	8m55s</a:t>
            </a:r>
            <a:endParaRPr sz="1200">
              <a:solidFill>
                <a:srgbClr val="FFFFFF"/>
              </a:solidFill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my-replica-set-njndl   	  1/1     	Running   	0          	8m55s</a:t>
            </a:r>
            <a:endParaRPr sz="1200">
              <a:solidFill>
                <a:srgbClr val="FFFFFF"/>
              </a:solidFill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....</a:t>
            </a:r>
            <a:endParaRPr sz="1200">
              <a:solidFill>
                <a:srgbClr val="FFFFFF"/>
              </a:solidFill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699" name="Google Shape;699;p113"/>
          <p:cNvSpPr txBox="1"/>
          <p:nvPr>
            <p:ph idx="1" type="body"/>
          </p:nvPr>
        </p:nvSpPr>
        <p:spPr>
          <a:xfrm>
            <a:off x="311700" y="2828875"/>
            <a:ext cx="8520600" cy="35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get the list of </a:t>
            </a:r>
            <a:r>
              <a:rPr lang="en"/>
              <a:t>ReplicaSet</a:t>
            </a:r>
            <a:r>
              <a:rPr lang="en"/>
              <a:t>s resource</a:t>
            </a:r>
            <a:endParaRPr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1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ReplicaSets</a:t>
            </a:r>
            <a:endParaRPr/>
          </a:p>
        </p:txBody>
      </p:sp>
      <p:sp>
        <p:nvSpPr>
          <p:cNvPr id="705" name="Google Shape;705;p114"/>
          <p:cNvSpPr txBox="1"/>
          <p:nvPr>
            <p:ph idx="1" type="body"/>
          </p:nvPr>
        </p:nvSpPr>
        <p:spPr>
          <a:xfrm>
            <a:off x="311700" y="1152475"/>
            <a:ext cx="8520600" cy="35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Let’s manually delete one pod and check what effect it gets on pods listing</a:t>
            </a:r>
            <a:endParaRPr/>
          </a:p>
        </p:txBody>
      </p:sp>
      <p:sp>
        <p:nvSpPr>
          <p:cNvPr id="706" name="Google Shape;706;p114"/>
          <p:cNvSpPr txBox="1"/>
          <p:nvPr>
            <p:ph idx="1" type="body"/>
          </p:nvPr>
        </p:nvSpPr>
        <p:spPr>
          <a:xfrm>
            <a:off x="361250" y="1646025"/>
            <a:ext cx="8520600" cy="6330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00FF00"/>
                </a:solidFill>
              </a:rPr>
              <a:t>aamir@ap-linux:~$</a:t>
            </a:r>
            <a:r>
              <a:rPr b="1" lang="en" sz="1600">
                <a:solidFill>
                  <a:srgbClr val="FFFFFF"/>
                </a:solidFill>
              </a:rPr>
              <a:t> kubectl delete pod </a:t>
            </a:r>
            <a:r>
              <a:rPr b="1" lang="en" sz="1600">
                <a:solidFill>
                  <a:srgbClr val="FFFFFF"/>
                </a:solidFill>
              </a:rPr>
              <a:t>my-replica-set-m644t</a:t>
            </a:r>
            <a:endParaRPr b="1" sz="1600">
              <a:solidFill>
                <a:srgbClr val="FFFFFF"/>
              </a:solidFill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pod "my-replica-set-m644t" deleted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707" name="Google Shape;707;p114"/>
          <p:cNvSpPr txBox="1"/>
          <p:nvPr>
            <p:ph idx="1" type="body"/>
          </p:nvPr>
        </p:nvSpPr>
        <p:spPr>
          <a:xfrm>
            <a:off x="311700" y="2873400"/>
            <a:ext cx="8520600" cy="18447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00FF00"/>
                </a:solidFill>
              </a:rPr>
              <a:t>aamir@ap-linux:~$</a:t>
            </a:r>
            <a:r>
              <a:rPr b="1" lang="en" sz="1600">
                <a:solidFill>
                  <a:srgbClr val="FFFFFF"/>
                </a:solidFill>
              </a:rPr>
              <a:t> kubectl get rs,pod</a:t>
            </a:r>
            <a:endParaRPr b="1" sz="1600">
              <a:solidFill>
                <a:srgbClr val="FFFFFF"/>
              </a:solidFill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NAME                   		READY   	STATUS    		RESTARTS   	AGE</a:t>
            </a:r>
            <a:endParaRPr sz="1200">
              <a:solidFill>
                <a:srgbClr val="FFFFFF"/>
              </a:solidFill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pod/</a:t>
            </a:r>
            <a:r>
              <a:rPr lang="en" sz="1200">
                <a:solidFill>
                  <a:srgbClr val="FFFFFF"/>
                </a:solidFill>
              </a:rPr>
              <a:t>my-replica-set-4m4kt  	  1/1     	Running   			0          	8m55s</a:t>
            </a:r>
            <a:endParaRPr sz="1200">
              <a:solidFill>
                <a:srgbClr val="FFFFFF"/>
              </a:solidFill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pod/</a:t>
            </a:r>
            <a:r>
              <a:rPr lang="en" sz="1200">
                <a:solidFill>
                  <a:srgbClr val="FFFFFF"/>
                </a:solidFill>
              </a:rPr>
              <a:t>my-replica-set-njndl   	  1/1     	Running   			0          	8m55s</a:t>
            </a:r>
            <a:endParaRPr sz="1200">
              <a:solidFill>
                <a:srgbClr val="FFFFFF"/>
              </a:solidFill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pod/my-replica-set-snhjt  	  0/1    	ContainerCreating   		0          	3s</a:t>
            </a:r>
            <a:endParaRPr sz="1200">
              <a:solidFill>
                <a:schemeClr val="lt1"/>
              </a:solidFill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....</a:t>
            </a:r>
            <a:endParaRPr sz="1200">
              <a:solidFill>
                <a:srgbClr val="FFFFFF"/>
              </a:solidFill>
            </a:endParaRPr>
          </a:p>
          <a:p>
            <a:pPr indent="45720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NAME                                   		DESIRED   CURRENT   READY   AGE</a:t>
            </a:r>
            <a:endParaRPr sz="1200">
              <a:solidFill>
                <a:srgbClr val="FFFFFF"/>
              </a:solidFill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replicaset.extensions/my-replica-set   		3         	3         2       	  13m</a:t>
            </a:r>
            <a:endParaRPr sz="1200">
              <a:solidFill>
                <a:srgbClr val="FFFFFF"/>
              </a:solidFill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708" name="Google Shape;708;p114"/>
          <p:cNvSpPr txBox="1"/>
          <p:nvPr>
            <p:ph idx="1" type="body"/>
          </p:nvPr>
        </p:nvSpPr>
        <p:spPr>
          <a:xfrm>
            <a:off x="311700" y="2371675"/>
            <a:ext cx="8520600" cy="35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Let’s get the list of </a:t>
            </a:r>
            <a:r>
              <a:rPr lang="en"/>
              <a:t>ReplicaSet</a:t>
            </a:r>
            <a:r>
              <a:rPr lang="en"/>
              <a:t> and pods together</a:t>
            </a:r>
            <a:endParaRPr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2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p1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ReplicaSet</a:t>
            </a:r>
            <a:r>
              <a:rPr lang="en"/>
              <a:t>s</a:t>
            </a:r>
            <a:endParaRPr/>
          </a:p>
        </p:txBody>
      </p:sp>
      <p:sp>
        <p:nvSpPr>
          <p:cNvPr id="714" name="Google Shape;714;p115"/>
          <p:cNvSpPr txBox="1"/>
          <p:nvPr>
            <p:ph idx="1" type="body"/>
          </p:nvPr>
        </p:nvSpPr>
        <p:spPr>
          <a:xfrm>
            <a:off x="311700" y="1152475"/>
            <a:ext cx="8520600" cy="35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Let’s manually delete one pod and check what effect it gets on pods listing</a:t>
            </a:r>
            <a:endParaRPr/>
          </a:p>
        </p:txBody>
      </p:sp>
      <p:sp>
        <p:nvSpPr>
          <p:cNvPr id="715" name="Google Shape;715;p115"/>
          <p:cNvSpPr txBox="1"/>
          <p:nvPr>
            <p:ph idx="1" type="body"/>
          </p:nvPr>
        </p:nvSpPr>
        <p:spPr>
          <a:xfrm>
            <a:off x="361250" y="1646025"/>
            <a:ext cx="8520600" cy="29433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00FF00"/>
                </a:solidFill>
              </a:rPr>
              <a:t>aamir@ap-linux:~$</a:t>
            </a:r>
            <a:r>
              <a:rPr b="1" lang="en" sz="1600">
                <a:solidFill>
                  <a:srgbClr val="FFFFFF"/>
                </a:solidFill>
              </a:rPr>
              <a:t> kubectl describe rs my-replica-set </a:t>
            </a:r>
            <a:endParaRPr b="1" sz="1600">
              <a:solidFill>
                <a:srgbClr val="FFFFFF"/>
              </a:solidFill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Name:         my-replica-set</a:t>
            </a:r>
            <a:endParaRPr sz="1200">
              <a:solidFill>
                <a:srgbClr val="FFFFFF"/>
              </a:solidFill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Namespace:    default</a:t>
            </a:r>
            <a:endParaRPr sz="1200">
              <a:solidFill>
                <a:srgbClr val="FFFFFF"/>
              </a:solidFill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Selector:     app=myapp</a:t>
            </a:r>
            <a:endParaRPr sz="1200">
              <a:solidFill>
                <a:srgbClr val="FFFFFF"/>
              </a:solidFill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Labels:       &lt;none&gt;</a:t>
            </a:r>
            <a:endParaRPr sz="1200">
              <a:solidFill>
                <a:srgbClr val="FFFFFF"/>
              </a:solidFill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Annotations:  &lt;none&gt;</a:t>
            </a:r>
            <a:endParaRPr sz="1200">
              <a:solidFill>
                <a:srgbClr val="FFFFFF"/>
              </a:solidFill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Replicas:     3 current / 3 desired</a:t>
            </a:r>
            <a:endParaRPr sz="1200">
              <a:solidFill>
                <a:srgbClr val="FFFFFF"/>
              </a:solidFill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Pods Status:  3 Running / 0 Waiting / 0 Succeeded / 0 Failed</a:t>
            </a:r>
            <a:endParaRPr sz="1200">
              <a:solidFill>
                <a:srgbClr val="FFFFFF"/>
              </a:solidFill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Pod Template:</a:t>
            </a:r>
            <a:endParaRPr sz="1200">
              <a:solidFill>
                <a:srgbClr val="FFFFFF"/>
              </a:solidFill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  Labels:  app=myapp</a:t>
            </a:r>
            <a:endParaRPr sz="1200">
              <a:solidFill>
                <a:srgbClr val="FFFFFF"/>
              </a:solidFill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  Containers:</a:t>
            </a:r>
            <a:endParaRPr sz="1200">
              <a:solidFill>
                <a:srgbClr val="FFFFFF"/>
              </a:solidFill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   my-rs-container:</a:t>
            </a:r>
            <a:endParaRPr sz="1200">
              <a:solidFill>
                <a:srgbClr val="FFFFFF"/>
              </a:solidFill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    Image:        aamirpinger/flag:latest</a:t>
            </a:r>
            <a:endParaRPr sz="1200">
              <a:solidFill>
                <a:srgbClr val="FFFFFF"/>
              </a:solidFill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    ...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9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p1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ReplicaSet</a:t>
            </a:r>
            <a:r>
              <a:rPr lang="en"/>
              <a:t>s</a:t>
            </a:r>
            <a:endParaRPr/>
          </a:p>
        </p:txBody>
      </p:sp>
      <p:sp>
        <p:nvSpPr>
          <p:cNvPr id="721" name="Google Shape;721;p116"/>
          <p:cNvSpPr txBox="1"/>
          <p:nvPr>
            <p:ph idx="1" type="body"/>
          </p:nvPr>
        </p:nvSpPr>
        <p:spPr>
          <a:xfrm>
            <a:off x="311700" y="1152475"/>
            <a:ext cx="8520600" cy="35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Let’s make a Pod out of scope of </a:t>
            </a:r>
            <a:r>
              <a:rPr lang="en"/>
              <a:t>ReplicaSet</a:t>
            </a:r>
            <a:r>
              <a:rPr lang="en"/>
              <a:t>s by changing label of any pod</a:t>
            </a:r>
            <a:endParaRPr/>
          </a:p>
        </p:txBody>
      </p:sp>
      <p:sp>
        <p:nvSpPr>
          <p:cNvPr id="722" name="Google Shape;722;p116"/>
          <p:cNvSpPr txBox="1"/>
          <p:nvPr>
            <p:ph idx="1" type="body"/>
          </p:nvPr>
        </p:nvSpPr>
        <p:spPr>
          <a:xfrm>
            <a:off x="311700" y="2831125"/>
            <a:ext cx="8520600" cy="18801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00FF00"/>
                </a:solidFill>
              </a:rPr>
              <a:t>aamir@ap-linux:~$</a:t>
            </a:r>
            <a:r>
              <a:rPr b="1" lang="en" sz="1600">
                <a:solidFill>
                  <a:srgbClr val="FFFFFF"/>
                </a:solidFill>
              </a:rPr>
              <a:t> kubectl get rs,pod --show-labels</a:t>
            </a:r>
            <a:endParaRPr b="1" sz="16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NAME                   		READY   	STATUS    		RESTARTS   	AGE	LABELS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pod/my-replica-set-4m4kt  	  1/1     	Running   			0          	18m	app=myapp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pod/my-replica-set-8xtwv   	  0/1     	ContainerCreating   		0          	4s	app=myapp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pod/my-replica-set-njndl   	  </a:t>
            </a:r>
            <a:r>
              <a:rPr lang="en" sz="1200">
                <a:solidFill>
                  <a:schemeClr val="lt1"/>
                </a:solidFill>
              </a:rPr>
              <a:t>1/1</a:t>
            </a:r>
            <a:r>
              <a:rPr lang="en" sz="1200">
                <a:solidFill>
                  <a:srgbClr val="FFFFFF"/>
                </a:solidFill>
              </a:rPr>
              <a:t>    	Running   			0          	18m	app=myappNEW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pod/my-replica-set-snhjt  	  1/1    	</a:t>
            </a:r>
            <a:r>
              <a:rPr lang="en" sz="1200">
                <a:solidFill>
                  <a:schemeClr val="lt1"/>
                </a:solidFill>
              </a:rPr>
              <a:t>Running</a:t>
            </a:r>
            <a:r>
              <a:rPr lang="en" sz="1200">
                <a:solidFill>
                  <a:schemeClr val="lt1"/>
                </a:solidFill>
              </a:rPr>
              <a:t>   			0          	13m	app=myapp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....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NAME                                   		DESIRED   CURRENT   READY   AGE	LABELS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replicaset.extensions/my-replica-set   		3         	3         2       	  13m	&lt;none&gt;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723" name="Google Shape;723;p116"/>
          <p:cNvSpPr txBox="1"/>
          <p:nvPr>
            <p:ph idx="1" type="body"/>
          </p:nvPr>
        </p:nvSpPr>
        <p:spPr>
          <a:xfrm>
            <a:off x="361250" y="1646025"/>
            <a:ext cx="8520600" cy="6330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00FF00"/>
                </a:solidFill>
              </a:rPr>
              <a:t>aamir@ap-linux:~$</a:t>
            </a:r>
            <a:r>
              <a:rPr b="1" lang="en" sz="1600">
                <a:solidFill>
                  <a:srgbClr val="FFFFFF"/>
                </a:solidFill>
              </a:rPr>
              <a:t> kubectl label pod </a:t>
            </a:r>
            <a:r>
              <a:rPr b="1" lang="en" sz="1600">
                <a:solidFill>
                  <a:srgbClr val="FFFFFF"/>
                </a:solidFill>
              </a:rPr>
              <a:t>my-replica-set-njndl app=myappNEW --overwrite</a:t>
            </a:r>
            <a:endParaRPr b="1" sz="16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pod/my-replica-set-njndl labeled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724" name="Google Shape;724;p116"/>
          <p:cNvSpPr txBox="1"/>
          <p:nvPr>
            <p:ph idx="1" type="body"/>
          </p:nvPr>
        </p:nvSpPr>
        <p:spPr>
          <a:xfrm>
            <a:off x="311700" y="2371675"/>
            <a:ext cx="8520600" cy="35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Let’s get the list of </a:t>
            </a:r>
            <a:r>
              <a:rPr lang="en"/>
              <a:t>ReplicaSet</a:t>
            </a:r>
            <a:r>
              <a:rPr lang="en"/>
              <a:t> and pods together</a:t>
            </a:r>
            <a:endParaRPr/>
          </a:p>
        </p:txBody>
      </p:sp>
      <p:cxnSp>
        <p:nvCxnSpPr>
          <p:cNvPr id="725" name="Google Shape;725;p116"/>
          <p:cNvCxnSpPr/>
          <p:nvPr/>
        </p:nvCxnSpPr>
        <p:spPr>
          <a:xfrm>
            <a:off x="3141608" y="3760923"/>
            <a:ext cx="1289700" cy="177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4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ALIAS</a:t>
            </a:r>
            <a:endParaRPr sz="3000"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9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p1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ReplicaSet</a:t>
            </a:r>
            <a:r>
              <a:rPr lang="en"/>
              <a:t>s</a:t>
            </a:r>
            <a:endParaRPr/>
          </a:p>
        </p:txBody>
      </p:sp>
      <p:sp>
        <p:nvSpPr>
          <p:cNvPr id="731" name="Google Shape;731;p117"/>
          <p:cNvSpPr txBox="1"/>
          <p:nvPr>
            <p:ph idx="1" type="body"/>
          </p:nvPr>
        </p:nvSpPr>
        <p:spPr>
          <a:xfrm>
            <a:off x="311700" y="1152475"/>
            <a:ext cx="8520600" cy="68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edit any resource you can also use </a:t>
            </a:r>
            <a:endParaRPr/>
          </a:p>
          <a:p>
            <a:pPr indent="0" lvl="0" marL="45720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kubectl </a:t>
            </a:r>
            <a:r>
              <a:rPr b="1" lang="en">
                <a:solidFill>
                  <a:srgbClr val="980000"/>
                </a:solidFill>
              </a:rPr>
              <a:t>edit </a:t>
            </a:r>
            <a:r>
              <a:rPr b="1" lang="en">
                <a:solidFill>
                  <a:srgbClr val="0000FF"/>
                </a:solidFill>
              </a:rPr>
              <a:t>&lt;resource type&gt;</a:t>
            </a:r>
            <a:r>
              <a:rPr b="1" lang="en">
                <a:solidFill>
                  <a:srgbClr val="980000"/>
                </a:solidFill>
              </a:rPr>
              <a:t> &lt;resource name&gt;</a:t>
            </a:r>
            <a:endParaRPr b="1">
              <a:solidFill>
                <a:srgbClr val="980000"/>
              </a:solidFill>
            </a:endParaRPr>
          </a:p>
        </p:txBody>
      </p:sp>
      <p:sp>
        <p:nvSpPr>
          <p:cNvPr id="732" name="Google Shape;732;p117"/>
          <p:cNvSpPr txBox="1"/>
          <p:nvPr>
            <p:ph idx="1" type="body"/>
          </p:nvPr>
        </p:nvSpPr>
        <p:spPr>
          <a:xfrm>
            <a:off x="311700" y="2234050"/>
            <a:ext cx="8520600" cy="24774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00FF00"/>
                </a:solidFill>
              </a:rPr>
              <a:t>aamir@ap-linux:~$</a:t>
            </a:r>
            <a:r>
              <a:rPr b="1" lang="en" sz="1600">
                <a:solidFill>
                  <a:schemeClr val="lt1"/>
                </a:solidFill>
              </a:rPr>
              <a:t> kubectl edit pod my-replica-set-njndl</a:t>
            </a:r>
            <a:endParaRPr b="1" sz="1600">
              <a:solidFill>
                <a:schemeClr val="lt1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pod/my-replica-set-njndl edited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00FF00"/>
                </a:solidFill>
              </a:rPr>
              <a:t>aamir@ap-linux:~$</a:t>
            </a:r>
            <a:r>
              <a:rPr b="1" lang="en" sz="1600">
                <a:solidFill>
                  <a:srgbClr val="FFFFFF"/>
                </a:solidFill>
              </a:rPr>
              <a:t> kubectl get rs,pod --show-labels</a:t>
            </a:r>
            <a:endParaRPr b="1" sz="16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NAME                   		READY   	STATUS    		RESTARTS   	AGE	LABELS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pod/my-replica-set-4m4kt  	  1/1     	Running   			0          	26m	app=myapp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pod/my-replica-set-8xtwv   	  0/1     	</a:t>
            </a:r>
            <a:r>
              <a:rPr lang="en" sz="1200">
                <a:solidFill>
                  <a:srgbClr val="FFFFFF"/>
                </a:solidFill>
              </a:rPr>
              <a:t>Terminating</a:t>
            </a:r>
            <a:r>
              <a:rPr lang="en" sz="1200">
                <a:solidFill>
                  <a:srgbClr val="FFFFFF"/>
                </a:solidFill>
              </a:rPr>
              <a:t>   		0          	10m	app=myapp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pod/my-replica-set-njndl   	  </a:t>
            </a:r>
            <a:r>
              <a:rPr lang="en" sz="1200">
                <a:solidFill>
                  <a:schemeClr val="lt1"/>
                </a:solidFill>
              </a:rPr>
              <a:t>1/1</a:t>
            </a:r>
            <a:r>
              <a:rPr lang="en" sz="1200">
                <a:solidFill>
                  <a:srgbClr val="FFFFFF"/>
                </a:solidFill>
              </a:rPr>
              <a:t>    	Running   			0          	26m	app=myapp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pod/my-replica-set-snhjt  	  1/1    	Running   			0          	20m	app=myapp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....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NAME                                   		DESIRED   CURRENT   READY   AGE	LABELS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replicaset.extensions/my-replica-set   		3         	3         3       	  26m	&lt;none&gt;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733" name="Google Shape;733;p117"/>
          <p:cNvSpPr txBox="1"/>
          <p:nvPr>
            <p:ph idx="1" type="body"/>
          </p:nvPr>
        </p:nvSpPr>
        <p:spPr>
          <a:xfrm>
            <a:off x="311700" y="1838275"/>
            <a:ext cx="8520600" cy="35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Let’s make the lable again app=myapp of pod my-replica-set-njndl</a:t>
            </a:r>
            <a:endParaRPr/>
          </a:p>
        </p:txBody>
      </p:sp>
      <p:cxnSp>
        <p:nvCxnSpPr>
          <p:cNvPr id="734" name="Google Shape;734;p117"/>
          <p:cNvCxnSpPr/>
          <p:nvPr/>
        </p:nvCxnSpPr>
        <p:spPr>
          <a:xfrm>
            <a:off x="3141608" y="3608523"/>
            <a:ext cx="8325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8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1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ReplicaSet</a:t>
            </a:r>
            <a:r>
              <a:rPr lang="en"/>
              <a:t>s</a:t>
            </a:r>
            <a:endParaRPr/>
          </a:p>
        </p:txBody>
      </p:sp>
      <p:sp>
        <p:nvSpPr>
          <p:cNvPr id="740" name="Google Shape;740;p118"/>
          <p:cNvSpPr txBox="1"/>
          <p:nvPr>
            <p:ph idx="1" type="body"/>
          </p:nvPr>
        </p:nvSpPr>
        <p:spPr>
          <a:xfrm>
            <a:off x="311700" y="1152475"/>
            <a:ext cx="4266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We used matchLabels in selector of </a:t>
            </a:r>
            <a:r>
              <a:rPr lang="en" sz="1600"/>
              <a:t>ReplicaSet</a:t>
            </a:r>
            <a:r>
              <a:rPr lang="en" sz="1600"/>
              <a:t> configuration in which we can add multiple labels </a:t>
            </a:r>
            <a:endParaRPr sz="1600"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Based on those labels </a:t>
            </a:r>
            <a:r>
              <a:rPr lang="en" sz="1600"/>
              <a:t>ReplicaSet</a:t>
            </a:r>
            <a:r>
              <a:rPr lang="en" sz="1600"/>
              <a:t> will look for pods that have all those labels together and group them</a:t>
            </a:r>
            <a:endParaRPr sz="1600"/>
          </a:p>
          <a:p>
            <a:pPr indent="-330200" lvl="0" marL="457200" rtl="0" algn="l">
              <a:spcBef>
                <a:spcPts val="1000"/>
              </a:spcBef>
              <a:spcAft>
                <a:spcPts val="1000"/>
              </a:spcAft>
              <a:buSzPts val="1600"/>
              <a:buChar char="●"/>
            </a:pPr>
            <a:r>
              <a:rPr lang="en" sz="1600"/>
              <a:t>In </a:t>
            </a:r>
            <a:r>
              <a:rPr lang="en" sz="1600"/>
              <a:t>ReplicaSet</a:t>
            </a:r>
            <a:r>
              <a:rPr lang="en" sz="1600"/>
              <a:t> you can even add additional expressions to the selector</a:t>
            </a:r>
            <a:endParaRPr sz="1600"/>
          </a:p>
        </p:txBody>
      </p:sp>
      <p:sp>
        <p:nvSpPr>
          <p:cNvPr id="741" name="Google Shape;741;p118"/>
          <p:cNvSpPr txBox="1"/>
          <p:nvPr>
            <p:ph idx="1" type="body"/>
          </p:nvPr>
        </p:nvSpPr>
        <p:spPr>
          <a:xfrm>
            <a:off x="4993225" y="1152475"/>
            <a:ext cx="3839100" cy="34164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sz="1050">
              <a:solidFill>
                <a:srgbClr val="8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metadata</a:t>
            </a: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0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my-replica-set</a:t>
            </a:r>
            <a:endParaRPr sz="105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spec</a:t>
            </a: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replicas</a:t>
            </a: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050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endParaRPr sz="1050">
              <a:solidFill>
                <a:srgbClr val="09885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selector</a:t>
            </a: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5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matchExpressions</a:t>
            </a: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- </a:t>
            </a:r>
            <a:r>
              <a:rPr lang="en" sz="105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key</a:t>
            </a: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0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endParaRPr sz="105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operator</a:t>
            </a: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0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endParaRPr sz="105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values</a:t>
            </a: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- </a:t>
            </a:r>
            <a:r>
              <a:rPr lang="en" sz="10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myapp</a:t>
            </a:r>
            <a:endParaRPr sz="105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template</a:t>
            </a: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5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metadata</a:t>
            </a: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labels</a:t>
            </a: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/>
          </a:p>
        </p:txBody>
      </p:sp>
      <p:sp>
        <p:nvSpPr>
          <p:cNvPr id="742" name="Google Shape;742;p118"/>
          <p:cNvSpPr/>
          <p:nvPr/>
        </p:nvSpPr>
        <p:spPr>
          <a:xfrm>
            <a:off x="5112300" y="2544950"/>
            <a:ext cx="1771800" cy="11067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6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p1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ReplicaSet</a:t>
            </a:r>
            <a:r>
              <a:rPr lang="en"/>
              <a:t>s</a:t>
            </a:r>
            <a:endParaRPr/>
          </a:p>
        </p:txBody>
      </p:sp>
      <p:sp>
        <p:nvSpPr>
          <p:cNvPr id="748" name="Google Shape;748;p1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There are 4 operators for matchExpressions</a:t>
            </a:r>
            <a:endParaRPr sz="1600"/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SzPts val="1600"/>
              <a:buChar char="○"/>
            </a:pPr>
            <a:r>
              <a:rPr b="1" lang="en" sz="1600">
                <a:solidFill>
                  <a:srgbClr val="800000"/>
                </a:solidFill>
              </a:rPr>
              <a:t>In, </a:t>
            </a:r>
            <a:endParaRPr b="1" sz="1600">
              <a:solidFill>
                <a:srgbClr val="800000"/>
              </a:solidFill>
            </a:endParaRPr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SzPts val="1600"/>
              <a:buChar char="○"/>
            </a:pPr>
            <a:r>
              <a:rPr b="1" lang="en" sz="1600">
                <a:solidFill>
                  <a:srgbClr val="800000"/>
                </a:solidFill>
              </a:rPr>
              <a:t>notIn, </a:t>
            </a:r>
            <a:endParaRPr b="1" sz="1600">
              <a:solidFill>
                <a:srgbClr val="800000"/>
              </a:solidFill>
            </a:endParaRPr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SzPts val="1600"/>
              <a:buChar char="○"/>
            </a:pPr>
            <a:r>
              <a:rPr b="1" lang="en" sz="1600">
                <a:solidFill>
                  <a:srgbClr val="800000"/>
                </a:solidFill>
              </a:rPr>
              <a:t>Exists, </a:t>
            </a:r>
            <a:endParaRPr b="1" sz="1600">
              <a:solidFill>
                <a:srgbClr val="800000"/>
              </a:solidFill>
            </a:endParaRPr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SzPts val="1600"/>
              <a:buChar char="○"/>
            </a:pPr>
            <a:r>
              <a:rPr b="1" lang="en" sz="1600">
                <a:solidFill>
                  <a:srgbClr val="800000"/>
                </a:solidFill>
              </a:rPr>
              <a:t>Does</a:t>
            </a:r>
            <a:r>
              <a:rPr b="1" lang="en" sz="1600">
                <a:solidFill>
                  <a:schemeClr val="dk1"/>
                </a:solidFill>
              </a:rPr>
              <a:t>Not</a:t>
            </a:r>
            <a:r>
              <a:rPr b="1" lang="en" sz="1600">
                <a:solidFill>
                  <a:srgbClr val="800000"/>
                </a:solidFill>
              </a:rPr>
              <a:t>Exist</a:t>
            </a:r>
            <a:endParaRPr b="1" sz="1600">
              <a:solidFill>
                <a:srgbClr val="800000"/>
              </a:solidFill>
            </a:endParaRPr>
          </a:p>
          <a:p>
            <a:pPr indent="-330200" lvl="0" marL="457200" rtl="0" algn="l">
              <a:lnSpc>
                <a:spcPct val="135714"/>
              </a:lnSpc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It’s important to remember that If you specify both matchLabels and matchExpressions then all the labels must match to group the resource</a:t>
            </a:r>
            <a:endParaRPr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2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p1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ReplicaSets</a:t>
            </a:r>
            <a:endParaRPr/>
          </a:p>
        </p:txBody>
      </p:sp>
      <p:sp>
        <p:nvSpPr>
          <p:cNvPr id="754" name="Google Shape;754;p1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 of the three parts of ReplicaSet can be modified at runtime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Only changes to the replica count will affect existing pods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Changes to label selector and pod template in ReplicaSet will only affect new containers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/>
              <a:t>Due to change in label selector or pod label itself, If existing pods fall out of the scope of the ReplicaSet, so the controller stops caring about them</a:t>
            </a:r>
            <a:endParaRPr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8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p12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POD </a:t>
            </a:r>
            <a:r>
              <a:rPr lang="en"/>
              <a:t>SCALING</a:t>
            </a:r>
            <a:endParaRPr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3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1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Pod Scaling</a:t>
            </a:r>
            <a:endParaRPr/>
          </a:p>
        </p:txBody>
      </p:sp>
      <p:sp>
        <p:nvSpPr>
          <p:cNvPr id="765" name="Google Shape;765;p1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ReplicaSets</a:t>
            </a:r>
            <a:r>
              <a:rPr lang="en"/>
              <a:t> make sure a desired number of pod instances is always running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Scaling number of pods up and down can be done anytime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you will scale up, ReplicaSet will add more pod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/>
              <a:t>If you will scale down, ReplicaSet will terminate pods to match the numbers</a:t>
            </a:r>
            <a:endParaRPr/>
          </a:p>
        </p:txBody>
      </p:sp>
      <p:sp>
        <p:nvSpPr>
          <p:cNvPr id="766" name="Google Shape;766;p122"/>
          <p:cNvSpPr txBox="1"/>
          <p:nvPr>
            <p:ph idx="1" type="body"/>
          </p:nvPr>
        </p:nvSpPr>
        <p:spPr>
          <a:xfrm>
            <a:off x="311700" y="2987250"/>
            <a:ext cx="8520600" cy="17241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00FF00"/>
                </a:solidFill>
              </a:rPr>
              <a:t>aamir@ap-linux:~$</a:t>
            </a:r>
            <a:r>
              <a:rPr b="1" lang="en" sz="1600">
                <a:solidFill>
                  <a:schemeClr val="lt1"/>
                </a:solidFill>
              </a:rPr>
              <a:t> </a:t>
            </a:r>
            <a:r>
              <a:rPr b="1" lang="en" sz="1600">
                <a:solidFill>
                  <a:schemeClr val="lt1"/>
                </a:solidFill>
              </a:rPr>
              <a:t> kubectl scale rs my-replica-set --replicas=5</a:t>
            </a:r>
            <a:endParaRPr b="1" sz="1600">
              <a:solidFill>
                <a:schemeClr val="lt1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replicaset.extensions/my-replica-set scaled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00FF00"/>
                </a:solidFill>
              </a:rPr>
              <a:t>aamir@ap-linux:~$</a:t>
            </a:r>
            <a:r>
              <a:rPr b="1" lang="en" sz="1600">
                <a:solidFill>
                  <a:schemeClr val="lt1"/>
                </a:solidFill>
              </a:rPr>
              <a:t>  kubectl get rs</a:t>
            </a:r>
            <a:endParaRPr b="1" sz="1600">
              <a:solidFill>
                <a:schemeClr val="lt1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NAME                                   		DESIRED   CURRENT   READY   AGE     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replicaset.extensions/my-replica-set   		5         5         	5       	4h17m   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00FF00"/>
                </a:solidFill>
              </a:rPr>
              <a:t>aamir@ap-linux:~$</a:t>
            </a:r>
            <a:r>
              <a:rPr b="1" lang="en" sz="1600">
                <a:solidFill>
                  <a:schemeClr val="lt1"/>
                </a:solidFill>
              </a:rPr>
              <a:t>  kubectl scale rs my-replica-set --replicas=2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replicaset.extensions/my-replica-set scaled</a:t>
            </a:r>
            <a:endParaRPr sz="12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0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p1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Pod Scaling</a:t>
            </a:r>
            <a:endParaRPr/>
          </a:p>
        </p:txBody>
      </p:sp>
      <p:sp>
        <p:nvSpPr>
          <p:cNvPr id="772" name="Google Shape;772;p123"/>
          <p:cNvSpPr txBox="1"/>
          <p:nvPr>
            <p:ph idx="1" type="body"/>
          </p:nvPr>
        </p:nvSpPr>
        <p:spPr>
          <a:xfrm>
            <a:off x="311700" y="1152475"/>
            <a:ext cx="8520600" cy="25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Even if you delete or add a pod manually with the same labels used by replicaSets to group the pods, it will automatically add or terminate pods to match the exact numbers provided to replicaSets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When you delete a replicaSet all the pods under that replicaSet will also get terminated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/>
              <a:t>Kubernetes does provide --cascade=false option for deleting only replicaSet and not the pods under it</a:t>
            </a:r>
            <a:endParaRPr/>
          </a:p>
        </p:txBody>
      </p:sp>
      <p:sp>
        <p:nvSpPr>
          <p:cNvPr id="773" name="Google Shape;773;p123"/>
          <p:cNvSpPr txBox="1"/>
          <p:nvPr>
            <p:ph idx="1" type="body"/>
          </p:nvPr>
        </p:nvSpPr>
        <p:spPr>
          <a:xfrm>
            <a:off x="763800" y="3996100"/>
            <a:ext cx="7616400" cy="7152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00FF00"/>
                </a:solidFill>
              </a:rPr>
              <a:t>aamir@ap-linux:~$</a:t>
            </a:r>
            <a:r>
              <a:rPr b="1" lang="en" sz="1600">
                <a:solidFill>
                  <a:schemeClr val="lt1"/>
                </a:solidFill>
              </a:rPr>
              <a:t>  kubectl delete rs my-replica-set --cascade=false</a:t>
            </a:r>
            <a:endParaRPr b="1" sz="1600">
              <a:solidFill>
                <a:schemeClr val="lt1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replicaset.extensions "my-replica-set" deleted</a:t>
            </a:r>
            <a:endParaRPr sz="12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7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p12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JOB</a:t>
            </a:r>
            <a:endParaRPr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2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p1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Job</a:t>
            </a:r>
            <a:endParaRPr/>
          </a:p>
        </p:txBody>
      </p:sp>
      <p:sp>
        <p:nvSpPr>
          <p:cNvPr id="784" name="Google Shape;784;p1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Job is another resource in kubernetes</a:t>
            </a:r>
            <a:endParaRPr/>
          </a:p>
          <a:p>
            <a:pPr indent="-342900" lvl="0" marL="457200" rtl="0" algn="l">
              <a:lnSpc>
                <a:spcPct val="114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It’s basically a Pod which we create under the type (kind) of Job</a:t>
            </a:r>
            <a:endParaRPr/>
          </a:p>
          <a:p>
            <a:pPr indent="-342900" lvl="0" marL="457200" rtl="0" algn="l">
              <a:lnSpc>
                <a:spcPct val="114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job resource is used to create a pod which terminates automatically when the defined job of that pods successfully completed</a:t>
            </a:r>
            <a:endParaRPr/>
          </a:p>
          <a:p>
            <a:pPr indent="-342900" lvl="0" marL="457200" rtl="0" algn="l">
              <a:lnSpc>
                <a:spcPct val="114000"/>
              </a:lnSpc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en"/>
              <a:t>A job resource creates one or more pods and ensures that a specified number of them successfully terminate</a:t>
            </a:r>
            <a:endParaRPr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8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p1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Job</a:t>
            </a:r>
            <a:endParaRPr/>
          </a:p>
        </p:txBody>
      </p:sp>
      <p:sp>
        <p:nvSpPr>
          <p:cNvPr id="790" name="Google Shape;790;p1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Job object will start a new Pod if the first pod fails or is deleted (for example due to a node hardware failure or a node reboot)</a:t>
            </a:r>
            <a:endParaRPr/>
          </a:p>
          <a:p>
            <a:pPr indent="-342900" lvl="0" marL="457200" rtl="0" algn="l">
              <a:lnSpc>
                <a:spcPct val="114000"/>
              </a:lnSpc>
              <a:spcBef>
                <a:spcPts val="18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Job can also be used to run multiple pods in parallel</a:t>
            </a:r>
            <a:endParaRPr/>
          </a:p>
          <a:p>
            <a:pPr indent="-342900" lvl="0" marL="457200" rtl="0" algn="l">
              <a:lnSpc>
                <a:spcPct val="114000"/>
              </a:lnSpc>
              <a:spcBef>
                <a:spcPts val="1800"/>
              </a:spcBef>
              <a:spcAft>
                <a:spcPts val="1800"/>
              </a:spcAft>
              <a:buSzPts val="1800"/>
              <a:buChar char="●"/>
            </a:pPr>
            <a:r>
              <a:rPr lang="en"/>
              <a:t>Deleting a Job resource will cleanup the pods it created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Alias</a:t>
            </a:r>
            <a:endParaRPr/>
          </a:p>
        </p:txBody>
      </p:sp>
      <p:sp>
        <p:nvSpPr>
          <p:cNvPr id="228" name="Google Shape;228;p46"/>
          <p:cNvSpPr txBox="1"/>
          <p:nvPr>
            <p:ph idx="1" type="body"/>
          </p:nvPr>
        </p:nvSpPr>
        <p:spPr>
          <a:xfrm>
            <a:off x="311700" y="1152475"/>
            <a:ext cx="8520600" cy="14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 you will go further you will see you will be typing kubernetes long command again and again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/>
              <a:t>We can use Linux alias command to make the long commands shorter. For example</a:t>
            </a:r>
            <a:endParaRPr/>
          </a:p>
        </p:txBody>
      </p:sp>
      <p:sp>
        <p:nvSpPr>
          <p:cNvPr id="229" name="Google Shape;229;p46"/>
          <p:cNvSpPr txBox="1"/>
          <p:nvPr>
            <p:ph idx="1" type="body"/>
          </p:nvPr>
        </p:nvSpPr>
        <p:spPr>
          <a:xfrm>
            <a:off x="311700" y="2644250"/>
            <a:ext cx="8520600" cy="18651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FF00"/>
                </a:solidFill>
              </a:rPr>
              <a:t>aamir@ap-linux:~$</a:t>
            </a:r>
            <a:r>
              <a:rPr b="1" lang="en" sz="1600">
                <a:solidFill>
                  <a:srgbClr val="FFFFFF"/>
                </a:solidFill>
              </a:rPr>
              <a:t> alias kg=”kubectl get”</a:t>
            </a:r>
            <a:endParaRPr b="1" sz="1600">
              <a:solidFill>
                <a:srgbClr val="FFFFFF"/>
              </a:solidFill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FF00"/>
                </a:solidFill>
              </a:rPr>
              <a:t>aamir@ap-linux:~$</a:t>
            </a:r>
            <a:r>
              <a:rPr b="1" lang="en" sz="1600">
                <a:solidFill>
                  <a:srgbClr val="FFFFFF"/>
                </a:solidFill>
              </a:rPr>
              <a:t> kg nodes</a:t>
            </a:r>
            <a:endParaRPr b="1" sz="1600">
              <a:solidFill>
                <a:srgbClr val="FFFFFF"/>
              </a:solidFill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NAME 	STATUS	ROLES 	AGE 	VERSION</a:t>
            </a:r>
            <a:endParaRPr sz="1200">
              <a:solidFill>
                <a:srgbClr val="FFFFFF"/>
              </a:solidFill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Minikube 	Ready 	master	1m 	 v1.14.3</a:t>
            </a:r>
            <a:endParaRPr sz="1200">
              <a:solidFill>
                <a:srgbClr val="FFFFFF"/>
              </a:solidFill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FF00"/>
                </a:solidFill>
              </a:rPr>
              <a:t>aamir@ap-linux:~$</a:t>
            </a:r>
            <a:r>
              <a:rPr b="1" lang="en" sz="1600">
                <a:solidFill>
                  <a:srgbClr val="FFFFFF"/>
                </a:solidFill>
              </a:rPr>
              <a:t> kg no</a:t>
            </a:r>
            <a:endParaRPr b="1" sz="1600">
              <a:solidFill>
                <a:srgbClr val="FFFFFF"/>
              </a:solidFill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NAME 	STATUS	ROLES 	AGE 	VERSION</a:t>
            </a:r>
            <a:endParaRPr sz="1200">
              <a:solidFill>
                <a:srgbClr val="FFFFFF"/>
              </a:solidFill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Minikube 	Ready 	master	1m 	 v1.14.3</a:t>
            </a:r>
            <a:endParaRPr sz="1200">
              <a:solidFill>
                <a:srgbClr val="FFFFFF"/>
              </a:solidFill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00FF00"/>
              </a:solidFill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4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p1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Job</a:t>
            </a:r>
            <a:endParaRPr/>
          </a:p>
        </p:txBody>
      </p:sp>
      <p:sp>
        <p:nvSpPr>
          <p:cNvPr id="796" name="Google Shape;796;p127"/>
          <p:cNvSpPr txBox="1"/>
          <p:nvPr>
            <p:ph idx="1" type="body"/>
          </p:nvPr>
        </p:nvSpPr>
        <p:spPr>
          <a:xfrm>
            <a:off x="5352425" y="1152475"/>
            <a:ext cx="3480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restartPolicy</a:t>
            </a:r>
            <a:r>
              <a:rPr b="1"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Never</a:t>
            </a:r>
            <a:r>
              <a:rPr lang="en" sz="1600"/>
              <a:t> or </a:t>
            </a:r>
            <a:r>
              <a:rPr b="1" lang="en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OnFailure</a:t>
            </a:r>
            <a:r>
              <a:rPr lang="en" sz="1600"/>
              <a:t> is allowed</a:t>
            </a:r>
            <a:endParaRPr sz="1600"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OnFailure</a:t>
            </a:r>
            <a:r>
              <a:rPr lang="en" sz="1600"/>
              <a:t> - the Pod stays on the node, but the Container get a restart</a:t>
            </a:r>
            <a:endParaRPr sz="1600"/>
          </a:p>
          <a:p>
            <a:pPr indent="-330200" lvl="0" marL="457200" rtl="0" algn="l">
              <a:spcBef>
                <a:spcPts val="1000"/>
              </a:spcBef>
              <a:spcAft>
                <a:spcPts val="1000"/>
              </a:spcAft>
              <a:buSzPts val="1600"/>
              <a:buChar char="●"/>
            </a:pPr>
            <a:r>
              <a:rPr b="1" lang="en" sz="1600"/>
              <a:t>Never</a:t>
            </a:r>
            <a:r>
              <a:rPr lang="en" sz="1600"/>
              <a:t> - the Job controller starts a new Pod and leave the unsuccessful pod as it is</a:t>
            </a:r>
            <a:endParaRPr sz="1600"/>
          </a:p>
        </p:txBody>
      </p:sp>
      <p:sp>
        <p:nvSpPr>
          <p:cNvPr id="797" name="Google Shape;797;p127"/>
          <p:cNvSpPr txBox="1"/>
          <p:nvPr>
            <p:ph idx="1" type="body"/>
          </p:nvPr>
        </p:nvSpPr>
        <p:spPr>
          <a:xfrm>
            <a:off x="311700" y="1152475"/>
            <a:ext cx="4984200" cy="34164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apiVersion</a:t>
            </a: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1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batch/v1</a:t>
            </a:r>
            <a:endParaRPr sz="11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kind</a:t>
            </a: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1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Job</a:t>
            </a:r>
            <a:endParaRPr sz="11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metadata</a:t>
            </a: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1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whalesay</a:t>
            </a:r>
            <a:endParaRPr sz="11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spec</a:t>
            </a: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template</a:t>
            </a: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0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spec</a:t>
            </a: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" sz="110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containers</a:t>
            </a: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- </a:t>
            </a:r>
            <a:r>
              <a:rPr lang="en" sz="110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1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whalesay</a:t>
            </a:r>
            <a:endParaRPr sz="11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10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image</a:t>
            </a: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1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docker/whalesay</a:t>
            </a:r>
            <a:endParaRPr sz="11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10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command</a:t>
            </a: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[</a:t>
            </a:r>
            <a:r>
              <a:rPr lang="en" sz="11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"cowsay"</a:t>
            </a: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 </a:t>
            </a:r>
            <a:r>
              <a:rPr lang="en" sz="11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"This is a Kubernetes Job!"</a:t>
            </a: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" sz="110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restartPolicy</a:t>
            </a: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1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Never</a:t>
            </a:r>
            <a:endParaRPr sz="11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backoffLimit</a:t>
            </a: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100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endParaRPr sz="1100">
              <a:solidFill>
                <a:srgbClr val="09885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activeDeadlineSeconds</a:t>
            </a: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100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60</a:t>
            </a:r>
            <a:endParaRPr sz="1100">
              <a:solidFill>
                <a:srgbClr val="09885A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98" name="Google Shape;798;p127"/>
          <p:cNvSpPr txBox="1"/>
          <p:nvPr/>
        </p:nvSpPr>
        <p:spPr>
          <a:xfrm>
            <a:off x="5167065" y="4642226"/>
            <a:ext cx="3973800" cy="2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999999"/>
                </a:solidFill>
              </a:rPr>
              <a:t>Source 2</a:t>
            </a:r>
            <a:r>
              <a:rPr lang="en" sz="1100">
                <a:solidFill>
                  <a:srgbClr val="999999"/>
                </a:solidFill>
              </a:rPr>
              <a:t>: https://eksworkshop.com/batch/jobs/</a:t>
            </a:r>
            <a:endParaRPr sz="1100">
              <a:solidFill>
                <a:srgbClr val="999999"/>
              </a:solidFill>
            </a:endParaRPr>
          </a:p>
        </p:txBody>
      </p:sp>
      <p:sp>
        <p:nvSpPr>
          <p:cNvPr id="799" name="Google Shape;799;p127"/>
          <p:cNvSpPr txBox="1"/>
          <p:nvPr/>
        </p:nvSpPr>
        <p:spPr>
          <a:xfrm>
            <a:off x="463050" y="4648800"/>
            <a:ext cx="5848500" cy="2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999999"/>
                </a:solidFill>
              </a:rPr>
              <a:t>Source 1</a:t>
            </a:r>
            <a:r>
              <a:rPr lang="en" sz="1050">
                <a:solidFill>
                  <a:srgbClr val="999999"/>
                </a:solidFill>
              </a:rPr>
              <a:t>: https://kubernetes.io/docs/concepts/workloads/controllers/jobs-run-to-completion/</a:t>
            </a:r>
            <a:endParaRPr sz="1050"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3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p1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Job</a:t>
            </a:r>
            <a:endParaRPr/>
          </a:p>
        </p:txBody>
      </p:sp>
      <p:sp>
        <p:nvSpPr>
          <p:cNvPr id="805" name="Google Shape;805;p128"/>
          <p:cNvSpPr txBox="1"/>
          <p:nvPr>
            <p:ph idx="1" type="body"/>
          </p:nvPr>
        </p:nvSpPr>
        <p:spPr>
          <a:xfrm>
            <a:off x="5295900" y="1152475"/>
            <a:ext cx="3536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backoffLimit</a:t>
            </a:r>
            <a:r>
              <a:rPr lang="en" sz="1500"/>
              <a:t> </a:t>
            </a:r>
            <a:endParaRPr sz="1500"/>
          </a:p>
          <a:p>
            <a:pPr indent="-323850" lvl="1" marL="457200" rtl="0" algn="l">
              <a:spcBef>
                <a:spcPts val="100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Specify the number of retries before considering a Job as failed</a:t>
            </a:r>
            <a:endParaRPr sz="1500"/>
          </a:p>
          <a:p>
            <a:pPr indent="-323850" lvl="1" marL="457200" rtl="0" algn="l">
              <a:spcBef>
                <a:spcPts val="100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6 is default retries set back-off limit by kubernetes</a:t>
            </a:r>
            <a:endParaRPr sz="1500"/>
          </a:p>
          <a:p>
            <a:pPr indent="-323850" lvl="1" marL="457200" rtl="0" algn="l">
              <a:spcBef>
                <a:spcPts val="1000"/>
              </a:spcBef>
              <a:spcAft>
                <a:spcPts val="1000"/>
              </a:spcAft>
              <a:buSzPts val="1500"/>
              <a:buChar char="○"/>
            </a:pPr>
            <a:r>
              <a:rPr lang="en" sz="1500"/>
              <a:t>Failed Pods associated with the Job are recreated by the Job controller with an exponential back-off delay (10s, 20s, 40s …) capped at six minutes</a:t>
            </a:r>
            <a:endParaRPr b="1" sz="1500">
              <a:solidFill>
                <a:srgbClr val="8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06" name="Google Shape;806;p128"/>
          <p:cNvSpPr txBox="1"/>
          <p:nvPr>
            <p:ph idx="1" type="body"/>
          </p:nvPr>
        </p:nvSpPr>
        <p:spPr>
          <a:xfrm>
            <a:off x="311700" y="1152475"/>
            <a:ext cx="4984200" cy="34164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apiVersion</a:t>
            </a: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1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batch/v1</a:t>
            </a:r>
            <a:endParaRPr sz="11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kind</a:t>
            </a: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1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Job</a:t>
            </a:r>
            <a:endParaRPr sz="11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metadata</a:t>
            </a: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1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whalesay</a:t>
            </a:r>
            <a:endParaRPr sz="11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spec</a:t>
            </a: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template</a:t>
            </a: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0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spec</a:t>
            </a: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" sz="110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containers</a:t>
            </a: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- </a:t>
            </a:r>
            <a:r>
              <a:rPr lang="en" sz="110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1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whalesay</a:t>
            </a:r>
            <a:endParaRPr sz="11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10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image</a:t>
            </a: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1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docker/whalesay</a:t>
            </a:r>
            <a:endParaRPr sz="11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10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command</a:t>
            </a: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[</a:t>
            </a:r>
            <a:r>
              <a:rPr lang="en" sz="11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"cowsay"</a:t>
            </a: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 </a:t>
            </a:r>
            <a:r>
              <a:rPr lang="en" sz="11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"This is a Kubernetes Job!"</a:t>
            </a: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" sz="110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restartPolicy</a:t>
            </a: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1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Never</a:t>
            </a:r>
            <a:endParaRPr sz="11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backoffLimit</a:t>
            </a: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100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endParaRPr sz="1100">
              <a:solidFill>
                <a:srgbClr val="09885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activeDeadlineSeconds</a:t>
            </a: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100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60</a:t>
            </a:r>
            <a:endParaRPr sz="1100">
              <a:solidFill>
                <a:srgbClr val="09885A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07" name="Google Shape;807;p128"/>
          <p:cNvSpPr txBox="1"/>
          <p:nvPr/>
        </p:nvSpPr>
        <p:spPr>
          <a:xfrm>
            <a:off x="5167065" y="4642226"/>
            <a:ext cx="3973800" cy="2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999999"/>
                </a:solidFill>
              </a:rPr>
              <a:t>Source 2</a:t>
            </a:r>
            <a:r>
              <a:rPr lang="en" sz="1100">
                <a:solidFill>
                  <a:srgbClr val="999999"/>
                </a:solidFill>
              </a:rPr>
              <a:t>: https://eksworkshop.com/batch/jobs/</a:t>
            </a:r>
            <a:endParaRPr sz="1100">
              <a:solidFill>
                <a:srgbClr val="999999"/>
              </a:solidFill>
            </a:endParaRPr>
          </a:p>
        </p:txBody>
      </p:sp>
      <p:sp>
        <p:nvSpPr>
          <p:cNvPr id="808" name="Google Shape;808;p128"/>
          <p:cNvSpPr txBox="1"/>
          <p:nvPr/>
        </p:nvSpPr>
        <p:spPr>
          <a:xfrm>
            <a:off x="463050" y="4648800"/>
            <a:ext cx="5848500" cy="2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999999"/>
                </a:solidFill>
              </a:rPr>
              <a:t>Source 1</a:t>
            </a:r>
            <a:r>
              <a:rPr lang="en" sz="1050">
                <a:solidFill>
                  <a:srgbClr val="999999"/>
                </a:solidFill>
              </a:rPr>
              <a:t>: https://kubernetes.io/docs/concepts/workloads/controllers/jobs-run-to-completion/</a:t>
            </a:r>
            <a:endParaRPr sz="1050"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2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Google Shape;813;p1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Job</a:t>
            </a:r>
            <a:endParaRPr/>
          </a:p>
        </p:txBody>
      </p:sp>
      <p:sp>
        <p:nvSpPr>
          <p:cNvPr id="814" name="Google Shape;814;p129"/>
          <p:cNvSpPr txBox="1"/>
          <p:nvPr>
            <p:ph idx="1" type="body"/>
          </p:nvPr>
        </p:nvSpPr>
        <p:spPr>
          <a:xfrm>
            <a:off x="5372325" y="1152475"/>
            <a:ext cx="345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activeDeadlineSeconds</a:t>
            </a:r>
            <a:r>
              <a:rPr lang="en" sz="1600"/>
              <a:t> </a:t>
            </a:r>
            <a:endParaRPr sz="1600"/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Applies to the duration of the job</a:t>
            </a:r>
            <a:endParaRPr sz="1600"/>
          </a:p>
          <a:p>
            <a:pPr indent="-330200" lvl="1" marL="914400" rtl="0" algn="l">
              <a:spcBef>
                <a:spcPts val="1000"/>
              </a:spcBef>
              <a:spcAft>
                <a:spcPts val="1000"/>
              </a:spcAft>
              <a:buSzPts val="1600"/>
              <a:buChar char="○"/>
            </a:pPr>
            <a:r>
              <a:rPr lang="en" sz="1600"/>
              <a:t>Once a Job reaches activeDeadlineSeconds, all of its Pods are terminated and the Job status will become type: Failed with reason: DeadlineExceeded</a:t>
            </a:r>
            <a:endParaRPr b="1" sz="1600">
              <a:solidFill>
                <a:srgbClr val="8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15" name="Google Shape;815;p129"/>
          <p:cNvSpPr txBox="1"/>
          <p:nvPr>
            <p:ph idx="1" type="body"/>
          </p:nvPr>
        </p:nvSpPr>
        <p:spPr>
          <a:xfrm>
            <a:off x="311700" y="1152475"/>
            <a:ext cx="4984200" cy="34164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apiVersion</a:t>
            </a: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1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batch/v1</a:t>
            </a:r>
            <a:endParaRPr sz="11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kind</a:t>
            </a: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1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Job</a:t>
            </a:r>
            <a:endParaRPr sz="11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metadata</a:t>
            </a: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1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whalesay</a:t>
            </a:r>
            <a:endParaRPr sz="11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spec</a:t>
            </a: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template</a:t>
            </a: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0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spec</a:t>
            </a: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" sz="110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containers</a:t>
            </a: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- </a:t>
            </a:r>
            <a:r>
              <a:rPr lang="en" sz="110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1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whalesay</a:t>
            </a:r>
            <a:endParaRPr sz="11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10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image</a:t>
            </a: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1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docker/whalesay</a:t>
            </a:r>
            <a:endParaRPr sz="11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10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command</a:t>
            </a: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[</a:t>
            </a:r>
            <a:r>
              <a:rPr lang="en" sz="11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"cowsay"</a:t>
            </a: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 </a:t>
            </a:r>
            <a:r>
              <a:rPr lang="en" sz="11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"This is a Kubernetes Job!"</a:t>
            </a: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" sz="110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restartPolicy</a:t>
            </a: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1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Never</a:t>
            </a:r>
            <a:endParaRPr sz="11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backoffLimit</a:t>
            </a: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100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endParaRPr sz="1100">
              <a:solidFill>
                <a:srgbClr val="09885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activeDeadlineSeconds</a:t>
            </a: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100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60</a:t>
            </a:r>
            <a:endParaRPr sz="1100">
              <a:solidFill>
                <a:srgbClr val="09885A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16" name="Google Shape;816;p129"/>
          <p:cNvSpPr txBox="1"/>
          <p:nvPr/>
        </p:nvSpPr>
        <p:spPr>
          <a:xfrm>
            <a:off x="5167065" y="4642226"/>
            <a:ext cx="3973800" cy="2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999999"/>
                </a:solidFill>
              </a:rPr>
              <a:t>Source 2</a:t>
            </a:r>
            <a:r>
              <a:rPr lang="en" sz="1100">
                <a:solidFill>
                  <a:srgbClr val="999999"/>
                </a:solidFill>
              </a:rPr>
              <a:t>: https://eksworkshop.com/batch/jobs/</a:t>
            </a:r>
            <a:endParaRPr sz="1100">
              <a:solidFill>
                <a:srgbClr val="999999"/>
              </a:solidFill>
            </a:endParaRPr>
          </a:p>
        </p:txBody>
      </p:sp>
      <p:sp>
        <p:nvSpPr>
          <p:cNvPr id="817" name="Google Shape;817;p129"/>
          <p:cNvSpPr txBox="1"/>
          <p:nvPr/>
        </p:nvSpPr>
        <p:spPr>
          <a:xfrm>
            <a:off x="463050" y="4648800"/>
            <a:ext cx="5848500" cy="2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999999"/>
                </a:solidFill>
              </a:rPr>
              <a:t>Source 1</a:t>
            </a:r>
            <a:r>
              <a:rPr lang="en" sz="1050">
                <a:solidFill>
                  <a:srgbClr val="999999"/>
                </a:solidFill>
              </a:rPr>
              <a:t>: https://kubernetes.io/docs/concepts/workloads/controllers/jobs-run-to-completion/</a:t>
            </a:r>
            <a:endParaRPr sz="1050"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p1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Job</a:t>
            </a:r>
            <a:endParaRPr/>
          </a:p>
        </p:txBody>
      </p:sp>
      <p:sp>
        <p:nvSpPr>
          <p:cNvPr id="823" name="Google Shape;823;p1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00FF00"/>
                </a:solidFill>
              </a:rPr>
              <a:t>aamir@ap-linux:~$</a:t>
            </a:r>
            <a:r>
              <a:rPr b="1" lang="en" sz="1600">
                <a:solidFill>
                  <a:schemeClr val="lt1"/>
                </a:solidFill>
              </a:rPr>
              <a:t>  </a:t>
            </a:r>
            <a:r>
              <a:rPr b="1" lang="en" sz="1600">
                <a:solidFill>
                  <a:schemeClr val="lt1"/>
                </a:solidFill>
              </a:rPr>
              <a:t>kubectl create -f job.yaml</a:t>
            </a:r>
            <a:endParaRPr b="1" sz="1600">
              <a:solidFill>
                <a:schemeClr val="lt1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job.batch/whalesay created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00FF00"/>
                </a:solidFill>
              </a:rPr>
              <a:t>aamir@ap-linux:~$</a:t>
            </a:r>
            <a:r>
              <a:rPr b="1" lang="en" sz="1600">
                <a:solidFill>
                  <a:schemeClr val="lt1"/>
                </a:solidFill>
              </a:rPr>
              <a:t>  </a:t>
            </a:r>
            <a:r>
              <a:rPr b="1" lang="en" sz="1600">
                <a:solidFill>
                  <a:schemeClr val="lt1"/>
                </a:solidFill>
              </a:rPr>
              <a:t>kubectl get po,job</a:t>
            </a:r>
            <a:endParaRPr b="1" sz="1600">
              <a:solidFill>
                <a:schemeClr val="lt1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NAME                   		READY   	STATUS    		RESTARTS   	AGE	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pod/whalesay-qqsh7 	 0/1     	Completed   			0          	10s	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...</a:t>
            </a:r>
            <a:endParaRPr>
              <a:solidFill>
                <a:schemeClr val="lt1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NAME                 		COMPLETIONS   DURATION  	AGE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job.batch/whalesay   		1/1          	 6s         	10s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00FF00"/>
                </a:solidFill>
              </a:rPr>
              <a:t>aamir@ap-linux:~$</a:t>
            </a:r>
            <a:r>
              <a:rPr b="1" lang="en" sz="1600">
                <a:solidFill>
                  <a:schemeClr val="lt1"/>
                </a:solidFill>
              </a:rPr>
              <a:t>  kubectl describe job whalesay</a:t>
            </a:r>
            <a:endParaRPr b="1" sz="1600">
              <a:solidFill>
                <a:schemeClr val="lt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Name:                     whalesay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...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Active Deadline Seconds:  60s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Pods Statuses:            0 Running / 1 Succeeded / 0 Failed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Pod Template: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...</a:t>
            </a:r>
            <a:endParaRPr sz="12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7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p1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Job</a:t>
            </a:r>
            <a:endParaRPr/>
          </a:p>
        </p:txBody>
      </p:sp>
      <p:sp>
        <p:nvSpPr>
          <p:cNvPr id="829" name="Google Shape;829;p1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00FF00"/>
                </a:solidFill>
              </a:rPr>
              <a:t>aamir@ap-linux:~$</a:t>
            </a:r>
            <a:r>
              <a:rPr b="1" lang="en" sz="1600">
                <a:solidFill>
                  <a:schemeClr val="lt1"/>
                </a:solidFill>
              </a:rPr>
              <a:t>  </a:t>
            </a:r>
            <a:r>
              <a:rPr b="1" lang="en" sz="1600">
                <a:solidFill>
                  <a:schemeClr val="lt1"/>
                </a:solidFill>
              </a:rPr>
              <a:t>kubectl logs whalesay-qqsh7 </a:t>
            </a:r>
            <a:endParaRPr b="1" sz="1600">
              <a:solidFill>
                <a:schemeClr val="lt1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 ___________________________ 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&lt; This is a Kubernetes Job! &gt;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 --------------------------- 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    \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     \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      \     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                    ##        .            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              ## ## ##       ==            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           ## ## ## ##      ===            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       /""""""""""""""""___/ ===        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  ~~~ {~~ ~~~~ ~~~ ~~~~ ~~ ~ /  ===- ~~~   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       \______ o          __/            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        \    \        __/             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          \____\______/   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3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p13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CRON</a:t>
            </a:r>
            <a:r>
              <a:rPr lang="en"/>
              <a:t>JOB</a:t>
            </a:r>
            <a:endParaRPr/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8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Google Shape;839;p1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CronJob</a:t>
            </a:r>
            <a:endParaRPr/>
          </a:p>
        </p:txBody>
      </p:sp>
      <p:sp>
        <p:nvSpPr>
          <p:cNvPr id="840" name="Google Shape;840;p1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works almost similar to Kubernetes Job resource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Only difference is Job resource create Pod instantly and once job is completed it does not recreate Job resource or pod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CronJob resource is used to schedule Job at later time and can be set to initiate the Job again on provided time gap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/>
              <a:t>CronJob always creates only a single Job resource for each execution configured in the schedule</a:t>
            </a:r>
            <a:endParaRPr/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4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p1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CronJob</a:t>
            </a:r>
            <a:endParaRPr/>
          </a:p>
        </p:txBody>
      </p:sp>
      <p:sp>
        <p:nvSpPr>
          <p:cNvPr id="846" name="Google Shape;846;p1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apiVersion</a:t>
            </a: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0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batch/v1beta1</a:t>
            </a:r>
            <a:endParaRPr sz="105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kind</a:t>
            </a: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0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CronJob</a:t>
            </a:r>
            <a:endParaRPr sz="105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metadata</a:t>
            </a: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0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batch-job-every-minute</a:t>
            </a:r>
            <a:endParaRPr sz="105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spec</a:t>
            </a: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schedule</a:t>
            </a: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05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"* * * * *"</a:t>
            </a:r>
            <a:endParaRPr sz="1050">
              <a:solidFill>
                <a:srgbClr val="A3151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jobTemplate</a:t>
            </a: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spec</a:t>
            </a: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" sz="105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template</a:t>
            </a: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05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metadata</a:t>
            </a: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lang="en" sz="105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labels</a:t>
            </a: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" sz="105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0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periodic-batch-job</a:t>
            </a:r>
            <a:endParaRPr sz="105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spec</a:t>
            </a: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lang="en" sz="105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restartPolicy</a:t>
            </a: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0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OnFailure</a:t>
            </a:r>
            <a:endParaRPr sz="105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lang="en" sz="105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containers</a:t>
            </a: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- </a:t>
            </a:r>
            <a:r>
              <a:rPr lang="en" sz="105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0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endParaRPr sz="105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" sz="105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image</a:t>
            </a: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0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docker/whalesay</a:t>
            </a:r>
            <a:endParaRPr sz="105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" sz="105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command</a:t>
            </a: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[</a:t>
            </a:r>
            <a:r>
              <a:rPr lang="en" sz="105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"cowsay"</a:t>
            </a: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 </a:t>
            </a:r>
            <a:r>
              <a:rPr lang="en" sz="105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"This is a CronJob!"</a:t>
            </a: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05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47" name="Google Shape;847;p134"/>
          <p:cNvSpPr txBox="1"/>
          <p:nvPr>
            <p:ph idx="1" type="body"/>
          </p:nvPr>
        </p:nvSpPr>
        <p:spPr>
          <a:xfrm>
            <a:off x="3528675" y="2929300"/>
            <a:ext cx="5156400" cy="7152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00FF00"/>
                </a:solidFill>
              </a:rPr>
              <a:t>aamir@ap-linux:~$</a:t>
            </a:r>
            <a:r>
              <a:rPr b="1" lang="en" sz="1600">
                <a:solidFill>
                  <a:schemeClr val="lt1"/>
                </a:solidFill>
              </a:rPr>
              <a:t>  </a:t>
            </a:r>
            <a:r>
              <a:rPr b="1" lang="en" sz="1600">
                <a:solidFill>
                  <a:schemeClr val="lt1"/>
                </a:solidFill>
              </a:rPr>
              <a:t>kubectl create -f cronjob.yaml</a:t>
            </a:r>
            <a:endParaRPr b="1" sz="1600">
              <a:solidFill>
                <a:schemeClr val="lt1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cronjob.batch/batch-job-every-minute created</a:t>
            </a:r>
            <a:endParaRPr sz="12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p1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Cron</a:t>
            </a:r>
            <a:r>
              <a:rPr lang="en"/>
              <a:t>Job</a:t>
            </a:r>
            <a:endParaRPr/>
          </a:p>
        </p:txBody>
      </p:sp>
      <p:sp>
        <p:nvSpPr>
          <p:cNvPr id="853" name="Google Shape;853;p1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00FF00"/>
                </a:solidFill>
              </a:rPr>
              <a:t>aamir@ap-linux:~$</a:t>
            </a:r>
            <a:r>
              <a:rPr b="1" lang="en" sz="1600">
                <a:solidFill>
                  <a:schemeClr val="lt1"/>
                </a:solidFill>
              </a:rPr>
              <a:t>  kubectl create -f cronjob.yaml</a:t>
            </a:r>
            <a:endParaRPr b="1" sz="1600">
              <a:solidFill>
                <a:schemeClr val="lt1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cronjob.batch/batch-job-every-minute created</a:t>
            </a:r>
            <a:endParaRPr b="1" sz="1600">
              <a:solidFill>
                <a:srgbClr val="00FF00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00FF00"/>
                </a:solidFill>
              </a:rPr>
              <a:t>aamir@ap-linux:~$</a:t>
            </a:r>
            <a:r>
              <a:rPr b="1" lang="en" sz="1600">
                <a:solidFill>
                  <a:schemeClr val="lt1"/>
                </a:solidFill>
              </a:rPr>
              <a:t>  kubectl get po,cj</a:t>
            </a:r>
            <a:endParaRPr b="1" sz="1600">
              <a:solidFill>
                <a:schemeClr val="lt1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NAME                   						READY   	STATUS    		RESTARTS   	AGE	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pod/batch-job-every-minute-1562696940-fznlm</a:t>
            </a:r>
            <a:r>
              <a:rPr lang="en" sz="1200">
                <a:solidFill>
                  <a:schemeClr val="lt1"/>
                </a:solidFill>
              </a:rPr>
              <a:t> 	 0/1     	Completed   			0          	30s	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...</a:t>
            </a:r>
            <a:endParaRPr>
              <a:solidFill>
                <a:schemeClr val="lt1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NAME                                   		SCHEDULE    	SUSPEND   ACTIVE   LAST SCHEDULE   	AGE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cronjob.batch/batch-job-every-minute   	* * * * *   		False     		0        38s             		50s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00FF00"/>
                </a:solidFill>
              </a:rPr>
              <a:t>aamir@ap-linux:~$</a:t>
            </a:r>
            <a:r>
              <a:rPr b="1" lang="en" sz="1600">
                <a:solidFill>
                  <a:schemeClr val="lt1"/>
                </a:solidFill>
              </a:rPr>
              <a:t>  </a:t>
            </a:r>
            <a:r>
              <a:rPr b="1" lang="en" sz="1600">
                <a:solidFill>
                  <a:schemeClr val="lt1"/>
                </a:solidFill>
              </a:rPr>
              <a:t>kubectl describe cj batch-job-every-minute</a:t>
            </a:r>
            <a:endParaRPr b="1" sz="1600">
              <a:solidFill>
                <a:schemeClr val="lt1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Name:                       batch-job-every-minute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Namespace:                  default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Labels:                     &lt;none&gt;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Annotations:                &lt;none&gt;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Schedule:                   * * * * *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Concurrency Policy:         Allow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...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7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p1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Cron</a:t>
            </a:r>
            <a:r>
              <a:rPr lang="en"/>
              <a:t>Job</a:t>
            </a:r>
            <a:endParaRPr/>
          </a:p>
        </p:txBody>
      </p:sp>
      <p:sp>
        <p:nvSpPr>
          <p:cNvPr id="859" name="Google Shape;859;p1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00FF00"/>
                </a:solidFill>
              </a:rPr>
              <a:t>aamir@ap-linux:~$</a:t>
            </a:r>
            <a:r>
              <a:rPr b="1" lang="en" sz="1600">
                <a:solidFill>
                  <a:schemeClr val="lt1"/>
                </a:solidFill>
              </a:rPr>
              <a:t>  kubectl logs </a:t>
            </a:r>
            <a:r>
              <a:rPr b="1" lang="en" sz="1600">
                <a:solidFill>
                  <a:schemeClr val="lt1"/>
                </a:solidFill>
              </a:rPr>
              <a:t>batch-job-every-minute-1562697180-fz59v</a:t>
            </a:r>
            <a:endParaRPr b="1" sz="1600">
              <a:solidFill>
                <a:schemeClr val="lt1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 ___________________________ 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&lt; This is a Kubernetes </a:t>
            </a:r>
            <a:r>
              <a:rPr lang="en" sz="1200">
                <a:solidFill>
                  <a:schemeClr val="lt1"/>
                </a:solidFill>
              </a:rPr>
              <a:t>CronJob</a:t>
            </a:r>
            <a:r>
              <a:rPr lang="en" sz="1200">
                <a:solidFill>
                  <a:schemeClr val="lt1"/>
                </a:solidFill>
              </a:rPr>
              <a:t>! &gt;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 --------------------------- 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    \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     \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      \     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                    ##        .            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              ## ## ##       ==            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           ## ## ## ##      ===            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       /""""""""""""""""___/ ===        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  ~~~ {~~ ~~~~ ~~~ ~~~~ ~~ ~ /  ===- ~~~   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       \______ o          __/            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        \    \        __/             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          \____\______/   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00FF00"/>
                </a:solidFill>
              </a:rPr>
              <a:t>aamir@ap-linux:~$</a:t>
            </a:r>
            <a:r>
              <a:rPr b="1" lang="en" sz="1600">
                <a:solidFill>
                  <a:schemeClr val="lt1"/>
                </a:solidFill>
              </a:rPr>
              <a:t>  kubectl delete cj batch-job-every-minute</a:t>
            </a:r>
            <a:endParaRPr b="1" sz="1600">
              <a:solidFill>
                <a:schemeClr val="lt1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cronjob.batch/batch-job-every-minute created</a:t>
            </a:r>
            <a:endParaRPr sz="12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