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</p:sldIdLst>
  <p:sldSz cy="5143500" cx="9144000"/>
  <p:notesSz cx="6858000" cy="9144000"/>
  <p:embeddedFontLst>
    <p:embeddedFont>
      <p:font typeface="Proxima Nova"/>
      <p:regular r:id="rId114"/>
      <p:bold r:id="rId115"/>
      <p:italic r:id="rId116"/>
      <p:boldItalic r:id="rId117"/>
    </p:embeddedFont>
    <p:embeddedFont>
      <p:font typeface="Gill Sans"/>
      <p:regular r:id="rId118"/>
      <p:bold r:id="rId1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GillSans-regular.fntdata"/><Relationship Id="rId117" Type="http://schemas.openxmlformats.org/officeDocument/2006/relationships/font" Target="fonts/ProximaNova-boldItalic.fntdata"/><Relationship Id="rId116" Type="http://schemas.openxmlformats.org/officeDocument/2006/relationships/font" Target="fonts/ProximaNova-italic.fntdata"/><Relationship Id="rId115" Type="http://schemas.openxmlformats.org/officeDocument/2006/relationships/font" Target="fonts/ProximaNova-bold.fntdata"/><Relationship Id="rId119" Type="http://schemas.openxmlformats.org/officeDocument/2006/relationships/font" Target="fonts/GillSans-bold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ProximaNova-regular.fntdata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199af79b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56199af79b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199af79b_2_1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6199af79b_2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6199af79b_2_7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g56199af79b_2_7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6199af79b_2_7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56199af79b_2_7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56199af79b_2_7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56199af79b_2_7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56199af79b_2_7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g56199af79b_2_7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6199af79b_2_7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g56199af79b_2_7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6199af79b_2_7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g56199af79b_2_7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6199af79b_2_7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g56199af79b_2_7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56199af79b_2_7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g56199af79b_2_7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199af79b_2_1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6199af79b_2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6199af79b_2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56199af79b_2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6199af79b_2_1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56199af79b_2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6199af79b_2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56199af79b_2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6199af79b_2_1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6199af79b_2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199af79b_2_1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56199af79b_2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6199af79b_2_1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56199af79b_2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6199af79b_2_2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56199af79b_2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6199af79b_2_2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56199af79b_2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199af79b_2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6199af79b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6199af79b_2_2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56199af79b_2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6199af79b_2_2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56199af79b_2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6199af79b_2_2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56199af79b_2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199af79b_2_2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56199af79b_2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6199af79b_2_2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56199af79b_2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6199af79b_2_2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56199af79b_2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6199af79b_2_2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56199af79b_2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6199af79b_2_2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56199af79b_2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6199af79b_2_2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56199af79b_2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6199af79b_2_2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56199af79b_2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199af79b_2_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6199af79b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6199af79b_2_2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56199af79b_2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6199af79b_2_2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56199af79b_2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6199af79b_2_2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56199af79b_2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6199af79b_2_2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56199af79b_2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6199af79b_2_3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56199af79b_2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6199af79b_2_3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56199af79b_2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6199af79b_2_3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56199af79b_2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6199af79b_2_3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56199af79b_2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6199af79b_2_3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56199af79b_2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6199af79b_2_3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56199af79b_2_3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199af79b_2_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6199af79b_2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6199af79b_2_3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56199af79b_2_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6199af79b_2_3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56199af79b_2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6199af79b_2_3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56199af79b_2_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6199af79b_2_3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56199af79b_2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6199af79b_2_3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56199af79b_2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6199af79b_2_3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56199af79b_2_3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6199af79b_2_3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56199af79b_2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6199af79b_2_3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56199af79b_2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6199af79b_2_3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56199af79b_2_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6199af79b_2_3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56199af79b_2_3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199af79b_2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6199af79b_2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6199af79b_2_3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56199af79b_2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6199af79b_2_4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56199af79b_2_4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56199af79b_2_4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56199af79b_2_4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6199af79b_2_4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56199af79b_2_4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6199af79b_2_4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56199af79b_2_4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6199af79b_2_4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56199af79b_2_4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6199af79b_2_4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56199af79b_2_4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6199af79b_2_4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56199af79b_2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6199af79b_2_4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56199af79b_2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6199af79b_2_4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56199af79b_2_4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199af79b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6199af79b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6199af79b_2_4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56199af79b_2_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6199af79b_2_4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56199af79b_2_4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6199af79b_2_4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56199af79b_2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6199af79b_2_4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56199af79b_2_4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56199af79b_2_4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56199af79b_2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6199af79b_2_4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56199af79b_2_4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6199af79b_2_4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56199af79b_2_4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6199af79b_2_5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56199af79b_2_5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6199af79b_2_5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56199af79b_2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6199af79b_2_5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56199af79b_2_5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199af79b_2_1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56199af79b_2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56199af79b_2_5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56199af79b_2_5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6199af79b_2_5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56199af79b_2_5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6199af79b_2_5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56199af79b_2_5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6199af79b_2_5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56199af79b_2_5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6199af79b_2_5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56199af79b_2_5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56199af79b_2_5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56199af79b_2_5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6199af79b_2_5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56199af79b_2_5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6199af79b_2_5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56199af79b_2_5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6199af79b_2_5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56199af79b_2_5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6199af79b_2_5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56199af79b_2_5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199af79b_2_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6199af79b_2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6199af79b_2_5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56199af79b_2_5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56199af79b_2_5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g56199af79b_2_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56199af79b_2_5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56199af79b_2_5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56199af79b_2_5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56199af79b_2_5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6199af79b_2_6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56199af79b_2_6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6199af79b_2_6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56199af79b_2_6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56199af79b_2_6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g56199af79b_2_6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6199af79b_2_6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g56199af79b_2_6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6199af79b_2_6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g56199af79b_2_6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56199af79b_2_6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g56199af79b_2_6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199af79b_2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6199af79b_2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199af79b_2_6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56199af79b_2_6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56199af79b_2_6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56199af79b_2_6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6199af79b_2_6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56199af79b_2_6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6199af79b_2_6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g56199af79b_2_6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56199af79b_2_6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g56199af79b_2_6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56199af79b_2_6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g56199af79b_2_6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6199af79b_2_6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56199af79b_2_6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6199af79b_2_6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56199af79b_2_6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56199af79b_2_6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56199af79b_2_6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56199af79b_2_6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g56199af79b_2_6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00151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algn="l">
              <a:spcBef>
                <a:spcPts val="60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9E99FF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9E99FF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9E99FF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9E99FF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9E99FF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9E99FF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9E99FF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9E99FF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35863" y="3856480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E99FF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9E99FF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9E99FF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9E99FF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9E99FF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9E99FF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9E99FF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9E99FF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35895" y="3520042"/>
            <a:ext cx="8272212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/>
          <p:nvPr>
            <p:ph idx="2" type="pic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35895" y="1671002"/>
            <a:ext cx="4066792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35895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body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05" name="Google Shape;105;p20"/>
          <p:cNvSpPr txBox="1"/>
          <p:nvPr>
            <p:ph idx="4" type="body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431920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435894" y="3946722"/>
            <a:ext cx="3682084" cy="517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ABFF"/>
              </a:buClr>
              <a:buSzPts val="1500"/>
              <a:buFont typeface="Gill Sans"/>
              <a:buNone/>
              <a:defRPr b="0" sz="1500"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6629401" y="449794"/>
            <a:ext cx="2180113" cy="436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1598645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6745254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png"/><Relationship Id="rId4" Type="http://schemas.openxmlformats.org/officeDocument/2006/relationships/hyperlink" Target="https://techcrunch.com/2016/10/16/wtf-is-a-container/" TargetMode="External"/><Relationship Id="rId5" Type="http://schemas.openxmlformats.org/officeDocument/2006/relationships/hyperlink" Target="https://linuxacademy.com/blog/containers/history-of-container-technology/" TargetMode="External"/><Relationship Id="rId6" Type="http://schemas.openxmlformats.org/officeDocument/2006/relationships/hyperlink" Target="https://jpetazzo.github.io/2017/02/24/from-dotcloud-to-docker/" TargetMode="External"/><Relationship Id="rId7" Type="http://schemas.openxmlformats.org/officeDocument/2006/relationships/hyperlink" Target="https://www.fasthosts.co.uk/blog/cloud/kubernetes-vs-docker-swarm-vs-apache-mesos" TargetMode="External"/><Relationship Id="rId8" Type="http://schemas.openxmlformats.org/officeDocument/2006/relationships/hyperlink" Target="https://www.infoq.com/presentations/kubernetes-stateful-containers" TargetMode="External"/></Relationships>
</file>

<file path=ppt/slides/_rels/slide107.xml.rels><?xml version="1.0" encoding="UTF-8" standalone="yes"?><Relationships xmlns="http://schemas.openxmlformats.org/package/2006/relationships"><Relationship Id="rId11" Type="http://schemas.openxmlformats.org/officeDocument/2006/relationships/hyperlink" Target="https://medium.com/@jessgreb01/digging-into-docker-layers-c22f948ed612" TargetMode="External"/><Relationship Id="rId10" Type="http://schemas.openxmlformats.org/officeDocument/2006/relationships/hyperlink" Target="https://softwareengineeringdaily.com/2019/01/11/why-is-storage-on-kubernetes-is-so-hard/" TargetMode="External"/><Relationship Id="rId13" Type="http://schemas.openxmlformats.org/officeDocument/2006/relationships/hyperlink" Target="https://kubernetes.io/blog/2018/04/30/zero-downtime-deployment-kubernetes-jenkins/" TargetMode="External"/><Relationship Id="rId12" Type="http://schemas.openxmlformats.org/officeDocument/2006/relationships/hyperlink" Target="https://www.bluedata.com/blog/2018/07/operation-stateful-bluek8s-and-kubernetes-director/kubernetes-reconciliation-loop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png"/><Relationship Id="rId4" Type="http://schemas.openxmlformats.org/officeDocument/2006/relationships/hyperlink" Target="https://rominirani.com/learning-docker-move-to-the-cloud-3326369300ad" TargetMode="External"/><Relationship Id="rId9" Type="http://schemas.openxmlformats.org/officeDocument/2006/relationships/hyperlink" Target="https://rancher.com/comparing-rancher-orchestration-engine-options/" TargetMode="External"/><Relationship Id="rId14" Type="http://schemas.openxmlformats.org/officeDocument/2006/relationships/hyperlink" Target="https://github.com/helm/helm" TargetMode="External"/><Relationship Id="rId5" Type="http://schemas.openxmlformats.org/officeDocument/2006/relationships/hyperlink" Target="https://docs.docker.com/get-started/" TargetMode="External"/><Relationship Id="rId6" Type="http://schemas.openxmlformats.org/officeDocument/2006/relationships/hyperlink" Target="https://www.n-ix.com/microservices-vs-monolith-which-architecture-best-choice-your-business/" TargetMode="External"/><Relationship Id="rId7" Type="http://schemas.openxmlformats.org/officeDocument/2006/relationships/hyperlink" Target="https://thenewstack.io/happens-use-java-1960-ibm-mainframe/" TargetMode="External"/><Relationship Id="rId8" Type="http://schemas.openxmlformats.org/officeDocument/2006/relationships/hyperlink" Target="https://blog.docker.com/2017/10/least-privilege-container-orchestration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png"/><Relationship Id="rId4" Type="http://schemas.openxmlformats.org/officeDocument/2006/relationships/hyperlink" Target="https://github.com/operator-framework/awesome-operators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57200" y="38099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Bucharest Big Data Meetup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 talks, use cases, all big data related topics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57200" y="1562100"/>
            <a:ext cx="64866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March 14th meetup</a:t>
            </a:r>
            <a:endParaRPr b="1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6:30 PM -  7:00 PM getting together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7:00 - 8:00  </a:t>
            </a: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Intro to Kubernetes – from containers to orchestrating the world, 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Alex Sirbu, R&amp;D Team Lead at Lentiq, a Bigstep Company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8:00 - 8:30: Pizza and drinks sponsored by </a:t>
            </a: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Netopia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7293400" y="1857450"/>
            <a:ext cx="1733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Sponsored by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7293400" y="3791025"/>
            <a:ext cx="17334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Organizer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Valentina Crisan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.png"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9439" y="3267138"/>
            <a:ext cx="20097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netopia.png"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8026" y="2358850"/>
            <a:ext cx="2009775" cy="80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Sounds familiar?</a:t>
            </a:r>
            <a:endParaRPr sz="1100"/>
          </a:p>
        </p:txBody>
      </p:sp>
      <p:pic>
        <p:nvPicPr>
          <p:cNvPr id="215" name="Google Shape;215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436419" y="1631373"/>
            <a:ext cx="8271163" cy="2077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same concept as virtual machines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pack OS and software together, to run in isolated instances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run anywhere the specific hypervisor runs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multiple VMs to a physical machine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25"/>
          <p:cNvSpPr txBox="1"/>
          <p:nvPr>
            <p:ph type="title"/>
          </p:nvPr>
        </p:nvSpPr>
        <p:spPr>
          <a:xfrm>
            <a:off x="6222206" y="1064419"/>
            <a:ext cx="2311182" cy="15644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lang="en" sz="2400">
                <a:solidFill>
                  <a:srgbClr val="FFFFFF"/>
                </a:solidFill>
              </a:rPr>
              <a:t>APPS CREATED FROM INTERFACE</a:t>
            </a:r>
            <a:endParaRPr sz="1100"/>
          </a:p>
        </p:txBody>
      </p:sp>
      <p:pic>
        <p:nvPicPr>
          <p:cNvPr id="857" name="Google Shape;857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25"/>
          <p:cNvSpPr txBox="1"/>
          <p:nvPr/>
        </p:nvSpPr>
        <p:spPr>
          <a:xfrm>
            <a:off x="288235" y="434216"/>
            <a:ext cx="9101759" cy="37048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user@cloudshell:</a:t>
            </a:r>
            <a:r>
              <a:rPr b="1"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~ (demo)</a:t>
            </a: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$ kubectl get helmreleases --namespace=demo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NAME                AGE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internal-sparksql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jupyter                17m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spark                  12m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user@cloudshell:</a:t>
            </a:r>
            <a:r>
              <a:rPr b="1"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~ (demo)</a:t>
            </a: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$ kubectl get statefulsets --namespace=demo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NAME                                                       DESIRED CURRENT AGE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demo-internal-sparksql-bdl-sparksql-master       1               1      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demo-internal-sparksql-bdl-sparksql-worker      1               1      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demo-jupyter-bdl-jupyter                                  1               1        17m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demo-spark-bdl-spark-master                           1               1        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demo-spark-bdl-spark-worker                          1               1        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user@cloudshell:</a:t>
            </a:r>
            <a:r>
              <a:rPr b="1"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~ (demo)</a:t>
            </a: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$ kubectl get pods --namespace=demo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NAME                                                         READY   STATUS    RESTARTS   AGE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demo-internal-sparksql-bdl-sparksql-master-0   2/2        Running           2        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demo-internal-sparksql-bdl-sparksql-worker-0   1/1       Running           0        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demo-jupyter-bdl-jupyter-0                               1/1       Running           0          18m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demo-spark-bdl-spark-master-0                        2/2       Running           0          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demo-spark-bdl-spark-worker-0                       1/1       Running           0          13m</a:t>
            </a:r>
            <a:endParaRPr sz="11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26"/>
          <p:cNvSpPr txBox="1"/>
          <p:nvPr>
            <p:ph type="title"/>
          </p:nvPr>
        </p:nvSpPr>
        <p:spPr>
          <a:xfrm>
            <a:off x="6222206" y="1064419"/>
            <a:ext cx="2311182" cy="15644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lang="en" sz="2400">
                <a:solidFill>
                  <a:srgbClr val="FFFFFF"/>
                </a:solidFill>
              </a:rPr>
              <a:t>APPS CREATED FROM INTERFACE</a:t>
            </a:r>
            <a:endParaRPr sz="1100"/>
          </a:p>
        </p:txBody>
      </p:sp>
      <p:pic>
        <p:nvPicPr>
          <p:cNvPr id="864" name="Google Shape;864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26"/>
          <p:cNvSpPr txBox="1"/>
          <p:nvPr/>
        </p:nvSpPr>
        <p:spPr>
          <a:xfrm>
            <a:off x="288235" y="434216"/>
            <a:ext cx="9101759" cy="28392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user@cloudshell:</a:t>
            </a:r>
            <a:r>
              <a:rPr b="1"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~ (demo)</a:t>
            </a: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$ kubectl get services --namespace=demo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NAME                                                                   TYPE                CLUSTER-IP      EXTERNAL-IP     PORT(S)                                                                                       AGE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demo-internal-sparksql-bdl-sparksql-master             ClusterIP           None                &lt;none&gt;               4040/TCP,8080/TCP,7077/TCP,10000/TCP                                    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demo-internal-sparksql-bdl-sparksql-master-public    LoadBalancer    10.31.252.242    34.80.170.123       80:32438/TCP,4040:30330/TCP,7077:30605/TCP,10000:32755/TCP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demo-internal-sparksql-bdl-sparksql-worker             ClusterIP          None                &lt;none&gt;                8081/TCP                                                                                  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demo-internal-sparksql-bdl-sparksql-worker-public    LoadBalancer   10.31.254.85       34.80.191.210      8081:32181/TCP                                                                           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demo-jupyter-bdl-jupyter                                         ClusterIP          None                &lt;none&gt;               8888/TCP                                                                                    18m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demo-jupyter-bdl-jupyter-public                                LoadBalancer   10.31.253.99       34.80.208.250     8888:30753/TCP                                                                          18m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demo-spark-bdl-spark-master                                  ClusterIP          None                &lt;none&gt;               4040/TCP,8080/TCP,7077/TCP                                                      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demo-spark-bdl-spark-master-public                         LoadBalancer    10.31.249.147    35.201.134.214    80:31575/TCP,4040:32010/TCP,7077:30910/TCP                            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demo-spark-bdl-spark-worker                                 ClusterIP           None               &lt;none&gt;                8081/TCP                                                                                   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demo-spark-bdl-spark-worker-public                        LoadBalancer    10.31.243.213    35.201.202.111     8081:31535/TCP                                                                         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user@cloudshell:</a:t>
            </a:r>
            <a:r>
              <a:rPr b="1"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~ (demo)</a:t>
            </a: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$ kubectl get pvc --namespace=demo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NAME                                                                    STATUS    VOLUME                                                        CAPACITY   ACCESS MODES   STORAGECLASS   AGE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data-demo-internal-sparksql-bdl-sparksql-master-0      Bound     pvc-f37593fa-43e4-11e9-90c0-42010a8c0026     15Gi               RWO                   standard              1h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data-demo-internal-sparksql-bdl-sparksql-worker-0     Bound      pvc-f376aa77-43e4-11e9-90c0-42010a8c0026    15Gi               RWO                   standard              1h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data-demo-jupyter-bdl-jupyter                                    Bound     pvc-d9e302f5-43e5-11e9-90c0-42010a8c0026   15Gi                RWO                   standard             1h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data-demo-spark-bdl-spark-master-0                           Bound     pvc-7e301d28-43e6-11e9-90c0-42010a8c0026   15Gi               RWO                   standard             1h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data-demo-spark-bdl-spark-worker-0                          Bound     pvc-7e314394-43e6-11e9-90c0-42010a8c0026   15Gi               RWO                    standard             1h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7"/>
          <p:cNvSpPr txBox="1"/>
          <p:nvPr>
            <p:ph type="title"/>
          </p:nvPr>
        </p:nvSpPr>
        <p:spPr>
          <a:xfrm>
            <a:off x="6222206" y="1064419"/>
            <a:ext cx="2311182" cy="15644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Gill Sans"/>
              <a:buNone/>
            </a:pPr>
            <a:r>
              <a:rPr lang="en" sz="2700">
                <a:solidFill>
                  <a:schemeClr val="accent2"/>
                </a:solidFill>
              </a:rPr>
              <a:t>UPLOAD DATA VIA JUPYTER</a:t>
            </a:r>
            <a:endParaRPr sz="1100"/>
          </a:p>
        </p:txBody>
      </p:sp>
      <p:pic>
        <p:nvPicPr>
          <p:cNvPr id="871" name="Google Shape;871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013" y="4174433"/>
            <a:ext cx="1276399" cy="402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social media post&#10;&#10;Description generated with very high confidence" id="872" name="Google Shape;872;p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825" y="1260463"/>
            <a:ext cx="5405645" cy="267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28"/>
          <p:cNvSpPr txBox="1"/>
          <p:nvPr>
            <p:ph type="title"/>
          </p:nvPr>
        </p:nvSpPr>
        <p:spPr>
          <a:xfrm>
            <a:off x="6222206" y="1064419"/>
            <a:ext cx="2311182" cy="15644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Gill Sans"/>
              <a:buNone/>
            </a:pPr>
            <a:r>
              <a:rPr lang="en" sz="2700">
                <a:solidFill>
                  <a:schemeClr val="accent2"/>
                </a:solidFill>
              </a:rPr>
              <a:t>CONNECT TO SPARK AND RUN QUERY</a:t>
            </a:r>
            <a:endParaRPr sz="1100">
              <a:solidFill>
                <a:schemeClr val="accent2"/>
              </a:solidFill>
            </a:endParaRPr>
          </a:p>
        </p:txBody>
      </p:sp>
      <p:pic>
        <p:nvPicPr>
          <p:cNvPr id="878" name="Google Shape;878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013" y="4174433"/>
            <a:ext cx="1276399" cy="402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very high confidence" id="879" name="Google Shape;879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825" y="671543"/>
            <a:ext cx="5346631" cy="39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29"/>
          <p:cNvSpPr txBox="1"/>
          <p:nvPr>
            <p:ph type="title"/>
          </p:nvPr>
        </p:nvSpPr>
        <p:spPr>
          <a:xfrm>
            <a:off x="6222206" y="1064419"/>
            <a:ext cx="2752231" cy="15644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Gill Sans"/>
              <a:buNone/>
            </a:pPr>
            <a:r>
              <a:rPr lang="en" sz="2700">
                <a:solidFill>
                  <a:schemeClr val="accent2"/>
                </a:solidFill>
              </a:rPr>
              <a:t>SPARK UI SHOWS CONNECTION FROM JUPYTER </a:t>
            </a:r>
            <a:endParaRPr sz="1100"/>
          </a:p>
        </p:txBody>
      </p:sp>
      <p:pic>
        <p:nvPicPr>
          <p:cNvPr id="885" name="Google Shape;885;p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013" y="4174433"/>
            <a:ext cx="1276399" cy="402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very high confidence" id="886" name="Google Shape;886;p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613" y="1214356"/>
            <a:ext cx="5604427" cy="265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30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Q&amp;A</a:t>
            </a:r>
            <a:endParaRPr sz="1100"/>
          </a:p>
        </p:txBody>
      </p:sp>
      <p:sp>
        <p:nvSpPr>
          <p:cNvPr id="892" name="Google Shape;892;p130"/>
          <p:cNvSpPr txBox="1"/>
          <p:nvPr>
            <p:ph idx="1" type="body"/>
          </p:nvPr>
        </p:nvSpPr>
        <p:spPr>
          <a:xfrm>
            <a:off x="435894" y="2980036"/>
            <a:ext cx="8272211" cy="8764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800" cap="none">
                <a:solidFill>
                  <a:schemeClr val="accent1"/>
                </a:solidFill>
              </a:rPr>
              <a:t>Test how apps work on Kubernetes (and more), by testing EdgeLake @ </a:t>
            </a:r>
            <a:r>
              <a:rPr lang="en" sz="2700" cap="none">
                <a:solidFill>
                  <a:schemeClr val="accent1"/>
                </a:solidFill>
              </a:rPr>
              <a:t>datalake.lentiq.com</a:t>
            </a:r>
            <a:endParaRPr sz="2700">
              <a:solidFill>
                <a:schemeClr val="accent1"/>
              </a:solidFill>
            </a:endParaRPr>
          </a:p>
        </p:txBody>
      </p:sp>
      <p:pic>
        <p:nvPicPr>
          <p:cNvPr id="893" name="Google Shape;893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3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Text resources</a:t>
            </a:r>
            <a:endParaRPr sz="1100"/>
          </a:p>
        </p:txBody>
      </p:sp>
      <p:pic>
        <p:nvPicPr>
          <p:cNvPr id="899" name="Google Shape;899;p1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131"/>
          <p:cNvSpPr txBox="1"/>
          <p:nvPr/>
        </p:nvSpPr>
        <p:spPr>
          <a:xfrm>
            <a:off x="436419" y="1631373"/>
            <a:ext cx="8271163" cy="20082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https://techcrunch.com/2016/10/16/wtf-is-a-container/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https://linuxacademy.com/blog/containers/history-of-container-technology/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https://jpetazzo.github.io/2017/02/24/from-dotcloud-to-docker/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https://www.fasthosts.co.uk/blog/cloud/kubernetes-vs-docker-swarm-vs-apache-mesos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8"/>
              </a:rPr>
              <a:t>https://www.infoq.com/presentations/kubernetes-stateful-containers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“Kubernetes Up &amp; Running” - Brendan Burns, Kelsey Hightower &amp; Joe Beda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“Mastering Kubernetes” - Gigi Sayfan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3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Image resources</a:t>
            </a:r>
            <a:endParaRPr sz="1100"/>
          </a:p>
        </p:txBody>
      </p:sp>
      <p:pic>
        <p:nvPicPr>
          <p:cNvPr id="906" name="Google Shape;906;p1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132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[1]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https://rominirani.com/learning-docker-move-to-the-cloud-3326369300ad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[2]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https://docs.docker.com/get-started/</a:t>
            </a:r>
            <a:endParaRPr sz="1200">
              <a:solidFill>
                <a:srgbClr val="6659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[3]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https://www.n-ix.com/microservices-vs-monolith-which-architecture-best-choice-your-business/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[4]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https://thenewstack.io/happens-use-java-1960-ibm-mainframe/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[5]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8"/>
              </a:rPr>
              <a:t>https://blog.docker.com/2017/10/least-privilege-container-orchestration/</a:t>
            </a:r>
            <a:endParaRPr sz="1200">
              <a:solidFill>
                <a:srgbClr val="6659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[6]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https://rancher.com/comparing-rancher-orchestration-engine-options/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[7]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0"/>
              </a:rPr>
              <a:t>https://softwareengineeringdaily.com/2019/01/11/why-is-storage-on-kubernetes-is-so-hard/</a:t>
            </a:r>
            <a:endParaRPr sz="1200">
              <a:solidFill>
                <a:srgbClr val="6659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[8]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1"/>
              </a:rPr>
              <a:t>https://medium.com/@jessgreb01/digging-into-docker-layers-c22f948ed612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[9]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2"/>
              </a:rPr>
              <a:t>https://www.bluedata.com/blog/2018/07/operation-stateful-bluek8s-and-kubernetes-director/kubernetes-reconciliation-loop/</a:t>
            </a:r>
            <a:endParaRPr sz="1200">
              <a:solidFill>
                <a:srgbClr val="6659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[10]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3"/>
              </a:rPr>
              <a:t>https://kubernetes.io/blog/2018/04/30/zero-downtime-deployment-kubernetes-jenkins/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[11]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4"/>
              </a:rPr>
              <a:t>https://github.com/helm/helm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[12] https://blog.openshift.com/make-a-kubernetes-operator-in-15-minutes-with-helm/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How do VMs work?</a:t>
            </a:r>
            <a:endParaRPr sz="1100"/>
          </a:p>
        </p:txBody>
      </p:sp>
      <p:pic>
        <p:nvPicPr>
          <p:cNvPr id="222" name="Google Shape;222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/>
        </p:nvSpPr>
        <p:spPr>
          <a:xfrm>
            <a:off x="436419" y="1631373"/>
            <a:ext cx="8271163" cy="2077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hypervisor = layer between VM and kernel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emulates system calls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allows multiple types of operating systems on a machine (Windows on Linux)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overhead for hypervisor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on the other hand ...</a:t>
            </a:r>
            <a:endParaRPr sz="1100"/>
          </a:p>
        </p:txBody>
      </p:sp>
      <p:pic>
        <p:nvPicPr>
          <p:cNvPr id="229" name="Google Shape;229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only contain application and application-related libraries and frameworks, that run on the host machine's kernel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smaller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lower overhead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differences in OS distributions and dependencies are abstracted - same kernel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Working together, not against each other</a:t>
            </a:r>
            <a:endParaRPr sz="1100"/>
          </a:p>
        </p:txBody>
      </p:sp>
      <p:pic>
        <p:nvPicPr>
          <p:cNvPr id="236" name="Google Shape;236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Windows on Linux possible only with VMs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older software needs to be adapted to be run as containers (and won't)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usage of VMs as a medium for containers (better isolation and easier scaling)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Greater modularity in software</a:t>
            </a:r>
            <a:endParaRPr sz="1100"/>
          </a:p>
        </p:txBody>
      </p:sp>
      <p:pic>
        <p:nvPicPr>
          <p:cNvPr id="243" name="Google Shape;243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 txBox="1"/>
          <p:nvPr/>
        </p:nvSpPr>
        <p:spPr>
          <a:xfrm>
            <a:off x="436419" y="1631373"/>
            <a:ext cx="8271163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Monolithic application → independent services that interact (microservices)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5" name="Google Shape;24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4828" y="2036826"/>
            <a:ext cx="4977244" cy="2576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empowering microservices</a:t>
            </a:r>
            <a:endParaRPr sz="1100"/>
          </a:p>
        </p:txBody>
      </p:sp>
      <p:pic>
        <p:nvPicPr>
          <p:cNvPr id="251" name="Google Shape;251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quicker start times -&gt; easy to prototype or scale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allow work to be done independently on modules -&gt; independent releases for components (take care of interfaces)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isolated and abstracted runtime environments, that can be tailored for each module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shared runtime environment, for heterogenous applications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history – early days</a:t>
            </a:r>
            <a:endParaRPr sz="1100"/>
          </a:p>
        </p:txBody>
      </p:sp>
      <p:pic>
        <p:nvPicPr>
          <p:cNvPr id="258" name="Google Shape;258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 txBox="1"/>
          <p:nvPr/>
        </p:nvSpPr>
        <p:spPr>
          <a:xfrm>
            <a:off x="436419" y="1631373"/>
            <a:ext cx="8271163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need for resources to be shared among many users -&gt; multiple terminals connected to the same mainframe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main problem - execution can cause the main computer to crash -&gt; down for everybody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group of people in a room&#10;&#10;Description generated with very high confidence" id="260" name="Google Shape;26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100" y="2531641"/>
            <a:ext cx="2961409" cy="2376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history – isolating more and more </a:t>
            </a:r>
            <a:endParaRPr sz="1100"/>
          </a:p>
        </p:txBody>
      </p:sp>
      <p:pic>
        <p:nvPicPr>
          <p:cNvPr id="266" name="Google Shape;266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2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Chroot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– 1979 – change root directory for a running process, along with children → segregate and isolate processes, protecting global environment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Jails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– additional process sandboxing features for isolating filesystems, users, networks (limiting apps in their functionality)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Solaris Zones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– full application environments, with full user, process and filesystem space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Cgroups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– 2006 – process containers designed for isolating and limiting the resource usage of a process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history – Linux containers (lxc) </a:t>
            </a:r>
            <a:endParaRPr sz="1100"/>
          </a:p>
        </p:txBody>
      </p:sp>
      <p:pic>
        <p:nvPicPr>
          <p:cNvPr id="273" name="Google Shape;273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2008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Provides virtualization at OS level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Provides containers with its own process and network space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history – Docker</a:t>
            </a:r>
            <a:endParaRPr sz="1100"/>
          </a:p>
        </p:txBody>
      </p:sp>
      <p:pic>
        <p:nvPicPr>
          <p:cNvPr id="280" name="Google Shape;280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4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2013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Container execution and management system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Originally started with lxc, then moved to libcontainer, which allows containers to work with:</a:t>
            </a:r>
            <a:endParaRPr sz="1100"/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linux namespaces</a:t>
            </a:r>
            <a:endParaRPr sz="1100"/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libcontainer control groups</a:t>
            </a:r>
            <a:endParaRPr sz="1100"/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capabilities</a:t>
            </a:r>
            <a:endParaRPr sz="1100"/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app armor security profiles</a:t>
            </a:r>
            <a:endParaRPr sz="1100"/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network interfaces</a:t>
            </a:r>
            <a:endParaRPr sz="1100"/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firewall rules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Intro to Kubernetes 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from containers to orchestrating the world</a:t>
            </a:r>
            <a:endParaRPr sz="1100"/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 cap="none"/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3543300" y="24003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history – OCI &amp; CNCF</a:t>
            </a:r>
            <a:endParaRPr sz="1100"/>
          </a:p>
        </p:txBody>
      </p:sp>
      <p:pic>
        <p:nvPicPr>
          <p:cNvPr id="287" name="Google Shape;287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5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Open Container Initiative</a:t>
            </a: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– 2015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industry format for a container format and container runtime software for all platforms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spend resources on developing additional software to support use of standard containers, instead of format alternatives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Cloud Native Container Foundation</a:t>
            </a: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– 2015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Working on different projects to further standardize the market: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Kubernetes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Container Network Interface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Containerd 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Container orchestration</a:t>
            </a:r>
            <a:endParaRPr sz="1100"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295" name="Google Shape;2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Need for something more?</a:t>
            </a:r>
            <a:endParaRPr sz="1100"/>
          </a:p>
        </p:txBody>
      </p:sp>
      <p:pic>
        <p:nvPicPr>
          <p:cNvPr id="301" name="Google Shape;301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docker started out with a CLI tool on top of lxc, that built, created, started, stopped and exec'd containers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does management at a node level, upon specific requests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easy to manually manage with up to 100s of containers and 10s of nodes, but what next?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Orchestrator</a:t>
            </a:r>
            <a:endParaRPr sz="1100"/>
          </a:p>
        </p:txBody>
      </p:sp>
      <p:pic>
        <p:nvPicPr>
          <p:cNvPr id="308" name="Google Shape;308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8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manage and organize both hosts and docker containers running on a cluster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main issue - resource allocation - where can a container be scheduled, to fulfill its requirements (CPU/RAM/disk) + how to keep track of nodes and scale 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picture containing screenshot&#10;&#10;Description generated with high confidence" id="310" name="Google Shape;31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2028" y="2710295"/>
            <a:ext cx="3574472" cy="207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Some orchestrator tasks</a:t>
            </a:r>
            <a:endParaRPr sz="1100"/>
          </a:p>
        </p:txBody>
      </p:sp>
      <p:pic>
        <p:nvPicPr>
          <p:cNvPr id="316" name="Google Shape;316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9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manage networking and access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track state of containers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scale services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 load balancing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relocation in case of unresponsive host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service discovery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attribute storage to containers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...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Orchestrator options</a:t>
            </a:r>
            <a:endParaRPr sz="1100"/>
          </a:p>
        </p:txBody>
      </p:sp>
      <p:pic>
        <p:nvPicPr>
          <p:cNvPr id="323" name="Google Shape;323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0"/>
          <p:cNvSpPr txBox="1"/>
          <p:nvPr/>
        </p:nvSpPr>
        <p:spPr>
          <a:xfrm>
            <a:off x="436419" y="1631373"/>
            <a:ext cx="8271163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Kubernetes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– open-source, product of CNCF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Apache Mesos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– cluster management tool, with container orchestration being only one of the things it can do, originally through a plugin called Marathon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Docker Swarm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– integrated in docker container platform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5" name="Google Shape;32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2318" y="2896882"/>
            <a:ext cx="4998027" cy="14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Comparison – ease of use</a:t>
            </a:r>
            <a:endParaRPr sz="1100"/>
          </a:p>
        </p:txBody>
      </p:sp>
      <p:pic>
        <p:nvPicPr>
          <p:cNvPr id="331" name="Google Shape;331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1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Kubernetes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fairly complex, steeper learning curve, web UI helps management + great API and documentation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Swarm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easy to pick up, comes already installed with docker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Mesos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trickiest to set up, requires specific plugin knowledge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lang="en" sz="2700" cap="none"/>
              <a:t>Comparison – features and functionality - Kubernetes</a:t>
            </a:r>
            <a:endParaRPr sz="1900"/>
          </a:p>
        </p:txBody>
      </p:sp>
      <p:pic>
        <p:nvPicPr>
          <p:cNvPr id="338" name="Google Shape;338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2"/>
          <p:cNvSpPr txBox="1"/>
          <p:nvPr/>
        </p:nvSpPr>
        <p:spPr>
          <a:xfrm>
            <a:off x="436419" y="1631373"/>
            <a:ext cx="8271163" cy="26084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most complete and fully integrated feature set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out of the box, comes with various features that are offered as add-ons for the others (auto-scaling, load balancing, etc)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customisable with controllers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supports different container runtimes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has evolved based on the Mesos experience and fixed most of the Mesos bugs and missing functionalities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Comparison – features and functionality - Swarm</a:t>
            </a:r>
            <a:endParaRPr sz="1100"/>
          </a:p>
        </p:txBody>
      </p:sp>
      <p:pic>
        <p:nvPicPr>
          <p:cNvPr id="345" name="Google Shape;345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3"/>
          <p:cNvSpPr txBox="1"/>
          <p:nvPr/>
        </p:nvSpPr>
        <p:spPr>
          <a:xfrm>
            <a:off x="436419" y="1631373"/>
            <a:ext cx="827116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can't compete feature-wise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out-of-the-box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requires third party tools for advanced configuration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faster deploy times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Comparison – features and functionality - Mesos</a:t>
            </a:r>
            <a:endParaRPr sz="1100"/>
          </a:p>
        </p:txBody>
      </p:sp>
      <p:pic>
        <p:nvPicPr>
          <p:cNvPr id="352" name="Google Shape;352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4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wider array of potential functionality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more mature software than all (as a whole)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Marathon first, but lacks features – persistent storage in particular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allows combination of containers with normal applications on the same cluster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some features hidden behind enterprise version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Contents</a:t>
            </a:r>
            <a:endParaRPr sz="1100"/>
          </a:p>
        </p:txBody>
      </p:sp>
      <p:pic>
        <p:nvPicPr>
          <p:cNvPr id="164" name="Google Shape;16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Who am I?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Containers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Container Orchestrators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Kubernetes - What? Why? How?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Extending Kubernetes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Kubernetes and Big Data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Quick demo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Q&amp;A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Comparison – scalability</a:t>
            </a:r>
            <a:endParaRPr sz="1100"/>
          </a:p>
        </p:txBody>
      </p:sp>
      <p:pic>
        <p:nvPicPr>
          <p:cNvPr id="359" name="Google Shape;359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5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Kubernetes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ability to easily schedule groups of complex applications, enabling scaling up to enterprise-level requirements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Swarm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better suited to small or medium clusters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Mesos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enables container orchestration on the largest scale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To sum up</a:t>
            </a:r>
            <a:endParaRPr sz="1100"/>
          </a:p>
        </p:txBody>
      </p:sp>
      <p:pic>
        <p:nvPicPr>
          <p:cNvPr id="366" name="Google Shape;366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6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entry level and testing - </a:t>
            </a: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Swarm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enterprise-level - </a:t>
            </a: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Kubernetes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more complex or large clusters - </a:t>
            </a: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Mesos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Lately ...</a:t>
            </a:r>
            <a:endParaRPr sz="1100"/>
          </a:p>
        </p:txBody>
      </p:sp>
      <p:pic>
        <p:nvPicPr>
          <p:cNvPr id="373" name="Google Shape;373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7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Mesos announced Kubernetes support as container orchestration, alongside Marathon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Docker Enterprise Edition - integration with Kubernetes alongside Swarm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→ Kubernetes becoming the de-facto standard for container orchestration (allowing developers to focus on building on top instead of alternatives)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Kubernetes – What? Why? How?</a:t>
            </a:r>
            <a:endParaRPr sz="1100"/>
          </a:p>
        </p:txBody>
      </p:sp>
      <p:sp>
        <p:nvSpPr>
          <p:cNvPr id="380" name="Google Shape;380;p58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381" name="Google Shape;38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What is Kubernetes?</a:t>
            </a:r>
            <a:endParaRPr sz="1100"/>
          </a:p>
        </p:txBody>
      </p:sp>
      <p:pic>
        <p:nvPicPr>
          <p:cNvPr id="387" name="Google Shape;387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9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“Kubernetes” = Greek for governor, helmsman, captain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open-source container orchestration system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originally designed by Google, maintained by CNCF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aim to provide "platform for automating deployment, scaling and operations of application containers across clusters of hosts"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close up of a logo&#10;&#10;Description generated with very high confidence" id="389" name="Google Shape;38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3046" y="3426352"/>
            <a:ext cx="3106882" cy="16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Why Kubernetes? - Goals</a:t>
            </a:r>
            <a:endParaRPr sz="1100"/>
          </a:p>
        </p:txBody>
      </p:sp>
      <p:pic>
        <p:nvPicPr>
          <p:cNvPr id="395" name="Google Shape;395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0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Main objectives, stated by devs, for community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Achieve velocity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Allow scaling of both software and teams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Present abstract infrastructure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Gain efficiency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Achieve velocity</a:t>
            </a:r>
            <a:endParaRPr sz="1100"/>
          </a:p>
        </p:txBody>
      </p:sp>
      <p:pic>
        <p:nvPicPr>
          <p:cNvPr id="402" name="Google Shape;402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1"/>
          <p:cNvSpPr txBox="1"/>
          <p:nvPr/>
        </p:nvSpPr>
        <p:spPr>
          <a:xfrm>
            <a:off x="436419" y="1631373"/>
            <a:ext cx="827116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Velocity = number of things you ship while maintaining a highly available service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Achieved by: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immutability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created artifact cannot be changed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declarative configuration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- declare desired state and Kubernetes' job is to ensure it matches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self-healing systems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- trying to maintain desired states if something changes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Allow scaling of software</a:t>
            </a:r>
            <a:endParaRPr sz="1100"/>
          </a:p>
        </p:txBody>
      </p:sp>
      <p:pic>
        <p:nvPicPr>
          <p:cNvPr id="409" name="Google Shape;409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2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encouraging decoupling in applications - separated components that communicate via defined APIs via load-balanced services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running in shared abstract environment, without interference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utilizing standard container format that runs on any machine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Allow scaling of teams</a:t>
            </a:r>
            <a:endParaRPr sz="1100"/>
          </a:p>
        </p:txBody>
      </p:sp>
      <p:pic>
        <p:nvPicPr>
          <p:cNvPr id="416" name="Google Shape;416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3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separation of concerns for consistency and scaling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application ops rely on the SLA provided by the platform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orchestrator ops uphold SLA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Present abstract infrastructure</a:t>
            </a:r>
            <a:endParaRPr sz="1100"/>
          </a:p>
        </p:txBody>
      </p:sp>
      <p:pic>
        <p:nvPicPr>
          <p:cNvPr id="423" name="Google Shape;423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4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decoupling container images and machines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cluster can be heterogenous and reduce overhead and cost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portability - container can be used on another cluster without being changed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Who am I?</a:t>
            </a:r>
            <a:endParaRPr sz="1100"/>
          </a:p>
        </p:txBody>
      </p:sp>
      <p:pic>
        <p:nvPicPr>
          <p:cNvPr id="171" name="Google Shape;17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436419" y="1631373"/>
            <a:ext cx="8271163" cy="18235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Alex Sirbu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R&amp;D Team Lead @ Lentiq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Building the EdgeLake – flexible cloud data lake service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Built on Kubernetes!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Before – R&amp;D Team Lead @ Bigstep, working on bare metal cloud orchestrator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Gain efficiency</a:t>
            </a:r>
            <a:endParaRPr sz="1100"/>
          </a:p>
        </p:txBody>
      </p:sp>
      <p:pic>
        <p:nvPicPr>
          <p:cNvPr id="430" name="Google Shape;430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5"/>
          <p:cNvSpPr txBox="1"/>
          <p:nvPr/>
        </p:nvSpPr>
        <p:spPr>
          <a:xfrm>
            <a:off x="436419" y="1631373"/>
            <a:ext cx="8271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optimized usage of physical machines - multiple containers on same machine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isolated with namespaces, to not interfere with each other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Computing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Communication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Coordination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Application versioning</a:t>
            </a:r>
            <a:br>
              <a:rPr lang="en" sz="3000" cap="none">
                <a:solidFill>
                  <a:schemeClr val="accent2"/>
                </a:solidFill>
              </a:rPr>
            </a:br>
            <a:r>
              <a:rPr lang="en" sz="3000" cap="none">
                <a:solidFill>
                  <a:schemeClr val="accent2"/>
                </a:solidFill>
              </a:rPr>
              <a:t>Stateful</a:t>
            </a:r>
            <a:endParaRPr sz="1100"/>
          </a:p>
        </p:txBody>
      </p:sp>
      <p:sp>
        <p:nvSpPr>
          <p:cNvPr id="437" name="Google Shape;437;p66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438" name="Google Shape;43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 image format</a:t>
            </a:r>
            <a:endParaRPr sz="1100"/>
          </a:p>
        </p:txBody>
      </p:sp>
      <p:pic>
        <p:nvPicPr>
          <p:cNvPr id="444" name="Google Shape;444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7"/>
          <p:cNvSpPr txBox="1"/>
          <p:nvPr/>
        </p:nvSpPr>
        <p:spPr>
          <a:xfrm>
            <a:off x="436419" y="1631373"/>
            <a:ext cx="464648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layered format, allowing to inherit from lower levels and to modify them by adding, changing or removing files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using unified file system that allows this layering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issue – deleted file remains in older layers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image size bigger and build time longer -&gt; development of better tools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generated with very high confidence" id="446" name="Google Shape;446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6628" y="2033294"/>
            <a:ext cx="3065317" cy="2936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Running a container</a:t>
            </a:r>
            <a:endParaRPr sz="1100"/>
          </a:p>
        </p:txBody>
      </p:sp>
      <p:pic>
        <p:nvPicPr>
          <p:cNvPr id="452" name="Google Shape;452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8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image provides the filesystem base for execution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configuration, to interoperate with the rest of the system – environment variables, CPU/RAM requirements, process to execute, ports to expose, etc.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Kubernetes and containers</a:t>
            </a:r>
            <a:endParaRPr sz="1100"/>
          </a:p>
        </p:txBody>
      </p:sp>
      <p:pic>
        <p:nvPicPr>
          <p:cNvPr id="459" name="Google Shape;459;p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9"/>
          <p:cNvSpPr txBox="1"/>
          <p:nvPr/>
        </p:nvSpPr>
        <p:spPr>
          <a:xfrm>
            <a:off x="436419" y="1631373"/>
            <a:ext cx="8271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you deploy a container in Kubernetes? </a:t>
            </a:r>
            <a:r>
              <a:rPr lang="en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NO (not directly)</a:t>
            </a:r>
            <a:endParaRPr sz="1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Why not? Because the smallest deployable unit of computing is not a container, but ...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Pod</a:t>
            </a:r>
            <a:endParaRPr sz="1100"/>
          </a:p>
        </p:txBody>
      </p:sp>
      <p:pic>
        <p:nvPicPr>
          <p:cNvPr id="466" name="Google Shape;466;p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0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smallest deployable unit of computing in Kubernetes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colocated multiple apps(containers) into a single atomic unit, scheduled onto a single machine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upon creation, statically allocated to a certain node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Pod</a:t>
            </a:r>
            <a:endParaRPr sz="1100"/>
          </a:p>
        </p:txBody>
      </p:sp>
      <p:pic>
        <p:nvPicPr>
          <p:cNvPr id="473" name="Google Shape;473;p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71"/>
          <p:cNvSpPr txBox="1"/>
          <p:nvPr/>
        </p:nvSpPr>
        <p:spPr>
          <a:xfrm>
            <a:off x="436419" y="1631373"/>
            <a:ext cx="8271163" cy="2077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each container runs in its own cgroup (CPU + RAM allocation), but they share some namespaces and filesystems, such as: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IP address and port space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same hostname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IPC channels for communication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So, why a pod and not container directly?</a:t>
            </a:r>
            <a:endParaRPr sz="1100"/>
          </a:p>
        </p:txBody>
      </p:sp>
      <p:pic>
        <p:nvPicPr>
          <p:cNvPr id="480" name="Google Shape;480;p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2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 or nothing approach for a group of symbiotic containers, that need to be kept together at all times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pod considered running if all containers are scheduled and running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you deploy a container in Kubernetes? </a:t>
            </a:r>
            <a:r>
              <a:rPr lang="en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Yes, inside a pod!</a:t>
            </a:r>
            <a:endParaRPr sz="1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When to have multiple containers inside a pod?</a:t>
            </a:r>
            <a:endParaRPr sz="1100"/>
          </a:p>
        </p:txBody>
      </p:sp>
      <p:pic>
        <p:nvPicPr>
          <p:cNvPr id="487" name="Google Shape;487;p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73"/>
          <p:cNvSpPr txBox="1"/>
          <p:nvPr/>
        </p:nvSpPr>
        <p:spPr>
          <a:xfrm>
            <a:off x="436419" y="1631373"/>
            <a:ext cx="8271163" cy="2423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when it's impossible for them to work on different machines (sharing local filesystem or using IPC)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when one of them facilitates communication with the other without altering it (adapter)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when one of them offers support for the other (logging/monitoring)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when one of them configures the other</a:t>
            </a:r>
            <a:endParaRPr sz="1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Pod scheduling</a:t>
            </a:r>
            <a:endParaRPr sz="1100"/>
          </a:p>
        </p:txBody>
      </p:sp>
      <p:pic>
        <p:nvPicPr>
          <p:cNvPr id="494" name="Google Shape;494;p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74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scheduler tries to scatter replicas for reliability and are never moved (immutability)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what happens when physical node dies? pod needs to be deleted in order to be rescheduled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Containers</a:t>
            </a:r>
            <a:endParaRPr sz="1100"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Pod health checks</a:t>
            </a:r>
            <a:endParaRPr sz="1100"/>
          </a:p>
        </p:txBody>
      </p:sp>
      <p:pic>
        <p:nvPicPr>
          <p:cNvPr id="501" name="Google Shape;501;p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5"/>
          <p:cNvSpPr txBox="1"/>
          <p:nvPr/>
        </p:nvSpPr>
        <p:spPr>
          <a:xfrm>
            <a:off x="436419" y="1631373"/>
            <a:ext cx="8271163" cy="2146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process health check - main process is always running and has not exited (for each container)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liveness probe - application specific, determines if application actually does what the probe knows it should do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readiness probe - on start, it might take a while until the application fully loads and can process requests as expected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ConfigMaps and Secrets</a:t>
            </a:r>
            <a:endParaRPr sz="1100"/>
          </a:p>
        </p:txBody>
      </p:sp>
      <p:pic>
        <p:nvPicPr>
          <p:cNvPr id="508" name="Google Shape;508;p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76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configure pods, make images more reusable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live update on change (application needs to be able to reload)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secrets mounted as ram disk =&gt; not written to actual filesystem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Labels and annotations</a:t>
            </a:r>
            <a:endParaRPr sz="1100"/>
          </a:p>
        </p:txBody>
      </p:sp>
      <p:pic>
        <p:nvPicPr>
          <p:cNvPr id="515" name="Google Shape;515;p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77"/>
          <p:cNvSpPr txBox="1"/>
          <p:nvPr/>
        </p:nvSpPr>
        <p:spPr>
          <a:xfrm>
            <a:off x="436419" y="1631373"/>
            <a:ext cx="8271163" cy="2146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labels - key/value pairs attached to objects arbitrarily, providing foundation for grouping objects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annotations - key/value pairs designed to hold non-identifying information that can be leveraged by tools and libraries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metadata needed by the system to provide identification, grouping and higher-level features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8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Gill Sans"/>
              <a:buNone/>
            </a:pPr>
            <a:r>
              <a:rPr lang="en" sz="3000" cap="none">
                <a:solidFill>
                  <a:schemeClr val="accent2"/>
                </a:solidFill>
              </a:rPr>
              <a:t>Computing</a:t>
            </a:r>
            <a:br>
              <a:rPr lang="en" sz="3000" cap="none"/>
            </a:br>
            <a:r>
              <a:rPr lang="en" sz="3000" cap="none">
                <a:solidFill>
                  <a:schemeClr val="dk2"/>
                </a:solidFill>
              </a:rPr>
              <a:t>Communication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Coordination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Application versioning</a:t>
            </a:r>
            <a:br>
              <a:rPr lang="en" sz="3000" cap="none">
                <a:solidFill>
                  <a:schemeClr val="accent2"/>
                </a:solidFill>
              </a:rPr>
            </a:br>
            <a:r>
              <a:rPr lang="en" sz="3000" cap="none">
                <a:solidFill>
                  <a:schemeClr val="accent2"/>
                </a:solidFill>
              </a:rPr>
              <a:t>Stateful</a:t>
            </a:r>
            <a:endParaRPr sz="1100"/>
          </a:p>
        </p:txBody>
      </p:sp>
      <p:sp>
        <p:nvSpPr>
          <p:cNvPr id="522" name="Google Shape;522;p78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523" name="Google Shape;52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Communication challenges</a:t>
            </a:r>
            <a:endParaRPr sz="1100"/>
          </a:p>
        </p:txBody>
      </p:sp>
      <p:pic>
        <p:nvPicPr>
          <p:cNvPr id="529" name="Google Shape;529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79"/>
          <p:cNvSpPr txBox="1"/>
          <p:nvPr/>
        </p:nvSpPr>
        <p:spPr>
          <a:xfrm>
            <a:off x="436419" y="1631373"/>
            <a:ext cx="8271163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between pods - using hardcoded IPs would be the wrong way to do it, as pods might be rescheduled on different nodes and change IPs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from outside - keep track of all pods that provide a certain service and loadbalance between them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Service discovery</a:t>
            </a:r>
            <a:endParaRPr sz="1100"/>
          </a:p>
        </p:txBody>
      </p:sp>
      <p:pic>
        <p:nvPicPr>
          <p:cNvPr id="536" name="Google Shape;536;p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80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find which processes are listening at which addresses for which services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 it quickly and reliably, with low-latency, storing richer definitions of what those services are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public DNS isn't dynamic enough to deal with the amount of updates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Service</a:t>
            </a:r>
            <a:endParaRPr sz="1100"/>
          </a:p>
        </p:txBody>
      </p:sp>
      <p:pic>
        <p:nvPicPr>
          <p:cNvPr id="543" name="Google Shape;543;p8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81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abstraction which defines a logical set of Pods (selected using label selector), that provide the same functionality (same microservice)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different types, for different types of exposure provided by the service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ClusterIP Service</a:t>
            </a:r>
            <a:endParaRPr sz="1100"/>
          </a:p>
        </p:txBody>
      </p:sp>
      <p:pic>
        <p:nvPicPr>
          <p:cNvPr id="550" name="Google Shape;550;p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82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used for intra-cluster communication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special IP that will load-balance across all of the pods identified by service selector (which is a label selector)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allocated on create and cannot be changed until deletion of service, irrespective of number of pods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ClusterIP Service</a:t>
            </a:r>
            <a:endParaRPr sz="1100"/>
          </a:p>
        </p:txBody>
      </p:sp>
      <p:pic>
        <p:nvPicPr>
          <p:cNvPr id="557" name="Google Shape;557;p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83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internal Kubernetes DNS service allows service name to be used to access pods -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my-svc.my-namespace.svc.cluster.local</a:t>
            </a:r>
            <a:endParaRPr i="1"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if using readiness probes, only ready pods will be loadbalanced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NodePorts Service</a:t>
            </a:r>
            <a:endParaRPr sz="1100"/>
          </a:p>
        </p:txBody>
      </p:sp>
      <p:pic>
        <p:nvPicPr>
          <p:cNvPr id="564" name="Google Shape;564;p8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84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used to access pod from outside of cluster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system picks a port and on all cluster nodes, traffic on that port is sent to service to loadbalance to pods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external support needed to acces (ex - load-balanced DNS record with all cluster nodes)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 - What's in a name?</a:t>
            </a:r>
            <a:endParaRPr sz="1100"/>
          </a:p>
        </p:txBody>
      </p:sp>
      <p:pic>
        <p:nvPicPr>
          <p:cNvPr id="185" name="Google Shape;185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436419" y="1631373"/>
            <a:ext cx="8271163" cy="12695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Coming from the shipping industry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Caused aquatic theme for domain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2028" y="2774373"/>
            <a:ext cx="3719945" cy="1839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LoadBalancer Service</a:t>
            </a:r>
            <a:endParaRPr sz="1100"/>
          </a:p>
        </p:txBody>
      </p:sp>
      <p:pic>
        <p:nvPicPr>
          <p:cNvPr id="571" name="Google Shape;571;p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85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implements the needed external support, to make access to pods easier in cloud environments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cloud providers provide support inside Kubernetes, to provision whatever is needed inside their environment to access service directly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Ex: IP gets allocated in Google, URL in AWS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6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Gill Sans"/>
              <a:buNone/>
            </a:pPr>
            <a:r>
              <a:rPr lang="en" sz="3000" cap="none">
                <a:solidFill>
                  <a:schemeClr val="accent2"/>
                </a:solidFill>
              </a:rPr>
              <a:t>Computing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Communication</a:t>
            </a:r>
            <a:br>
              <a:rPr lang="en" sz="3000" cap="none"/>
            </a:br>
            <a:r>
              <a:rPr lang="en" sz="3000" cap="none">
                <a:solidFill>
                  <a:schemeClr val="dk2"/>
                </a:solidFill>
              </a:rPr>
              <a:t>Coordination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Application versioning</a:t>
            </a:r>
            <a:br>
              <a:rPr lang="en" sz="3000" cap="none">
                <a:solidFill>
                  <a:schemeClr val="accent2"/>
                </a:solidFill>
              </a:rPr>
            </a:br>
            <a:r>
              <a:rPr lang="en" sz="3000" cap="none">
                <a:solidFill>
                  <a:schemeClr val="accent2"/>
                </a:solidFill>
              </a:rPr>
              <a:t>Stateful</a:t>
            </a:r>
            <a:endParaRPr sz="1100"/>
          </a:p>
        </p:txBody>
      </p:sp>
      <p:sp>
        <p:nvSpPr>
          <p:cNvPr id="578" name="Google Shape;578;p86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579" name="Google Shape;579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Managing multiple pods</a:t>
            </a:r>
            <a:endParaRPr sz="1100"/>
          </a:p>
        </p:txBody>
      </p:sp>
      <p:pic>
        <p:nvPicPr>
          <p:cNvPr id="585" name="Google Shape;585;p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87"/>
          <p:cNvSpPr txBox="1"/>
          <p:nvPr/>
        </p:nvSpPr>
        <p:spPr>
          <a:xfrm>
            <a:off x="436419" y="1631373"/>
            <a:ext cx="8271163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even though the pod is the building computing block for Kubernetes, working directly with Pods is tedious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Kubernetes abstracts different needs, to make it easier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Reconciliation loop</a:t>
            </a:r>
            <a:endParaRPr sz="1100"/>
          </a:p>
        </p:txBody>
      </p:sp>
      <p:pic>
        <p:nvPicPr>
          <p:cNvPr id="592" name="Google Shape;592;p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88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start with a desired state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observe current state and take action to try to make it match the desired one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goal-driven, self-healing system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close up of a logo&#10;&#10;Description generated with very high confidence" id="594" name="Google Shape;594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7637" y="2467841"/>
            <a:ext cx="2628901" cy="262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ReplicaSet</a:t>
            </a:r>
            <a:endParaRPr sz="1100"/>
          </a:p>
        </p:txBody>
      </p:sp>
      <p:pic>
        <p:nvPicPr>
          <p:cNvPr id="600" name="Google Shape;600;p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9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makes sure a given number of identical pods are up at any time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does not "own" the pods it manages - selected with labels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adopt existing pods with those labels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quarantine containers - remove label!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by default, on delete it deletes the pods, but can be set not to (</a:t>
            </a:r>
            <a:r>
              <a:rPr i="1"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--cascade=false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ReplicaSet</a:t>
            </a:r>
            <a:endParaRPr sz="1100"/>
          </a:p>
        </p:txBody>
      </p:sp>
      <p:pic>
        <p:nvPicPr>
          <p:cNvPr id="607" name="Google Shape;607;p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90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homogenous environment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designed for nearly stateless services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on shrink, the pod to be deleted is chosen arbitrarily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usage example – static web server</a:t>
            </a:r>
            <a:endParaRPr sz="11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DaemonSet</a:t>
            </a:r>
            <a:endParaRPr sz="1100"/>
          </a:p>
        </p:txBody>
      </p:sp>
      <p:pic>
        <p:nvPicPr>
          <p:cNvPr id="614" name="Google Shape;614;p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91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makes sure a pod is executed on each physical node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usual usage - agent, logging, monitoring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select nodes using node labels and node selector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perform rollingUpdate on pods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Jobs</a:t>
            </a:r>
            <a:endParaRPr sz="1100"/>
          </a:p>
        </p:txBody>
      </p:sp>
      <p:pic>
        <p:nvPicPr>
          <p:cNvPr id="621" name="Google Shape;621;p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92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with ReplicaSets and DaemonSets, if pod's process exit (even with 0), it gets restarted, to keep consistency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Job manages Pods that need to run and exit with 0 (restarted until they do so)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configured with number of allowed parallel pods and number of expected completions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Job patterns</a:t>
            </a:r>
            <a:endParaRPr sz="1100"/>
          </a:p>
        </p:txBody>
      </p:sp>
      <p:pic>
        <p:nvPicPr>
          <p:cNvPr id="628" name="Google Shape;628;p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93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one shot - pods = 1, completion = 1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parallelism - pods &gt;= 1, completion &gt;= 1 (nr. pods will never be &gt; completion)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work queue - pods &gt;= 1, completion not set (pods will run until they all finish, no new ones created after one finishes)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4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Gill Sans"/>
              <a:buNone/>
            </a:pPr>
            <a:r>
              <a:rPr lang="en" sz="3000" cap="none">
                <a:solidFill>
                  <a:schemeClr val="accent2"/>
                </a:solidFill>
              </a:rPr>
              <a:t>Computing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Communication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Coordination</a:t>
            </a:r>
            <a:br>
              <a:rPr lang="en" sz="3000" cap="none"/>
            </a:br>
            <a:r>
              <a:rPr lang="en" sz="3000" cap="none">
                <a:solidFill>
                  <a:schemeClr val="dk2"/>
                </a:solidFill>
              </a:rPr>
              <a:t>Application versioning</a:t>
            </a:r>
            <a:br>
              <a:rPr lang="en" sz="3000" cap="none">
                <a:solidFill>
                  <a:schemeClr val="accent2"/>
                </a:solidFill>
              </a:rPr>
            </a:br>
            <a:r>
              <a:rPr lang="en" sz="3000" cap="none">
                <a:solidFill>
                  <a:schemeClr val="accent2"/>
                </a:solidFill>
              </a:rPr>
              <a:t>Stateful</a:t>
            </a:r>
            <a:endParaRPr sz="1100"/>
          </a:p>
        </p:txBody>
      </p:sp>
      <p:sp>
        <p:nvSpPr>
          <p:cNvPr id="635" name="Google Shape;635;p94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636" name="Google Shape;636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Shipping containers</a:t>
            </a:r>
            <a:endParaRPr sz="1100"/>
          </a:p>
        </p:txBody>
      </p:sp>
      <p:pic>
        <p:nvPicPr>
          <p:cNvPr id="193" name="Google Shape;19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Portability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can be used on any of supported types of ships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Wide variety of cargo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that can be packed inside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Standard sizes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- standard fittings on ships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Many containers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on a ship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Isolates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cargo from each other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Application versioning</a:t>
            </a:r>
            <a:endParaRPr sz="1100"/>
          </a:p>
        </p:txBody>
      </p:sp>
      <p:pic>
        <p:nvPicPr>
          <p:cNvPr id="642" name="Google Shape;642;p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95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there comes a time when a new version needs to be released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usually with no service downtime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check new version works before going through with the full release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Kubernetes has an abstraction for this!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Deployment</a:t>
            </a:r>
            <a:endParaRPr sz="1100"/>
          </a:p>
        </p:txBody>
      </p:sp>
      <p:pic>
        <p:nvPicPr>
          <p:cNvPr id="649" name="Google Shape;649;p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96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manages replica set through time and versions for pod spec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scale != version update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using health checks, makes sure a new version works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allows rollbacks to older versions (keeps track of changes)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Deployment strategies - recreate </a:t>
            </a:r>
            <a:endParaRPr sz="1100"/>
          </a:p>
        </p:txBody>
      </p:sp>
      <p:pic>
        <p:nvPicPr>
          <p:cNvPr id="656" name="Google Shape;656;p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97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 previous pods are destroyed and new pods are created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quickest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downtime while new pods start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in case of problems and rollback, even more downtime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Deployment strategies – rolling update </a:t>
            </a:r>
            <a:endParaRPr sz="1100"/>
          </a:p>
        </p:txBody>
      </p:sp>
      <p:pic>
        <p:nvPicPr>
          <p:cNvPr id="663" name="Google Shape;663;p9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98"/>
          <p:cNvSpPr txBox="1"/>
          <p:nvPr/>
        </p:nvSpPr>
        <p:spPr>
          <a:xfrm>
            <a:off x="436419" y="1631373"/>
            <a:ext cx="4218709" cy="2423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configured with max unavailable and max surge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max unavailable = number of pods that can be doing updates/rollbacks at a time, from the number of replicas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max surge = number of additional pods to be used for update/rollback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generated with very high confidence" id="665" name="Google Shape;665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5127" y="1629259"/>
            <a:ext cx="3938154" cy="3246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Horizontal Pod Autoscaling</a:t>
            </a:r>
            <a:endParaRPr sz="1100"/>
          </a:p>
        </p:txBody>
      </p:sp>
      <p:pic>
        <p:nvPicPr>
          <p:cNvPr id="671" name="Google Shape;671;p9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99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built-in feature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automatically shrink/increase based on certain parameters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works with </a:t>
            </a:r>
            <a:r>
              <a:rPr i="1"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heapster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pod, that gathers information from containers 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works on top of replicaSets as well as Deployments</a:t>
            </a:r>
            <a:endParaRPr sz="11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0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Gill Sans"/>
              <a:buNone/>
            </a:pPr>
            <a:r>
              <a:rPr lang="en" sz="3000" cap="none">
                <a:solidFill>
                  <a:schemeClr val="accent2"/>
                </a:solidFill>
              </a:rPr>
              <a:t>Computing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Communication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Coordination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Application versioning</a:t>
            </a:r>
            <a:br>
              <a:rPr lang="en" sz="3000" cap="none">
                <a:solidFill>
                  <a:schemeClr val="accent2"/>
                </a:solidFill>
              </a:rPr>
            </a:br>
            <a:r>
              <a:rPr lang="en" sz="3000" cap="none">
                <a:solidFill>
                  <a:schemeClr val="dk2"/>
                </a:solidFill>
              </a:rPr>
              <a:t>Stateful</a:t>
            </a:r>
            <a:endParaRPr sz="1100"/>
          </a:p>
        </p:txBody>
      </p:sp>
      <p:sp>
        <p:nvSpPr>
          <p:cNvPr id="678" name="Google Shape;678;p100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679" name="Google Shape;679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stateless -&gt; stateFULL</a:t>
            </a:r>
            <a:endParaRPr sz="1100"/>
          </a:p>
        </p:txBody>
      </p:sp>
      <p:pic>
        <p:nvPicPr>
          <p:cNvPr id="685" name="Google Shape;685;p10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101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not all applications are stateless (most aren't)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state = unique pod identity (not interchange-able anymore) + persistence of data (even when rescheduled on different nodes)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Kubernetes comes to the rescue again!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0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StatefulSet</a:t>
            </a:r>
            <a:endParaRPr sz="1100"/>
          </a:p>
        </p:txBody>
      </p:sp>
      <p:pic>
        <p:nvPicPr>
          <p:cNvPr id="692" name="Google Shape;692;p10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02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each replica gets a persistent hostname with unique id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created in order of index low -&gt; high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delete in order of index high -&gt; low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usage example - database</a:t>
            </a:r>
            <a:endParaRPr sz="11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Headless service</a:t>
            </a:r>
            <a:endParaRPr sz="1100"/>
          </a:p>
        </p:txBody>
      </p:sp>
      <p:pic>
        <p:nvPicPr>
          <p:cNvPr id="699" name="Google Shape;699;p1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103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no need for loadbalancing and a single service IP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service with </a:t>
            </a:r>
            <a:r>
              <a:rPr i="1"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clusterIP: none</a:t>
            </a:r>
            <a:endParaRPr i="1"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used in order to create DNS records for replicas, which can be used to uniquely identify them (0.svc..., 1.svc...)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0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Persistence of data</a:t>
            </a:r>
            <a:endParaRPr sz="1100"/>
          </a:p>
        </p:txBody>
      </p:sp>
      <p:pic>
        <p:nvPicPr>
          <p:cNvPr id="706" name="Google Shape;706;p1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04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how to define the physical location of data and how much should be allocated to each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how to actually allocate and link certain data to specific pods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abstracted and decoupled through PersistentVolume subsystem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Translated to software</a:t>
            </a:r>
            <a:endParaRPr sz="1100"/>
          </a:p>
        </p:txBody>
      </p:sp>
      <p:pic>
        <p:nvPicPr>
          <p:cNvPr id="200" name="Google Shape;200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/>
        </p:nvSpPr>
        <p:spPr>
          <a:xfrm>
            <a:off x="436419" y="1631373"/>
            <a:ext cx="8271163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Portability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can be used on any supported system (system with container execution environment)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Wide variety of software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that can be packed inside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Standard format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Many containers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to a physical node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Isolates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execution of one container from another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PersistentVolume</a:t>
            </a:r>
            <a:endParaRPr sz="1100"/>
          </a:p>
        </p:txBody>
      </p:sp>
      <p:pic>
        <p:nvPicPr>
          <p:cNvPr id="713" name="Google Shape;713;p10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105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abstraction of a piece of storage in the cluster that can be used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lifecycle independent of any individual pod that uses it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be manually put by an operator or can be provisioned dynamically (usually in cloud services)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0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PersistentVolumeClaim</a:t>
            </a:r>
            <a:endParaRPr sz="1100"/>
          </a:p>
        </p:txBody>
      </p:sp>
      <p:pic>
        <p:nvPicPr>
          <p:cNvPr id="720" name="Google Shape;720;p10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106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request for storage by an user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storage equivalent of a pod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links a persistent volume to a pod for the pod's lifetime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doesn't affect the persistent volume upon pod deletion (unless explicitly specified)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0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Wrap-up</a:t>
            </a:r>
            <a:endParaRPr sz="1100"/>
          </a:p>
        </p:txBody>
      </p:sp>
      <p:pic>
        <p:nvPicPr>
          <p:cNvPr id="727" name="Google Shape;727;p1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107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computing building block = Pod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communication building block = Service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grouping = Labels and Annotations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configuration = ConfigMap and Secrets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stateless pod coordination = ReplicaSet, DaemonSet, Job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application updates = Deployment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stateful pod coordination = StatefulSet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storage building block = PersistentVolumeClaim on top of PersistentVolume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08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Extending Kubernetes</a:t>
            </a:r>
            <a:endParaRPr sz="1100"/>
          </a:p>
        </p:txBody>
      </p:sp>
      <p:sp>
        <p:nvSpPr>
          <p:cNvPr id="734" name="Google Shape;734;p108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735" name="Google Shape;735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0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Soooo many things to configure :(</a:t>
            </a:r>
            <a:endParaRPr sz="1100"/>
          </a:p>
        </p:txBody>
      </p:sp>
      <p:pic>
        <p:nvPicPr>
          <p:cNvPr id="741" name="Google Shape;741;p1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109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at least one controller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some services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some configMaps and Secrets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preallocate persistentVolumes or create storage class for dynamic provisioning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1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Solution: another level of abstraction</a:t>
            </a:r>
            <a:endParaRPr sz="1100"/>
          </a:p>
        </p:txBody>
      </p:sp>
      <p:pic>
        <p:nvPicPr>
          <p:cNvPr id="748" name="Google Shape;748;p1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110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higher-level controller that can manage lower-level elements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for the moment, not included in Kubernetes ... YET!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BUT can be added, through third-party controllers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1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What is Helm?</a:t>
            </a:r>
            <a:endParaRPr sz="1100"/>
          </a:p>
        </p:txBody>
      </p:sp>
      <p:pic>
        <p:nvPicPr>
          <p:cNvPr id="755" name="Google Shape;755;p1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111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package manager for Kubernetes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provides higher-level abstraction (Chart) to configure full-fledged applications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manage complexity, easy upgrades, simple sharing of full application setups, safe rollbacks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close up of a sign&#10;&#10;Description generated with very high confidence" id="757" name="Google Shape;757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2227" y="2904259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How does Helm work?</a:t>
            </a:r>
            <a:endParaRPr sz="1100"/>
          </a:p>
        </p:txBody>
      </p:sp>
      <p:pic>
        <p:nvPicPr>
          <p:cNvPr id="763" name="Google Shape;763;p1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112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Helm CLI + Tiller server in Kubernetes (which is a controller)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CLI responsible for management + requests for releases of charts on Kubernetes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Tiller - listens for requests, combines chart + configuration = release, install release, track release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1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Helm++</a:t>
            </a:r>
            <a:endParaRPr sz="1100"/>
          </a:p>
        </p:txBody>
      </p:sp>
      <p:pic>
        <p:nvPicPr>
          <p:cNvPr id="770" name="Google Shape;770;p1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113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Helm release controller - current Lentiq way to manage applications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expose HelmRelease as a CRD (custom resource definition) in Kubernetes, to work directly with Kubernetes to manage apps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1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What are Operators?</a:t>
            </a:r>
            <a:endParaRPr sz="1100"/>
          </a:p>
        </p:txBody>
      </p:sp>
      <p:pic>
        <p:nvPicPr>
          <p:cNvPr id="777" name="Google Shape;777;p1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14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domain-specific controller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manages lifetime of a single application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works with Kubernetes primitives, as well as performing application-specific steps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generated with very high confidence" id="779" name="Google Shape;779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3073" y="2947847"/>
            <a:ext cx="4395354" cy="215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What is a container?</a:t>
            </a:r>
            <a:endParaRPr sz="1100"/>
          </a:p>
        </p:txBody>
      </p:sp>
      <p:pic>
        <p:nvPicPr>
          <p:cNvPr id="207" name="Google Shape;207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4"/>
          <p:cNvSpPr txBox="1"/>
          <p:nvPr/>
        </p:nvSpPr>
        <p:spPr>
          <a:xfrm>
            <a:off x="436419" y="1631373"/>
            <a:ext cx="8271163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way to pack code and dependencies together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run anywhere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execute multiple containers to a physical machine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3528" y="2532695"/>
            <a:ext cx="2753591" cy="246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1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Operators</a:t>
            </a:r>
            <a:endParaRPr sz="1100"/>
          </a:p>
        </p:txBody>
      </p:sp>
      <p:pic>
        <p:nvPicPr>
          <p:cNvPr id="785" name="Google Shape;785;p1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115"/>
          <p:cNvSpPr txBox="1"/>
          <p:nvPr/>
        </p:nvSpPr>
        <p:spPr>
          <a:xfrm>
            <a:off x="436419" y="1631373"/>
            <a:ext cx="8271163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pre and post provision hooks, for application-specific operations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single tool to perform all management (kubectl)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work in a scalable, repeatable, standard fashion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improve resiliency while reducing burden on IT teams</a:t>
            </a:r>
            <a:endParaRPr sz="11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1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Operator framework</a:t>
            </a:r>
            <a:endParaRPr sz="1100"/>
          </a:p>
        </p:txBody>
      </p:sp>
      <p:pic>
        <p:nvPicPr>
          <p:cNvPr id="792" name="Google Shape;792;p1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116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open-source toolkit to manage Kubernetes native applications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provides ways to implement Operators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multiple companies adopted and implemented Operators for their software, to provide the quickest start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1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Operator gallery</a:t>
            </a:r>
            <a:endParaRPr sz="1100"/>
          </a:p>
        </p:txBody>
      </p:sp>
      <p:pic>
        <p:nvPicPr>
          <p:cNvPr id="799" name="Google Shape;799;p1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117"/>
          <p:cNvSpPr txBox="1"/>
          <p:nvPr/>
        </p:nvSpPr>
        <p:spPr>
          <a:xfrm>
            <a:off x="436419" y="1631373"/>
            <a:ext cx="8271163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https://github.com/operator-framework/awesome-operators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Spark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Kafka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Cassandra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MongoDB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MySQL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Airflow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18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Kubernetes and Big Data</a:t>
            </a:r>
            <a:endParaRPr sz="1100"/>
          </a:p>
        </p:txBody>
      </p:sp>
      <p:sp>
        <p:nvSpPr>
          <p:cNvPr id="806" name="Google Shape;806;p118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807" name="Google Shape;807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1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Usual workload</a:t>
            </a:r>
            <a:endParaRPr sz="1100"/>
          </a:p>
        </p:txBody>
      </p:sp>
      <p:pic>
        <p:nvPicPr>
          <p:cNvPr id="813" name="Google Shape;813;p1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119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bursts of 100% utilization, followed by zero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→ quick startup times + scaling capabilities helps to properly scale and use cluster efficiently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generated with very high confidence" id="815" name="Google Shape;815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8572" y="2958554"/>
            <a:ext cx="3023754" cy="1720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high confidence" id="816" name="Google Shape;816;p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0146" y="2640259"/>
            <a:ext cx="3719945" cy="234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2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Vs Hadoop distributions</a:t>
            </a:r>
            <a:endParaRPr sz="1100"/>
          </a:p>
        </p:txBody>
      </p:sp>
      <p:pic>
        <p:nvPicPr>
          <p:cNvPr id="822" name="Google Shape;822;p1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20"/>
          <p:cNvSpPr txBox="1"/>
          <p:nvPr/>
        </p:nvSpPr>
        <p:spPr>
          <a:xfrm>
            <a:off x="436419" y="1631373"/>
            <a:ext cx="8271163" cy="26084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93D"/>
                </a:solidFill>
                <a:latin typeface="Gill Sans"/>
                <a:ea typeface="Gill Sans"/>
                <a:cs typeface="Gill Sans"/>
                <a:sym typeface="Gill Sans"/>
              </a:rPr>
              <a:t>can run any workload (vs supported apps)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19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93D"/>
                </a:solidFill>
                <a:latin typeface="Gill Sans"/>
                <a:ea typeface="Gill Sans"/>
                <a:cs typeface="Gill Sans"/>
                <a:sym typeface="Gill Sans"/>
              </a:rPr>
              <a:t>smaller footprint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19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93D"/>
                </a:solidFill>
                <a:latin typeface="Gill Sans"/>
                <a:ea typeface="Gill Sans"/>
                <a:cs typeface="Gill Sans"/>
                <a:sym typeface="Gill Sans"/>
              </a:rPr>
              <a:t>robust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19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93D"/>
                </a:solidFill>
                <a:latin typeface="Gill Sans"/>
                <a:ea typeface="Gill Sans"/>
                <a:cs typeface="Gill Sans"/>
                <a:sym typeface="Gill Sans"/>
              </a:rPr>
              <a:t>no vendor lock-in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19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93D"/>
                </a:solidFill>
                <a:latin typeface="Gill Sans"/>
                <a:ea typeface="Gill Sans"/>
                <a:cs typeface="Gill Sans"/>
                <a:sym typeface="Gill Sans"/>
              </a:rPr>
              <a:t>cloud native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19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93D"/>
                </a:solidFill>
                <a:latin typeface="Gill Sans"/>
                <a:ea typeface="Gill Sans"/>
                <a:cs typeface="Gill Sans"/>
                <a:sym typeface="Gill Sans"/>
              </a:rPr>
              <a:t>designed for self-service</a:t>
            </a:r>
            <a:endParaRPr sz="11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2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Effects</a:t>
            </a:r>
            <a:endParaRPr sz="1100"/>
          </a:p>
        </p:txBody>
      </p:sp>
      <p:pic>
        <p:nvPicPr>
          <p:cNvPr id="829" name="Google Shape;829;p1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121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fewer ops people needed (but more highly qualified), but with no domain specific knowledge (remember decoupling?)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higher abstraction level =&gt; focus on how to use the software and not how to set it up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shift more to cloud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2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Why cloud?</a:t>
            </a:r>
            <a:endParaRPr sz="1100"/>
          </a:p>
        </p:txBody>
      </p:sp>
      <p:pic>
        <p:nvPicPr>
          <p:cNvPr id="836" name="Google Shape;836;p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122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 Kubernetes offered as managed service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on demand use, due to quickness of setup of cluster + applications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benefit from cloud scaling, if needed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23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Demo</a:t>
            </a:r>
            <a:endParaRPr sz="1100"/>
          </a:p>
        </p:txBody>
      </p:sp>
      <p:sp>
        <p:nvSpPr>
          <p:cNvPr id="843" name="Google Shape;843;p123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844" name="Google Shape;844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24"/>
          <p:cNvSpPr txBox="1"/>
          <p:nvPr>
            <p:ph type="title"/>
          </p:nvPr>
        </p:nvSpPr>
        <p:spPr>
          <a:xfrm>
            <a:off x="6222206" y="1064419"/>
            <a:ext cx="2311182" cy="15644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Gill Sans"/>
              <a:buNone/>
            </a:pPr>
            <a:r>
              <a:rPr lang="en" sz="2700">
                <a:solidFill>
                  <a:schemeClr val="accent2"/>
                </a:solidFill>
              </a:rPr>
              <a:t>APPS CREATED FROM INTERFACE</a:t>
            </a:r>
            <a:endParaRPr sz="1100"/>
          </a:p>
        </p:txBody>
      </p:sp>
      <p:pic>
        <p:nvPicPr>
          <p:cNvPr descr="A screenshot of a cell phone&#10;&#10;Description generated with very high confidence" id="850" name="Google Shape;850;p1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16122" t="0"/>
          <a:stretch/>
        </p:blipFill>
        <p:spPr>
          <a:xfrm>
            <a:off x="334900" y="542924"/>
            <a:ext cx="5623962" cy="42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1013" y="4174433"/>
            <a:ext cx="1276399" cy="402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Lentiq Pallette 2">
      <a:dk1>
        <a:srgbClr val="6659FF"/>
      </a:dk1>
      <a:lt1>
        <a:srgbClr val="FFFFFF"/>
      </a:lt1>
      <a:dk2>
        <a:srgbClr val="0291FF"/>
      </a:dk2>
      <a:lt2>
        <a:srgbClr val="FFFFFF"/>
      </a:lt2>
      <a:accent1>
        <a:srgbClr val="0291FF"/>
      </a:accent1>
      <a:accent2>
        <a:srgbClr val="00193D"/>
      </a:accent2>
      <a:accent3>
        <a:srgbClr val="1464F6"/>
      </a:accent3>
      <a:accent4>
        <a:srgbClr val="5F5F5F"/>
      </a:accent4>
      <a:accent5>
        <a:srgbClr val="0291FF"/>
      </a:accent5>
      <a:accent6>
        <a:srgbClr val="D0CECE"/>
      </a:accent6>
      <a:hlink>
        <a:srgbClr val="6659FF"/>
      </a:hlink>
      <a:folHlink>
        <a:srgbClr val="665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