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1"/>
  </p:notesMasterIdLst>
  <p:sldIdLst>
    <p:sldId id="256" r:id="rId5"/>
    <p:sldId id="259" r:id="rId6"/>
    <p:sldId id="260" r:id="rId7"/>
    <p:sldId id="261" r:id="rId8"/>
    <p:sldId id="262" r:id="rId9"/>
    <p:sldId id="298" r:id="rId10"/>
    <p:sldId id="263" r:id="rId11"/>
    <p:sldId id="264" r:id="rId12"/>
    <p:sldId id="265" r:id="rId13"/>
    <p:sldId id="266" r:id="rId14"/>
    <p:sldId id="293" r:id="rId15"/>
    <p:sldId id="276" r:id="rId16"/>
    <p:sldId id="277" r:id="rId17"/>
    <p:sldId id="278" r:id="rId18"/>
    <p:sldId id="270" r:id="rId19"/>
    <p:sldId id="279" r:id="rId20"/>
    <p:sldId id="280" r:id="rId21"/>
    <p:sldId id="281" r:id="rId22"/>
    <p:sldId id="282" r:id="rId23"/>
    <p:sldId id="283" r:id="rId24"/>
    <p:sldId id="284" r:id="rId25"/>
    <p:sldId id="269" r:id="rId26"/>
    <p:sldId id="285" r:id="rId27"/>
    <p:sldId id="286" r:id="rId28"/>
    <p:sldId id="287" r:id="rId29"/>
    <p:sldId id="288" r:id="rId30"/>
    <p:sldId id="267" r:id="rId31"/>
    <p:sldId id="289" r:id="rId32"/>
    <p:sldId id="290" r:id="rId33"/>
    <p:sldId id="291" r:id="rId34"/>
    <p:sldId id="294" r:id="rId35"/>
    <p:sldId id="295" r:id="rId36"/>
    <p:sldId id="296" r:id="rId37"/>
    <p:sldId id="297" r:id="rId38"/>
    <p:sldId id="274" r:id="rId39"/>
    <p:sldId id="275" r:id="rId40"/>
    <p:sldId id="299" r:id="rId41"/>
    <p:sldId id="300" r:id="rId42"/>
    <p:sldId id="302" r:id="rId43"/>
    <p:sldId id="303" r:id="rId44"/>
    <p:sldId id="319" r:id="rId45"/>
    <p:sldId id="325" r:id="rId46"/>
    <p:sldId id="329" r:id="rId47"/>
    <p:sldId id="330" r:id="rId48"/>
    <p:sldId id="331" r:id="rId49"/>
    <p:sldId id="332" r:id="rId5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6483"/>
    <a:srgbClr val="145579"/>
    <a:srgbClr val="204E79"/>
    <a:srgbClr val="005493"/>
    <a:srgbClr val="F8F9FA"/>
    <a:srgbClr val="F2F2F2"/>
    <a:srgbClr val="121619"/>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77"/>
    <p:restoredTop sz="96327"/>
  </p:normalViewPr>
  <p:slideViewPr>
    <p:cSldViewPr snapToGrid="0">
      <p:cViewPr varScale="1">
        <p:scale>
          <a:sx n="131" d="100"/>
          <a:sy n="131" d="100"/>
        </p:scale>
        <p:origin x="94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a:bodyPr>
          <a:lstStyle/>
          <a:p>
            <a:r>
              <a:rPr lang="en-US" dirty="0">
                <a:solidFill>
                  <a:schemeClr val="tx1"/>
                </a:solidFill>
              </a:rPr>
              <a:t>Applied Data Science with R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r>
              <a:rPr lang="en-US" dirty="0"/>
              <a:t>&lt;YETIK, ARIF&gt;</a:t>
            </a:r>
          </a:p>
          <a:p>
            <a:r>
              <a:rPr lang="en-US" dirty="0"/>
              <a:t>&lt;Nov 3, 2022&gt;</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Summarize what charts were plotted using bullet points</a:t>
            </a:r>
          </a:p>
          <a:p>
            <a:endParaRPr lang="en-US" dirty="0"/>
          </a:p>
          <a:p>
            <a:endParaRPr lang="en-US" dirty="0"/>
          </a:p>
          <a:p>
            <a:r>
              <a:rPr lang="en-US" dirty="0"/>
              <a:t>Add the screenshots of your ggplot2 code snippets to the Appendix section</a:t>
            </a:r>
          </a:p>
          <a:p>
            <a:pPr marL="0" indent="0">
              <a:buNone/>
            </a:pPr>
            <a:endParaRPr lang="en-US" dirty="0"/>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10</a:t>
            </a:fld>
            <a:endParaRPr lang="en-US"/>
          </a:p>
        </p:txBody>
      </p:sp>
    </p:spTree>
    <p:extLst>
      <p:ext uri="{BB962C8B-B14F-4D97-AF65-F5344CB8AC3E}">
        <p14:creationId xmlns:p14="http://schemas.microsoft.com/office/powerpoint/2010/main" val="7799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PH" dirty="0">
                <a:solidFill>
                  <a:srgbClr val="0070C1"/>
                </a:solidFill>
                <a:latin typeface="Helvetica" pitchFamily="2" charset="0"/>
              </a:rPr>
              <a:t>Load </a:t>
            </a:r>
            <a:r>
              <a:rPr lang="en-PH" dirty="0">
                <a:solidFill>
                  <a:srgbClr val="0070C1"/>
                </a:solidFill>
                <a:effectLst/>
                <a:latin typeface="Helvetica" pitchFamily="2" charset="0"/>
              </a:rPr>
              <a:t>a new library and import the datasets required for the prediction.</a:t>
            </a:r>
          </a:p>
          <a:p>
            <a:endParaRPr lang="en-PH" dirty="0">
              <a:solidFill>
                <a:srgbClr val="0070C1"/>
              </a:solidFill>
              <a:effectLst/>
              <a:latin typeface="Helvetica" pitchFamily="2" charset="0"/>
            </a:endParaRPr>
          </a:p>
          <a:p>
            <a:r>
              <a:rPr lang="en-PH" dirty="0">
                <a:solidFill>
                  <a:srgbClr val="0070C1"/>
                </a:solidFill>
                <a:effectLst/>
                <a:latin typeface="Helvetica" pitchFamily="2" charset="0"/>
              </a:rPr>
              <a:t>Both train and test data are introduced into the application to arrange the categorical levels.</a:t>
            </a:r>
          </a:p>
          <a:p>
            <a:endParaRPr lang="en-PH" dirty="0">
              <a:solidFill>
                <a:srgbClr val="0070C1"/>
              </a:solidFill>
              <a:effectLst/>
              <a:latin typeface="Helvetica" pitchFamily="2" charset="0"/>
            </a:endParaRPr>
          </a:p>
          <a:p>
            <a:r>
              <a:rPr lang="en-PH" dirty="0">
                <a:solidFill>
                  <a:srgbClr val="0070C1"/>
                </a:solidFill>
                <a:effectLst/>
                <a:latin typeface="Helvetica" pitchFamily="2" charset="0"/>
              </a:rPr>
              <a:t>Additionally, I loaded the random forest model to collect the mean absolute error value.</a:t>
            </a:r>
          </a:p>
          <a:p>
            <a:pPr marL="0" indent="0">
              <a:buNone/>
            </a:pPr>
            <a:endParaRPr lang="en-PH" dirty="0">
              <a:solidFill>
                <a:srgbClr val="899AB7"/>
              </a:solidFill>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11</a:t>
            </a:fld>
            <a:endParaRPr lang="en-US"/>
          </a:p>
        </p:txBody>
      </p:sp>
    </p:spTree>
    <p:extLst>
      <p:ext uri="{BB962C8B-B14F-4D97-AF65-F5344CB8AC3E}">
        <p14:creationId xmlns:p14="http://schemas.microsoft.com/office/powerpoint/2010/main" val="18137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R Shiny dashboard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PH" dirty="0">
                <a:solidFill>
                  <a:srgbClr val="0070C1"/>
                </a:solidFill>
                <a:effectLst/>
                <a:latin typeface="Helvetica" pitchFamily="2" charset="0"/>
              </a:rPr>
              <a:t>R Shiny dashboard into two parts </a:t>
            </a:r>
          </a:p>
          <a:p>
            <a:pPr lvl="1"/>
            <a:r>
              <a:rPr lang="en-PH" dirty="0">
                <a:solidFill>
                  <a:srgbClr val="0070C1"/>
                </a:solidFill>
                <a:effectLst/>
                <a:latin typeface="Helvetica" pitchFamily="2" charset="0"/>
              </a:rPr>
              <a:t>Filter for the histogram plot</a:t>
            </a:r>
          </a:p>
          <a:p>
            <a:pPr lvl="2"/>
            <a:r>
              <a:rPr lang="en-PH" dirty="0">
                <a:solidFill>
                  <a:srgbClr val="0070C1"/>
                </a:solidFill>
                <a:effectLst/>
                <a:latin typeface="Helvetica" pitchFamily="2" charset="0"/>
              </a:rPr>
              <a:t>Numerical variables</a:t>
            </a:r>
          </a:p>
          <a:p>
            <a:pPr lvl="2"/>
            <a:r>
              <a:rPr lang="en-PH" dirty="0">
                <a:solidFill>
                  <a:srgbClr val="0070C1"/>
                </a:solidFill>
                <a:effectLst/>
                <a:latin typeface="Helvetica" pitchFamily="2" charset="0"/>
              </a:rPr>
              <a:t>Temperature, Humidity, wind speed, casuals etc.</a:t>
            </a:r>
          </a:p>
          <a:p>
            <a:pPr marL="0" indent="0">
              <a:buNone/>
            </a:pPr>
            <a:r>
              <a:rPr lang="en-PH" sz="2400" dirty="0">
                <a:solidFill>
                  <a:srgbClr val="0070C1"/>
                </a:solidFill>
                <a:latin typeface="Helvetica" pitchFamily="2" charset="0"/>
              </a:rPr>
              <a:t>      Filter for the frequency plot</a:t>
            </a:r>
          </a:p>
          <a:p>
            <a:pPr marL="0" indent="0">
              <a:buNone/>
            </a:pPr>
            <a:r>
              <a:rPr lang="en-PH" sz="2400" dirty="0">
                <a:solidFill>
                  <a:srgbClr val="0070C1"/>
                </a:solidFill>
                <a:effectLst/>
                <a:latin typeface="Helvetica" pitchFamily="2" charset="0"/>
              </a:rPr>
              <a:t>	</a:t>
            </a:r>
            <a:r>
              <a:rPr lang="en-PH" sz="2000" dirty="0">
                <a:solidFill>
                  <a:srgbClr val="0070C1"/>
                </a:solidFill>
                <a:latin typeface="Helvetica" pitchFamily="2" charset="0"/>
              </a:rPr>
              <a:t>Categorical variables</a:t>
            </a:r>
          </a:p>
          <a:p>
            <a:pPr marL="0" indent="0">
              <a:buNone/>
            </a:pPr>
            <a:r>
              <a:rPr lang="en-PH" sz="2000" dirty="0">
                <a:solidFill>
                  <a:srgbClr val="0070C1"/>
                </a:solidFill>
                <a:latin typeface="Helvetica" pitchFamily="2" charset="0"/>
              </a:rPr>
              <a:t>	Weather, seasons, years, month etc.</a:t>
            </a:r>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12</a:t>
            </a:fld>
            <a:endParaRPr lang="en-US"/>
          </a:p>
        </p:txBody>
      </p:sp>
    </p:spTree>
    <p:extLst>
      <p:ext uri="{BB962C8B-B14F-4D97-AF65-F5344CB8AC3E}">
        <p14:creationId xmlns:p14="http://schemas.microsoft.com/office/powerpoint/2010/main" val="1481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PH" sz="1600" dirty="0">
                <a:solidFill>
                  <a:srgbClr val="0070C1"/>
                </a:solidFill>
                <a:effectLst/>
                <a:latin typeface="Helvetica" pitchFamily="2" charset="0"/>
              </a:rPr>
              <a:t>The amount of new registration in the bike-sharing system is considerably higher than the casual registrations.</a:t>
            </a:r>
          </a:p>
          <a:p>
            <a:endParaRPr lang="en-PH" sz="1600" dirty="0">
              <a:solidFill>
                <a:srgbClr val="0070C1"/>
              </a:solidFill>
              <a:effectLst/>
              <a:latin typeface="Helvetica" pitchFamily="2" charset="0"/>
            </a:endParaRPr>
          </a:p>
          <a:p>
            <a:r>
              <a:rPr lang="en-PH" sz="1600" dirty="0">
                <a:solidFill>
                  <a:srgbClr val="0070C1"/>
                </a:solidFill>
                <a:effectLst/>
                <a:latin typeface="Helvetica" pitchFamily="2" charset="0"/>
              </a:rPr>
              <a:t>The result obtained from the </a:t>
            </a:r>
            <a:r>
              <a:rPr lang="en-PH" sz="1600" dirty="0">
                <a:solidFill>
                  <a:srgbClr val="0070C1"/>
                </a:solidFill>
                <a:latin typeface="Helvetica" pitchFamily="2" charset="0"/>
              </a:rPr>
              <a:t>prediction was a value of 228 total number of registrations for that specific date and weather condition.</a:t>
            </a:r>
          </a:p>
          <a:p>
            <a:endParaRPr lang="en-PH" sz="1600" dirty="0">
              <a:solidFill>
                <a:srgbClr val="0070C1"/>
              </a:solidFill>
              <a:latin typeface="Helvetica" pitchFamily="2" charset="0"/>
            </a:endParaRPr>
          </a:p>
          <a:p>
            <a:r>
              <a:rPr lang="en-PH" sz="1600" dirty="0">
                <a:solidFill>
                  <a:srgbClr val="0070C1"/>
                </a:solidFill>
                <a:latin typeface="Helvetica" pitchFamily="2" charset="0"/>
              </a:rPr>
              <a:t>Additionally, the forecast also reveals the range in which the prediction value can vary.</a:t>
            </a:r>
          </a:p>
          <a:p>
            <a:endParaRPr lang="en-PH" sz="1600" dirty="0">
              <a:solidFill>
                <a:srgbClr val="0070C1"/>
              </a:solidFill>
              <a:effectLst/>
              <a:latin typeface="Helvetica" pitchFamily="2" charset="0"/>
            </a:endParaRPr>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4"/>
          </p:nvPr>
        </p:nvSpPr>
        <p:spPr/>
        <p:txBody>
          <a:bodyPr/>
          <a:lstStyle/>
          <a:p>
            <a:fld id="{5075537C-CA84-1446-933C-8E9D027F9201}" type="slidenum">
              <a:rPr lang="en-US" smtClean="0"/>
              <a:t>13</a:t>
            </a:fld>
            <a:endParaRPr lang="en-US"/>
          </a:p>
        </p:txBody>
      </p:sp>
    </p:spTree>
    <p:extLst>
      <p:ext uri="{BB962C8B-B14F-4D97-AF65-F5344CB8AC3E}">
        <p14:creationId xmlns:p14="http://schemas.microsoft.com/office/powerpoint/2010/main" val="32100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SQL</a:t>
            </a:r>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14</a:t>
            </a:fld>
            <a:endParaRPr lang="en-US"/>
          </a:p>
        </p:txBody>
      </p:sp>
    </p:spTree>
    <p:extLst>
      <p:ext uri="{BB962C8B-B14F-4D97-AF65-F5344CB8AC3E}">
        <p14:creationId xmlns:p14="http://schemas.microsoft.com/office/powerpoint/2010/main" val="3181088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Busiest bike rental times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7"/>
            <a:ext cx="10515600" cy="4505013"/>
          </a:xfrm>
        </p:spPr>
        <p:txBody>
          <a:bodyPr/>
          <a:lstStyle/>
          <a:p>
            <a:r>
              <a:rPr lang="en-CA" dirty="0"/>
              <a:t>Find dates and hours which had the most bike rentals</a:t>
            </a:r>
            <a:endParaRPr lang="en-US" dirty="0"/>
          </a:p>
          <a:p>
            <a:pPr marL="0" indent="0">
              <a:buNone/>
            </a:pPr>
            <a:endParaRPr lang="en-US" dirty="0"/>
          </a:p>
          <a:p>
            <a:endParaRPr lang="en-US" dirty="0"/>
          </a:p>
          <a:p>
            <a:endParaRPr lang="en-US" dirty="0"/>
          </a:p>
          <a:p>
            <a:r>
              <a:rPr lang="en-US" dirty="0"/>
              <a:t>Present your query result with a short explanation here</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15</a:t>
            </a:fld>
            <a:endParaRPr lang="en-US"/>
          </a:p>
        </p:txBody>
      </p:sp>
      <p:pic>
        <p:nvPicPr>
          <p:cNvPr id="8" name="Picture 7">
            <a:extLst>
              <a:ext uri="{FF2B5EF4-FFF2-40B4-BE49-F238E27FC236}">
                <a16:creationId xmlns:a16="http://schemas.microsoft.com/office/drawing/2014/main" id="{814ACC3C-4E0A-1BB4-A500-0132FA123D0C}"/>
              </a:ext>
            </a:extLst>
          </p:cNvPr>
          <p:cNvPicPr>
            <a:picLocks noChangeAspect="1"/>
          </p:cNvPicPr>
          <p:nvPr/>
        </p:nvPicPr>
        <p:blipFill>
          <a:blip r:embed="rId2"/>
          <a:stretch>
            <a:fillRect/>
          </a:stretch>
        </p:blipFill>
        <p:spPr>
          <a:xfrm>
            <a:off x="1174250" y="2296102"/>
            <a:ext cx="4880423" cy="900026"/>
          </a:xfrm>
          <a:prstGeom prst="rect">
            <a:avLst/>
          </a:prstGeom>
        </p:spPr>
      </p:pic>
      <p:pic>
        <p:nvPicPr>
          <p:cNvPr id="12" name="Picture 11">
            <a:extLst>
              <a:ext uri="{FF2B5EF4-FFF2-40B4-BE49-F238E27FC236}">
                <a16:creationId xmlns:a16="http://schemas.microsoft.com/office/drawing/2014/main" id="{23F11E40-581F-F6B4-5DCF-513765863B7A}"/>
              </a:ext>
            </a:extLst>
          </p:cNvPr>
          <p:cNvPicPr>
            <a:picLocks noChangeAspect="1"/>
          </p:cNvPicPr>
          <p:nvPr/>
        </p:nvPicPr>
        <p:blipFill>
          <a:blip r:embed="rId3"/>
          <a:stretch>
            <a:fillRect/>
          </a:stretch>
        </p:blipFill>
        <p:spPr>
          <a:xfrm>
            <a:off x="6464956" y="2112503"/>
            <a:ext cx="2038350" cy="1504950"/>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Hourly popularity and temperature by seasons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CA" dirty="0"/>
              <a:t>Find hourly popularity and temperature by season</a:t>
            </a:r>
            <a:endParaRPr lang="en-US" dirty="0"/>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46355478-DA14-224A-86EB-1DEBC1E91521}"/>
              </a:ext>
            </a:extLst>
          </p:cNvPr>
          <p:cNvSpPr>
            <a:spLocks noGrp="1"/>
          </p:cNvSpPr>
          <p:nvPr>
            <p:ph type="sldNum" sz="quarter" idx="4"/>
          </p:nvPr>
        </p:nvSpPr>
        <p:spPr/>
        <p:txBody>
          <a:bodyPr/>
          <a:lstStyle/>
          <a:p>
            <a:fld id="{5075537C-CA84-1446-933C-8E9D027F9201}" type="slidenum">
              <a:rPr lang="en-US" smtClean="0"/>
              <a:t>16</a:t>
            </a:fld>
            <a:endParaRPr lang="en-US"/>
          </a:p>
        </p:txBody>
      </p:sp>
      <p:pic>
        <p:nvPicPr>
          <p:cNvPr id="12" name="Picture 11">
            <a:extLst>
              <a:ext uri="{FF2B5EF4-FFF2-40B4-BE49-F238E27FC236}">
                <a16:creationId xmlns:a16="http://schemas.microsoft.com/office/drawing/2014/main" id="{B0306170-0ADA-928C-08E9-E4AB6296C534}"/>
              </a:ext>
            </a:extLst>
          </p:cNvPr>
          <p:cNvPicPr>
            <a:picLocks noChangeAspect="1"/>
          </p:cNvPicPr>
          <p:nvPr/>
        </p:nvPicPr>
        <p:blipFill>
          <a:blip r:embed="rId2"/>
          <a:stretch>
            <a:fillRect/>
          </a:stretch>
        </p:blipFill>
        <p:spPr>
          <a:xfrm>
            <a:off x="414204" y="4704059"/>
            <a:ext cx="5962650" cy="714375"/>
          </a:xfrm>
          <a:prstGeom prst="rect">
            <a:avLst/>
          </a:prstGeom>
        </p:spPr>
      </p:pic>
      <p:pic>
        <p:nvPicPr>
          <p:cNvPr id="14" name="Picture 13">
            <a:extLst>
              <a:ext uri="{FF2B5EF4-FFF2-40B4-BE49-F238E27FC236}">
                <a16:creationId xmlns:a16="http://schemas.microsoft.com/office/drawing/2014/main" id="{D6E73FEB-7E95-AB35-6BE2-5F68F8261AC0}"/>
              </a:ext>
            </a:extLst>
          </p:cNvPr>
          <p:cNvPicPr>
            <a:picLocks noChangeAspect="1"/>
          </p:cNvPicPr>
          <p:nvPr/>
        </p:nvPicPr>
        <p:blipFill>
          <a:blip r:embed="rId3"/>
          <a:stretch>
            <a:fillRect/>
          </a:stretch>
        </p:blipFill>
        <p:spPr>
          <a:xfrm>
            <a:off x="7299666" y="3948112"/>
            <a:ext cx="3267075" cy="2590800"/>
          </a:xfrm>
          <a:prstGeom prst="rect">
            <a:avLst/>
          </a:prstGeom>
        </p:spPr>
      </p:pic>
    </p:spTree>
    <p:extLst>
      <p:ext uri="{BB962C8B-B14F-4D97-AF65-F5344CB8AC3E}">
        <p14:creationId xmlns:p14="http://schemas.microsoft.com/office/powerpoint/2010/main" val="352297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Rental Seasonality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CA" dirty="0"/>
              <a:t>Rental Seasonality</a:t>
            </a:r>
            <a:endParaRPr lang="en-US" dirty="0"/>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54AEC204-6979-264D-A847-A40A6855A8FA}"/>
              </a:ext>
            </a:extLst>
          </p:cNvPr>
          <p:cNvSpPr>
            <a:spLocks noGrp="1"/>
          </p:cNvSpPr>
          <p:nvPr>
            <p:ph type="sldNum" sz="quarter" idx="4"/>
          </p:nvPr>
        </p:nvSpPr>
        <p:spPr/>
        <p:txBody>
          <a:bodyPr/>
          <a:lstStyle/>
          <a:p>
            <a:fld id="{5075537C-CA84-1446-933C-8E9D027F9201}" type="slidenum">
              <a:rPr lang="en-US" smtClean="0"/>
              <a:t>17</a:t>
            </a:fld>
            <a:endParaRPr lang="en-US"/>
          </a:p>
        </p:txBody>
      </p:sp>
      <p:pic>
        <p:nvPicPr>
          <p:cNvPr id="7" name="Picture 6">
            <a:extLst>
              <a:ext uri="{FF2B5EF4-FFF2-40B4-BE49-F238E27FC236}">
                <a16:creationId xmlns:a16="http://schemas.microsoft.com/office/drawing/2014/main" id="{9D6F3ACA-79A4-9CC8-CE84-0AB72885689C}"/>
              </a:ext>
            </a:extLst>
          </p:cNvPr>
          <p:cNvPicPr>
            <a:picLocks noChangeAspect="1"/>
          </p:cNvPicPr>
          <p:nvPr/>
        </p:nvPicPr>
        <p:blipFill>
          <a:blip r:embed="rId2"/>
          <a:stretch>
            <a:fillRect/>
          </a:stretch>
        </p:blipFill>
        <p:spPr>
          <a:xfrm>
            <a:off x="1838503" y="3932238"/>
            <a:ext cx="5724164" cy="2424112"/>
          </a:xfrm>
          <a:prstGeom prst="rect">
            <a:avLst/>
          </a:prstGeom>
        </p:spPr>
      </p:pic>
    </p:spTree>
    <p:extLst>
      <p:ext uri="{BB962C8B-B14F-4D97-AF65-F5344CB8AC3E}">
        <p14:creationId xmlns:p14="http://schemas.microsoft.com/office/powerpoint/2010/main" val="64277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Weather Seasonality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CA" dirty="0"/>
              <a:t>Weather Seasonality</a:t>
            </a:r>
            <a:endParaRPr lang="en-US" dirty="0"/>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C903E2FD-95BF-5C4B-B607-B4C4D1C01224}"/>
              </a:ext>
            </a:extLst>
          </p:cNvPr>
          <p:cNvSpPr>
            <a:spLocks noGrp="1"/>
          </p:cNvSpPr>
          <p:nvPr>
            <p:ph type="sldNum" sz="quarter" idx="4"/>
          </p:nvPr>
        </p:nvSpPr>
        <p:spPr/>
        <p:txBody>
          <a:bodyPr/>
          <a:lstStyle/>
          <a:p>
            <a:fld id="{5075537C-CA84-1446-933C-8E9D027F9201}" type="slidenum">
              <a:rPr lang="en-US" smtClean="0"/>
              <a:t>18</a:t>
            </a:fld>
            <a:endParaRPr lang="en-US"/>
          </a:p>
        </p:txBody>
      </p:sp>
      <p:pic>
        <p:nvPicPr>
          <p:cNvPr id="6" name="Picture 5">
            <a:extLst>
              <a:ext uri="{FF2B5EF4-FFF2-40B4-BE49-F238E27FC236}">
                <a16:creationId xmlns:a16="http://schemas.microsoft.com/office/drawing/2014/main" id="{58ED60E0-4335-5BF9-E6D4-124CD36B64A7}"/>
              </a:ext>
            </a:extLst>
          </p:cNvPr>
          <p:cNvPicPr>
            <a:picLocks noChangeAspect="1"/>
          </p:cNvPicPr>
          <p:nvPr/>
        </p:nvPicPr>
        <p:blipFill>
          <a:blip r:embed="rId2"/>
          <a:stretch>
            <a:fillRect/>
          </a:stretch>
        </p:blipFill>
        <p:spPr>
          <a:xfrm>
            <a:off x="838200" y="3957637"/>
            <a:ext cx="9286875" cy="2419350"/>
          </a:xfrm>
          <a:prstGeom prst="rect">
            <a:avLst/>
          </a:prstGeom>
        </p:spPr>
      </p:pic>
    </p:spTree>
    <p:extLst>
      <p:ext uri="{BB962C8B-B14F-4D97-AF65-F5344CB8AC3E}">
        <p14:creationId xmlns:p14="http://schemas.microsoft.com/office/powerpoint/2010/main" val="236279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Bike-sharing info in Seoul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CA" dirty="0"/>
              <a:t>Find the total Bike count and city info for Seoul</a:t>
            </a:r>
            <a:endParaRPr lang="en-US" dirty="0"/>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B5A83BC8-CBF6-D844-AA13-2B3E45B62A77}"/>
              </a:ext>
            </a:extLst>
          </p:cNvPr>
          <p:cNvSpPr>
            <a:spLocks noGrp="1"/>
          </p:cNvSpPr>
          <p:nvPr>
            <p:ph type="sldNum" sz="quarter" idx="4"/>
          </p:nvPr>
        </p:nvSpPr>
        <p:spPr/>
        <p:txBody>
          <a:bodyPr/>
          <a:lstStyle/>
          <a:p>
            <a:fld id="{5075537C-CA84-1446-933C-8E9D027F9201}" type="slidenum">
              <a:rPr lang="en-US" smtClean="0"/>
              <a:t>19</a:t>
            </a:fld>
            <a:endParaRPr lang="en-US"/>
          </a:p>
        </p:txBody>
      </p:sp>
      <p:pic>
        <p:nvPicPr>
          <p:cNvPr id="6" name="Picture 5">
            <a:extLst>
              <a:ext uri="{FF2B5EF4-FFF2-40B4-BE49-F238E27FC236}">
                <a16:creationId xmlns:a16="http://schemas.microsoft.com/office/drawing/2014/main" id="{3DDDD3A5-4032-AEE6-04D3-3D2038310FC7}"/>
              </a:ext>
            </a:extLst>
          </p:cNvPr>
          <p:cNvPicPr>
            <a:picLocks noChangeAspect="1"/>
          </p:cNvPicPr>
          <p:nvPr/>
        </p:nvPicPr>
        <p:blipFill>
          <a:blip r:embed="rId2"/>
          <a:stretch>
            <a:fillRect/>
          </a:stretch>
        </p:blipFill>
        <p:spPr>
          <a:xfrm>
            <a:off x="1329138" y="4064370"/>
            <a:ext cx="5619750" cy="2352675"/>
          </a:xfrm>
          <a:prstGeom prst="rect">
            <a:avLst/>
          </a:prstGeom>
        </p:spPr>
      </p:pic>
    </p:spTree>
    <p:extLst>
      <p:ext uri="{BB962C8B-B14F-4D97-AF65-F5344CB8AC3E}">
        <p14:creationId xmlns:p14="http://schemas.microsoft.com/office/powerpoint/2010/main" val="249789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4"/>
          </p:nvPr>
        </p:nvSpPr>
        <p:spPr/>
        <p:txBody>
          <a:bodyPr/>
          <a:lstStyle/>
          <a:p>
            <a:fld id="{5075537C-CA84-1446-933C-8E9D027F9201}" type="slidenum">
              <a:rPr lang="en-US" smtClean="0"/>
              <a:t>2</a:t>
            </a:fld>
            <a:endParaRPr lang="en-US"/>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sz="3600" b="1" dirty="0"/>
              <a:t>Cities similar to Seoul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endParaRPr lang="en-US" dirty="0"/>
          </a:p>
          <a:p>
            <a:r>
              <a:rPr lang="en-CA" dirty="0"/>
              <a:t>Find all city names and coordinates with comparable bike scale to Seoul's bike sharing system</a:t>
            </a:r>
            <a:endParaRPr lang="en-US" dirty="0"/>
          </a:p>
          <a:p>
            <a:endParaRPr lang="en-US" dirty="0"/>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A928B5D5-D62F-D340-9B86-E53618111BAB}"/>
              </a:ext>
            </a:extLst>
          </p:cNvPr>
          <p:cNvSpPr>
            <a:spLocks noGrp="1"/>
          </p:cNvSpPr>
          <p:nvPr>
            <p:ph type="sldNum" sz="quarter" idx="4"/>
          </p:nvPr>
        </p:nvSpPr>
        <p:spPr/>
        <p:txBody>
          <a:bodyPr/>
          <a:lstStyle/>
          <a:p>
            <a:fld id="{5075537C-CA84-1446-933C-8E9D027F9201}" type="slidenum">
              <a:rPr lang="en-US" smtClean="0"/>
              <a:t>20</a:t>
            </a:fld>
            <a:endParaRPr lang="en-US"/>
          </a:p>
        </p:txBody>
      </p:sp>
      <p:pic>
        <p:nvPicPr>
          <p:cNvPr id="6" name="Picture 5">
            <a:extLst>
              <a:ext uri="{FF2B5EF4-FFF2-40B4-BE49-F238E27FC236}">
                <a16:creationId xmlns:a16="http://schemas.microsoft.com/office/drawing/2014/main" id="{9B94771F-0F98-632F-6AD5-E550F894917D}"/>
              </a:ext>
            </a:extLst>
          </p:cNvPr>
          <p:cNvPicPr>
            <a:picLocks noChangeAspect="1"/>
          </p:cNvPicPr>
          <p:nvPr/>
        </p:nvPicPr>
        <p:blipFill>
          <a:blip r:embed="rId2"/>
          <a:stretch>
            <a:fillRect/>
          </a:stretch>
        </p:blipFill>
        <p:spPr>
          <a:xfrm>
            <a:off x="1337995" y="4165601"/>
            <a:ext cx="6029325" cy="1876425"/>
          </a:xfrm>
          <a:prstGeom prst="rect">
            <a:avLst/>
          </a:prstGeom>
        </p:spPr>
      </p:pic>
    </p:spTree>
    <p:extLst>
      <p:ext uri="{BB962C8B-B14F-4D97-AF65-F5344CB8AC3E}">
        <p14:creationId xmlns:p14="http://schemas.microsoft.com/office/powerpoint/2010/main" val="216897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4"/>
          </p:nvPr>
        </p:nvSpPr>
        <p:spPr/>
        <p:txBody>
          <a:bodyPr/>
          <a:lstStyle/>
          <a:p>
            <a:fld id="{5075537C-CA84-1446-933C-8E9D027F9201}" type="slidenum">
              <a:rPr lang="en-US" smtClean="0"/>
              <a:t>21</a:t>
            </a:fld>
            <a:endParaRPr lang="en-US"/>
          </a:p>
        </p:txBody>
      </p:sp>
    </p:spTree>
    <p:extLst>
      <p:ext uri="{BB962C8B-B14F-4D97-AF65-F5344CB8AC3E}">
        <p14:creationId xmlns:p14="http://schemas.microsoft.com/office/powerpoint/2010/main" val="178270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Bike rental vs. Date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700755" y="1825625"/>
            <a:ext cx="5319045" cy="4351338"/>
          </a:xfrm>
        </p:spPr>
        <p:txBody>
          <a:bodyPr>
            <a:normAutofit/>
          </a:bodyPr>
          <a:lstStyle/>
          <a:p>
            <a:endParaRPr lang="en-US" dirty="0"/>
          </a:p>
          <a:p>
            <a:pPr marL="0" indent="0">
              <a:buNone/>
            </a:pPr>
            <a:r>
              <a:rPr lang="en-CA" sz="1600" dirty="0"/>
              <a:t>Show a scatter plot of RENTED_BIKE_COUNT vs. DATE</a:t>
            </a:r>
          </a:p>
          <a:p>
            <a:endParaRPr lang="en-US" sz="1600" dirty="0"/>
          </a:p>
          <a:p>
            <a:pPr marL="0" indent="0">
              <a:buNone/>
            </a:pPr>
            <a:r>
              <a:rPr lang="en-US" sz="1600" dirty="0">
                <a:solidFill>
                  <a:schemeClr val="tx2"/>
                </a:solidFill>
              </a:rPr>
              <a:t>(</a:t>
            </a:r>
            <a:r>
              <a:rPr lang="en-US" sz="1600" dirty="0" err="1">
                <a:solidFill>
                  <a:schemeClr val="tx2"/>
                </a:solidFill>
              </a:rPr>
              <a:t>ggplot</a:t>
            </a:r>
            <a:r>
              <a:rPr lang="en-US" sz="1600" dirty="0">
                <a:solidFill>
                  <a:schemeClr val="tx2"/>
                </a:solidFill>
              </a:rPr>
              <a:t>(</a:t>
            </a:r>
            <a:r>
              <a:rPr lang="en-US" sz="1600" dirty="0" err="1">
                <a:solidFill>
                  <a:schemeClr val="tx2"/>
                </a:solidFill>
              </a:rPr>
              <a:t>seoul_bike_sharing</a:t>
            </a:r>
            <a:r>
              <a:rPr lang="en-US" sz="1600" dirty="0">
                <a:solidFill>
                  <a:schemeClr val="tx2"/>
                </a:solidFill>
              </a:rPr>
              <a:t>, </a:t>
            </a:r>
            <a:r>
              <a:rPr lang="en-US" sz="1600" dirty="0" err="1">
                <a:solidFill>
                  <a:schemeClr val="tx2"/>
                </a:solidFill>
              </a:rPr>
              <a:t>aes</a:t>
            </a:r>
            <a:r>
              <a:rPr lang="en-US" sz="1600" dirty="0">
                <a:solidFill>
                  <a:schemeClr val="tx2"/>
                </a:solidFill>
              </a:rPr>
              <a:t>(DATE, RENTED_BIKE_COUNT)) + </a:t>
            </a:r>
            <a:r>
              <a:rPr lang="en-US" sz="1600" dirty="0" err="1">
                <a:solidFill>
                  <a:schemeClr val="tx2"/>
                </a:solidFill>
              </a:rPr>
              <a:t>geom_point</a:t>
            </a:r>
            <a:r>
              <a:rPr lang="en-US" sz="1600" dirty="0">
                <a:solidFill>
                  <a:schemeClr val="tx2"/>
                </a:solidFill>
              </a:rPr>
              <a:t>(alpha = 0.3))</a:t>
            </a:r>
          </a:p>
          <a:p>
            <a:endParaRPr lang="en-US" sz="1600" dirty="0"/>
          </a:p>
          <a:p>
            <a:pPr marL="0" indent="0">
              <a:buNone/>
            </a:pPr>
            <a:r>
              <a:rPr lang="en-US" sz="1600" dirty="0"/>
              <a:t>Show the screenshot of the scatter plot with explanations</a:t>
            </a:r>
          </a:p>
        </p:txBody>
      </p:sp>
      <p:pic>
        <p:nvPicPr>
          <p:cNvPr id="9" name="Picture Placeholder 8" descr="A picture containing text, tree&#10;&#10;Description automatically generated">
            <a:extLst>
              <a:ext uri="{FF2B5EF4-FFF2-40B4-BE49-F238E27FC236}">
                <a16:creationId xmlns:a16="http://schemas.microsoft.com/office/drawing/2014/main" id="{6D83A31C-E03F-2317-A02A-197D670AF3A9}"/>
              </a:ext>
            </a:extLst>
          </p:cNvPr>
          <p:cNvPicPr>
            <a:picLocks noGrp="1" noChangeAspect="1"/>
          </p:cNvPicPr>
          <p:nvPr>
            <p:ph sz="half" idx="2"/>
          </p:nvPr>
        </p:nvPicPr>
        <p:blipFill rotWithShape="1">
          <a:blip r:embed="rId2"/>
          <a:srcRect t="12524"/>
          <a:stretch/>
        </p:blipFill>
        <p:spPr>
          <a:xfrm>
            <a:off x="6172200" y="1825625"/>
            <a:ext cx="5181600" cy="4351338"/>
          </a:xfrm>
          <a:noFill/>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22</a:t>
            </a:fld>
            <a:endParaRPr lang="en-US"/>
          </a:p>
        </p:txBody>
      </p:sp>
    </p:spTree>
    <p:extLst>
      <p:ext uri="{BB962C8B-B14F-4D97-AF65-F5344CB8AC3E}">
        <p14:creationId xmlns:p14="http://schemas.microsoft.com/office/powerpoint/2010/main" val="3865605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9788" y="457200"/>
            <a:ext cx="3932237" cy="1600200"/>
          </a:xfrm>
        </p:spPr>
        <p:txBody>
          <a:bodyPr anchor="b">
            <a:normAutofit/>
          </a:bodyPr>
          <a:lstStyle/>
          <a:p>
            <a:r>
              <a:rPr lang="en-CA" b="1"/>
              <a:t>Bike rental vs. Datetime</a:t>
            </a:r>
          </a:p>
        </p:txBody>
      </p:sp>
      <p:pic>
        <p:nvPicPr>
          <p:cNvPr id="7" name="Picture Placeholder 6" descr="Chart, histogram&#10;&#10;Description automatically generated">
            <a:extLst>
              <a:ext uri="{FF2B5EF4-FFF2-40B4-BE49-F238E27FC236}">
                <a16:creationId xmlns:a16="http://schemas.microsoft.com/office/drawing/2014/main" id="{A07066B0-7784-1F9F-5332-8E97F8EA9414}"/>
              </a:ext>
            </a:extLst>
          </p:cNvPr>
          <p:cNvPicPr>
            <a:picLocks noGrp="1" noChangeAspect="1"/>
          </p:cNvPicPr>
          <p:nvPr>
            <p:ph idx="1"/>
          </p:nvPr>
        </p:nvPicPr>
        <p:blipFill>
          <a:blip r:embed="rId2"/>
          <a:stretch>
            <a:fillRect/>
          </a:stretch>
        </p:blipFill>
        <p:spPr>
          <a:xfrm>
            <a:off x="5730942" y="987425"/>
            <a:ext cx="5076692" cy="4873625"/>
          </a:xfrm>
          <a:noFill/>
        </p:spPr>
      </p:pic>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9788" y="2057400"/>
            <a:ext cx="3932237" cy="3811588"/>
          </a:xfrm>
        </p:spPr>
        <p:txBody>
          <a:bodyPr>
            <a:normAutofit/>
          </a:bodyPr>
          <a:lstStyle/>
          <a:p>
            <a:endParaRPr lang="en-US" dirty="0"/>
          </a:p>
          <a:p>
            <a:r>
              <a:rPr lang="en-CA" dirty="0"/>
              <a:t>Show the same plot of the RENTED_BIKE_COUNT time series, but now add HOURS as the colour</a:t>
            </a:r>
          </a:p>
          <a:p>
            <a:r>
              <a:rPr lang="en-US" dirty="0">
                <a:solidFill>
                  <a:schemeClr val="tx2"/>
                </a:solidFill>
              </a:rPr>
              <a:t>(</a:t>
            </a:r>
            <a:r>
              <a:rPr lang="en-US" dirty="0" err="1">
                <a:solidFill>
                  <a:schemeClr val="tx2"/>
                </a:solidFill>
              </a:rPr>
              <a:t>ggplot</a:t>
            </a:r>
            <a:r>
              <a:rPr lang="en-US" dirty="0">
                <a:solidFill>
                  <a:schemeClr val="tx2"/>
                </a:solidFill>
              </a:rPr>
              <a:t>(</a:t>
            </a:r>
            <a:r>
              <a:rPr lang="en-US" dirty="0" err="1">
                <a:solidFill>
                  <a:schemeClr val="tx2"/>
                </a:solidFill>
              </a:rPr>
              <a:t>seoul_bike_sharing</a:t>
            </a:r>
            <a:r>
              <a:rPr lang="en-US" dirty="0">
                <a:solidFill>
                  <a:schemeClr val="tx2"/>
                </a:solidFill>
              </a:rPr>
              <a:t>, </a:t>
            </a:r>
            <a:r>
              <a:rPr lang="en-US" dirty="0" err="1">
                <a:solidFill>
                  <a:schemeClr val="tx2"/>
                </a:solidFill>
              </a:rPr>
              <a:t>aes</a:t>
            </a:r>
            <a:r>
              <a:rPr lang="en-US" dirty="0">
                <a:solidFill>
                  <a:schemeClr val="tx2"/>
                </a:solidFill>
              </a:rPr>
              <a:t>(DATE, RENTED_BIKE_COUNT, color = HOUR)) + </a:t>
            </a:r>
            <a:r>
              <a:rPr lang="en-US" dirty="0" err="1">
                <a:solidFill>
                  <a:schemeClr val="tx2"/>
                </a:solidFill>
              </a:rPr>
              <a:t>geom_line</a:t>
            </a:r>
            <a:r>
              <a:rPr lang="en-US" dirty="0">
                <a:solidFill>
                  <a:schemeClr val="tx2"/>
                </a:solidFill>
              </a:rPr>
              <a:t>())</a:t>
            </a:r>
          </a:p>
          <a:p>
            <a:endParaRPr lang="en-US" dirty="0"/>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4A68D5F1-C390-9F4D-988B-81E5AA1FD3D7}"/>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23</a:t>
            </a:fld>
            <a:endParaRPr lang="en-US"/>
          </a:p>
        </p:txBody>
      </p:sp>
    </p:spTree>
    <p:extLst>
      <p:ext uri="{BB962C8B-B14F-4D97-AF65-F5344CB8AC3E}">
        <p14:creationId xmlns:p14="http://schemas.microsoft.com/office/powerpoint/2010/main" val="785279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Bike rental histogram</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838200" y="1825625"/>
            <a:ext cx="5181600" cy="4351338"/>
          </a:xfrm>
        </p:spPr>
        <p:txBody>
          <a:bodyPr>
            <a:normAutofit/>
          </a:bodyPr>
          <a:lstStyle/>
          <a:p>
            <a:pPr marL="0" indent="0">
              <a:buNone/>
            </a:pPr>
            <a:r>
              <a:rPr lang="en-CA" sz="1600" dirty="0"/>
              <a:t>Show a histogram overlaid with a kernel density curve</a:t>
            </a:r>
          </a:p>
          <a:p>
            <a:pPr marL="0" indent="0">
              <a:buNone/>
            </a:pPr>
            <a:endParaRPr lang="en-US" sz="1600" dirty="0"/>
          </a:p>
          <a:p>
            <a:pPr marL="0" indent="0">
              <a:buNone/>
            </a:pPr>
            <a:r>
              <a:rPr lang="en-US" sz="1600" dirty="0">
                <a:solidFill>
                  <a:schemeClr val="tx2"/>
                </a:solidFill>
              </a:rPr>
              <a:t>(</a:t>
            </a:r>
            <a:r>
              <a:rPr lang="en-US" sz="1600" dirty="0" err="1">
                <a:solidFill>
                  <a:schemeClr val="tx2"/>
                </a:solidFill>
              </a:rPr>
              <a:t>ggplot</a:t>
            </a:r>
            <a:r>
              <a:rPr lang="en-US" sz="1600" dirty="0">
                <a:solidFill>
                  <a:schemeClr val="tx2"/>
                </a:solidFill>
              </a:rPr>
              <a:t>(</a:t>
            </a:r>
            <a:r>
              <a:rPr lang="en-US" sz="1600" dirty="0" err="1">
                <a:solidFill>
                  <a:schemeClr val="tx2"/>
                </a:solidFill>
              </a:rPr>
              <a:t>seoul_bike_sharing</a:t>
            </a:r>
            <a:r>
              <a:rPr lang="en-US" sz="1600" dirty="0">
                <a:solidFill>
                  <a:schemeClr val="tx2"/>
                </a:solidFill>
              </a:rPr>
              <a:t>, </a:t>
            </a:r>
            <a:r>
              <a:rPr lang="en-US" sz="1600" dirty="0" err="1">
                <a:solidFill>
                  <a:schemeClr val="tx2"/>
                </a:solidFill>
              </a:rPr>
              <a:t>aes</a:t>
            </a:r>
            <a:r>
              <a:rPr lang="en-US" sz="1600" dirty="0">
                <a:solidFill>
                  <a:schemeClr val="tx2"/>
                </a:solidFill>
              </a:rPr>
              <a:t>(RENTED_BIKE_COUNT)) + </a:t>
            </a:r>
            <a:r>
              <a:rPr lang="en-US" sz="1600" dirty="0" err="1">
                <a:solidFill>
                  <a:schemeClr val="tx2"/>
                </a:solidFill>
              </a:rPr>
              <a:t>geom_histogram</a:t>
            </a:r>
            <a:r>
              <a:rPr lang="en-US" sz="1600" dirty="0">
                <a:solidFill>
                  <a:schemeClr val="tx2"/>
                </a:solidFill>
              </a:rPr>
              <a:t>(</a:t>
            </a:r>
            <a:r>
              <a:rPr lang="en-US" sz="1600" dirty="0" err="1">
                <a:solidFill>
                  <a:schemeClr val="tx2"/>
                </a:solidFill>
              </a:rPr>
              <a:t>aes</a:t>
            </a:r>
            <a:r>
              <a:rPr lang="en-US" sz="1600" dirty="0">
                <a:solidFill>
                  <a:schemeClr val="tx2"/>
                </a:solidFill>
              </a:rPr>
              <a:t>(y = ..density..), </a:t>
            </a:r>
            <a:r>
              <a:rPr lang="en-US" sz="1600" dirty="0" err="1">
                <a:solidFill>
                  <a:schemeClr val="tx2"/>
                </a:solidFill>
              </a:rPr>
              <a:t>colour</a:t>
            </a:r>
            <a:r>
              <a:rPr lang="en-US" sz="1600" dirty="0">
                <a:solidFill>
                  <a:schemeClr val="tx2"/>
                </a:solidFill>
              </a:rPr>
              <a:t> = "black", fill = "white", alpha = 0.5) + </a:t>
            </a:r>
            <a:r>
              <a:rPr lang="en-US" sz="1600" dirty="0" err="1">
                <a:solidFill>
                  <a:schemeClr val="tx2"/>
                </a:solidFill>
              </a:rPr>
              <a:t>geom_density</a:t>
            </a:r>
            <a:r>
              <a:rPr lang="en-US" sz="1600" dirty="0">
                <a:solidFill>
                  <a:schemeClr val="tx2"/>
                </a:solidFill>
              </a:rPr>
              <a:t>())</a:t>
            </a:r>
          </a:p>
          <a:p>
            <a:pPr marL="0" indent="0">
              <a:buNone/>
            </a:pPr>
            <a:endParaRPr lang="en-US" sz="1600" dirty="0"/>
          </a:p>
          <a:p>
            <a:pPr marL="0" indent="0">
              <a:buNone/>
            </a:pPr>
            <a:r>
              <a:rPr lang="en-US" sz="1600" dirty="0"/>
              <a:t>Show the screenshot of the histogram with explanations</a:t>
            </a:r>
          </a:p>
        </p:txBody>
      </p:sp>
      <p:pic>
        <p:nvPicPr>
          <p:cNvPr id="7" name="Picture Placeholder 6" descr="Chart, histogram&#10;&#10;Description automatically generated">
            <a:extLst>
              <a:ext uri="{FF2B5EF4-FFF2-40B4-BE49-F238E27FC236}">
                <a16:creationId xmlns:a16="http://schemas.microsoft.com/office/drawing/2014/main" id="{39CA058C-2BD8-91C0-0CE1-1DB22C3A0ECF}"/>
              </a:ext>
            </a:extLst>
          </p:cNvPr>
          <p:cNvPicPr>
            <a:picLocks noGrp="1" noChangeAspect="1"/>
          </p:cNvPicPr>
          <p:nvPr>
            <p:ph sz="half" idx="2"/>
          </p:nvPr>
        </p:nvPicPr>
        <p:blipFill rotWithShape="1">
          <a:blip r:embed="rId2"/>
          <a:srcRect t="15175"/>
          <a:stretch/>
        </p:blipFill>
        <p:spPr>
          <a:xfrm>
            <a:off x="6172200" y="1825625"/>
            <a:ext cx="5181600" cy="4351338"/>
          </a:xfrm>
          <a:noFill/>
        </p:spPr>
      </p:pic>
      <p:sp>
        <p:nvSpPr>
          <p:cNvPr id="5" name="Slide Number Placeholder 4">
            <a:extLst>
              <a:ext uri="{FF2B5EF4-FFF2-40B4-BE49-F238E27FC236}">
                <a16:creationId xmlns:a16="http://schemas.microsoft.com/office/drawing/2014/main" id="{EEB9A576-7B32-774A-A15A-0925AFF04C85}"/>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24</a:t>
            </a:fld>
            <a:endParaRPr lang="en-US"/>
          </a:p>
        </p:txBody>
      </p:sp>
    </p:spTree>
    <p:extLst>
      <p:ext uri="{BB962C8B-B14F-4D97-AF65-F5344CB8AC3E}">
        <p14:creationId xmlns:p14="http://schemas.microsoft.com/office/powerpoint/2010/main" val="463645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Daily total rainfall and snowfall</a:t>
            </a:r>
          </a:p>
        </p:txBody>
      </p:sp>
      <p:sp>
        <p:nvSpPr>
          <p:cNvPr id="6" name="Picture Placeholder 5">
            <a:extLst>
              <a:ext uri="{FF2B5EF4-FFF2-40B4-BE49-F238E27FC236}">
                <a16:creationId xmlns:a16="http://schemas.microsoft.com/office/drawing/2014/main" id="{E4BC8185-BBF5-2348-829D-CB05F1DCE4A5}"/>
              </a:ext>
            </a:extLst>
          </p:cNvPr>
          <p:cNvSpPr>
            <a:spLocks noGrp="1"/>
          </p:cNvSpPr>
          <p:nvPr>
            <p:ph type="pic" idx="1"/>
          </p:nvPr>
        </p:nvSpPr>
        <p:spPr/>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p:txBody>
          <a:bodyPr/>
          <a:lstStyle/>
          <a:p>
            <a:endParaRPr lang="en-US" dirty="0"/>
          </a:p>
          <a:p>
            <a:r>
              <a:rPr lang="en-CA" dirty="0"/>
              <a:t>Show a </a:t>
            </a:r>
            <a:r>
              <a:rPr lang="en-CA" dirty="0" err="1"/>
              <a:t>barchart</a:t>
            </a:r>
            <a:r>
              <a:rPr lang="en-CA" dirty="0"/>
              <a:t> calculating the daily total rainfall and snowfall</a:t>
            </a:r>
            <a:endParaRPr lang="en-US" dirty="0"/>
          </a:p>
          <a:p>
            <a:endParaRPr lang="en-US" dirty="0"/>
          </a:p>
          <a:p>
            <a:r>
              <a:rPr lang="en-US" dirty="0"/>
              <a:t>Show the screenshot of the box plot with explanations</a:t>
            </a:r>
          </a:p>
        </p:txBody>
      </p:sp>
      <p:sp>
        <p:nvSpPr>
          <p:cNvPr id="5" name="Slide Number Placeholder 4">
            <a:extLst>
              <a:ext uri="{FF2B5EF4-FFF2-40B4-BE49-F238E27FC236}">
                <a16:creationId xmlns:a16="http://schemas.microsoft.com/office/drawing/2014/main" id="{E192F682-CCE1-1241-BB0B-AED9A0563473}"/>
              </a:ext>
            </a:extLst>
          </p:cNvPr>
          <p:cNvSpPr>
            <a:spLocks noGrp="1"/>
          </p:cNvSpPr>
          <p:nvPr>
            <p:ph type="sldNum" sz="quarter" idx="4"/>
          </p:nvPr>
        </p:nvSpPr>
        <p:spPr/>
        <p:txBody>
          <a:bodyPr/>
          <a:lstStyle/>
          <a:p>
            <a:fld id="{5075537C-CA84-1446-933C-8E9D027F9201}" type="slidenum">
              <a:rPr lang="en-US" smtClean="0"/>
              <a:t>25</a:t>
            </a:fld>
            <a:endParaRPr lang="en-US"/>
          </a:p>
        </p:txBody>
      </p:sp>
    </p:spTree>
    <p:extLst>
      <p:ext uri="{BB962C8B-B14F-4D97-AF65-F5344CB8AC3E}">
        <p14:creationId xmlns:p14="http://schemas.microsoft.com/office/powerpoint/2010/main" val="820491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a:xfrm>
            <a:off x="838200" y="365125"/>
            <a:ext cx="10515600" cy="1325563"/>
          </a:xfrm>
        </p:spPr>
        <p:txBody>
          <a:bodyPr anchor="ctr">
            <a:normAutofit/>
          </a:bodyPr>
          <a:lstStyle/>
          <a:p>
            <a:r>
              <a:rPr lang="en-US" dirty="0"/>
              <a:t>Predictive analysis</a:t>
            </a:r>
          </a:p>
        </p:txBody>
      </p:sp>
      <p:sp>
        <p:nvSpPr>
          <p:cNvPr id="14" name="Content Placeholder 2">
            <a:extLst>
              <a:ext uri="{FF2B5EF4-FFF2-40B4-BE49-F238E27FC236}">
                <a16:creationId xmlns:a16="http://schemas.microsoft.com/office/drawing/2014/main" id="{E89AA75C-0390-9CCD-E5E3-8A0A0FC6EB1C}"/>
              </a:ext>
            </a:extLst>
          </p:cNvPr>
          <p:cNvSpPr>
            <a:spLocks noGrp="1"/>
          </p:cNvSpPr>
          <p:nvPr>
            <p:ph idx="1"/>
          </p:nvPr>
        </p:nvSpPr>
        <p:spPr>
          <a:xfrm>
            <a:off x="838200" y="1690688"/>
            <a:ext cx="10515600" cy="4351338"/>
          </a:xfrm>
        </p:spPr>
        <p:txBody>
          <a:bodyPr/>
          <a:lstStyle/>
          <a:p>
            <a:endParaRPr lang="en-US"/>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26</a:t>
            </a:fld>
            <a:endParaRPr lang="en-US"/>
          </a:p>
        </p:txBody>
      </p:sp>
    </p:spTree>
    <p:extLst>
      <p:ext uri="{BB962C8B-B14F-4D97-AF65-F5344CB8AC3E}">
        <p14:creationId xmlns:p14="http://schemas.microsoft.com/office/powerpoint/2010/main" val="1290394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Ranked coefficients</a:t>
            </a:r>
          </a:p>
        </p:txBody>
      </p:sp>
      <p:sp>
        <p:nvSpPr>
          <p:cNvPr id="6" name="Picture Placeholder 5">
            <a:extLst>
              <a:ext uri="{FF2B5EF4-FFF2-40B4-BE49-F238E27FC236}">
                <a16:creationId xmlns:a16="http://schemas.microsoft.com/office/drawing/2014/main" id="{388A1F52-B577-4546-8401-814729594B19}"/>
              </a:ext>
            </a:extLst>
          </p:cNvPr>
          <p:cNvSpPr>
            <a:spLocks noGrp="1"/>
          </p:cNvSpPr>
          <p:nvPr>
            <p:ph type="pic" idx="1"/>
          </p:nvPr>
        </p:nvSpPr>
        <p:spPr/>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normAutofit/>
          </a:bodyPr>
          <a:lstStyle/>
          <a:p>
            <a:endParaRPr lang="en-US" dirty="0"/>
          </a:p>
          <a:p>
            <a:r>
              <a:rPr lang="en-US" dirty="0"/>
              <a:t>Show a screenshot of the ranked coefficients bar chart for the baseline model</a:t>
            </a:r>
          </a:p>
          <a:p>
            <a:endParaRPr lang="en-US" dirty="0"/>
          </a:p>
          <a:p>
            <a:r>
              <a:rPr lang="en-US" dirty="0"/>
              <a:t>Try to tell a story why some variables are important while some are not for predicting bike-sharing demand</a:t>
            </a:r>
          </a:p>
          <a:p>
            <a:endParaRPr lang="en-US" dirty="0"/>
          </a:p>
        </p:txBody>
      </p:sp>
      <p:sp>
        <p:nvSpPr>
          <p:cNvPr id="4" name="Slide Number Placeholder 3">
            <a:extLst>
              <a:ext uri="{FF2B5EF4-FFF2-40B4-BE49-F238E27FC236}">
                <a16:creationId xmlns:a16="http://schemas.microsoft.com/office/drawing/2014/main" id="{2A653FF5-A73E-9642-A9AD-7478F728492E}"/>
              </a:ext>
            </a:extLst>
          </p:cNvPr>
          <p:cNvSpPr>
            <a:spLocks noGrp="1"/>
          </p:cNvSpPr>
          <p:nvPr>
            <p:ph type="sldNum" sz="quarter" idx="4"/>
          </p:nvPr>
        </p:nvSpPr>
        <p:spPr/>
        <p:txBody>
          <a:bodyPr/>
          <a:lstStyle/>
          <a:p>
            <a:fld id="{5075537C-CA84-1446-933C-8E9D027F9201}" type="slidenum">
              <a:rPr lang="en-US" smtClean="0"/>
              <a:t>27</a:t>
            </a:fld>
            <a:endParaRPr lang="en-US"/>
          </a:p>
        </p:txBody>
      </p:sp>
    </p:spTree>
    <p:extLst>
      <p:ext uri="{BB962C8B-B14F-4D97-AF65-F5344CB8AC3E}">
        <p14:creationId xmlns:p14="http://schemas.microsoft.com/office/powerpoint/2010/main" val="1064416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Model evaluation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lstStyle/>
          <a:p>
            <a:r>
              <a:rPr lang="en-US" dirty="0"/>
              <a:t>Built at least 5 different models using polynomial terms, interaction terms, and regularizations</a:t>
            </a:r>
          </a:p>
          <a:p>
            <a:endParaRPr lang="en-US" dirty="0"/>
          </a:p>
          <a:p>
            <a:endParaRPr lang="en-US" dirty="0"/>
          </a:p>
          <a:p>
            <a:r>
              <a:rPr lang="en-US" dirty="0"/>
              <a:t>Visualize the refined models’ RMSE and R-squared using grouped bar chart</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28</a:t>
            </a:fld>
            <a:endParaRPr lang="en-US"/>
          </a:p>
        </p:txBody>
      </p:sp>
      <p:pic>
        <p:nvPicPr>
          <p:cNvPr id="7" name="Picture 6">
            <a:extLst>
              <a:ext uri="{FF2B5EF4-FFF2-40B4-BE49-F238E27FC236}">
                <a16:creationId xmlns:a16="http://schemas.microsoft.com/office/drawing/2014/main" id="{70932927-23D2-BCC6-CA08-303EEACECC90}"/>
              </a:ext>
            </a:extLst>
          </p:cNvPr>
          <p:cNvPicPr>
            <a:picLocks noChangeAspect="1"/>
          </p:cNvPicPr>
          <p:nvPr/>
        </p:nvPicPr>
        <p:blipFill rotWithShape="1">
          <a:blip r:embed="rId2"/>
          <a:srcRect l="2678" r="7607"/>
          <a:stretch/>
        </p:blipFill>
        <p:spPr>
          <a:xfrm>
            <a:off x="4007795" y="726198"/>
            <a:ext cx="7850255" cy="5016500"/>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3A94-3B89-8A4A-AB23-2FC7E475F5CC}"/>
              </a:ext>
            </a:extLst>
          </p:cNvPr>
          <p:cNvSpPr>
            <a:spLocks noGrp="1"/>
          </p:cNvSpPr>
          <p:nvPr>
            <p:ph type="title"/>
          </p:nvPr>
        </p:nvSpPr>
        <p:spPr/>
        <p:txBody>
          <a:bodyPr/>
          <a:lstStyle/>
          <a:p>
            <a:r>
              <a:rPr lang="en-US" dirty="0"/>
              <a:t>Find the best performing model	</a:t>
            </a:r>
          </a:p>
        </p:txBody>
      </p:sp>
      <p:sp>
        <p:nvSpPr>
          <p:cNvPr id="3" name="Content Placeholder 2">
            <a:extLst>
              <a:ext uri="{FF2B5EF4-FFF2-40B4-BE49-F238E27FC236}">
                <a16:creationId xmlns:a16="http://schemas.microsoft.com/office/drawing/2014/main" id="{4C5E34C5-C497-6442-B752-99A5D43F53C2}"/>
              </a:ext>
            </a:extLst>
          </p:cNvPr>
          <p:cNvSpPr>
            <a:spLocks noGrp="1"/>
          </p:cNvSpPr>
          <p:nvPr>
            <p:ph idx="1"/>
          </p:nvPr>
        </p:nvSpPr>
        <p:spPr/>
        <p:txBody>
          <a:bodyPr>
            <a:normAutofit/>
          </a:bodyPr>
          <a:lstStyle/>
          <a:p>
            <a:r>
              <a:rPr lang="en-US" dirty="0"/>
              <a:t>Select the best performing model with:</a:t>
            </a:r>
          </a:p>
          <a:p>
            <a:pPr lvl="1"/>
            <a:r>
              <a:rPr lang="en-US" dirty="0"/>
              <a:t>RMSE must be less than 330</a:t>
            </a:r>
          </a:p>
          <a:p>
            <a:pPr lvl="1"/>
            <a:r>
              <a:rPr lang="en-US" dirty="0"/>
              <a:t>R-squared must be larger than 0.72</a:t>
            </a:r>
          </a:p>
          <a:p>
            <a:pPr lvl="1"/>
            <a:r>
              <a:rPr lang="en-US" dirty="0"/>
              <a:t>Shown a screenshot of the model performance</a:t>
            </a:r>
          </a:p>
          <a:p>
            <a:endParaRPr lang="en-US" dirty="0"/>
          </a:p>
          <a:p>
            <a:r>
              <a:rPr lang="en-US" dirty="0"/>
              <a:t>Show its model formula here (RENTED_BIKE_COUNT ~ x1 + x2 + x3 ….)</a:t>
            </a:r>
          </a:p>
          <a:p>
            <a:endParaRPr lang="en-US" dirty="0"/>
          </a:p>
          <a:p>
            <a:r>
              <a:rPr lang="en-US" dirty="0"/>
              <a:t>You could optionally present their final coefficients here</a:t>
            </a:r>
          </a:p>
        </p:txBody>
      </p:sp>
      <p:sp>
        <p:nvSpPr>
          <p:cNvPr id="5" name="Slide Number Placeholder 4">
            <a:extLst>
              <a:ext uri="{FF2B5EF4-FFF2-40B4-BE49-F238E27FC236}">
                <a16:creationId xmlns:a16="http://schemas.microsoft.com/office/drawing/2014/main" id="{A3DFCE24-BC6D-2E49-A733-732F5F9F390E}"/>
              </a:ext>
            </a:extLst>
          </p:cNvPr>
          <p:cNvSpPr>
            <a:spLocks noGrp="1"/>
          </p:cNvSpPr>
          <p:nvPr>
            <p:ph type="sldNum" sz="quarter" idx="4"/>
          </p:nvPr>
        </p:nvSpPr>
        <p:spPr/>
        <p:txBody>
          <a:bodyPr/>
          <a:lstStyle/>
          <a:p>
            <a:fld id="{5075537C-CA84-1446-933C-8E9D027F9201}" type="slidenum">
              <a:rPr lang="en-US" smtClean="0"/>
              <a:t>29</a:t>
            </a:fld>
            <a:endParaRPr lang="en-US"/>
          </a:p>
        </p:txBody>
      </p:sp>
    </p:spTree>
    <p:extLst>
      <p:ext uri="{BB962C8B-B14F-4D97-AF65-F5344CB8AC3E}">
        <p14:creationId xmlns:p14="http://schemas.microsoft.com/office/powerpoint/2010/main" val="394305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1360658"/>
            <a:ext cx="7473938" cy="521105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Many cities all over the world have implemented the public bike-sharing system, and it leads to the necessity of predicting the rental bike demand. This research paper presents a regression model for rental bike demand prediction. With these model evaluation metrics, the prediction-performance of the regression model is measured. </a:t>
            </a:r>
          </a:p>
          <a:p>
            <a:r>
              <a:rPr lang="en-US" sz="2200" dirty="0"/>
              <a:t>The rental bike-sharing system has been popular globally to solve problems such as traffic jams and environmental pollutions in urban areas. </a:t>
            </a:r>
          </a:p>
          <a:p>
            <a:r>
              <a:rPr lang="en-US" sz="2200" dirty="0"/>
              <a:t>We seek to examine bike-sharing data, joined with daily Seoul, Suzhou, London, New York, and Paris weather data, to study the impact of weather on shared bike usage and generate a predictive model which can estimate the number of trips that would be taken on each day.</a:t>
            </a:r>
          </a:p>
          <a:p>
            <a:r>
              <a:rPr lang="en-US" sz="2200" dirty="0"/>
              <a:t>The goal is to estimate future demand which would enable the system operator to make expansion plans. </a:t>
            </a:r>
          </a:p>
          <a:p>
            <a:r>
              <a:rPr lang="en-US" sz="2200" dirty="0"/>
              <a:t>The dataset includes Seoul Bike sharing </a:t>
            </a:r>
            <a:r>
              <a:rPr lang="en-US" sz="2100" dirty="0"/>
              <a:t>system data and weather information corresponding to each hour of the year. Several model evaluation metrics are utilized such as R2, Root Mean Squared Error, and Mean Absolute Error. </a:t>
            </a:r>
          </a:p>
          <a:p>
            <a:r>
              <a:rPr lang="en-US" sz="2100" dirty="0"/>
              <a:t>The finding shows that the random forest regression, the ensemble learning technique, explained about 73.4% of the Variance (R2) in the testing set of Seoul Bike data. </a:t>
            </a:r>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stretch>
            <a:fillRect/>
          </a:stretch>
        </p:blipFill>
        <p:spPr>
          <a:xfrm>
            <a:off x="1090494" y="2302762"/>
            <a:ext cx="3194581" cy="3194581"/>
          </a:xfrm>
          <a:prstGeom prst="rect">
            <a:avLst/>
          </a:prstGeom>
        </p:spPr>
      </p:pic>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4"/>
          </p:nvPr>
        </p:nvSpPr>
        <p:spPr/>
        <p:txBody>
          <a:bodyPr/>
          <a:lstStyle/>
          <a:p>
            <a:fld id="{5075537C-CA84-1446-933C-8E9D027F9201}" type="slidenum">
              <a:rPr lang="en-US" smtClean="0"/>
              <a:t>3</a:t>
            </a:fld>
            <a:endParaRPr lang="en-US"/>
          </a:p>
        </p:txBody>
      </p:sp>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3A94-3B89-8A4A-AB23-2FC7E475F5CC}"/>
              </a:ext>
            </a:extLst>
          </p:cNvPr>
          <p:cNvSpPr>
            <a:spLocks noGrp="1"/>
          </p:cNvSpPr>
          <p:nvPr>
            <p:ph type="title"/>
          </p:nvPr>
        </p:nvSpPr>
        <p:spPr>
          <a:xfrm>
            <a:off x="139396" y="457200"/>
            <a:ext cx="3932237" cy="1600200"/>
          </a:xfrm>
        </p:spPr>
        <p:txBody>
          <a:bodyPr>
            <a:normAutofit/>
          </a:bodyPr>
          <a:lstStyle/>
          <a:p>
            <a:r>
              <a:rPr lang="en-US" dirty="0"/>
              <a:t>Q-Q plot of the best model</a:t>
            </a:r>
          </a:p>
        </p:txBody>
      </p:sp>
      <p:sp>
        <p:nvSpPr>
          <p:cNvPr id="3" name="Content Placeholder 2">
            <a:extLst>
              <a:ext uri="{FF2B5EF4-FFF2-40B4-BE49-F238E27FC236}">
                <a16:creationId xmlns:a16="http://schemas.microsoft.com/office/drawing/2014/main" id="{4C5E34C5-C497-6442-B752-99A5D43F53C2}"/>
              </a:ext>
            </a:extLst>
          </p:cNvPr>
          <p:cNvSpPr>
            <a:spLocks noGrp="1"/>
          </p:cNvSpPr>
          <p:nvPr>
            <p:ph type="body" sz="half" idx="2"/>
          </p:nvPr>
        </p:nvSpPr>
        <p:spPr>
          <a:xfrm>
            <a:off x="214043" y="2062264"/>
            <a:ext cx="3932237" cy="3811588"/>
          </a:xfrm>
        </p:spPr>
        <p:txBody>
          <a:bodyPr/>
          <a:lstStyle/>
          <a:p>
            <a:endParaRPr lang="en-US" dirty="0"/>
          </a:p>
          <a:p>
            <a:r>
              <a:rPr lang="en-US" dirty="0"/>
              <a:t>Plot the Q-Q plot of the best model’s test results vs the truths </a:t>
            </a:r>
          </a:p>
        </p:txBody>
      </p:sp>
      <p:sp>
        <p:nvSpPr>
          <p:cNvPr id="5" name="Slide Number Placeholder 4">
            <a:extLst>
              <a:ext uri="{FF2B5EF4-FFF2-40B4-BE49-F238E27FC236}">
                <a16:creationId xmlns:a16="http://schemas.microsoft.com/office/drawing/2014/main" id="{8195E48F-F367-1549-BB9D-5093A029404C}"/>
              </a:ext>
            </a:extLst>
          </p:cNvPr>
          <p:cNvSpPr>
            <a:spLocks noGrp="1"/>
          </p:cNvSpPr>
          <p:nvPr>
            <p:ph type="sldNum" sz="quarter" idx="4"/>
          </p:nvPr>
        </p:nvSpPr>
        <p:spPr/>
        <p:txBody>
          <a:bodyPr/>
          <a:lstStyle/>
          <a:p>
            <a:fld id="{5075537C-CA84-1446-933C-8E9D027F9201}" type="slidenum">
              <a:rPr lang="en-US" smtClean="0"/>
              <a:t>30</a:t>
            </a:fld>
            <a:endParaRPr lang="en-US"/>
          </a:p>
        </p:txBody>
      </p:sp>
      <p:pic>
        <p:nvPicPr>
          <p:cNvPr id="7" name="Picture 6">
            <a:extLst>
              <a:ext uri="{FF2B5EF4-FFF2-40B4-BE49-F238E27FC236}">
                <a16:creationId xmlns:a16="http://schemas.microsoft.com/office/drawing/2014/main" id="{8BC377BE-8727-1CD2-1352-1A4A9081EF2A}"/>
              </a:ext>
            </a:extLst>
          </p:cNvPr>
          <p:cNvPicPr>
            <a:picLocks noChangeAspect="1"/>
          </p:cNvPicPr>
          <p:nvPr/>
        </p:nvPicPr>
        <p:blipFill rotWithShape="1">
          <a:blip r:embed="rId2"/>
          <a:srcRect r="8052"/>
          <a:stretch/>
        </p:blipFill>
        <p:spPr>
          <a:xfrm>
            <a:off x="4146280" y="989012"/>
            <a:ext cx="8045720" cy="5016500"/>
          </a:xfrm>
          <a:prstGeom prst="rect">
            <a:avLst/>
          </a:prstGeom>
        </p:spPr>
      </p:pic>
    </p:spTree>
    <p:extLst>
      <p:ext uri="{BB962C8B-B14F-4D97-AF65-F5344CB8AC3E}">
        <p14:creationId xmlns:p14="http://schemas.microsoft.com/office/powerpoint/2010/main" val="2808747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Dashboard</a:t>
            </a:r>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31</a:t>
            </a:fld>
            <a:endParaRPr lang="en-US"/>
          </a:p>
        </p:txBody>
      </p:sp>
    </p:spTree>
    <p:extLst>
      <p:ext uri="{BB962C8B-B14F-4D97-AF65-F5344CB8AC3E}">
        <p14:creationId xmlns:p14="http://schemas.microsoft.com/office/powerpoint/2010/main" val="1023352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1&gt;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lstStyle/>
          <a:p>
            <a:r>
              <a:rPr lang="en-US" dirty="0"/>
              <a:t>Replace &lt;Dashboard screenshot 1&gt; title with an appropriate title</a:t>
            </a:r>
          </a:p>
          <a:p>
            <a:endParaRPr lang="en-US" dirty="0"/>
          </a:p>
          <a:p>
            <a:r>
              <a:rPr lang="en-US" dirty="0"/>
              <a:t>Show the screenshot for cities’ max bike-sharing prediction on a map</a:t>
            </a:r>
          </a:p>
          <a:p>
            <a:endParaRPr lang="en-US" dirty="0"/>
          </a:p>
          <a:p>
            <a:endParaRPr lang="en-US" dirty="0"/>
          </a:p>
          <a:p>
            <a:r>
              <a:rPr lang="en-US" dirty="0"/>
              <a:t>Explain the important elements on the screenshot</a:t>
            </a:r>
          </a:p>
        </p:txBody>
      </p:sp>
      <p:sp>
        <p:nvSpPr>
          <p:cNvPr id="3" name="Slide Number Placeholder 2">
            <a:extLst>
              <a:ext uri="{FF2B5EF4-FFF2-40B4-BE49-F238E27FC236}">
                <a16:creationId xmlns:a16="http://schemas.microsoft.com/office/drawing/2014/main" id="{C79977AE-309C-AC49-B15B-7A372153314E}"/>
              </a:ext>
            </a:extLst>
          </p:cNvPr>
          <p:cNvSpPr>
            <a:spLocks noGrp="1"/>
          </p:cNvSpPr>
          <p:nvPr>
            <p:ph type="sldNum" sz="quarter" idx="4"/>
          </p:nvPr>
        </p:nvSpPr>
        <p:spPr/>
        <p:txBody>
          <a:bodyPr/>
          <a:lstStyle/>
          <a:p>
            <a:fld id="{5075537C-CA84-1446-933C-8E9D027F9201}" type="slidenum">
              <a:rPr lang="en-US" smtClean="0"/>
              <a:t>32</a:t>
            </a:fld>
            <a:endParaRPr lang="en-US"/>
          </a:p>
        </p:txBody>
      </p:sp>
      <p:pic>
        <p:nvPicPr>
          <p:cNvPr id="8" name="Picture 7">
            <a:extLst>
              <a:ext uri="{FF2B5EF4-FFF2-40B4-BE49-F238E27FC236}">
                <a16:creationId xmlns:a16="http://schemas.microsoft.com/office/drawing/2014/main" id="{7651BF59-D355-53DC-1F96-02811D62E093}"/>
              </a:ext>
            </a:extLst>
          </p:cNvPr>
          <p:cNvPicPr>
            <a:picLocks noChangeAspect="1"/>
          </p:cNvPicPr>
          <p:nvPr/>
        </p:nvPicPr>
        <p:blipFill>
          <a:blip r:embed="rId2"/>
          <a:stretch>
            <a:fillRect/>
          </a:stretch>
        </p:blipFill>
        <p:spPr>
          <a:xfrm>
            <a:off x="486112" y="1690687"/>
            <a:ext cx="8774620" cy="4372023"/>
          </a:xfrm>
          <a:prstGeom prst="rect">
            <a:avLst/>
          </a:prstGeom>
        </p:spPr>
      </p:pic>
    </p:spTree>
    <p:extLst>
      <p:ext uri="{BB962C8B-B14F-4D97-AF65-F5344CB8AC3E}">
        <p14:creationId xmlns:p14="http://schemas.microsoft.com/office/powerpoint/2010/main" val="3393580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2&gt;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dirty="0"/>
              <a:t>Replace &lt;Dashboard screenshot 2&gt; title with an appropriate title</a:t>
            </a:r>
          </a:p>
          <a:p>
            <a:pPr marL="0" indent="0">
              <a:buNone/>
            </a:pPr>
            <a:endParaRPr lang="en-US" dirty="0"/>
          </a:p>
          <a:p>
            <a:r>
              <a:rPr lang="en-US" dirty="0"/>
              <a:t>Show the screenshot when one specific city is selected</a:t>
            </a:r>
          </a:p>
          <a:p>
            <a:endParaRPr lang="en-US" dirty="0"/>
          </a:p>
          <a:p>
            <a:endParaRPr lang="en-US" dirty="0"/>
          </a:p>
          <a:p>
            <a:r>
              <a:rPr lang="en-US" dirty="0"/>
              <a:t>Explain the important elements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33</a:t>
            </a:fld>
            <a:endParaRPr lang="en-US"/>
          </a:p>
        </p:txBody>
      </p:sp>
      <p:pic>
        <p:nvPicPr>
          <p:cNvPr id="2" name="Picture 1">
            <a:extLst>
              <a:ext uri="{FF2B5EF4-FFF2-40B4-BE49-F238E27FC236}">
                <a16:creationId xmlns:a16="http://schemas.microsoft.com/office/drawing/2014/main" id="{D4127C9F-A595-C683-B5C8-CCDE66FC86AD}"/>
              </a:ext>
            </a:extLst>
          </p:cNvPr>
          <p:cNvPicPr>
            <a:picLocks noChangeAspect="1"/>
          </p:cNvPicPr>
          <p:nvPr/>
        </p:nvPicPr>
        <p:blipFill>
          <a:blip r:embed="rId2"/>
          <a:stretch>
            <a:fillRect/>
          </a:stretch>
        </p:blipFill>
        <p:spPr>
          <a:xfrm>
            <a:off x="1649920" y="619801"/>
            <a:ext cx="6960680" cy="5873074"/>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3&gt;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dirty="0"/>
              <a:t>Replace &lt;Dashboard screenshot 3&gt; title with an appropriate title</a:t>
            </a:r>
          </a:p>
          <a:p>
            <a:endParaRPr lang="en-US" dirty="0"/>
          </a:p>
          <a:p>
            <a:pPr marL="0" indent="0">
              <a:buNone/>
            </a:pPr>
            <a:endParaRPr lang="en-US" dirty="0"/>
          </a:p>
          <a:p>
            <a:r>
              <a:rPr lang="en-US" dirty="0"/>
              <a:t>Show the screenshot when another specific city is selected</a:t>
            </a:r>
          </a:p>
          <a:p>
            <a:endParaRPr lang="en-US" dirty="0"/>
          </a:p>
          <a:p>
            <a:endParaRPr lang="en-US" dirty="0"/>
          </a:p>
          <a:p>
            <a:r>
              <a:rPr lang="en-US" dirty="0"/>
              <a:t>Explain the important elements on the screenshot</a:t>
            </a:r>
          </a:p>
          <a:p>
            <a:endParaRPr lang="en-US" dirty="0"/>
          </a:p>
        </p:txBody>
      </p:sp>
      <p:sp>
        <p:nvSpPr>
          <p:cNvPr id="3" name="Slide Number Placeholder 2">
            <a:extLst>
              <a:ext uri="{FF2B5EF4-FFF2-40B4-BE49-F238E27FC236}">
                <a16:creationId xmlns:a16="http://schemas.microsoft.com/office/drawing/2014/main" id="{1B0540D3-DDDE-4144-9FF0-E6F9944E7152}"/>
              </a:ext>
            </a:extLst>
          </p:cNvPr>
          <p:cNvSpPr>
            <a:spLocks noGrp="1"/>
          </p:cNvSpPr>
          <p:nvPr>
            <p:ph type="sldNum" sz="quarter" idx="4"/>
          </p:nvPr>
        </p:nvSpPr>
        <p:spPr/>
        <p:txBody>
          <a:bodyPr/>
          <a:lstStyle/>
          <a:p>
            <a:fld id="{5075537C-CA84-1446-933C-8E9D027F9201}" type="slidenum">
              <a:rPr lang="en-US" smtClean="0"/>
              <a:t>34</a:t>
            </a:fld>
            <a:endParaRPr lang="en-US"/>
          </a:p>
        </p:txBody>
      </p:sp>
    </p:spTree>
    <p:extLst>
      <p:ext uri="{BB962C8B-B14F-4D97-AF65-F5344CB8AC3E}">
        <p14:creationId xmlns:p14="http://schemas.microsoft.com/office/powerpoint/2010/main" val="1885057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4"/>
          </p:nvPr>
        </p:nvSpPr>
        <p:spPr/>
        <p:txBody>
          <a:bodyPr/>
          <a:lstStyle/>
          <a:p>
            <a:fld id="{5075537C-CA84-1446-933C-8E9D027F9201}" type="slidenum">
              <a:rPr lang="en-US" smtClean="0"/>
              <a:t>35</a:t>
            </a:fld>
            <a:endParaRPr lang="en-US"/>
          </a:p>
        </p:txBody>
      </p:sp>
      <p:sp>
        <p:nvSpPr>
          <p:cNvPr id="7" name="Rectangle 1">
            <a:extLst>
              <a:ext uri="{FF2B5EF4-FFF2-40B4-BE49-F238E27FC236}">
                <a16:creationId xmlns:a16="http://schemas.microsoft.com/office/drawing/2014/main" id="{61A872B5-BDB7-04EB-BA91-D2A72FC70BC3}"/>
              </a:ext>
            </a:extLst>
          </p:cNvPr>
          <p:cNvSpPr>
            <a:spLocks noChangeArrowheads="1"/>
          </p:cNvSpPr>
          <p:nvPr/>
        </p:nvSpPr>
        <p:spPr bwMode="auto">
          <a:xfrm>
            <a:off x="2060575" y="1819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Helvetica" pitchFamily="2" charset="0"/>
              </a:rPr>
              <a:t> </a:t>
            </a:r>
            <a:r>
              <a:rPr kumimoji="0" lang="en-US" altLang="en-US" sz="900" b="0" i="0" u="none" strike="noStrike" cap="none" normalizeH="0" baseline="0">
                <a:ln>
                  <a:noFill/>
                </a:ln>
                <a:solidFill>
                  <a:schemeClr val="tx1"/>
                </a:solidFill>
                <a:effectLst/>
                <a:latin typeface="Garamond" panose="02020404030301010803"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4D8E4BB5-082D-9505-7C8F-C2D2C8AB80AE}"/>
              </a:ext>
            </a:extLst>
          </p:cNvPr>
          <p:cNvSpPr txBox="1"/>
          <p:nvPr/>
        </p:nvSpPr>
        <p:spPr>
          <a:xfrm>
            <a:off x="4360423" y="1778436"/>
            <a:ext cx="7125510" cy="4247317"/>
          </a:xfrm>
          <a:prstGeom prst="rect">
            <a:avLst/>
          </a:prstGeom>
          <a:noFill/>
        </p:spPr>
        <p:txBody>
          <a:bodyPr wrap="square">
            <a:spAutoFit/>
          </a:bodyPr>
          <a:lstStyle/>
          <a:p>
            <a:r>
              <a:rPr lang="en-PH" dirty="0">
                <a:effectLst/>
                <a:latin typeface="Helvetica Neue" panose="02000503000000020004" pitchFamily="2" charset="0"/>
              </a:rPr>
              <a:t> In June and October, the number of bicycles rented was higher than in other months. Less bicycles are rented from December to March. </a:t>
            </a:r>
          </a:p>
          <a:p>
            <a:endParaRPr lang="en-PH" dirty="0">
              <a:effectLst/>
              <a:latin typeface="Helvetica Neue" panose="02000503000000020004" pitchFamily="2" charset="0"/>
            </a:endParaRPr>
          </a:p>
          <a:p>
            <a:r>
              <a:rPr lang="en-PH" dirty="0">
                <a:effectLst/>
                <a:latin typeface="Helvetica Neue" panose="02000503000000020004" pitchFamily="2" charset="0"/>
              </a:rPr>
              <a:t>◦ Bikes are usually rented mostly around 8am or 6 pm, and very few in the middle of the night into the early hours of the morning. </a:t>
            </a:r>
          </a:p>
          <a:p>
            <a:endParaRPr lang="en-PH" dirty="0">
              <a:effectLst/>
              <a:latin typeface="Helvetica Neue" panose="02000503000000020004" pitchFamily="2" charset="0"/>
            </a:endParaRPr>
          </a:p>
          <a:p>
            <a:r>
              <a:rPr lang="en-PH" dirty="0">
                <a:effectLst/>
                <a:latin typeface="Helvetica Neue" panose="02000503000000020004" pitchFamily="2" charset="0"/>
              </a:rPr>
              <a:t>◦ 100 - 300 bicycles are commonly rented per day. </a:t>
            </a:r>
          </a:p>
          <a:p>
            <a:endParaRPr lang="en-PH" dirty="0">
              <a:effectLst/>
              <a:latin typeface="Helvetica Neue" panose="02000503000000020004" pitchFamily="2" charset="0"/>
            </a:endParaRPr>
          </a:p>
          <a:p>
            <a:r>
              <a:rPr lang="en-PH" dirty="0">
                <a:effectLst/>
                <a:latin typeface="Helvetica Neue" panose="02000503000000020004" pitchFamily="2" charset="0"/>
              </a:rPr>
              <a:t>◦ Rainfall, humidity, and temperature greatly affect the number of bicycles rented every day. Meanwhile , seasons and holidays don't really matter. </a:t>
            </a:r>
          </a:p>
          <a:p>
            <a:endParaRPr lang="en-PH" dirty="0">
              <a:effectLst/>
              <a:latin typeface="Helvetica Neue" panose="02000503000000020004" pitchFamily="2" charset="0"/>
            </a:endParaRPr>
          </a:p>
          <a:p>
            <a:r>
              <a:rPr lang="en-PH" dirty="0">
                <a:effectLst/>
                <a:latin typeface="Helvetica Neue" panose="02000503000000020004" pitchFamily="2" charset="0"/>
              </a:rPr>
              <a:t>◦ The number of bike - sharing demand can be predicted using a polynomial regression model using weather forecast data.</a:t>
            </a:r>
          </a:p>
        </p:txBody>
      </p:sp>
    </p:spTree>
    <p:extLst>
      <p:ext uri="{BB962C8B-B14F-4D97-AF65-F5344CB8AC3E}">
        <p14:creationId xmlns:p14="http://schemas.microsoft.com/office/powerpoint/2010/main" val="1630123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assets like R code snippets, SQL queries, charts, Notebook outputs, </a:t>
            </a:r>
            <a:r>
              <a:rPr lang="en-US"/>
              <a:t>or data sets </a:t>
            </a:r>
            <a:r>
              <a:rPr lang="en-US" dirty="0"/>
              <a:t>that you may have created during this project</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36</a:t>
            </a:fld>
            <a:endParaRPr lang="en-US"/>
          </a:p>
        </p:txBody>
      </p:sp>
    </p:spTree>
    <p:extLst>
      <p:ext uri="{BB962C8B-B14F-4D97-AF65-F5344CB8AC3E}">
        <p14:creationId xmlns:p14="http://schemas.microsoft.com/office/powerpoint/2010/main" val="3410008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252553" y="1183251"/>
            <a:ext cx="2064151" cy="206415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37</a:t>
            </a:fld>
            <a:endParaRPr lang="en-US"/>
          </a:p>
        </p:txBody>
      </p:sp>
      <p:pic>
        <p:nvPicPr>
          <p:cNvPr id="9" name="Picture 8">
            <a:extLst>
              <a:ext uri="{FF2B5EF4-FFF2-40B4-BE49-F238E27FC236}">
                <a16:creationId xmlns:a16="http://schemas.microsoft.com/office/drawing/2014/main" id="{79A8AF95-A448-8658-FA09-0B9A5960FBB8}"/>
              </a:ext>
            </a:extLst>
          </p:cNvPr>
          <p:cNvPicPr>
            <a:picLocks noChangeAspect="1"/>
          </p:cNvPicPr>
          <p:nvPr/>
        </p:nvPicPr>
        <p:blipFill>
          <a:blip r:embed="rId3"/>
          <a:stretch>
            <a:fillRect/>
          </a:stretch>
        </p:blipFill>
        <p:spPr>
          <a:xfrm>
            <a:off x="2171425" y="1481376"/>
            <a:ext cx="8792829" cy="5240099"/>
          </a:xfrm>
          <a:prstGeom prst="rect">
            <a:avLst/>
          </a:prstGeom>
        </p:spPr>
      </p:pic>
      <p:sp>
        <p:nvSpPr>
          <p:cNvPr id="10" name="Title 1">
            <a:extLst>
              <a:ext uri="{FF2B5EF4-FFF2-40B4-BE49-F238E27FC236}">
                <a16:creationId xmlns:a16="http://schemas.microsoft.com/office/drawing/2014/main" id="{B9F8A7E5-F8D9-5FDC-DF3D-976904E494EB}"/>
              </a:ext>
            </a:extLst>
          </p:cNvPr>
          <p:cNvSpPr txBox="1">
            <a:spLocks/>
          </p:cNvSpPr>
          <p:nvPr/>
        </p:nvSpPr>
        <p:spPr>
          <a:xfrm>
            <a:off x="4034327" y="389383"/>
            <a:ext cx="43576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EDA with SQL</a:t>
            </a:r>
          </a:p>
        </p:txBody>
      </p:sp>
    </p:spTree>
    <p:extLst>
      <p:ext uri="{BB962C8B-B14F-4D97-AF65-F5344CB8AC3E}">
        <p14:creationId xmlns:p14="http://schemas.microsoft.com/office/powerpoint/2010/main" val="89472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APPENDIX:EDA with SQL</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11808" y="-72979"/>
            <a:ext cx="1115566" cy="1115566"/>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38</a:t>
            </a:fld>
            <a:endParaRPr lang="en-US"/>
          </a:p>
        </p:txBody>
      </p:sp>
      <p:pic>
        <p:nvPicPr>
          <p:cNvPr id="5" name="Picture 4">
            <a:extLst>
              <a:ext uri="{FF2B5EF4-FFF2-40B4-BE49-F238E27FC236}">
                <a16:creationId xmlns:a16="http://schemas.microsoft.com/office/drawing/2014/main" id="{12193632-29B0-1F26-3017-694780F37C1B}"/>
              </a:ext>
            </a:extLst>
          </p:cNvPr>
          <p:cNvPicPr>
            <a:picLocks noChangeAspect="1"/>
          </p:cNvPicPr>
          <p:nvPr/>
        </p:nvPicPr>
        <p:blipFill rotWithShape="1">
          <a:blip r:embed="rId3"/>
          <a:srcRect l="7965" r="18346" b="72866"/>
          <a:stretch/>
        </p:blipFill>
        <p:spPr>
          <a:xfrm>
            <a:off x="341832" y="1404612"/>
            <a:ext cx="4256518" cy="1608954"/>
          </a:xfrm>
          <a:prstGeom prst="rect">
            <a:avLst/>
          </a:prstGeom>
        </p:spPr>
      </p:pic>
      <p:pic>
        <p:nvPicPr>
          <p:cNvPr id="11" name="Picture 10">
            <a:extLst>
              <a:ext uri="{FF2B5EF4-FFF2-40B4-BE49-F238E27FC236}">
                <a16:creationId xmlns:a16="http://schemas.microsoft.com/office/drawing/2014/main" id="{03B2EC50-BCD2-B24E-4519-AD3637B70CC5}"/>
              </a:ext>
            </a:extLst>
          </p:cNvPr>
          <p:cNvPicPr>
            <a:picLocks noChangeAspect="1"/>
          </p:cNvPicPr>
          <p:nvPr/>
        </p:nvPicPr>
        <p:blipFill rotWithShape="1">
          <a:blip r:embed="rId4"/>
          <a:srcRect l="2344" b="32726"/>
          <a:stretch/>
        </p:blipFill>
        <p:spPr>
          <a:xfrm>
            <a:off x="4922960" y="1443068"/>
            <a:ext cx="7157232" cy="1818118"/>
          </a:xfrm>
          <a:prstGeom prst="rect">
            <a:avLst/>
          </a:prstGeom>
        </p:spPr>
      </p:pic>
      <p:pic>
        <p:nvPicPr>
          <p:cNvPr id="8" name="Picture 7">
            <a:extLst>
              <a:ext uri="{FF2B5EF4-FFF2-40B4-BE49-F238E27FC236}">
                <a16:creationId xmlns:a16="http://schemas.microsoft.com/office/drawing/2014/main" id="{A24F402E-A94C-19E6-1F17-04247F7EFA93}"/>
              </a:ext>
            </a:extLst>
          </p:cNvPr>
          <p:cNvPicPr>
            <a:picLocks noChangeAspect="1"/>
          </p:cNvPicPr>
          <p:nvPr/>
        </p:nvPicPr>
        <p:blipFill rotWithShape="1">
          <a:blip r:embed="rId3"/>
          <a:srcRect l="8282" t="48723" r="10030" b="21343"/>
          <a:stretch/>
        </p:blipFill>
        <p:spPr>
          <a:xfrm>
            <a:off x="222190" y="3175937"/>
            <a:ext cx="4460905" cy="1678148"/>
          </a:xfrm>
          <a:prstGeom prst="rect">
            <a:avLst/>
          </a:prstGeom>
        </p:spPr>
      </p:pic>
      <p:pic>
        <p:nvPicPr>
          <p:cNvPr id="12" name="Picture 11">
            <a:extLst>
              <a:ext uri="{FF2B5EF4-FFF2-40B4-BE49-F238E27FC236}">
                <a16:creationId xmlns:a16="http://schemas.microsoft.com/office/drawing/2014/main" id="{FEEFB180-6120-42DF-39FA-688BF8AF2FAD}"/>
              </a:ext>
            </a:extLst>
          </p:cNvPr>
          <p:cNvPicPr>
            <a:picLocks noChangeAspect="1"/>
          </p:cNvPicPr>
          <p:nvPr/>
        </p:nvPicPr>
        <p:blipFill rotWithShape="1">
          <a:blip r:embed="rId5"/>
          <a:srcRect b="50134"/>
          <a:stretch/>
        </p:blipFill>
        <p:spPr>
          <a:xfrm>
            <a:off x="4922960" y="3347555"/>
            <a:ext cx="4195403" cy="1646109"/>
          </a:xfrm>
          <a:prstGeom prst="rect">
            <a:avLst/>
          </a:prstGeom>
        </p:spPr>
      </p:pic>
      <p:pic>
        <p:nvPicPr>
          <p:cNvPr id="13" name="Picture 12">
            <a:extLst>
              <a:ext uri="{FF2B5EF4-FFF2-40B4-BE49-F238E27FC236}">
                <a16:creationId xmlns:a16="http://schemas.microsoft.com/office/drawing/2014/main" id="{2DC538F7-759E-C081-A717-C74AE76109B9}"/>
              </a:ext>
            </a:extLst>
          </p:cNvPr>
          <p:cNvPicPr>
            <a:picLocks noChangeAspect="1"/>
          </p:cNvPicPr>
          <p:nvPr/>
        </p:nvPicPr>
        <p:blipFill rotWithShape="1">
          <a:blip r:embed="rId6"/>
          <a:srcRect l="6384" b="37280"/>
          <a:stretch/>
        </p:blipFill>
        <p:spPr>
          <a:xfrm>
            <a:off x="4828375" y="5155015"/>
            <a:ext cx="5349668" cy="1566460"/>
          </a:xfrm>
          <a:prstGeom prst="rect">
            <a:avLst/>
          </a:prstGeom>
        </p:spPr>
      </p:pic>
    </p:spTree>
    <p:extLst>
      <p:ext uri="{BB962C8B-B14F-4D97-AF65-F5344CB8AC3E}">
        <p14:creationId xmlns:p14="http://schemas.microsoft.com/office/powerpoint/2010/main" val="490644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EDA with SQL</a:t>
            </a:r>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39</a:t>
            </a:fld>
            <a:endParaRPr lang="en-US"/>
          </a:p>
        </p:txBody>
      </p:sp>
      <p:pic>
        <p:nvPicPr>
          <p:cNvPr id="7" name="Content Placeholder 3">
            <a:extLst>
              <a:ext uri="{FF2B5EF4-FFF2-40B4-BE49-F238E27FC236}">
                <a16:creationId xmlns:a16="http://schemas.microsoft.com/office/drawing/2014/main" id="{6BBD016D-11E9-1390-A38B-DB1BFE322937}"/>
              </a:ext>
            </a:extLst>
          </p:cNvPr>
          <p:cNvPicPr>
            <a:picLocks noChangeAspect="1"/>
          </p:cNvPicPr>
          <p:nvPr/>
        </p:nvPicPr>
        <p:blipFill>
          <a:blip r:embed="rId2"/>
          <a:stretch>
            <a:fillRect/>
          </a:stretch>
        </p:blipFill>
        <p:spPr>
          <a:xfrm>
            <a:off x="111808" y="-72979"/>
            <a:ext cx="1115566" cy="1115566"/>
          </a:xfrm>
          <a:prstGeom prst="rect">
            <a:avLst/>
          </a:prstGeom>
        </p:spPr>
      </p:pic>
      <p:pic>
        <p:nvPicPr>
          <p:cNvPr id="8" name="Picture 7">
            <a:extLst>
              <a:ext uri="{FF2B5EF4-FFF2-40B4-BE49-F238E27FC236}">
                <a16:creationId xmlns:a16="http://schemas.microsoft.com/office/drawing/2014/main" id="{67A69868-C55B-4C62-9840-C3E30B56DECE}"/>
              </a:ext>
            </a:extLst>
          </p:cNvPr>
          <p:cNvPicPr>
            <a:picLocks noChangeAspect="1"/>
          </p:cNvPicPr>
          <p:nvPr/>
        </p:nvPicPr>
        <p:blipFill rotWithShape="1">
          <a:blip r:embed="rId3"/>
          <a:srcRect l="1175" b="67866"/>
          <a:stretch/>
        </p:blipFill>
        <p:spPr>
          <a:xfrm>
            <a:off x="4562133" y="1378284"/>
            <a:ext cx="7361598" cy="1726549"/>
          </a:xfrm>
          <a:prstGeom prst="rect">
            <a:avLst/>
          </a:prstGeom>
        </p:spPr>
      </p:pic>
      <p:pic>
        <p:nvPicPr>
          <p:cNvPr id="10" name="Picture 9">
            <a:extLst>
              <a:ext uri="{FF2B5EF4-FFF2-40B4-BE49-F238E27FC236}">
                <a16:creationId xmlns:a16="http://schemas.microsoft.com/office/drawing/2014/main" id="{2BEB239E-E7EE-816E-890D-668751A12F6D}"/>
              </a:ext>
            </a:extLst>
          </p:cNvPr>
          <p:cNvPicPr>
            <a:picLocks noChangeAspect="1"/>
          </p:cNvPicPr>
          <p:nvPr/>
        </p:nvPicPr>
        <p:blipFill rotWithShape="1">
          <a:blip r:embed="rId4"/>
          <a:srcRect l="4638" b="50517"/>
          <a:stretch/>
        </p:blipFill>
        <p:spPr>
          <a:xfrm>
            <a:off x="470019" y="1378284"/>
            <a:ext cx="3358497" cy="1519733"/>
          </a:xfrm>
          <a:prstGeom prst="rect">
            <a:avLst/>
          </a:prstGeom>
        </p:spPr>
      </p:pic>
      <p:pic>
        <p:nvPicPr>
          <p:cNvPr id="11" name="Picture 10">
            <a:extLst>
              <a:ext uri="{FF2B5EF4-FFF2-40B4-BE49-F238E27FC236}">
                <a16:creationId xmlns:a16="http://schemas.microsoft.com/office/drawing/2014/main" id="{B3332A57-2E4B-CBF4-B26D-263F9D586BC1}"/>
              </a:ext>
            </a:extLst>
          </p:cNvPr>
          <p:cNvPicPr>
            <a:picLocks noChangeAspect="1"/>
          </p:cNvPicPr>
          <p:nvPr/>
        </p:nvPicPr>
        <p:blipFill rotWithShape="1">
          <a:blip r:embed="rId5"/>
          <a:srcRect l="3210" b="42409"/>
          <a:stretch/>
        </p:blipFill>
        <p:spPr>
          <a:xfrm>
            <a:off x="470019" y="3003411"/>
            <a:ext cx="5281301" cy="1913145"/>
          </a:xfrm>
          <a:prstGeom prst="rect">
            <a:avLst/>
          </a:prstGeom>
        </p:spPr>
      </p:pic>
      <p:pic>
        <p:nvPicPr>
          <p:cNvPr id="13" name="Picture 12">
            <a:extLst>
              <a:ext uri="{FF2B5EF4-FFF2-40B4-BE49-F238E27FC236}">
                <a16:creationId xmlns:a16="http://schemas.microsoft.com/office/drawing/2014/main" id="{F70D9850-4D83-7058-A557-7094F1501E56}"/>
              </a:ext>
            </a:extLst>
          </p:cNvPr>
          <p:cNvPicPr>
            <a:picLocks noChangeAspect="1"/>
          </p:cNvPicPr>
          <p:nvPr/>
        </p:nvPicPr>
        <p:blipFill rotWithShape="1">
          <a:blip r:embed="rId6"/>
          <a:srcRect r="12767" b="34498"/>
          <a:stretch/>
        </p:blipFill>
        <p:spPr>
          <a:xfrm>
            <a:off x="393107" y="5063506"/>
            <a:ext cx="7981417" cy="1657969"/>
          </a:xfrm>
          <a:prstGeom prst="rect">
            <a:avLst/>
          </a:prstGeom>
        </p:spPr>
      </p:pic>
    </p:spTree>
    <p:extLst>
      <p:ext uri="{BB962C8B-B14F-4D97-AF65-F5344CB8AC3E}">
        <p14:creationId xmlns:p14="http://schemas.microsoft.com/office/powerpoint/2010/main" val="78561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048708" y="1418602"/>
            <a:ext cx="8035045" cy="51872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The bike-sharing market is growing  to all countries globally. </a:t>
            </a:r>
          </a:p>
          <a:p>
            <a:r>
              <a:rPr lang="en-US" sz="2200" dirty="0"/>
              <a:t>The bike sharing companies have started to realize the importance of data driven decision making. One of the major aspects that can be addressed by data analysis is to predict the demand of bikes on any given day.  Knowing the demand would help us in creating a better supply and subsequently reduce the gap between supply and demand.</a:t>
            </a:r>
          </a:p>
          <a:p>
            <a:r>
              <a:rPr lang="en-US" sz="2200" dirty="0"/>
              <a:t>Point3</a:t>
            </a:r>
          </a:p>
          <a:p>
            <a:r>
              <a:rPr lang="en-US" sz="2200" dirty="0"/>
              <a:t>We did various Regression machine learning algorithms have been applied on the dataset to get the best fit model and possible prediction. </a:t>
            </a:r>
          </a:p>
          <a:p>
            <a:pPr lvl="1">
              <a:buFont typeface="Wingdings" panose="05000000000000000000" pitchFamily="2" charset="2"/>
              <a:buChar char="q"/>
            </a:pPr>
            <a:r>
              <a:rPr lang="en-US" sz="1600" dirty="0"/>
              <a:t>polynomial regression </a:t>
            </a:r>
          </a:p>
          <a:p>
            <a:pPr lvl="1">
              <a:buFont typeface="Wingdings" panose="05000000000000000000" pitchFamily="2" charset="2"/>
              <a:buChar char="q"/>
            </a:pPr>
            <a:r>
              <a:rPr lang="en-US" sz="1600" dirty="0"/>
              <a:t>interaction terms model</a:t>
            </a:r>
          </a:p>
          <a:p>
            <a:pPr lvl="1">
              <a:buFont typeface="Wingdings" panose="05000000000000000000" pitchFamily="2" charset="2"/>
              <a:buChar char="q"/>
            </a:pPr>
            <a:r>
              <a:rPr lang="en-US" sz="1600" dirty="0"/>
              <a:t>Ridge (L2) regularization model</a:t>
            </a:r>
          </a:p>
          <a:p>
            <a:pPr lvl="1">
              <a:buFont typeface="Wingdings" panose="05000000000000000000" pitchFamily="2" charset="2"/>
              <a:buChar char="q"/>
            </a:pPr>
            <a:r>
              <a:rPr lang="en-US" sz="1600" dirty="0"/>
              <a:t>Lasso (L1) regularization model</a:t>
            </a:r>
          </a:p>
          <a:p>
            <a:pPr lvl="1">
              <a:buFont typeface="Wingdings" panose="05000000000000000000" pitchFamily="2" charset="2"/>
              <a:buChar char="q"/>
            </a:pPr>
            <a:r>
              <a:rPr lang="en-US" sz="1600" dirty="0"/>
              <a:t>Elastic Net (L1 and L2) Regularization</a:t>
            </a:r>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4"/>
          </p:nvPr>
        </p:nvSpPr>
        <p:spPr/>
        <p:txBody>
          <a:bodyPr/>
          <a:lstStyle/>
          <a:p>
            <a:fld id="{5075537C-CA84-1446-933C-8E9D027F9201}" type="slidenum">
              <a:rPr lang="en-US" smtClean="0"/>
              <a:t>4</a:t>
            </a:fld>
            <a:endParaRPr lang="en-US"/>
          </a:p>
        </p:txBody>
      </p:sp>
    </p:spTree>
    <p:extLst>
      <p:ext uri="{BB962C8B-B14F-4D97-AF65-F5344CB8AC3E}">
        <p14:creationId xmlns:p14="http://schemas.microsoft.com/office/powerpoint/2010/main" val="305327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EDA with SQL</a:t>
            </a:r>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40</a:t>
            </a:fld>
            <a:endParaRPr lang="en-US"/>
          </a:p>
        </p:txBody>
      </p:sp>
      <p:pic>
        <p:nvPicPr>
          <p:cNvPr id="7" name="Content Placeholder 3">
            <a:extLst>
              <a:ext uri="{FF2B5EF4-FFF2-40B4-BE49-F238E27FC236}">
                <a16:creationId xmlns:a16="http://schemas.microsoft.com/office/drawing/2014/main" id="{6BBD016D-11E9-1390-A38B-DB1BFE322937}"/>
              </a:ext>
            </a:extLst>
          </p:cNvPr>
          <p:cNvPicPr>
            <a:picLocks noChangeAspect="1"/>
          </p:cNvPicPr>
          <p:nvPr/>
        </p:nvPicPr>
        <p:blipFill>
          <a:blip r:embed="rId2"/>
          <a:stretch>
            <a:fillRect/>
          </a:stretch>
        </p:blipFill>
        <p:spPr>
          <a:xfrm>
            <a:off x="111808" y="-72979"/>
            <a:ext cx="1115566" cy="1115566"/>
          </a:xfrm>
          <a:prstGeom prst="rect">
            <a:avLst/>
          </a:prstGeom>
        </p:spPr>
      </p:pic>
      <p:pic>
        <p:nvPicPr>
          <p:cNvPr id="10" name="Picture 9">
            <a:extLst>
              <a:ext uri="{FF2B5EF4-FFF2-40B4-BE49-F238E27FC236}">
                <a16:creationId xmlns:a16="http://schemas.microsoft.com/office/drawing/2014/main" id="{0639652C-3C11-45B4-A4C7-D34C338DB322}"/>
              </a:ext>
            </a:extLst>
          </p:cNvPr>
          <p:cNvPicPr>
            <a:picLocks noChangeAspect="1"/>
          </p:cNvPicPr>
          <p:nvPr/>
        </p:nvPicPr>
        <p:blipFill rotWithShape="1">
          <a:blip r:embed="rId3"/>
          <a:srcRect l="459" r="-459" b="44968"/>
          <a:stretch/>
        </p:blipFill>
        <p:spPr>
          <a:xfrm>
            <a:off x="581469" y="1385154"/>
            <a:ext cx="9784580" cy="2043846"/>
          </a:xfrm>
          <a:prstGeom prst="rect">
            <a:avLst/>
          </a:prstGeom>
        </p:spPr>
      </p:pic>
      <p:pic>
        <p:nvPicPr>
          <p:cNvPr id="12" name="Picture 11">
            <a:extLst>
              <a:ext uri="{FF2B5EF4-FFF2-40B4-BE49-F238E27FC236}">
                <a16:creationId xmlns:a16="http://schemas.microsoft.com/office/drawing/2014/main" id="{A81B3656-1955-B830-5314-5BBF3B7BEFD9}"/>
              </a:ext>
            </a:extLst>
          </p:cNvPr>
          <p:cNvPicPr>
            <a:picLocks noChangeAspect="1"/>
          </p:cNvPicPr>
          <p:nvPr/>
        </p:nvPicPr>
        <p:blipFill>
          <a:blip r:embed="rId4"/>
          <a:stretch>
            <a:fillRect/>
          </a:stretch>
        </p:blipFill>
        <p:spPr>
          <a:xfrm>
            <a:off x="534565" y="3916362"/>
            <a:ext cx="9889001" cy="2043846"/>
          </a:xfrm>
          <a:prstGeom prst="rect">
            <a:avLst/>
          </a:prstGeom>
        </p:spPr>
      </p:pic>
    </p:spTree>
    <p:extLst>
      <p:ext uri="{BB962C8B-B14F-4D97-AF65-F5344CB8AC3E}">
        <p14:creationId xmlns:p14="http://schemas.microsoft.com/office/powerpoint/2010/main" val="1073077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1049000" cy="1325563"/>
          </a:xfrm>
        </p:spPr>
        <p:txBody>
          <a:bodyPr anchor="ctr">
            <a:normAutofit/>
          </a:bodyPr>
          <a:lstStyle/>
          <a:p>
            <a:r>
              <a:rPr lang="en-US" dirty="0"/>
              <a:t>APPENDIX: </a:t>
            </a:r>
            <a:r>
              <a:rPr lang="en-US" sz="3600" dirty="0"/>
              <a:t>EDA with data visualization</a:t>
            </a:r>
            <a:endParaRPr lang="en-US" dirty="0"/>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41</a:t>
            </a:fld>
            <a:endParaRPr lang="en-US"/>
          </a:p>
        </p:txBody>
      </p:sp>
      <p:pic>
        <p:nvPicPr>
          <p:cNvPr id="7" name="Content Placeholder 3">
            <a:extLst>
              <a:ext uri="{FF2B5EF4-FFF2-40B4-BE49-F238E27FC236}">
                <a16:creationId xmlns:a16="http://schemas.microsoft.com/office/drawing/2014/main" id="{6BBD016D-11E9-1390-A38B-DB1BFE322937}"/>
              </a:ext>
            </a:extLst>
          </p:cNvPr>
          <p:cNvPicPr>
            <a:picLocks noChangeAspect="1"/>
          </p:cNvPicPr>
          <p:nvPr/>
        </p:nvPicPr>
        <p:blipFill>
          <a:blip r:embed="rId2"/>
          <a:stretch>
            <a:fillRect/>
          </a:stretch>
        </p:blipFill>
        <p:spPr>
          <a:xfrm>
            <a:off x="111808" y="-72979"/>
            <a:ext cx="1115566" cy="1115566"/>
          </a:xfrm>
          <a:prstGeom prst="rect">
            <a:avLst/>
          </a:prstGeom>
        </p:spPr>
      </p:pic>
      <p:sp>
        <p:nvSpPr>
          <p:cNvPr id="3" name="Rectangle 1">
            <a:extLst>
              <a:ext uri="{FF2B5EF4-FFF2-40B4-BE49-F238E27FC236}">
                <a16:creationId xmlns:a16="http://schemas.microsoft.com/office/drawing/2014/main" id="{E6B14149-C683-82C5-1210-5969828AB021}"/>
              </a:ext>
            </a:extLst>
          </p:cNvPr>
          <p:cNvSpPr>
            <a:spLocks noChangeArrowheads="1"/>
          </p:cNvSpPr>
          <p:nvPr/>
        </p:nvSpPr>
        <p:spPr bwMode="auto">
          <a:xfrm>
            <a:off x="538384" y="1559945"/>
            <a:ext cx="444381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pple-system"/>
              </a:rPr>
              <a:t> Create a scatter plot of </a:t>
            </a:r>
            <a:r>
              <a:rPr kumimoji="0" lang="en-US" altLang="en-US" sz="1400" b="1" i="0" u="none" strike="noStrike" cap="none" normalizeH="0" baseline="0" dirty="0">
                <a:ln>
                  <a:noFill/>
                </a:ln>
                <a:solidFill>
                  <a:schemeClr val="tx1"/>
                </a:solidFill>
                <a:effectLst/>
                <a:latin typeface="var(--jp-code-font-family)"/>
              </a:rPr>
              <a:t>RENTED_BIKE_COUNT</a:t>
            </a:r>
            <a:r>
              <a:rPr kumimoji="0" lang="en-US" altLang="en-US" sz="1400" b="1" i="0" u="none" strike="noStrike" cap="none" normalizeH="0" baseline="0" dirty="0">
                <a:ln>
                  <a:noFill/>
                </a:ln>
                <a:solidFill>
                  <a:schemeClr val="tx1"/>
                </a:solidFill>
                <a:effectLst/>
                <a:latin typeface="-apple-system"/>
              </a:rPr>
              <a:t> vs </a:t>
            </a:r>
            <a:r>
              <a:rPr kumimoji="0" lang="en-US" altLang="en-US" sz="1400" b="1" i="0" u="none" strike="noStrike" cap="none" normalizeH="0" baseline="0" dirty="0">
                <a:ln>
                  <a:noFill/>
                </a:ln>
                <a:solidFill>
                  <a:schemeClr val="tx1"/>
                </a:solidFill>
                <a:effectLst/>
                <a:latin typeface="var(--jp-code-font-family)"/>
              </a:rPr>
              <a:t>DATE</a:t>
            </a:r>
            <a:r>
              <a:rPr kumimoji="0" lang="en-US" altLang="en-US" sz="1400" b="1" i="0" u="none" strike="noStrike" cap="none" normalizeH="0" baseline="0" dirty="0">
                <a:ln>
                  <a:noFill/>
                </a:ln>
                <a:solidFill>
                  <a:schemeClr val="tx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94D26AA-DCE6-5B34-9502-8258CC74D461}"/>
              </a:ext>
            </a:extLst>
          </p:cNvPr>
          <p:cNvPicPr>
            <a:picLocks noChangeAspect="1"/>
          </p:cNvPicPr>
          <p:nvPr/>
        </p:nvPicPr>
        <p:blipFill rotWithShape="1">
          <a:blip r:embed="rId3"/>
          <a:srcRect l="1675" t="810" b="92962"/>
          <a:stretch/>
        </p:blipFill>
        <p:spPr>
          <a:xfrm>
            <a:off x="538383" y="5248513"/>
            <a:ext cx="8675403" cy="551832"/>
          </a:xfrm>
          <a:prstGeom prst="rect">
            <a:avLst/>
          </a:prstGeom>
        </p:spPr>
      </p:pic>
      <p:sp>
        <p:nvSpPr>
          <p:cNvPr id="9" name="Rectangle 1">
            <a:extLst>
              <a:ext uri="{FF2B5EF4-FFF2-40B4-BE49-F238E27FC236}">
                <a16:creationId xmlns:a16="http://schemas.microsoft.com/office/drawing/2014/main" id="{D93F74FC-21D5-6B73-2595-741E44B16B29}"/>
              </a:ext>
            </a:extLst>
          </p:cNvPr>
          <p:cNvSpPr>
            <a:spLocks noChangeArrowheads="1"/>
          </p:cNvSpPr>
          <p:nvPr/>
        </p:nvSpPr>
        <p:spPr bwMode="auto">
          <a:xfrm>
            <a:off x="538383" y="2416821"/>
            <a:ext cx="8631252"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pple-system"/>
              </a:rPr>
              <a:t>Create the same plot of the </a:t>
            </a:r>
            <a:r>
              <a:rPr kumimoji="0" lang="en-US" altLang="en-US" sz="1400" b="1" i="0" u="none" strike="noStrike" cap="none" normalizeH="0" baseline="0" dirty="0">
                <a:ln>
                  <a:noFill/>
                </a:ln>
                <a:solidFill>
                  <a:schemeClr val="tx1"/>
                </a:solidFill>
                <a:effectLst/>
                <a:latin typeface="var(--jp-code-font-family)"/>
              </a:rPr>
              <a:t>RENTED_BIKE_COUNT</a:t>
            </a:r>
            <a:r>
              <a:rPr kumimoji="0" lang="en-US" altLang="en-US" sz="1400" b="1" i="0" u="none" strike="noStrike" cap="none" normalizeH="0" baseline="0" dirty="0">
                <a:ln>
                  <a:noFill/>
                </a:ln>
                <a:solidFill>
                  <a:schemeClr val="tx1"/>
                </a:solidFill>
                <a:effectLst/>
                <a:latin typeface="-apple-system"/>
              </a:rPr>
              <a:t> time series, but now add </a:t>
            </a:r>
            <a:r>
              <a:rPr kumimoji="0" lang="en-US" altLang="en-US" sz="1400" b="1" i="0" u="none" strike="noStrike" cap="none" normalizeH="0" baseline="0" dirty="0">
                <a:ln>
                  <a:noFill/>
                </a:ln>
                <a:solidFill>
                  <a:schemeClr val="tx1"/>
                </a:solidFill>
                <a:effectLst/>
                <a:latin typeface="var(--jp-code-font-family)"/>
              </a:rPr>
              <a:t>HOURS</a:t>
            </a:r>
            <a:r>
              <a:rPr kumimoji="0" lang="en-US" altLang="en-US" sz="1400" b="1" i="0" u="none" strike="noStrike" cap="none" normalizeH="0" baseline="0" dirty="0">
                <a:ln>
                  <a:noFill/>
                </a:ln>
                <a:solidFill>
                  <a:schemeClr val="tx1"/>
                </a:solidFill>
                <a:effectLst/>
                <a:latin typeface="-apple-system"/>
              </a:rPr>
              <a:t> as the </a:t>
            </a:r>
            <a:r>
              <a:rPr kumimoji="0" lang="en-US" altLang="en-US" sz="1400" b="1" i="0" u="none" strike="noStrike" cap="none" normalizeH="0" baseline="0" dirty="0" err="1">
                <a:ln>
                  <a:noFill/>
                </a:ln>
                <a:solidFill>
                  <a:schemeClr val="tx1"/>
                </a:solidFill>
                <a:effectLst/>
                <a:latin typeface="-apple-system"/>
              </a:rPr>
              <a:t>colour</a:t>
            </a:r>
            <a:r>
              <a:rPr kumimoji="0" lang="en-US" altLang="en-US" sz="1400" b="1" i="0" u="none" strike="noStrike" cap="none" normalizeH="0" baseline="0" dirty="0">
                <a:ln>
                  <a:noFill/>
                </a:ln>
                <a:solidFill>
                  <a:schemeClr val="tx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CA569C72-9161-5B56-A912-DE180C5D49D3}"/>
              </a:ext>
            </a:extLst>
          </p:cNvPr>
          <p:cNvPicPr>
            <a:picLocks noChangeAspect="1"/>
          </p:cNvPicPr>
          <p:nvPr/>
        </p:nvPicPr>
        <p:blipFill rotWithShape="1">
          <a:blip r:embed="rId4"/>
          <a:srcRect l="760" t="1189" b="93098"/>
          <a:stretch/>
        </p:blipFill>
        <p:spPr>
          <a:xfrm>
            <a:off x="424740" y="2603585"/>
            <a:ext cx="9254158" cy="551832"/>
          </a:xfrm>
          <a:prstGeom prst="rect">
            <a:avLst/>
          </a:prstGeom>
        </p:spPr>
      </p:pic>
      <p:sp>
        <p:nvSpPr>
          <p:cNvPr id="11" name="TextBox 10">
            <a:extLst>
              <a:ext uri="{FF2B5EF4-FFF2-40B4-BE49-F238E27FC236}">
                <a16:creationId xmlns:a16="http://schemas.microsoft.com/office/drawing/2014/main" id="{29D69361-61E2-085F-012F-5FCF2EDAB777}"/>
              </a:ext>
            </a:extLst>
          </p:cNvPr>
          <p:cNvSpPr txBox="1"/>
          <p:nvPr/>
        </p:nvSpPr>
        <p:spPr>
          <a:xfrm>
            <a:off x="424740" y="3226751"/>
            <a:ext cx="6097424" cy="307777"/>
          </a:xfrm>
          <a:prstGeom prst="rect">
            <a:avLst/>
          </a:prstGeom>
          <a:noFill/>
        </p:spPr>
        <p:txBody>
          <a:bodyPr wrap="square">
            <a:spAutoFit/>
          </a:bodyPr>
          <a:lstStyle/>
          <a:p>
            <a:pPr algn="l" fontAlgn="base"/>
            <a:r>
              <a:rPr lang="en-US" sz="1400" b="1" i="0" dirty="0">
                <a:effectLst/>
                <a:latin typeface="-apple-system"/>
              </a:rPr>
              <a:t>Create a histogram overlaid with a kernel density curve</a:t>
            </a:r>
          </a:p>
        </p:txBody>
      </p:sp>
      <p:pic>
        <p:nvPicPr>
          <p:cNvPr id="12" name="Picture 11">
            <a:extLst>
              <a:ext uri="{FF2B5EF4-FFF2-40B4-BE49-F238E27FC236}">
                <a16:creationId xmlns:a16="http://schemas.microsoft.com/office/drawing/2014/main" id="{3149BC69-9C86-B2EB-84F2-7FD726D1065B}"/>
              </a:ext>
            </a:extLst>
          </p:cNvPr>
          <p:cNvPicPr>
            <a:picLocks noChangeAspect="1"/>
          </p:cNvPicPr>
          <p:nvPr/>
        </p:nvPicPr>
        <p:blipFill rotWithShape="1">
          <a:blip r:embed="rId5"/>
          <a:srcRect t="1069" b="93313"/>
          <a:stretch/>
        </p:blipFill>
        <p:spPr>
          <a:xfrm>
            <a:off x="424740" y="3443865"/>
            <a:ext cx="11559303" cy="543014"/>
          </a:xfrm>
          <a:prstGeom prst="rect">
            <a:avLst/>
          </a:prstGeom>
        </p:spPr>
      </p:pic>
      <p:sp>
        <p:nvSpPr>
          <p:cNvPr id="13" name="Rectangle 1">
            <a:extLst>
              <a:ext uri="{FF2B5EF4-FFF2-40B4-BE49-F238E27FC236}">
                <a16:creationId xmlns:a16="http://schemas.microsoft.com/office/drawing/2014/main" id="{5C1CF972-92C8-CA1E-0615-17FE01046BC9}"/>
              </a:ext>
            </a:extLst>
          </p:cNvPr>
          <p:cNvSpPr>
            <a:spLocks noChangeArrowheads="1"/>
          </p:cNvSpPr>
          <p:nvPr/>
        </p:nvSpPr>
        <p:spPr bwMode="auto">
          <a:xfrm>
            <a:off x="493474" y="4072231"/>
            <a:ext cx="9049996"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pple-system"/>
              </a:rPr>
              <a:t>Use a scatter plot to visualize the correlation between </a:t>
            </a:r>
            <a:r>
              <a:rPr kumimoji="0" lang="en-US" altLang="en-US" sz="1400" b="1" i="0" u="none" strike="noStrike" cap="none" normalizeH="0" baseline="0" dirty="0">
                <a:ln>
                  <a:noFill/>
                </a:ln>
                <a:solidFill>
                  <a:schemeClr val="tx1"/>
                </a:solidFill>
                <a:effectLst/>
                <a:latin typeface="var(--jp-code-font-family)"/>
              </a:rPr>
              <a:t>RENTED_BIKE_COUNT</a:t>
            </a:r>
            <a:r>
              <a:rPr kumimoji="0" lang="en-US" altLang="en-US" sz="1400" b="1" i="0" u="none" strike="noStrike" cap="none" normalizeH="0" baseline="0" dirty="0">
                <a:ln>
                  <a:noFill/>
                </a:ln>
                <a:solidFill>
                  <a:schemeClr val="tx1"/>
                </a:solidFill>
                <a:effectLst/>
                <a:latin typeface="-apple-system"/>
              </a:rPr>
              <a:t> and </a:t>
            </a:r>
            <a:r>
              <a:rPr kumimoji="0" lang="en-US" altLang="en-US" sz="1400" b="1" i="0" u="none" strike="noStrike" cap="none" normalizeH="0" baseline="0" dirty="0">
                <a:ln>
                  <a:noFill/>
                </a:ln>
                <a:solidFill>
                  <a:schemeClr val="tx1"/>
                </a:solidFill>
                <a:effectLst/>
                <a:latin typeface="var(--jp-code-font-family)"/>
              </a:rPr>
              <a:t>TEMPERATURE</a:t>
            </a:r>
            <a:r>
              <a:rPr kumimoji="0" lang="en-US" altLang="en-US" sz="1400" b="1" i="0" u="none" strike="noStrike" cap="none" normalizeH="0" baseline="0" dirty="0">
                <a:ln>
                  <a:noFill/>
                </a:ln>
                <a:solidFill>
                  <a:schemeClr val="tx1"/>
                </a:solidFill>
                <a:effectLst/>
                <a:latin typeface="-apple-system"/>
              </a:rPr>
              <a:t> by </a:t>
            </a:r>
            <a:r>
              <a:rPr kumimoji="0" lang="en-US" altLang="en-US" sz="1400" b="1" i="0" u="none" strike="noStrike" cap="none" normalizeH="0" baseline="0" dirty="0">
                <a:ln>
                  <a:noFill/>
                </a:ln>
                <a:solidFill>
                  <a:schemeClr val="tx1"/>
                </a:solidFill>
                <a:effectLst/>
                <a:latin typeface="var(--jp-code-font-family)"/>
              </a:rPr>
              <a:t>SEASONS</a:t>
            </a:r>
            <a:r>
              <a:rPr kumimoji="0" lang="en-US" altLang="en-US" sz="1400" b="1" i="0" u="none" strike="noStrike" cap="none" normalizeH="0" baseline="0" dirty="0">
                <a:ln>
                  <a:noFill/>
                </a:ln>
                <a:solidFill>
                  <a:schemeClr val="tx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605B5EC4-61AA-9317-0822-F7C0AD728C78}"/>
              </a:ext>
            </a:extLst>
          </p:cNvPr>
          <p:cNvPicPr>
            <a:picLocks noChangeAspect="1"/>
          </p:cNvPicPr>
          <p:nvPr/>
        </p:nvPicPr>
        <p:blipFill rotWithShape="1">
          <a:blip r:embed="rId6"/>
          <a:srcRect b="94406"/>
          <a:stretch/>
        </p:blipFill>
        <p:spPr>
          <a:xfrm>
            <a:off x="420923" y="4275327"/>
            <a:ext cx="9122547" cy="489755"/>
          </a:xfrm>
          <a:prstGeom prst="rect">
            <a:avLst/>
          </a:prstGeom>
        </p:spPr>
      </p:pic>
      <p:sp>
        <p:nvSpPr>
          <p:cNvPr id="15" name="Rectangle 1">
            <a:extLst>
              <a:ext uri="{FF2B5EF4-FFF2-40B4-BE49-F238E27FC236}">
                <a16:creationId xmlns:a16="http://schemas.microsoft.com/office/drawing/2014/main" id="{4107EF8B-D10E-F91E-AF6F-52CF359269E1}"/>
              </a:ext>
            </a:extLst>
          </p:cNvPr>
          <p:cNvSpPr>
            <a:spLocks noChangeArrowheads="1"/>
          </p:cNvSpPr>
          <p:nvPr/>
        </p:nvSpPr>
        <p:spPr bwMode="auto">
          <a:xfrm>
            <a:off x="538382" y="5045270"/>
            <a:ext cx="1127190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pple-system"/>
              </a:rPr>
              <a:t>Comparing this plot to the same plot below, but without grouping by </a:t>
            </a:r>
            <a:r>
              <a:rPr kumimoji="0" lang="en-US" altLang="en-US" sz="1400" b="1" i="0" u="none" strike="noStrike" cap="none" normalizeH="0" baseline="0" dirty="0">
                <a:ln>
                  <a:noFill/>
                </a:ln>
                <a:solidFill>
                  <a:schemeClr val="tx1"/>
                </a:solidFill>
                <a:effectLst/>
                <a:latin typeface="var(--jp-code-font-family)"/>
              </a:rPr>
              <a:t>SEASONS</a:t>
            </a:r>
            <a:r>
              <a:rPr kumimoji="0" lang="en-US" altLang="en-US" sz="1400" b="1" i="0" u="none" strike="noStrike" cap="none" normalizeH="0" baseline="0" dirty="0">
                <a:ln>
                  <a:noFill/>
                </a:ln>
                <a:solidFill>
                  <a:schemeClr val="tx1"/>
                </a:solidFill>
                <a:effectLst/>
                <a:latin typeface="-apple-system"/>
              </a:rPr>
              <a:t>, shows how important seasonality  is in explaining bike rental counts.</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2AAEAFF8-32F2-AD8E-7B8A-F8BA487F810D}"/>
              </a:ext>
            </a:extLst>
          </p:cNvPr>
          <p:cNvPicPr>
            <a:picLocks noChangeAspect="1"/>
          </p:cNvPicPr>
          <p:nvPr/>
        </p:nvPicPr>
        <p:blipFill rotWithShape="1">
          <a:blip r:embed="rId7"/>
          <a:srcRect r="33698" b="94389"/>
          <a:stretch/>
        </p:blipFill>
        <p:spPr>
          <a:xfrm>
            <a:off x="188006" y="1808791"/>
            <a:ext cx="5367696" cy="476635"/>
          </a:xfrm>
          <a:prstGeom prst="rect">
            <a:avLst/>
          </a:prstGeom>
        </p:spPr>
      </p:pic>
    </p:spTree>
    <p:extLst>
      <p:ext uri="{BB962C8B-B14F-4D97-AF65-F5344CB8AC3E}">
        <p14:creationId xmlns:p14="http://schemas.microsoft.com/office/powerpoint/2010/main" val="1144229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Data collection</a:t>
            </a:r>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42</a:t>
            </a:fld>
            <a:endParaRPr lang="en-US"/>
          </a:p>
        </p:txBody>
      </p:sp>
      <p:pic>
        <p:nvPicPr>
          <p:cNvPr id="7" name="Content Placeholder 3">
            <a:extLst>
              <a:ext uri="{FF2B5EF4-FFF2-40B4-BE49-F238E27FC236}">
                <a16:creationId xmlns:a16="http://schemas.microsoft.com/office/drawing/2014/main" id="{6BBD016D-11E9-1390-A38B-DB1BFE322937}"/>
              </a:ext>
            </a:extLst>
          </p:cNvPr>
          <p:cNvPicPr>
            <a:picLocks noChangeAspect="1"/>
          </p:cNvPicPr>
          <p:nvPr/>
        </p:nvPicPr>
        <p:blipFill>
          <a:blip r:embed="rId2"/>
          <a:stretch>
            <a:fillRect/>
          </a:stretch>
        </p:blipFill>
        <p:spPr>
          <a:xfrm>
            <a:off x="111808" y="-72979"/>
            <a:ext cx="1115566" cy="1115566"/>
          </a:xfrm>
          <a:prstGeom prst="rect">
            <a:avLst/>
          </a:prstGeom>
        </p:spPr>
      </p:pic>
      <p:pic>
        <p:nvPicPr>
          <p:cNvPr id="5" name="Picture 4">
            <a:extLst>
              <a:ext uri="{FF2B5EF4-FFF2-40B4-BE49-F238E27FC236}">
                <a16:creationId xmlns:a16="http://schemas.microsoft.com/office/drawing/2014/main" id="{C4F8D392-9704-30E3-1DC4-D0C7DD117249}"/>
              </a:ext>
            </a:extLst>
          </p:cNvPr>
          <p:cNvPicPr>
            <a:picLocks noChangeAspect="1"/>
          </p:cNvPicPr>
          <p:nvPr/>
        </p:nvPicPr>
        <p:blipFill>
          <a:blip r:embed="rId3"/>
          <a:stretch>
            <a:fillRect/>
          </a:stretch>
        </p:blipFill>
        <p:spPr>
          <a:xfrm>
            <a:off x="354516" y="1412459"/>
            <a:ext cx="4048125" cy="1657350"/>
          </a:xfrm>
          <a:prstGeom prst="rect">
            <a:avLst/>
          </a:prstGeom>
        </p:spPr>
      </p:pic>
      <p:pic>
        <p:nvPicPr>
          <p:cNvPr id="10" name="Picture 9">
            <a:extLst>
              <a:ext uri="{FF2B5EF4-FFF2-40B4-BE49-F238E27FC236}">
                <a16:creationId xmlns:a16="http://schemas.microsoft.com/office/drawing/2014/main" id="{C3B01EAC-305C-93CA-6C98-900BC82BC19F}"/>
              </a:ext>
            </a:extLst>
          </p:cNvPr>
          <p:cNvPicPr>
            <a:picLocks noChangeAspect="1"/>
          </p:cNvPicPr>
          <p:nvPr/>
        </p:nvPicPr>
        <p:blipFill>
          <a:blip r:embed="rId4"/>
          <a:stretch>
            <a:fillRect/>
          </a:stretch>
        </p:blipFill>
        <p:spPr>
          <a:xfrm>
            <a:off x="354516" y="3129213"/>
            <a:ext cx="4419600" cy="3562350"/>
          </a:xfrm>
          <a:prstGeom prst="rect">
            <a:avLst/>
          </a:prstGeom>
        </p:spPr>
      </p:pic>
      <p:pic>
        <p:nvPicPr>
          <p:cNvPr id="12" name="Picture 11">
            <a:extLst>
              <a:ext uri="{FF2B5EF4-FFF2-40B4-BE49-F238E27FC236}">
                <a16:creationId xmlns:a16="http://schemas.microsoft.com/office/drawing/2014/main" id="{453A9319-B18F-FDA7-3130-F6EA7724E908}"/>
              </a:ext>
            </a:extLst>
          </p:cNvPr>
          <p:cNvPicPr>
            <a:picLocks noChangeAspect="1"/>
          </p:cNvPicPr>
          <p:nvPr/>
        </p:nvPicPr>
        <p:blipFill>
          <a:blip r:embed="rId5"/>
          <a:stretch>
            <a:fillRect/>
          </a:stretch>
        </p:blipFill>
        <p:spPr>
          <a:xfrm>
            <a:off x="5129033" y="1412459"/>
            <a:ext cx="5286375" cy="4705350"/>
          </a:xfrm>
          <a:prstGeom prst="rect">
            <a:avLst/>
          </a:prstGeom>
        </p:spPr>
      </p:pic>
    </p:spTree>
    <p:extLst>
      <p:ext uri="{BB962C8B-B14F-4D97-AF65-F5344CB8AC3E}">
        <p14:creationId xmlns:p14="http://schemas.microsoft.com/office/powerpoint/2010/main" val="596641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Data collection</a:t>
            </a:r>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43</a:t>
            </a:fld>
            <a:endParaRPr lang="en-US"/>
          </a:p>
        </p:txBody>
      </p:sp>
      <p:pic>
        <p:nvPicPr>
          <p:cNvPr id="7" name="Content Placeholder 3">
            <a:extLst>
              <a:ext uri="{FF2B5EF4-FFF2-40B4-BE49-F238E27FC236}">
                <a16:creationId xmlns:a16="http://schemas.microsoft.com/office/drawing/2014/main" id="{6BBD016D-11E9-1390-A38B-DB1BFE322937}"/>
              </a:ext>
            </a:extLst>
          </p:cNvPr>
          <p:cNvPicPr>
            <a:picLocks noChangeAspect="1"/>
          </p:cNvPicPr>
          <p:nvPr/>
        </p:nvPicPr>
        <p:blipFill>
          <a:blip r:embed="rId2"/>
          <a:stretch>
            <a:fillRect/>
          </a:stretch>
        </p:blipFill>
        <p:spPr>
          <a:xfrm>
            <a:off x="111808" y="-72979"/>
            <a:ext cx="1115566" cy="1115566"/>
          </a:xfrm>
          <a:prstGeom prst="rect">
            <a:avLst/>
          </a:prstGeom>
        </p:spPr>
      </p:pic>
      <p:pic>
        <p:nvPicPr>
          <p:cNvPr id="4" name="Picture 3">
            <a:extLst>
              <a:ext uri="{FF2B5EF4-FFF2-40B4-BE49-F238E27FC236}">
                <a16:creationId xmlns:a16="http://schemas.microsoft.com/office/drawing/2014/main" id="{8F6F59C8-B656-73E6-ACF9-5EECF9C7CEEF}"/>
              </a:ext>
            </a:extLst>
          </p:cNvPr>
          <p:cNvPicPr>
            <a:picLocks noChangeAspect="1"/>
          </p:cNvPicPr>
          <p:nvPr/>
        </p:nvPicPr>
        <p:blipFill>
          <a:blip r:embed="rId3"/>
          <a:stretch>
            <a:fillRect/>
          </a:stretch>
        </p:blipFill>
        <p:spPr>
          <a:xfrm>
            <a:off x="271996" y="1480691"/>
            <a:ext cx="3990975" cy="4810125"/>
          </a:xfrm>
          <a:prstGeom prst="rect">
            <a:avLst/>
          </a:prstGeom>
        </p:spPr>
      </p:pic>
      <p:pic>
        <p:nvPicPr>
          <p:cNvPr id="8" name="Picture 7">
            <a:extLst>
              <a:ext uri="{FF2B5EF4-FFF2-40B4-BE49-F238E27FC236}">
                <a16:creationId xmlns:a16="http://schemas.microsoft.com/office/drawing/2014/main" id="{CC011A35-80C8-6655-5AE4-1442B5FCDDE2}"/>
              </a:ext>
            </a:extLst>
          </p:cNvPr>
          <p:cNvPicPr>
            <a:picLocks noChangeAspect="1"/>
          </p:cNvPicPr>
          <p:nvPr/>
        </p:nvPicPr>
        <p:blipFill>
          <a:blip r:embed="rId4"/>
          <a:stretch>
            <a:fillRect/>
          </a:stretch>
        </p:blipFill>
        <p:spPr>
          <a:xfrm>
            <a:off x="4492372" y="1480691"/>
            <a:ext cx="4181475" cy="2743200"/>
          </a:xfrm>
          <a:prstGeom prst="rect">
            <a:avLst/>
          </a:prstGeom>
        </p:spPr>
      </p:pic>
      <p:pic>
        <p:nvPicPr>
          <p:cNvPr id="10" name="Picture 9">
            <a:extLst>
              <a:ext uri="{FF2B5EF4-FFF2-40B4-BE49-F238E27FC236}">
                <a16:creationId xmlns:a16="http://schemas.microsoft.com/office/drawing/2014/main" id="{9E365B6E-1CF7-51DC-7BF7-80917100F8A1}"/>
              </a:ext>
            </a:extLst>
          </p:cNvPr>
          <p:cNvPicPr>
            <a:picLocks noChangeAspect="1"/>
          </p:cNvPicPr>
          <p:nvPr/>
        </p:nvPicPr>
        <p:blipFill>
          <a:blip r:embed="rId5"/>
          <a:stretch>
            <a:fillRect/>
          </a:stretch>
        </p:blipFill>
        <p:spPr>
          <a:xfrm>
            <a:off x="8673847" y="1672332"/>
            <a:ext cx="3200400" cy="3667125"/>
          </a:xfrm>
          <a:prstGeom prst="rect">
            <a:avLst/>
          </a:prstGeom>
        </p:spPr>
      </p:pic>
    </p:spTree>
    <p:extLst>
      <p:ext uri="{BB962C8B-B14F-4D97-AF65-F5344CB8AC3E}">
        <p14:creationId xmlns:p14="http://schemas.microsoft.com/office/powerpoint/2010/main" val="2866386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Data collection</a:t>
            </a:r>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44</a:t>
            </a:fld>
            <a:endParaRPr lang="en-US"/>
          </a:p>
        </p:txBody>
      </p:sp>
      <p:pic>
        <p:nvPicPr>
          <p:cNvPr id="7" name="Content Placeholder 3">
            <a:extLst>
              <a:ext uri="{FF2B5EF4-FFF2-40B4-BE49-F238E27FC236}">
                <a16:creationId xmlns:a16="http://schemas.microsoft.com/office/drawing/2014/main" id="{6BBD016D-11E9-1390-A38B-DB1BFE322937}"/>
              </a:ext>
            </a:extLst>
          </p:cNvPr>
          <p:cNvPicPr>
            <a:picLocks noChangeAspect="1"/>
          </p:cNvPicPr>
          <p:nvPr/>
        </p:nvPicPr>
        <p:blipFill>
          <a:blip r:embed="rId2"/>
          <a:stretch>
            <a:fillRect/>
          </a:stretch>
        </p:blipFill>
        <p:spPr>
          <a:xfrm>
            <a:off x="111808" y="-72979"/>
            <a:ext cx="1115566" cy="1115566"/>
          </a:xfrm>
          <a:prstGeom prst="rect">
            <a:avLst/>
          </a:prstGeom>
        </p:spPr>
      </p:pic>
      <p:pic>
        <p:nvPicPr>
          <p:cNvPr id="4" name="Picture 3">
            <a:extLst>
              <a:ext uri="{FF2B5EF4-FFF2-40B4-BE49-F238E27FC236}">
                <a16:creationId xmlns:a16="http://schemas.microsoft.com/office/drawing/2014/main" id="{6A7D58EA-1F1B-CE13-E7E3-5CF30C2B8715}"/>
              </a:ext>
            </a:extLst>
          </p:cNvPr>
          <p:cNvPicPr>
            <a:picLocks noChangeAspect="1"/>
          </p:cNvPicPr>
          <p:nvPr/>
        </p:nvPicPr>
        <p:blipFill>
          <a:blip r:embed="rId3"/>
          <a:stretch>
            <a:fillRect/>
          </a:stretch>
        </p:blipFill>
        <p:spPr>
          <a:xfrm>
            <a:off x="676275" y="1530350"/>
            <a:ext cx="9894873" cy="5276590"/>
          </a:xfrm>
          <a:prstGeom prst="rect">
            <a:avLst/>
          </a:prstGeom>
        </p:spPr>
      </p:pic>
    </p:spTree>
    <p:extLst>
      <p:ext uri="{BB962C8B-B14F-4D97-AF65-F5344CB8AC3E}">
        <p14:creationId xmlns:p14="http://schemas.microsoft.com/office/powerpoint/2010/main" val="2776028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84834F-0255-1C86-96E8-9B88312768EA}"/>
              </a:ext>
            </a:extLst>
          </p:cNvPr>
          <p:cNvPicPr>
            <a:picLocks noChangeAspect="1"/>
          </p:cNvPicPr>
          <p:nvPr/>
        </p:nvPicPr>
        <p:blipFill>
          <a:blip r:embed="rId2"/>
          <a:stretch>
            <a:fillRect/>
          </a:stretch>
        </p:blipFill>
        <p:spPr>
          <a:xfrm>
            <a:off x="168066" y="1381143"/>
            <a:ext cx="4115201" cy="1616354"/>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Data wrangling</a:t>
            </a:r>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45</a:t>
            </a:fld>
            <a:endParaRPr lang="en-US"/>
          </a:p>
        </p:txBody>
      </p:sp>
      <p:pic>
        <p:nvPicPr>
          <p:cNvPr id="7" name="Content Placeholder 3">
            <a:extLst>
              <a:ext uri="{FF2B5EF4-FFF2-40B4-BE49-F238E27FC236}">
                <a16:creationId xmlns:a16="http://schemas.microsoft.com/office/drawing/2014/main" id="{6BBD016D-11E9-1390-A38B-DB1BFE322937}"/>
              </a:ext>
            </a:extLst>
          </p:cNvPr>
          <p:cNvPicPr>
            <a:picLocks noChangeAspect="1"/>
          </p:cNvPicPr>
          <p:nvPr/>
        </p:nvPicPr>
        <p:blipFill>
          <a:blip r:embed="rId3"/>
          <a:stretch>
            <a:fillRect/>
          </a:stretch>
        </p:blipFill>
        <p:spPr>
          <a:xfrm>
            <a:off x="111808" y="-72979"/>
            <a:ext cx="1115566" cy="1115566"/>
          </a:xfrm>
          <a:prstGeom prst="rect">
            <a:avLst/>
          </a:prstGeom>
        </p:spPr>
      </p:pic>
      <p:pic>
        <p:nvPicPr>
          <p:cNvPr id="8" name="Picture 7">
            <a:extLst>
              <a:ext uri="{FF2B5EF4-FFF2-40B4-BE49-F238E27FC236}">
                <a16:creationId xmlns:a16="http://schemas.microsoft.com/office/drawing/2014/main" id="{493243B6-B9BA-7C60-51A3-D2E28F0D94E7}"/>
              </a:ext>
            </a:extLst>
          </p:cNvPr>
          <p:cNvPicPr>
            <a:picLocks noChangeAspect="1"/>
          </p:cNvPicPr>
          <p:nvPr/>
        </p:nvPicPr>
        <p:blipFill>
          <a:blip r:embed="rId4"/>
          <a:stretch>
            <a:fillRect/>
          </a:stretch>
        </p:blipFill>
        <p:spPr>
          <a:xfrm>
            <a:off x="107132" y="2845966"/>
            <a:ext cx="4219576" cy="3954136"/>
          </a:xfrm>
          <a:prstGeom prst="rect">
            <a:avLst/>
          </a:prstGeom>
        </p:spPr>
      </p:pic>
      <p:pic>
        <p:nvPicPr>
          <p:cNvPr id="10" name="Picture 9">
            <a:extLst>
              <a:ext uri="{FF2B5EF4-FFF2-40B4-BE49-F238E27FC236}">
                <a16:creationId xmlns:a16="http://schemas.microsoft.com/office/drawing/2014/main" id="{5598C444-D2C0-CEEA-5C94-686B4F2D25D3}"/>
              </a:ext>
            </a:extLst>
          </p:cNvPr>
          <p:cNvPicPr>
            <a:picLocks noChangeAspect="1"/>
          </p:cNvPicPr>
          <p:nvPr/>
        </p:nvPicPr>
        <p:blipFill rotWithShape="1">
          <a:blip r:embed="rId5"/>
          <a:srcRect b="29096"/>
          <a:stretch/>
        </p:blipFill>
        <p:spPr>
          <a:xfrm>
            <a:off x="4387642" y="1381143"/>
            <a:ext cx="5754305" cy="4862557"/>
          </a:xfrm>
          <a:prstGeom prst="rect">
            <a:avLst/>
          </a:prstGeom>
        </p:spPr>
      </p:pic>
    </p:spTree>
    <p:extLst>
      <p:ext uri="{BB962C8B-B14F-4D97-AF65-F5344CB8AC3E}">
        <p14:creationId xmlns:p14="http://schemas.microsoft.com/office/powerpoint/2010/main" val="1339936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Data wrangling</a:t>
            </a:r>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46</a:t>
            </a:fld>
            <a:endParaRPr lang="en-US"/>
          </a:p>
        </p:txBody>
      </p:sp>
      <p:pic>
        <p:nvPicPr>
          <p:cNvPr id="7" name="Content Placeholder 3">
            <a:extLst>
              <a:ext uri="{FF2B5EF4-FFF2-40B4-BE49-F238E27FC236}">
                <a16:creationId xmlns:a16="http://schemas.microsoft.com/office/drawing/2014/main" id="{6BBD016D-11E9-1390-A38B-DB1BFE322937}"/>
              </a:ext>
            </a:extLst>
          </p:cNvPr>
          <p:cNvPicPr>
            <a:picLocks noChangeAspect="1"/>
          </p:cNvPicPr>
          <p:nvPr/>
        </p:nvPicPr>
        <p:blipFill>
          <a:blip r:embed="rId2"/>
          <a:stretch>
            <a:fillRect/>
          </a:stretch>
        </p:blipFill>
        <p:spPr>
          <a:xfrm>
            <a:off x="111808" y="-72979"/>
            <a:ext cx="1115566" cy="1115566"/>
          </a:xfrm>
          <a:prstGeom prst="rect">
            <a:avLst/>
          </a:prstGeom>
        </p:spPr>
      </p:pic>
      <p:pic>
        <p:nvPicPr>
          <p:cNvPr id="4" name="Picture 3">
            <a:extLst>
              <a:ext uri="{FF2B5EF4-FFF2-40B4-BE49-F238E27FC236}">
                <a16:creationId xmlns:a16="http://schemas.microsoft.com/office/drawing/2014/main" id="{17C47DBF-2B54-39A0-FC1C-927E135C37CB}"/>
              </a:ext>
            </a:extLst>
          </p:cNvPr>
          <p:cNvPicPr>
            <a:picLocks noChangeAspect="1"/>
          </p:cNvPicPr>
          <p:nvPr/>
        </p:nvPicPr>
        <p:blipFill>
          <a:blip r:embed="rId3"/>
          <a:stretch>
            <a:fillRect/>
          </a:stretch>
        </p:blipFill>
        <p:spPr>
          <a:xfrm>
            <a:off x="532109" y="1480691"/>
            <a:ext cx="10734675" cy="4743450"/>
          </a:xfrm>
          <a:prstGeom prst="rect">
            <a:avLst/>
          </a:prstGeom>
        </p:spPr>
      </p:pic>
    </p:spTree>
    <p:extLst>
      <p:ext uri="{BB962C8B-B14F-4D97-AF65-F5344CB8AC3E}">
        <p14:creationId xmlns:p14="http://schemas.microsoft.com/office/powerpoint/2010/main" val="213237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Perform data collection</a:t>
            </a:r>
          </a:p>
          <a:p>
            <a:r>
              <a:rPr lang="en-US" sz="2200" dirty="0"/>
              <a:t>Perform data wrangling</a:t>
            </a:r>
          </a:p>
          <a:p>
            <a:r>
              <a:rPr lang="en-US" sz="2200" dirty="0"/>
              <a:t>Perform exploratory data analysis (EDA) using SQL and visualization</a:t>
            </a:r>
          </a:p>
          <a:p>
            <a:r>
              <a:rPr lang="en-US" sz="2200" dirty="0"/>
              <a:t>Perform predictive analysis using regression models</a:t>
            </a:r>
          </a:p>
          <a:p>
            <a:pPr lvl="1"/>
            <a:r>
              <a:rPr lang="en-US" sz="1800" dirty="0"/>
              <a:t>How to build the baseline model</a:t>
            </a:r>
          </a:p>
          <a:p>
            <a:pPr lvl="1"/>
            <a:r>
              <a:rPr lang="en-US" sz="1800" dirty="0"/>
              <a:t>How to improve the baseline model</a:t>
            </a:r>
          </a:p>
          <a:p>
            <a:r>
              <a:rPr lang="en-US" sz="2200" dirty="0"/>
              <a:t>Build a R Shiny dashboard app</a:t>
            </a:r>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4"/>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Methodology</a:t>
            </a:r>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6</a:t>
            </a:fld>
            <a:endParaRPr lang="en-US"/>
          </a:p>
        </p:txBody>
      </p:sp>
    </p:spTree>
    <p:extLst>
      <p:ext uri="{BB962C8B-B14F-4D97-AF65-F5344CB8AC3E}">
        <p14:creationId xmlns:p14="http://schemas.microsoft.com/office/powerpoint/2010/main" val="30931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77500" lnSpcReduction="20000"/>
          </a:bodyPr>
          <a:lstStyle/>
          <a:p>
            <a:r>
              <a:rPr lang="en-US" dirty="0"/>
              <a:t>Describe how data sets were collected. </a:t>
            </a:r>
          </a:p>
          <a:p>
            <a:pPr>
              <a:spcBef>
                <a:spcPts val="500"/>
              </a:spcBef>
            </a:pPr>
            <a:r>
              <a:rPr lang="en-US" sz="2900" dirty="0"/>
              <a:t>We obtained data from two source </a:t>
            </a:r>
          </a:p>
          <a:p>
            <a:pPr marL="914400" lvl="1" indent="-457200">
              <a:buFont typeface="+mj-lt"/>
              <a:buAutoNum type="arabicPeriod"/>
            </a:pPr>
            <a:r>
              <a:rPr lang="en-US" sz="2900" dirty="0"/>
              <a:t>Web scrape a Global Bike-Sharing Systems Wiki Page </a:t>
            </a:r>
          </a:p>
          <a:p>
            <a:pPr lvl="2">
              <a:buFont typeface="Wingdings" panose="05000000000000000000" pitchFamily="2" charset="2"/>
              <a:buChar char="q"/>
            </a:pPr>
            <a:r>
              <a:rPr lang="en-US" sz="2900" dirty="0"/>
              <a:t>Extract bike sharing system data from a Wiki page and convert the data to a data frame</a:t>
            </a:r>
          </a:p>
          <a:p>
            <a:pPr marL="914400" lvl="2" indent="0">
              <a:buNone/>
            </a:pPr>
            <a:endParaRPr lang="en-US" dirty="0">
              <a:solidFill>
                <a:srgbClr val="555555"/>
              </a:solidFill>
              <a:latin typeface="Helvetica Neue"/>
            </a:endParaRPr>
          </a:p>
          <a:p>
            <a:pPr marL="914400" lvl="1" indent="-457200">
              <a:buFont typeface="+mj-lt"/>
              <a:buAutoNum type="arabicPeriod"/>
            </a:pPr>
            <a:r>
              <a:rPr lang="en-US" sz="2800" dirty="0" err="1"/>
              <a:t>OpenWeather</a:t>
            </a:r>
            <a:r>
              <a:rPr lang="en-US" sz="2800" dirty="0"/>
              <a:t> APIs Calls </a:t>
            </a:r>
          </a:p>
          <a:p>
            <a:pPr lvl="2">
              <a:buFont typeface="Wingdings" panose="05000000000000000000" pitchFamily="2" charset="2"/>
              <a:buChar char="q"/>
            </a:pPr>
            <a:r>
              <a:rPr lang="en-US" sz="2800" dirty="0"/>
              <a:t>Get 5-day weather forecast for a list of cities using </a:t>
            </a:r>
            <a:r>
              <a:rPr lang="en-US" sz="2800" dirty="0" err="1"/>
              <a:t>OpenWeather</a:t>
            </a:r>
            <a:r>
              <a:rPr lang="en-US" sz="2800" dirty="0"/>
              <a:t> API</a:t>
            </a:r>
          </a:p>
          <a:p>
            <a:pPr lvl="2">
              <a:buFont typeface="Wingdings" panose="05000000000000000000" pitchFamily="2" charset="2"/>
              <a:buChar char="q"/>
            </a:pPr>
            <a:r>
              <a:rPr lang="en-US" sz="2800" dirty="0"/>
              <a:t>Download datasets in csv files from cloud storage</a:t>
            </a:r>
          </a:p>
          <a:p>
            <a:endParaRPr lang="en-US" dirty="0"/>
          </a:p>
          <a:p>
            <a:r>
              <a:rPr lang="en-US" dirty="0"/>
              <a:t>You need to present your data collection process use key phrases and flowcharts</a:t>
            </a:r>
          </a:p>
          <a:p>
            <a:pPr marL="0" indent="0">
              <a:buNone/>
            </a:pPr>
            <a:endParaRPr lang="en-US" dirty="0"/>
          </a:p>
          <a:p>
            <a:r>
              <a:rPr lang="en-US" dirty="0"/>
              <a:t>Add screenshots of Notebook code cell and cell output used for </a:t>
            </a:r>
            <a:r>
              <a:rPr lang="en-US" dirty="0" err="1"/>
              <a:t>OpenWeatherAPI</a:t>
            </a:r>
            <a:r>
              <a:rPr lang="en-US" dirty="0"/>
              <a:t> and </a:t>
            </a:r>
            <a:r>
              <a:rPr lang="en-US" dirty="0" err="1"/>
              <a:t>Webscrping</a:t>
            </a:r>
            <a:r>
              <a:rPr lang="en-US" dirty="0"/>
              <a:t> to the Appendix section for peer-review</a:t>
            </a:r>
          </a:p>
          <a:p>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7</a:t>
            </a:fld>
            <a:endParaRPr lang="en-US"/>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478755"/>
            <a:ext cx="10515600" cy="4877595"/>
          </a:xfrm>
        </p:spPr>
        <p:txBody>
          <a:bodyPr>
            <a:normAutofit fontScale="70000" lnSpcReduction="20000"/>
          </a:bodyPr>
          <a:lstStyle/>
          <a:p>
            <a:r>
              <a:rPr lang="en-US" dirty="0"/>
              <a:t>We </a:t>
            </a:r>
            <a:r>
              <a:rPr lang="en-US" sz="2700" dirty="0"/>
              <a:t>have collected required bike-sharing data for further exploratory, visual, and predictive analysis tasks. However, some data may contain missing, mis formatted and/or unexpected noises. Such sources of noise may downgrade the analysis performance significantly. Thus, we need to perform data wrangling before further analyzing the data.</a:t>
            </a:r>
          </a:p>
          <a:p>
            <a:pPr algn="l"/>
            <a:r>
              <a:rPr lang="en-US" sz="2700" dirty="0"/>
              <a:t>Data wrangling aims to remove the noise from data and convert the undesired data format to a format that is likely to be better for analysis.</a:t>
            </a:r>
          </a:p>
          <a:p>
            <a:pPr lvl="1">
              <a:buFont typeface="Wingdings" panose="05000000000000000000" pitchFamily="2" charset="2"/>
              <a:buChar char="§"/>
            </a:pPr>
            <a:r>
              <a:rPr lang="en-US" sz="2300" dirty="0"/>
              <a:t>Data wrangling with </a:t>
            </a:r>
            <a:r>
              <a:rPr lang="en-US" sz="2300" dirty="0" err="1"/>
              <a:t>stringr</a:t>
            </a:r>
            <a:r>
              <a:rPr lang="en-US" sz="2300" dirty="0"/>
              <a:t> and regular expressions </a:t>
            </a:r>
          </a:p>
          <a:p>
            <a:pPr lvl="2">
              <a:buFont typeface="Wingdings" panose="05000000000000000000" pitchFamily="2" charset="2"/>
              <a:buChar char="q"/>
            </a:pPr>
            <a:r>
              <a:rPr lang="en-US" sz="2300" dirty="0"/>
              <a:t>Standardize column names for all collected datasets</a:t>
            </a:r>
          </a:p>
          <a:p>
            <a:pPr lvl="2">
              <a:buFont typeface="Wingdings" panose="05000000000000000000" pitchFamily="2" charset="2"/>
              <a:buChar char="q"/>
            </a:pPr>
            <a:r>
              <a:rPr lang="en-US" sz="2300" dirty="0"/>
              <a:t>Remove undesired reference links using regular expressions</a:t>
            </a:r>
          </a:p>
          <a:p>
            <a:pPr lvl="2">
              <a:buFont typeface="Wingdings" panose="05000000000000000000" pitchFamily="2" charset="2"/>
              <a:buChar char="q"/>
            </a:pPr>
            <a:r>
              <a:rPr lang="en-US" sz="2300" dirty="0"/>
              <a:t>Extract numeric values using regular expressions</a:t>
            </a:r>
          </a:p>
          <a:p>
            <a:pPr lvl="2">
              <a:buFont typeface="Wingdings" panose="05000000000000000000" pitchFamily="2" charset="2"/>
              <a:buChar char="q"/>
            </a:pPr>
            <a:endParaRPr lang="en-US" sz="2300" dirty="0"/>
          </a:p>
          <a:p>
            <a:pPr lvl="1">
              <a:buFont typeface="Wingdings" panose="05000000000000000000" pitchFamily="2" charset="2"/>
              <a:buChar char="§"/>
            </a:pPr>
            <a:r>
              <a:rPr lang="en-US" sz="2300" dirty="0"/>
              <a:t>Lab: Data wrangling with </a:t>
            </a:r>
            <a:r>
              <a:rPr lang="en-US" sz="2300" dirty="0" err="1"/>
              <a:t>dplyr</a:t>
            </a:r>
            <a:endParaRPr lang="en-US" sz="2300" dirty="0"/>
          </a:p>
          <a:p>
            <a:pPr lvl="2">
              <a:buFont typeface="Wingdings" panose="05000000000000000000" pitchFamily="2" charset="2"/>
              <a:buChar char="q"/>
            </a:pPr>
            <a:r>
              <a:rPr lang="en-US" sz="2300" dirty="0"/>
              <a:t>Detect and handle missing values</a:t>
            </a:r>
          </a:p>
          <a:p>
            <a:pPr lvl="2">
              <a:buFont typeface="Wingdings" panose="05000000000000000000" pitchFamily="2" charset="2"/>
              <a:buChar char="q"/>
            </a:pPr>
            <a:r>
              <a:rPr lang="en-US" sz="2300" dirty="0"/>
              <a:t>Create indicator (dummy) variables for categorical variables</a:t>
            </a:r>
          </a:p>
          <a:p>
            <a:pPr lvl="2">
              <a:buFont typeface="Wingdings" panose="05000000000000000000" pitchFamily="2" charset="2"/>
              <a:buChar char="q"/>
            </a:pPr>
            <a:r>
              <a:rPr lang="en-US" sz="2300" dirty="0"/>
              <a:t>Normalize data</a:t>
            </a:r>
          </a:p>
          <a:p>
            <a:r>
              <a:rPr lang="en-US" dirty="0"/>
              <a:t>You need to present your data wrangling process using key phrases and flowcharts</a:t>
            </a:r>
          </a:p>
          <a:p>
            <a:r>
              <a:rPr lang="en-US" dirty="0"/>
              <a:t>Add the screenshots of data wrangling code cell and output for regular expressions, missing values handling, generating indicator columns to the Appendix section for peer-review</a:t>
            </a:r>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8</a:t>
            </a:fld>
            <a:endParaRPr lang="en-US"/>
          </a:p>
        </p:txBody>
      </p:sp>
    </p:spTree>
    <p:extLst>
      <p:ext uri="{BB962C8B-B14F-4D97-AF65-F5344CB8AC3E}">
        <p14:creationId xmlns:p14="http://schemas.microsoft.com/office/powerpoint/2010/main" val="298755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r>
              <a:rPr lang="en-US" dirty="0"/>
              <a:t>Summarize performed SQL queries using bullet points</a:t>
            </a:r>
          </a:p>
          <a:p>
            <a:endParaRPr lang="en-US" dirty="0"/>
          </a:p>
          <a:p>
            <a:r>
              <a:rPr lang="en-US" dirty="0"/>
              <a:t>Add screenshots of all required SQL queries to the Appendix section</a:t>
            </a:r>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4"/>
          </p:nvPr>
        </p:nvSpPr>
        <p:spPr/>
        <p:txBody>
          <a:bodyPr/>
          <a:lstStyle/>
          <a:p>
            <a:fld id="{5075537C-CA84-1446-933C-8E9D027F9201}" type="slidenum">
              <a:rPr lang="en-US" smtClean="0"/>
              <a:t>9</a:t>
            </a:fld>
            <a:endParaRPr lang="en-US"/>
          </a:p>
        </p:txBody>
      </p:sp>
    </p:spTree>
    <p:extLst>
      <p:ext uri="{BB962C8B-B14F-4D97-AF65-F5344CB8AC3E}">
        <p14:creationId xmlns:p14="http://schemas.microsoft.com/office/powerpoint/2010/main" val="1578726356"/>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SLIDE_TEMPLATE_skill_network</Template>
  <TotalTime>743</TotalTime>
  <Words>1791</Words>
  <Application>Microsoft Macintosh PowerPoint</Application>
  <PresentationFormat>Widescreen</PresentationFormat>
  <Paragraphs>278</Paragraphs>
  <Slides>46</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-apple-system</vt:lpstr>
      <vt:lpstr>Arial</vt:lpstr>
      <vt:lpstr>Calibri</vt:lpstr>
      <vt:lpstr>Garamond</vt:lpstr>
      <vt:lpstr>Helvetica</vt:lpstr>
      <vt:lpstr>Helvetica Neue</vt:lpstr>
      <vt:lpstr>IBM Plex Mono SemiBold</vt:lpstr>
      <vt:lpstr>IBM Plex Mono Text</vt:lpstr>
      <vt:lpstr>var(--jp-code-font-family)</vt:lpstr>
      <vt:lpstr>Wingdings</vt:lpstr>
      <vt:lpstr>SLIDE_TEMPLATE_skill_network</vt:lpstr>
      <vt:lpstr>Applied Data Science with R Capstone project</vt:lpstr>
      <vt:lpstr>Outline</vt:lpstr>
      <vt:lpstr>Executive Summary</vt:lpstr>
      <vt:lpstr>Introduction</vt:lpstr>
      <vt:lpstr>Methodology</vt:lpstr>
      <vt:lpstr>Methodology</vt:lpstr>
      <vt:lpstr>Data collection</vt:lpstr>
      <vt:lpstr>Data wrangling</vt:lpstr>
      <vt:lpstr>EDA with SQL</vt:lpstr>
      <vt:lpstr>EDA with data visualization</vt:lpstr>
      <vt:lpstr>Predictive analysis</vt:lpstr>
      <vt:lpstr>Build a R Shiny dashboard</vt:lpstr>
      <vt:lpstr>Results</vt:lpstr>
      <vt:lpstr>EDA with SQL</vt:lpstr>
      <vt:lpstr>Busiest bike rental times</vt:lpstr>
      <vt:lpstr>Hourly popularity and temperature by seasons</vt:lpstr>
      <vt:lpstr>Rental Seasonality</vt:lpstr>
      <vt:lpstr>Weather Seasonality</vt:lpstr>
      <vt:lpstr>Bike-sharing info in Seoul</vt:lpstr>
      <vt:lpstr>Cities similar to Seoul</vt:lpstr>
      <vt:lpstr>EDA with Visualization</vt:lpstr>
      <vt:lpstr>Bike rental vs. Date</vt:lpstr>
      <vt:lpstr>Bike rental vs. Datetime</vt:lpstr>
      <vt:lpstr>Bike rental histogram</vt:lpstr>
      <vt:lpstr>Daily total rainfall and snowfall</vt:lpstr>
      <vt:lpstr>Predictive analysis</vt:lpstr>
      <vt:lpstr>Ranked coefficients</vt:lpstr>
      <vt:lpstr>Model evaluation</vt:lpstr>
      <vt:lpstr>Find the best performing model </vt:lpstr>
      <vt:lpstr>Q-Q plot of the best model</vt:lpstr>
      <vt:lpstr>Dashboard</vt:lpstr>
      <vt:lpstr>&lt;Dashboard screenshot 1&gt;</vt:lpstr>
      <vt:lpstr>&lt;Dashboard screenshot 2&gt;</vt:lpstr>
      <vt:lpstr>&lt;Dashboard screenshot 3&gt;</vt:lpstr>
      <vt:lpstr>CONCLUSION</vt:lpstr>
      <vt:lpstr>APPENDIX</vt:lpstr>
      <vt:lpstr>APPENDIX:</vt:lpstr>
      <vt:lpstr>APPENDIX:EDA with SQL</vt:lpstr>
      <vt:lpstr>APPENDIX: EDA with SQL</vt:lpstr>
      <vt:lpstr>APPENDIX: EDA with SQL</vt:lpstr>
      <vt:lpstr>APPENDIX: EDA with data visualization</vt:lpstr>
      <vt:lpstr>APPENDIX: Data collection</vt:lpstr>
      <vt:lpstr>APPENDIX: Data collection</vt:lpstr>
      <vt:lpstr>APPENDIX: Data collection</vt:lpstr>
      <vt:lpstr>APPENDIX: Data wrangling</vt:lpstr>
      <vt:lpstr>APPENDIX: Data wrangling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Microsoft Office User</cp:lastModifiedBy>
  <cp:revision>147</cp:revision>
  <dcterms:created xsi:type="dcterms:W3CDTF">2021-04-29T18:58:34Z</dcterms:created>
  <dcterms:modified xsi:type="dcterms:W3CDTF">2022-11-04T02:33:06Z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