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60" r:id="rId4"/>
    <p:sldId id="261" r:id="rId5"/>
    <p:sldId id="273" r:id="rId6"/>
    <p:sldId id="272" r:id="rId7"/>
    <p:sldId id="269" r:id="rId8"/>
    <p:sldId id="274" r:id="rId9"/>
    <p:sldId id="275"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5BCA1-90EF-429B-B0C6-03BA3D453657}" type="datetimeFigureOut">
              <a:rPr lang="en-US" smtClean="0"/>
              <a:t>8/9/2024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727A9-BE50-4866-A8CB-B9A83CB1DCDD}" type="slidenum">
              <a:rPr lang="en-US" smtClean="0"/>
              <a:t>‹#›</a:t>
            </a:fld>
            <a:endParaRPr lang="en-US"/>
          </a:p>
        </p:txBody>
      </p:sp>
    </p:spTree>
    <p:extLst>
      <p:ext uri="{BB962C8B-B14F-4D97-AF65-F5344CB8AC3E}">
        <p14:creationId xmlns:p14="http://schemas.microsoft.com/office/powerpoint/2010/main" val="80321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2af3572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2af3572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086D-0B72-E4F1-F61C-C7A290DBE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E33448-A18B-21E3-8E35-0E591568E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8DB1B8-DCF7-2EF8-9D58-62342F0C8748}"/>
              </a:ext>
            </a:extLst>
          </p:cNvPr>
          <p:cNvSpPr>
            <a:spLocks noGrp="1"/>
          </p:cNvSpPr>
          <p:nvPr>
            <p:ph type="dt" sz="half" idx="10"/>
          </p:nvPr>
        </p:nvSpPr>
        <p:spPr/>
        <p:txBody>
          <a:bodyPr/>
          <a:lstStyle/>
          <a:p>
            <a:fld id="{027AE0D6-2B33-4BB3-BFF9-F585557E840A}" type="datetimeFigureOut">
              <a:rPr lang="en-US" smtClean="0"/>
              <a:t>8/9/2024</a:t>
            </a:fld>
            <a:endParaRPr lang="en-US"/>
          </a:p>
        </p:txBody>
      </p:sp>
      <p:sp>
        <p:nvSpPr>
          <p:cNvPr id="5" name="Footer Placeholder 4">
            <a:extLst>
              <a:ext uri="{FF2B5EF4-FFF2-40B4-BE49-F238E27FC236}">
                <a16:creationId xmlns:a16="http://schemas.microsoft.com/office/drawing/2014/main" id="{DA308A47-D1FD-6036-5CA0-EDDCDA719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E8809-05FD-1E11-68E2-B8F6F2409D8E}"/>
              </a:ext>
            </a:extLst>
          </p:cNvPr>
          <p:cNvSpPr>
            <a:spLocks noGrp="1"/>
          </p:cNvSpPr>
          <p:nvPr>
            <p:ph type="sldNum" sz="quarter" idx="12"/>
          </p:nvPr>
        </p:nvSpPr>
        <p:spPr/>
        <p:txBody>
          <a:bodyPr/>
          <a:lstStyle/>
          <a:p>
            <a:fld id="{2F45C674-DAC0-45D5-829C-8249078ADA05}" type="slidenum">
              <a:rPr lang="en-US" smtClean="0"/>
              <a:t>‹#›</a:t>
            </a:fld>
            <a:endParaRPr lang="en-US"/>
          </a:p>
        </p:txBody>
      </p:sp>
    </p:spTree>
    <p:extLst>
      <p:ext uri="{BB962C8B-B14F-4D97-AF65-F5344CB8AC3E}">
        <p14:creationId xmlns:p14="http://schemas.microsoft.com/office/powerpoint/2010/main" val="175384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F944-2AF9-1C4E-21EA-F1CA66F900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BF390-3E4B-CEF8-6BB3-F8B4F2C334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B0869-643B-1375-EEAE-CC2BAD4EC865}"/>
              </a:ext>
            </a:extLst>
          </p:cNvPr>
          <p:cNvSpPr>
            <a:spLocks noGrp="1"/>
          </p:cNvSpPr>
          <p:nvPr>
            <p:ph type="dt" sz="half" idx="10"/>
          </p:nvPr>
        </p:nvSpPr>
        <p:spPr/>
        <p:txBody>
          <a:bodyPr/>
          <a:lstStyle/>
          <a:p>
            <a:fld id="{027AE0D6-2B33-4BB3-BFF9-F585557E840A}" type="datetimeFigureOut">
              <a:rPr lang="en-US" smtClean="0"/>
              <a:t>8/9/2024</a:t>
            </a:fld>
            <a:endParaRPr lang="en-US"/>
          </a:p>
        </p:txBody>
      </p:sp>
      <p:sp>
        <p:nvSpPr>
          <p:cNvPr id="5" name="Footer Placeholder 4">
            <a:extLst>
              <a:ext uri="{FF2B5EF4-FFF2-40B4-BE49-F238E27FC236}">
                <a16:creationId xmlns:a16="http://schemas.microsoft.com/office/drawing/2014/main" id="{81BB8CF9-8016-58FD-F7D0-9F605E2C4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40C69-F633-5299-16DE-714E3E32291D}"/>
              </a:ext>
            </a:extLst>
          </p:cNvPr>
          <p:cNvSpPr>
            <a:spLocks noGrp="1"/>
          </p:cNvSpPr>
          <p:nvPr>
            <p:ph type="sldNum" sz="quarter" idx="12"/>
          </p:nvPr>
        </p:nvSpPr>
        <p:spPr/>
        <p:txBody>
          <a:bodyPr/>
          <a:lstStyle/>
          <a:p>
            <a:fld id="{2F45C674-DAC0-45D5-829C-8249078ADA05}" type="slidenum">
              <a:rPr lang="en-US" smtClean="0"/>
              <a:t>‹#›</a:t>
            </a:fld>
            <a:endParaRPr lang="en-US"/>
          </a:p>
        </p:txBody>
      </p:sp>
    </p:spTree>
    <p:extLst>
      <p:ext uri="{BB962C8B-B14F-4D97-AF65-F5344CB8AC3E}">
        <p14:creationId xmlns:p14="http://schemas.microsoft.com/office/powerpoint/2010/main" val="160715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49435-7CB9-B289-9500-33681FA32D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C9E8E4-14AE-E262-0174-E355B9E7A1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11A20-D7EF-0B88-CCF6-51041DEA8E32}"/>
              </a:ext>
            </a:extLst>
          </p:cNvPr>
          <p:cNvSpPr>
            <a:spLocks noGrp="1"/>
          </p:cNvSpPr>
          <p:nvPr>
            <p:ph type="dt" sz="half" idx="10"/>
          </p:nvPr>
        </p:nvSpPr>
        <p:spPr/>
        <p:txBody>
          <a:bodyPr/>
          <a:lstStyle/>
          <a:p>
            <a:fld id="{027AE0D6-2B33-4BB3-BFF9-F585557E840A}" type="datetimeFigureOut">
              <a:rPr lang="en-US" smtClean="0"/>
              <a:t>8/9/2024</a:t>
            </a:fld>
            <a:endParaRPr lang="en-US"/>
          </a:p>
        </p:txBody>
      </p:sp>
      <p:sp>
        <p:nvSpPr>
          <p:cNvPr id="5" name="Footer Placeholder 4">
            <a:extLst>
              <a:ext uri="{FF2B5EF4-FFF2-40B4-BE49-F238E27FC236}">
                <a16:creationId xmlns:a16="http://schemas.microsoft.com/office/drawing/2014/main" id="{3225D98A-6CDD-6146-1DDC-7A7B61F23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3ED8C-23F8-4F06-85F2-8ACBA84AA08C}"/>
              </a:ext>
            </a:extLst>
          </p:cNvPr>
          <p:cNvSpPr>
            <a:spLocks noGrp="1"/>
          </p:cNvSpPr>
          <p:nvPr>
            <p:ph type="sldNum" sz="quarter" idx="12"/>
          </p:nvPr>
        </p:nvSpPr>
        <p:spPr/>
        <p:txBody>
          <a:bodyPr/>
          <a:lstStyle/>
          <a:p>
            <a:fld id="{2F45C674-DAC0-45D5-829C-8249078ADA05}" type="slidenum">
              <a:rPr lang="en-US" smtClean="0"/>
              <a:t>‹#›</a:t>
            </a:fld>
            <a:endParaRPr lang="en-US"/>
          </a:p>
        </p:txBody>
      </p:sp>
    </p:spTree>
    <p:extLst>
      <p:ext uri="{BB962C8B-B14F-4D97-AF65-F5344CB8AC3E}">
        <p14:creationId xmlns:p14="http://schemas.microsoft.com/office/powerpoint/2010/main" val="91686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3096-94CB-9E83-9CF5-08430203E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181F03-736F-F0D4-A09B-44B91BFC71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C0995-F481-C189-F865-9BA31B3AE2CE}"/>
              </a:ext>
            </a:extLst>
          </p:cNvPr>
          <p:cNvSpPr>
            <a:spLocks noGrp="1"/>
          </p:cNvSpPr>
          <p:nvPr>
            <p:ph type="dt" sz="half" idx="10"/>
          </p:nvPr>
        </p:nvSpPr>
        <p:spPr/>
        <p:txBody>
          <a:bodyPr/>
          <a:lstStyle/>
          <a:p>
            <a:fld id="{027AE0D6-2B33-4BB3-BFF9-F585557E840A}" type="datetimeFigureOut">
              <a:rPr lang="en-US" smtClean="0"/>
              <a:t>8/9/2024</a:t>
            </a:fld>
            <a:endParaRPr lang="en-US"/>
          </a:p>
        </p:txBody>
      </p:sp>
      <p:sp>
        <p:nvSpPr>
          <p:cNvPr id="5" name="Footer Placeholder 4">
            <a:extLst>
              <a:ext uri="{FF2B5EF4-FFF2-40B4-BE49-F238E27FC236}">
                <a16:creationId xmlns:a16="http://schemas.microsoft.com/office/drawing/2014/main" id="{F6A8224B-21D1-BA17-70D6-6FA030C1F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D3C76-8F7C-09BC-54D9-D131130742E8}"/>
              </a:ext>
            </a:extLst>
          </p:cNvPr>
          <p:cNvSpPr>
            <a:spLocks noGrp="1"/>
          </p:cNvSpPr>
          <p:nvPr>
            <p:ph type="sldNum" sz="quarter" idx="12"/>
          </p:nvPr>
        </p:nvSpPr>
        <p:spPr/>
        <p:txBody>
          <a:bodyPr/>
          <a:lstStyle/>
          <a:p>
            <a:fld id="{2F45C674-DAC0-45D5-829C-8249078ADA05}" type="slidenum">
              <a:rPr lang="en-US" smtClean="0"/>
              <a:t>‹#›</a:t>
            </a:fld>
            <a:endParaRPr lang="en-US"/>
          </a:p>
        </p:txBody>
      </p:sp>
    </p:spTree>
    <p:extLst>
      <p:ext uri="{BB962C8B-B14F-4D97-AF65-F5344CB8AC3E}">
        <p14:creationId xmlns:p14="http://schemas.microsoft.com/office/powerpoint/2010/main" val="355043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4132-EF97-26F5-DC56-CAA0590439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5AC4CE-FE5A-A49B-4187-608BB4051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6462B-081A-CD70-61CF-E7F200E817E4}"/>
              </a:ext>
            </a:extLst>
          </p:cNvPr>
          <p:cNvSpPr>
            <a:spLocks noGrp="1"/>
          </p:cNvSpPr>
          <p:nvPr>
            <p:ph type="dt" sz="half" idx="10"/>
          </p:nvPr>
        </p:nvSpPr>
        <p:spPr/>
        <p:txBody>
          <a:bodyPr/>
          <a:lstStyle/>
          <a:p>
            <a:fld id="{027AE0D6-2B33-4BB3-BFF9-F585557E840A}" type="datetimeFigureOut">
              <a:rPr lang="en-US" smtClean="0"/>
              <a:t>8/9/2024</a:t>
            </a:fld>
            <a:endParaRPr lang="en-US"/>
          </a:p>
        </p:txBody>
      </p:sp>
      <p:sp>
        <p:nvSpPr>
          <p:cNvPr id="5" name="Footer Placeholder 4">
            <a:extLst>
              <a:ext uri="{FF2B5EF4-FFF2-40B4-BE49-F238E27FC236}">
                <a16:creationId xmlns:a16="http://schemas.microsoft.com/office/drawing/2014/main" id="{85A4F4BF-0EC7-DFB5-1981-46263547A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153FC-5FCD-7099-5EC8-36C0DD182F25}"/>
              </a:ext>
            </a:extLst>
          </p:cNvPr>
          <p:cNvSpPr>
            <a:spLocks noGrp="1"/>
          </p:cNvSpPr>
          <p:nvPr>
            <p:ph type="sldNum" sz="quarter" idx="12"/>
          </p:nvPr>
        </p:nvSpPr>
        <p:spPr/>
        <p:txBody>
          <a:bodyPr/>
          <a:lstStyle/>
          <a:p>
            <a:fld id="{2F45C674-DAC0-45D5-829C-8249078ADA05}" type="slidenum">
              <a:rPr lang="en-US" smtClean="0"/>
              <a:t>‹#›</a:t>
            </a:fld>
            <a:endParaRPr lang="en-US"/>
          </a:p>
        </p:txBody>
      </p:sp>
    </p:spTree>
    <p:extLst>
      <p:ext uri="{BB962C8B-B14F-4D97-AF65-F5344CB8AC3E}">
        <p14:creationId xmlns:p14="http://schemas.microsoft.com/office/powerpoint/2010/main" val="116682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558AB-8B9D-CEB7-C839-53F1C3D06A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7E8D60-D2B0-B212-02DD-B0A5D7C011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BBD4C0-8309-3341-544D-87E72457B2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C3376B-A887-42AF-AD6B-01B3E1F4903F}"/>
              </a:ext>
            </a:extLst>
          </p:cNvPr>
          <p:cNvSpPr>
            <a:spLocks noGrp="1"/>
          </p:cNvSpPr>
          <p:nvPr>
            <p:ph type="dt" sz="half" idx="10"/>
          </p:nvPr>
        </p:nvSpPr>
        <p:spPr/>
        <p:txBody>
          <a:bodyPr/>
          <a:lstStyle/>
          <a:p>
            <a:fld id="{027AE0D6-2B33-4BB3-BFF9-F585557E840A}" type="datetimeFigureOut">
              <a:rPr lang="en-US" smtClean="0"/>
              <a:t>8/9/2024</a:t>
            </a:fld>
            <a:endParaRPr lang="en-US"/>
          </a:p>
        </p:txBody>
      </p:sp>
      <p:sp>
        <p:nvSpPr>
          <p:cNvPr id="6" name="Footer Placeholder 5">
            <a:extLst>
              <a:ext uri="{FF2B5EF4-FFF2-40B4-BE49-F238E27FC236}">
                <a16:creationId xmlns:a16="http://schemas.microsoft.com/office/drawing/2014/main" id="{590128BD-61C9-8D21-FF48-E0E670F17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ABF43-B007-3A77-A82A-48F3425006FD}"/>
              </a:ext>
            </a:extLst>
          </p:cNvPr>
          <p:cNvSpPr>
            <a:spLocks noGrp="1"/>
          </p:cNvSpPr>
          <p:nvPr>
            <p:ph type="sldNum" sz="quarter" idx="12"/>
          </p:nvPr>
        </p:nvSpPr>
        <p:spPr/>
        <p:txBody>
          <a:bodyPr/>
          <a:lstStyle/>
          <a:p>
            <a:fld id="{2F45C674-DAC0-45D5-829C-8249078ADA05}" type="slidenum">
              <a:rPr lang="en-US" smtClean="0"/>
              <a:t>‹#›</a:t>
            </a:fld>
            <a:endParaRPr lang="en-US"/>
          </a:p>
        </p:txBody>
      </p:sp>
    </p:spTree>
    <p:extLst>
      <p:ext uri="{BB962C8B-B14F-4D97-AF65-F5344CB8AC3E}">
        <p14:creationId xmlns:p14="http://schemas.microsoft.com/office/powerpoint/2010/main" val="124469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1B56-F82B-4350-2566-6BC2DB6870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D53DA8-7907-A2EA-ADB9-92A4183D5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741AB-17F5-7000-20F1-BFD1C6C1FD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B69C76-C8AB-B074-0073-4E93C5680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6B8B9B-669B-0F20-D71C-AE4D6CF796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5F94EB-0850-C0DA-EA79-4132B568ACF7}"/>
              </a:ext>
            </a:extLst>
          </p:cNvPr>
          <p:cNvSpPr>
            <a:spLocks noGrp="1"/>
          </p:cNvSpPr>
          <p:nvPr>
            <p:ph type="dt" sz="half" idx="10"/>
          </p:nvPr>
        </p:nvSpPr>
        <p:spPr/>
        <p:txBody>
          <a:bodyPr/>
          <a:lstStyle/>
          <a:p>
            <a:fld id="{027AE0D6-2B33-4BB3-BFF9-F585557E840A}" type="datetimeFigureOut">
              <a:rPr lang="en-US" smtClean="0"/>
              <a:t>8/9/2024</a:t>
            </a:fld>
            <a:endParaRPr lang="en-US"/>
          </a:p>
        </p:txBody>
      </p:sp>
      <p:sp>
        <p:nvSpPr>
          <p:cNvPr id="8" name="Footer Placeholder 7">
            <a:extLst>
              <a:ext uri="{FF2B5EF4-FFF2-40B4-BE49-F238E27FC236}">
                <a16:creationId xmlns:a16="http://schemas.microsoft.com/office/drawing/2014/main" id="{236E6426-3E61-6F07-4285-046115567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501DEC-02AC-DEBA-BFD6-99749D566FB4}"/>
              </a:ext>
            </a:extLst>
          </p:cNvPr>
          <p:cNvSpPr>
            <a:spLocks noGrp="1"/>
          </p:cNvSpPr>
          <p:nvPr>
            <p:ph type="sldNum" sz="quarter" idx="12"/>
          </p:nvPr>
        </p:nvSpPr>
        <p:spPr/>
        <p:txBody>
          <a:bodyPr/>
          <a:lstStyle/>
          <a:p>
            <a:fld id="{2F45C674-DAC0-45D5-829C-8249078ADA05}" type="slidenum">
              <a:rPr lang="en-US" smtClean="0"/>
              <a:t>‹#›</a:t>
            </a:fld>
            <a:endParaRPr lang="en-US"/>
          </a:p>
        </p:txBody>
      </p:sp>
    </p:spTree>
    <p:extLst>
      <p:ext uri="{BB962C8B-B14F-4D97-AF65-F5344CB8AC3E}">
        <p14:creationId xmlns:p14="http://schemas.microsoft.com/office/powerpoint/2010/main" val="157630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2A25-8910-13F6-1774-FB0C486F1D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AA16F9-5E2B-B50A-D203-4CCF626C0EDF}"/>
              </a:ext>
            </a:extLst>
          </p:cNvPr>
          <p:cNvSpPr>
            <a:spLocks noGrp="1"/>
          </p:cNvSpPr>
          <p:nvPr>
            <p:ph type="dt" sz="half" idx="10"/>
          </p:nvPr>
        </p:nvSpPr>
        <p:spPr/>
        <p:txBody>
          <a:bodyPr/>
          <a:lstStyle/>
          <a:p>
            <a:fld id="{027AE0D6-2B33-4BB3-BFF9-F585557E840A}" type="datetimeFigureOut">
              <a:rPr lang="en-US" smtClean="0"/>
              <a:t>8/9/2024</a:t>
            </a:fld>
            <a:endParaRPr lang="en-US"/>
          </a:p>
        </p:txBody>
      </p:sp>
      <p:sp>
        <p:nvSpPr>
          <p:cNvPr id="4" name="Footer Placeholder 3">
            <a:extLst>
              <a:ext uri="{FF2B5EF4-FFF2-40B4-BE49-F238E27FC236}">
                <a16:creationId xmlns:a16="http://schemas.microsoft.com/office/drawing/2014/main" id="{DD7B1347-76FC-4309-FDF1-95800AE44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F52CA-A0D5-64C8-8157-85A8C87BDB74}"/>
              </a:ext>
            </a:extLst>
          </p:cNvPr>
          <p:cNvSpPr>
            <a:spLocks noGrp="1"/>
          </p:cNvSpPr>
          <p:nvPr>
            <p:ph type="sldNum" sz="quarter" idx="12"/>
          </p:nvPr>
        </p:nvSpPr>
        <p:spPr/>
        <p:txBody>
          <a:bodyPr/>
          <a:lstStyle/>
          <a:p>
            <a:fld id="{2F45C674-DAC0-45D5-829C-8249078ADA05}" type="slidenum">
              <a:rPr lang="en-US" smtClean="0"/>
              <a:t>‹#›</a:t>
            </a:fld>
            <a:endParaRPr lang="en-US"/>
          </a:p>
        </p:txBody>
      </p:sp>
    </p:spTree>
    <p:extLst>
      <p:ext uri="{BB962C8B-B14F-4D97-AF65-F5344CB8AC3E}">
        <p14:creationId xmlns:p14="http://schemas.microsoft.com/office/powerpoint/2010/main" val="306441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78109-20D6-5386-DE3A-C6DF83ED0F9F}"/>
              </a:ext>
            </a:extLst>
          </p:cNvPr>
          <p:cNvSpPr>
            <a:spLocks noGrp="1"/>
          </p:cNvSpPr>
          <p:nvPr>
            <p:ph type="dt" sz="half" idx="10"/>
          </p:nvPr>
        </p:nvSpPr>
        <p:spPr/>
        <p:txBody>
          <a:bodyPr/>
          <a:lstStyle/>
          <a:p>
            <a:fld id="{027AE0D6-2B33-4BB3-BFF9-F585557E840A}" type="datetimeFigureOut">
              <a:rPr lang="en-US" smtClean="0"/>
              <a:t>8/9/2024</a:t>
            </a:fld>
            <a:endParaRPr lang="en-US"/>
          </a:p>
        </p:txBody>
      </p:sp>
      <p:sp>
        <p:nvSpPr>
          <p:cNvPr id="3" name="Footer Placeholder 2">
            <a:extLst>
              <a:ext uri="{FF2B5EF4-FFF2-40B4-BE49-F238E27FC236}">
                <a16:creationId xmlns:a16="http://schemas.microsoft.com/office/drawing/2014/main" id="{2084F5EC-A6C1-6AB6-9C64-12B773A0D4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58C18-94D8-25B1-3AB1-544F4697415F}"/>
              </a:ext>
            </a:extLst>
          </p:cNvPr>
          <p:cNvSpPr>
            <a:spLocks noGrp="1"/>
          </p:cNvSpPr>
          <p:nvPr>
            <p:ph type="sldNum" sz="quarter" idx="12"/>
          </p:nvPr>
        </p:nvSpPr>
        <p:spPr/>
        <p:txBody>
          <a:bodyPr/>
          <a:lstStyle/>
          <a:p>
            <a:fld id="{2F45C674-DAC0-45D5-829C-8249078ADA05}" type="slidenum">
              <a:rPr lang="en-US" smtClean="0"/>
              <a:t>‹#›</a:t>
            </a:fld>
            <a:endParaRPr lang="en-US"/>
          </a:p>
        </p:txBody>
      </p:sp>
    </p:spTree>
    <p:extLst>
      <p:ext uri="{BB962C8B-B14F-4D97-AF65-F5344CB8AC3E}">
        <p14:creationId xmlns:p14="http://schemas.microsoft.com/office/powerpoint/2010/main" val="93128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0727-856C-2DEB-E5D0-7FFEE8D40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636C0A-985B-ED84-B6AE-B7790181F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39EFFC-9BA7-75FF-9E30-F1343476F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DD2CB-AA56-8AE1-C6FF-A9CF0AEE2E4B}"/>
              </a:ext>
            </a:extLst>
          </p:cNvPr>
          <p:cNvSpPr>
            <a:spLocks noGrp="1"/>
          </p:cNvSpPr>
          <p:nvPr>
            <p:ph type="dt" sz="half" idx="10"/>
          </p:nvPr>
        </p:nvSpPr>
        <p:spPr/>
        <p:txBody>
          <a:bodyPr/>
          <a:lstStyle/>
          <a:p>
            <a:fld id="{027AE0D6-2B33-4BB3-BFF9-F585557E840A}" type="datetimeFigureOut">
              <a:rPr lang="en-US" smtClean="0"/>
              <a:t>8/9/2024</a:t>
            </a:fld>
            <a:endParaRPr lang="en-US"/>
          </a:p>
        </p:txBody>
      </p:sp>
      <p:sp>
        <p:nvSpPr>
          <p:cNvPr id="6" name="Footer Placeholder 5">
            <a:extLst>
              <a:ext uri="{FF2B5EF4-FFF2-40B4-BE49-F238E27FC236}">
                <a16:creationId xmlns:a16="http://schemas.microsoft.com/office/drawing/2014/main" id="{017EAE54-EDA8-AAED-6C16-FD1F8CE51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4824F-BB0B-EAD8-15FF-65C6C309C81B}"/>
              </a:ext>
            </a:extLst>
          </p:cNvPr>
          <p:cNvSpPr>
            <a:spLocks noGrp="1"/>
          </p:cNvSpPr>
          <p:nvPr>
            <p:ph type="sldNum" sz="quarter" idx="12"/>
          </p:nvPr>
        </p:nvSpPr>
        <p:spPr/>
        <p:txBody>
          <a:bodyPr/>
          <a:lstStyle/>
          <a:p>
            <a:fld id="{2F45C674-DAC0-45D5-829C-8249078ADA05}" type="slidenum">
              <a:rPr lang="en-US" smtClean="0"/>
              <a:t>‹#›</a:t>
            </a:fld>
            <a:endParaRPr lang="en-US"/>
          </a:p>
        </p:txBody>
      </p:sp>
    </p:spTree>
    <p:extLst>
      <p:ext uri="{BB962C8B-B14F-4D97-AF65-F5344CB8AC3E}">
        <p14:creationId xmlns:p14="http://schemas.microsoft.com/office/powerpoint/2010/main" val="358687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56DA-000A-F603-A937-4BEA1A9C8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EB6B16-E8FE-2414-6350-45A601DF8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1B3847-97C4-AD7F-EF32-1C7159C4E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6077A-B47D-46B5-AB3A-BF04E0FF4AA3}"/>
              </a:ext>
            </a:extLst>
          </p:cNvPr>
          <p:cNvSpPr>
            <a:spLocks noGrp="1"/>
          </p:cNvSpPr>
          <p:nvPr>
            <p:ph type="dt" sz="half" idx="10"/>
          </p:nvPr>
        </p:nvSpPr>
        <p:spPr/>
        <p:txBody>
          <a:bodyPr/>
          <a:lstStyle/>
          <a:p>
            <a:fld id="{027AE0D6-2B33-4BB3-BFF9-F585557E840A}" type="datetimeFigureOut">
              <a:rPr lang="en-US" smtClean="0"/>
              <a:t>8/9/2024</a:t>
            </a:fld>
            <a:endParaRPr lang="en-US"/>
          </a:p>
        </p:txBody>
      </p:sp>
      <p:sp>
        <p:nvSpPr>
          <p:cNvPr id="6" name="Footer Placeholder 5">
            <a:extLst>
              <a:ext uri="{FF2B5EF4-FFF2-40B4-BE49-F238E27FC236}">
                <a16:creationId xmlns:a16="http://schemas.microsoft.com/office/drawing/2014/main" id="{379D1194-2374-724E-CEB0-FF725778B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CA94E-E86B-7281-2693-2D6533F9F0A5}"/>
              </a:ext>
            </a:extLst>
          </p:cNvPr>
          <p:cNvSpPr>
            <a:spLocks noGrp="1"/>
          </p:cNvSpPr>
          <p:nvPr>
            <p:ph type="sldNum" sz="quarter" idx="12"/>
          </p:nvPr>
        </p:nvSpPr>
        <p:spPr/>
        <p:txBody>
          <a:bodyPr/>
          <a:lstStyle/>
          <a:p>
            <a:fld id="{2F45C674-DAC0-45D5-829C-8249078ADA05}" type="slidenum">
              <a:rPr lang="en-US" smtClean="0"/>
              <a:t>‹#›</a:t>
            </a:fld>
            <a:endParaRPr lang="en-US"/>
          </a:p>
        </p:txBody>
      </p:sp>
    </p:spTree>
    <p:extLst>
      <p:ext uri="{BB962C8B-B14F-4D97-AF65-F5344CB8AC3E}">
        <p14:creationId xmlns:p14="http://schemas.microsoft.com/office/powerpoint/2010/main" val="24327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8419EF-9C9F-F941-60F0-7EDAFD3626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0C589C-8B18-5CEC-476E-53F7BAE3D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D08C4-5507-F5C7-1836-8376CAA0B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AE0D6-2B33-4BB3-BFF9-F585557E840A}" type="datetimeFigureOut">
              <a:rPr lang="en-US" smtClean="0"/>
              <a:t>8/9/2024</a:t>
            </a:fld>
            <a:endParaRPr lang="en-US"/>
          </a:p>
        </p:txBody>
      </p:sp>
      <p:sp>
        <p:nvSpPr>
          <p:cNvPr id="5" name="Footer Placeholder 4">
            <a:extLst>
              <a:ext uri="{FF2B5EF4-FFF2-40B4-BE49-F238E27FC236}">
                <a16:creationId xmlns:a16="http://schemas.microsoft.com/office/drawing/2014/main" id="{CE3A7C92-F63B-7592-588D-0BAF5D7B3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2BD5A4-6825-E269-DF39-4823E2D04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5C674-DAC0-45D5-829C-8249078ADA05}" type="slidenum">
              <a:rPr lang="en-US" smtClean="0"/>
              <a:t>‹#›</a:t>
            </a:fld>
            <a:endParaRPr lang="en-US"/>
          </a:p>
        </p:txBody>
      </p:sp>
    </p:spTree>
    <p:extLst>
      <p:ext uri="{BB962C8B-B14F-4D97-AF65-F5344CB8AC3E}">
        <p14:creationId xmlns:p14="http://schemas.microsoft.com/office/powerpoint/2010/main" val="1781693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57"/>
        <p:cNvGrpSpPr/>
        <p:nvPr/>
      </p:nvGrpSpPr>
      <p:grpSpPr>
        <a:xfrm>
          <a:off x="0" y="0"/>
          <a:ext cx="0" cy="0"/>
          <a:chOff x="0" y="0"/>
          <a:chExt cx="0" cy="0"/>
        </a:xfrm>
      </p:grpSpPr>
      <p:sp>
        <p:nvSpPr>
          <p:cNvPr id="59" name="Google Shape;59;p15"/>
          <p:cNvSpPr txBox="1"/>
          <p:nvPr/>
        </p:nvSpPr>
        <p:spPr>
          <a:xfrm>
            <a:off x="2796229" y="2977582"/>
            <a:ext cx="5967981" cy="902835"/>
          </a:xfrm>
          <a:prstGeom prst="rect">
            <a:avLst/>
          </a:prstGeom>
          <a:noFill/>
          <a:ln>
            <a:noFill/>
          </a:ln>
        </p:spPr>
        <p:txBody>
          <a:bodyPr spcFirstLastPara="1" wrap="square" lIns="121900" tIns="121900" rIns="121900" bIns="121900" anchor="t" anchorCtr="0">
            <a:spAutoFit/>
          </a:bodyPr>
          <a:lstStyle/>
          <a:p>
            <a:pPr algn="ctr">
              <a:buClr>
                <a:schemeClr val="dk1"/>
              </a:buClr>
              <a:buSzPts val="1100"/>
            </a:pPr>
            <a:r>
              <a:rPr lang="en" sz="4267" b="1" dirty="0">
                <a:solidFill>
                  <a:srgbClr val="EA4824"/>
                </a:solidFill>
                <a:latin typeface="Lato"/>
                <a:ea typeface="Lato"/>
                <a:cs typeface="Lato"/>
                <a:sym typeface="Lato"/>
              </a:rPr>
              <a:t>Pitch Deck Template</a:t>
            </a:r>
            <a:endParaRPr sz="4267" b="1" dirty="0">
              <a:solidFill>
                <a:srgbClr val="EA4824"/>
              </a:solidFill>
              <a:latin typeface="Lato"/>
              <a:ea typeface="Lato"/>
              <a:cs typeface="Lato"/>
              <a:sym typeface="Lato"/>
            </a:endParaRPr>
          </a:p>
        </p:txBody>
      </p:sp>
      <p:pic>
        <p:nvPicPr>
          <p:cNvPr id="2" name="Google Shape;76;p16">
            <a:extLst>
              <a:ext uri="{FF2B5EF4-FFF2-40B4-BE49-F238E27FC236}">
                <a16:creationId xmlns:a16="http://schemas.microsoft.com/office/drawing/2014/main" id="{F2D05B81-9F2E-D159-FCBC-8FC7AD5CDE31}"/>
              </a:ext>
            </a:extLst>
          </p:cNvPr>
          <p:cNvPicPr preferRelativeResize="0"/>
          <p:nvPr/>
        </p:nvPicPr>
        <p:blipFill>
          <a:blip r:embed="rId4">
            <a:alphaModFix/>
          </a:blip>
          <a:stretch>
            <a:fillRect/>
          </a:stretch>
        </p:blipFill>
        <p:spPr>
          <a:xfrm>
            <a:off x="11692106" y="6422572"/>
            <a:ext cx="426101" cy="426100"/>
          </a:xfrm>
          <a:prstGeom prst="rect">
            <a:avLst/>
          </a:prstGeom>
          <a:noFill/>
          <a:ln>
            <a:noFill/>
          </a:ln>
        </p:spPr>
      </p:pic>
      <p:pic>
        <p:nvPicPr>
          <p:cNvPr id="4" name="Picture 3">
            <a:extLst>
              <a:ext uri="{FF2B5EF4-FFF2-40B4-BE49-F238E27FC236}">
                <a16:creationId xmlns:a16="http://schemas.microsoft.com/office/drawing/2014/main" id="{367E6CF6-0A58-CCE8-2CED-FC4134E8C012}"/>
              </a:ext>
            </a:extLst>
          </p:cNvPr>
          <p:cNvPicPr>
            <a:picLocks noChangeAspect="1"/>
          </p:cNvPicPr>
          <p:nvPr/>
        </p:nvPicPr>
        <p:blipFill rotWithShape="1">
          <a:blip r:embed="rId5">
            <a:extLst>
              <a:ext uri="{28A0092B-C50C-407E-A947-70E740481C1C}">
                <a14:useLocalDpi xmlns:a14="http://schemas.microsoft.com/office/drawing/2010/main" val="0"/>
              </a:ext>
            </a:extLst>
          </a:blip>
          <a:srcRect l="1" t="10222" r="605" b="10814"/>
          <a:stretch/>
        </p:blipFill>
        <p:spPr>
          <a:xfrm>
            <a:off x="-82062" y="-181187"/>
            <a:ext cx="12356123" cy="72203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9879-C3A4-451E-B73C-09940C413C31}"/>
              </a:ext>
            </a:extLst>
          </p:cNvPr>
          <p:cNvSpPr>
            <a:spLocks noGrp="1"/>
          </p:cNvSpPr>
          <p:nvPr>
            <p:ph type="title"/>
          </p:nvPr>
        </p:nvSpPr>
        <p:spPr>
          <a:xfrm>
            <a:off x="838200" y="365125"/>
            <a:ext cx="10515600" cy="1325563"/>
          </a:xfrm>
        </p:spPr>
        <p:txBody>
          <a:bodyPr/>
          <a:lstStyle/>
          <a:p>
            <a:r>
              <a:rPr lang="en-US" b="1" i="0" dirty="0">
                <a:effectLst/>
                <a:latin typeface="Söhne"/>
              </a:rPr>
              <a:t>The Ask:</a:t>
            </a:r>
            <a:endParaRPr lang="en-IN" dirty="0"/>
          </a:p>
        </p:txBody>
      </p:sp>
      <p:sp>
        <p:nvSpPr>
          <p:cNvPr id="3" name="Content Placeholder 2">
            <a:extLst>
              <a:ext uri="{FF2B5EF4-FFF2-40B4-BE49-F238E27FC236}">
                <a16:creationId xmlns:a16="http://schemas.microsoft.com/office/drawing/2014/main" id="{F077C316-C440-4F49-85EC-3FFC13172778}"/>
              </a:ext>
            </a:extLst>
          </p:cNvPr>
          <p:cNvSpPr>
            <a:spLocks noGrp="1"/>
          </p:cNvSpPr>
          <p:nvPr>
            <p:ph idx="1"/>
          </p:nvPr>
        </p:nvSpPr>
        <p:spPr>
          <a:xfrm>
            <a:off x="838200" y="1825625"/>
            <a:ext cx="10515600" cy="4351338"/>
          </a:xfrm>
        </p:spPr>
        <p:txBody>
          <a:bodyPr/>
          <a:lstStyle/>
          <a:p>
            <a:pPr algn="l">
              <a:buFont typeface="Arial" panose="020B0604020202020204" pitchFamily="34" charset="0"/>
              <a:buChar char="•"/>
            </a:pPr>
            <a:r>
              <a:rPr lang="en-US" b="1" i="0" dirty="0">
                <a:solidFill>
                  <a:srgbClr val="374151"/>
                </a:solidFill>
                <a:effectLst/>
                <a:latin typeface="Söhne"/>
              </a:rPr>
              <a:t>Funding Ask </a:t>
            </a:r>
          </a:p>
          <a:p>
            <a:pPr lvl="1"/>
            <a:r>
              <a:rPr lang="en-US" dirty="0">
                <a:solidFill>
                  <a:srgbClr val="374151"/>
                </a:solidFill>
                <a:latin typeface="Söhne"/>
              </a:rPr>
              <a:t>At present stage of our Idea we are seeking 2 – 3 L Fundings </a:t>
            </a:r>
          </a:p>
          <a:p>
            <a:pPr lvl="1"/>
            <a:r>
              <a:rPr lang="en-US" b="1" dirty="0">
                <a:solidFill>
                  <a:srgbClr val="374151"/>
                </a:solidFill>
                <a:latin typeface="Söhne"/>
              </a:rPr>
              <a:t>The fundings are used for </a:t>
            </a:r>
          </a:p>
          <a:p>
            <a:pPr lvl="1"/>
            <a:r>
              <a:rPr lang="en-US" b="1" dirty="0">
                <a:solidFill>
                  <a:srgbClr val="374151"/>
                </a:solidFill>
                <a:latin typeface="Söhne"/>
              </a:rPr>
              <a:t>1)App software</a:t>
            </a:r>
          </a:p>
          <a:p>
            <a:pPr lvl="1"/>
            <a:r>
              <a:rPr lang="en-US" b="1" dirty="0">
                <a:solidFill>
                  <a:srgbClr val="374151"/>
                </a:solidFill>
                <a:latin typeface="Söhne"/>
              </a:rPr>
              <a:t>2)Marketing</a:t>
            </a:r>
          </a:p>
          <a:p>
            <a:pPr lvl="1"/>
            <a:r>
              <a:rPr lang="en-US" b="1" dirty="0">
                <a:solidFill>
                  <a:srgbClr val="374151"/>
                </a:solidFill>
                <a:latin typeface="Söhne"/>
              </a:rPr>
              <a:t>3)App maintenance</a:t>
            </a:r>
          </a:p>
          <a:p>
            <a:pPr lvl="1"/>
            <a:endParaRPr lang="en-US" b="1" dirty="0">
              <a:solidFill>
                <a:srgbClr val="374151"/>
              </a:solidFill>
              <a:latin typeface="Söhne"/>
            </a:endParaRPr>
          </a:p>
          <a:p>
            <a:pPr algn="l">
              <a:buFont typeface="Arial" panose="020B0604020202020204" pitchFamily="34" charset="0"/>
              <a:buChar char="•"/>
            </a:pPr>
            <a:endParaRPr lang="en-US" b="1" i="0" dirty="0">
              <a:solidFill>
                <a:srgbClr val="374151"/>
              </a:solidFill>
              <a:effectLst/>
              <a:latin typeface="Söhne"/>
            </a:endParaRPr>
          </a:p>
          <a:p>
            <a:pPr marL="0" indent="0" algn="l">
              <a:buNone/>
            </a:pPr>
            <a:endParaRPr lang="en-US" b="1" i="0" dirty="0">
              <a:solidFill>
                <a:srgbClr val="374151"/>
              </a:solidFill>
              <a:effectLst/>
              <a:latin typeface="Söhne"/>
            </a:endParaRPr>
          </a:p>
        </p:txBody>
      </p:sp>
      <p:pic>
        <p:nvPicPr>
          <p:cNvPr id="6" name="Google Shape;76;p16">
            <a:extLst>
              <a:ext uri="{FF2B5EF4-FFF2-40B4-BE49-F238E27FC236}">
                <a16:creationId xmlns:a16="http://schemas.microsoft.com/office/drawing/2014/main" id="{4F674161-E18A-C3B6-89F8-D15040577CB2}"/>
              </a:ext>
            </a:extLst>
          </p:cNvPr>
          <p:cNvPicPr preferRelativeResize="0"/>
          <p:nvPr/>
        </p:nvPicPr>
        <p:blipFill>
          <a:blip r:embed="rId2">
            <a:alphaModFix/>
          </a:blip>
          <a:stretch>
            <a:fillRect/>
          </a:stretch>
        </p:blipFill>
        <p:spPr>
          <a:xfrm>
            <a:off x="11692106" y="6422572"/>
            <a:ext cx="426101" cy="426100"/>
          </a:xfrm>
          <a:prstGeom prst="rect">
            <a:avLst/>
          </a:prstGeom>
          <a:noFill/>
          <a:ln>
            <a:noFill/>
          </a:ln>
        </p:spPr>
      </p:pic>
    </p:spTree>
    <p:extLst>
      <p:ext uri="{BB962C8B-B14F-4D97-AF65-F5344CB8AC3E}">
        <p14:creationId xmlns:p14="http://schemas.microsoft.com/office/powerpoint/2010/main" val="392988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A904-25E6-48C6-BDFA-AC763CEFF39E}"/>
              </a:ext>
            </a:extLst>
          </p:cNvPr>
          <p:cNvSpPr>
            <a:spLocks noGrp="1"/>
          </p:cNvSpPr>
          <p:nvPr>
            <p:ph type="title"/>
          </p:nvPr>
        </p:nvSpPr>
        <p:spPr>
          <a:xfrm>
            <a:off x="838200" y="365125"/>
            <a:ext cx="10515600" cy="1325563"/>
          </a:xfrm>
        </p:spPr>
        <p:txBody>
          <a:bodyPr/>
          <a:lstStyle/>
          <a:p>
            <a:r>
              <a:rPr lang="en-US" b="1" i="0" dirty="0">
                <a:effectLst/>
                <a:latin typeface="Söhne"/>
              </a:rPr>
              <a:t>Team:</a:t>
            </a:r>
            <a:endParaRPr lang="en-IN" dirty="0"/>
          </a:p>
        </p:txBody>
      </p:sp>
      <p:sp>
        <p:nvSpPr>
          <p:cNvPr id="3" name="Content Placeholder 2">
            <a:extLst>
              <a:ext uri="{FF2B5EF4-FFF2-40B4-BE49-F238E27FC236}">
                <a16:creationId xmlns:a16="http://schemas.microsoft.com/office/drawing/2014/main" id="{87719CBA-DE25-42B6-8EE2-07CAA68F627B}"/>
              </a:ext>
            </a:extLst>
          </p:cNvPr>
          <p:cNvSpPr>
            <a:spLocks noGrp="1"/>
          </p:cNvSpPr>
          <p:nvPr>
            <p:ph idx="1"/>
          </p:nvPr>
        </p:nvSpPr>
        <p:spPr>
          <a:xfrm>
            <a:off x="838200" y="1825625"/>
            <a:ext cx="10515600" cy="4351338"/>
          </a:xfrm>
        </p:spPr>
        <p:txBody>
          <a:bodyPr/>
          <a:lstStyle/>
          <a:p>
            <a:pPr marL="0" indent="0" algn="l">
              <a:buNone/>
            </a:pPr>
            <a:r>
              <a:rPr lang="en-US" dirty="0">
                <a:solidFill>
                  <a:srgbClr val="374151"/>
                </a:solidFill>
                <a:latin typeface="Söhne"/>
              </a:rPr>
              <a:t>We </a:t>
            </a:r>
            <a:r>
              <a:rPr lang="en-US">
                <a:solidFill>
                  <a:srgbClr val="374151"/>
                </a:solidFill>
                <a:latin typeface="Söhne"/>
              </a:rPr>
              <a:t>are three </a:t>
            </a:r>
            <a:r>
              <a:rPr lang="en-US" dirty="0">
                <a:solidFill>
                  <a:srgbClr val="374151"/>
                </a:solidFill>
                <a:latin typeface="Söhne"/>
              </a:rPr>
              <a:t>members in our Team</a:t>
            </a:r>
          </a:p>
          <a:p>
            <a:pPr marL="514350" indent="-514350" algn="l">
              <a:buAutoNum type="arabicParenR"/>
            </a:pPr>
            <a:r>
              <a:rPr lang="en-US" b="0" i="0" dirty="0">
                <a:solidFill>
                  <a:srgbClr val="374151"/>
                </a:solidFill>
                <a:effectLst/>
                <a:latin typeface="Söhne"/>
              </a:rPr>
              <a:t>Mohammad Arif (2211cs020327)</a:t>
            </a:r>
          </a:p>
          <a:p>
            <a:pPr marL="514350" indent="-514350" algn="l">
              <a:buAutoNum type="arabicParenR"/>
            </a:pPr>
            <a:r>
              <a:rPr lang="en-US" b="0" i="0" dirty="0">
                <a:solidFill>
                  <a:srgbClr val="374151"/>
                </a:solidFill>
                <a:effectLst/>
                <a:latin typeface="Söhne"/>
              </a:rPr>
              <a:t>Machala </a:t>
            </a:r>
            <a:r>
              <a:rPr lang="en-US" dirty="0" err="1">
                <a:solidFill>
                  <a:srgbClr val="374151"/>
                </a:solidFill>
                <a:latin typeface="Söhne"/>
              </a:rPr>
              <a:t>S</a:t>
            </a:r>
            <a:r>
              <a:rPr lang="en-US" b="0" i="0" dirty="0" err="1">
                <a:solidFill>
                  <a:srgbClr val="374151"/>
                </a:solidFill>
                <a:effectLst/>
                <a:latin typeface="Söhne"/>
              </a:rPr>
              <a:t>aketh</a:t>
            </a:r>
            <a:r>
              <a:rPr lang="en-US" b="0" i="0" dirty="0">
                <a:solidFill>
                  <a:srgbClr val="374151"/>
                </a:solidFill>
                <a:effectLst/>
                <a:latin typeface="Söhne"/>
              </a:rPr>
              <a:t> (2211cs020304)</a:t>
            </a:r>
          </a:p>
          <a:p>
            <a:pPr marL="514350" indent="-514350" algn="l">
              <a:buAutoNum type="arabicParenR"/>
            </a:pPr>
            <a:r>
              <a:rPr lang="en-US" dirty="0" err="1">
                <a:solidFill>
                  <a:srgbClr val="374151"/>
                </a:solidFill>
                <a:latin typeface="Söhne"/>
              </a:rPr>
              <a:t>O.Sai</a:t>
            </a:r>
            <a:r>
              <a:rPr lang="en-US" dirty="0">
                <a:solidFill>
                  <a:srgbClr val="374151"/>
                </a:solidFill>
                <a:latin typeface="Söhne"/>
              </a:rPr>
              <a:t> Charan (2211cs020381)</a:t>
            </a:r>
            <a:endParaRPr lang="en-US" b="0" i="0" dirty="0">
              <a:solidFill>
                <a:srgbClr val="374151"/>
              </a:solidFill>
              <a:effectLst/>
              <a:latin typeface="Söhne"/>
            </a:endParaRPr>
          </a:p>
        </p:txBody>
      </p:sp>
      <p:pic>
        <p:nvPicPr>
          <p:cNvPr id="5" name="Google Shape;76;p16">
            <a:extLst>
              <a:ext uri="{FF2B5EF4-FFF2-40B4-BE49-F238E27FC236}">
                <a16:creationId xmlns:a16="http://schemas.microsoft.com/office/drawing/2014/main" id="{B6D8DB70-562C-63CF-C121-BE7B507FBFCB}"/>
              </a:ext>
            </a:extLst>
          </p:cNvPr>
          <p:cNvPicPr preferRelativeResize="0"/>
          <p:nvPr/>
        </p:nvPicPr>
        <p:blipFill>
          <a:blip r:embed="rId2">
            <a:alphaModFix/>
          </a:blip>
          <a:stretch>
            <a:fillRect/>
          </a:stretch>
        </p:blipFill>
        <p:spPr>
          <a:xfrm>
            <a:off x="11692106" y="6422572"/>
            <a:ext cx="426101" cy="426100"/>
          </a:xfrm>
          <a:prstGeom prst="rect">
            <a:avLst/>
          </a:prstGeom>
          <a:noFill/>
          <a:ln>
            <a:noFill/>
          </a:ln>
        </p:spPr>
      </p:pic>
    </p:spTree>
    <p:extLst>
      <p:ext uri="{BB962C8B-B14F-4D97-AF65-F5344CB8AC3E}">
        <p14:creationId xmlns:p14="http://schemas.microsoft.com/office/powerpoint/2010/main" val="268314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F85C-AA68-4CEC-B59A-BCD4E6BAE8D0}"/>
              </a:ext>
            </a:extLst>
          </p:cNvPr>
          <p:cNvSpPr>
            <a:spLocks noGrp="1"/>
          </p:cNvSpPr>
          <p:nvPr>
            <p:ph type="title"/>
          </p:nvPr>
        </p:nvSpPr>
        <p:spPr>
          <a:xfrm>
            <a:off x="838200" y="365125"/>
            <a:ext cx="10515600" cy="1325563"/>
          </a:xfrm>
        </p:spPr>
        <p:txBody>
          <a:bodyPr>
            <a:normAutofit/>
          </a:bodyPr>
          <a:lstStyle/>
          <a:p>
            <a:r>
              <a:rPr lang="en-IN" sz="3600" dirty="0">
                <a:latin typeface="Söhne"/>
                <a:ea typeface="+mn-ea"/>
                <a:cs typeface="+mn-cs"/>
              </a:rPr>
              <a:t>STARTUP</a:t>
            </a:r>
            <a:r>
              <a:rPr lang="en-IN" sz="5400" dirty="0"/>
              <a:t> </a:t>
            </a:r>
            <a:r>
              <a:rPr lang="en-IN" sz="3600" dirty="0">
                <a:latin typeface="Söhne"/>
                <a:ea typeface="+mn-ea"/>
                <a:cs typeface="+mn-cs"/>
              </a:rPr>
              <a:t>DETAILS</a:t>
            </a:r>
          </a:p>
        </p:txBody>
      </p:sp>
      <p:sp>
        <p:nvSpPr>
          <p:cNvPr id="3" name="Content Placeholder 2">
            <a:extLst>
              <a:ext uri="{FF2B5EF4-FFF2-40B4-BE49-F238E27FC236}">
                <a16:creationId xmlns:a16="http://schemas.microsoft.com/office/drawing/2014/main" id="{FD214BF2-0376-4012-B218-A4E3219B03B8}"/>
              </a:ext>
            </a:extLst>
          </p:cNvPr>
          <p:cNvSpPr>
            <a:spLocks noGrp="1"/>
          </p:cNvSpPr>
          <p:nvPr>
            <p:ph idx="1"/>
          </p:nvPr>
        </p:nvSpPr>
        <p:spPr>
          <a:xfrm>
            <a:off x="838200" y="1825625"/>
            <a:ext cx="10515600" cy="4351338"/>
          </a:xfrm>
        </p:spPr>
        <p:txBody>
          <a:bodyPr>
            <a:normAutofit fontScale="92500" lnSpcReduction="20000"/>
          </a:bodyPr>
          <a:lstStyle/>
          <a:p>
            <a:r>
              <a:rPr lang="en-US" dirty="0">
                <a:latin typeface="Söhne"/>
              </a:rPr>
              <a:t>Name of the Startup : PRO - PASSION</a:t>
            </a:r>
          </a:p>
          <a:p>
            <a:r>
              <a:rPr lang="en-US" dirty="0">
                <a:latin typeface="Söhne"/>
              </a:rPr>
              <a:t>Stage of the Startup  </a:t>
            </a:r>
            <a:r>
              <a:rPr lang="en-US" dirty="0">
                <a:latin typeface="Söhne"/>
                <a:sym typeface="Wingdings" panose="05000000000000000000" pitchFamily="2" charset="2"/>
              </a:rPr>
              <a:t>:  IDEATION</a:t>
            </a:r>
            <a:endParaRPr lang="en-US" dirty="0">
              <a:latin typeface="Söhne"/>
            </a:endParaRPr>
          </a:p>
          <a:p>
            <a:r>
              <a:rPr lang="en-US" dirty="0">
                <a:latin typeface="Söhne"/>
              </a:rPr>
              <a:t>Sector of the Startup: BUSINESS &amp; SERVICE</a:t>
            </a:r>
          </a:p>
          <a:p>
            <a:r>
              <a:rPr lang="en-US" dirty="0">
                <a:latin typeface="Söhne"/>
              </a:rPr>
              <a:t>Funding Received      : No Funding Received</a:t>
            </a:r>
          </a:p>
          <a:p>
            <a:r>
              <a:rPr lang="en-US" dirty="0">
                <a:latin typeface="Söhne"/>
              </a:rPr>
              <a:t>Please describe the Product: </a:t>
            </a:r>
          </a:p>
          <a:p>
            <a:r>
              <a:rPr lang="en-US" dirty="0">
                <a:latin typeface="Söhne"/>
              </a:rPr>
              <a:t>A PLATFORM FOR ALL PROFESSIONALS AND A EASY WAY FOR PEOPLE WHO ARE SEEKING FOR PROFESSIONALS THEY WANTED</a:t>
            </a:r>
          </a:p>
          <a:p>
            <a:r>
              <a:rPr lang="en-US" dirty="0">
                <a:latin typeface="Söhne"/>
              </a:rPr>
              <a:t>Team Details:</a:t>
            </a:r>
          </a:p>
          <a:p>
            <a:r>
              <a:rPr lang="en-US" dirty="0">
                <a:latin typeface="Söhne"/>
              </a:rPr>
              <a:t> Mohammad ARIF (2211cs020327)</a:t>
            </a:r>
          </a:p>
          <a:p>
            <a:r>
              <a:rPr lang="en-US" dirty="0">
                <a:latin typeface="Söhne"/>
              </a:rPr>
              <a:t> Machala </a:t>
            </a:r>
            <a:r>
              <a:rPr lang="en-US" dirty="0" err="1">
                <a:latin typeface="Söhne"/>
              </a:rPr>
              <a:t>Saketh</a:t>
            </a:r>
            <a:r>
              <a:rPr lang="en-US" dirty="0">
                <a:latin typeface="Söhne"/>
              </a:rPr>
              <a:t> (2211cs020304)</a:t>
            </a:r>
          </a:p>
          <a:p>
            <a:r>
              <a:rPr lang="en-US" dirty="0" err="1">
                <a:latin typeface="Söhne"/>
              </a:rPr>
              <a:t>O.Sai</a:t>
            </a:r>
            <a:r>
              <a:rPr lang="en-US" dirty="0">
                <a:latin typeface="Söhne"/>
              </a:rPr>
              <a:t> Charan (2211CS020381)</a:t>
            </a:r>
            <a:endParaRPr lang="en-IN" dirty="0">
              <a:latin typeface="Söhne"/>
            </a:endParaRPr>
          </a:p>
        </p:txBody>
      </p:sp>
      <p:sp>
        <p:nvSpPr>
          <p:cNvPr id="4" name="Title 1">
            <a:extLst>
              <a:ext uri="{FF2B5EF4-FFF2-40B4-BE49-F238E27FC236}">
                <a16:creationId xmlns:a16="http://schemas.microsoft.com/office/drawing/2014/main" id="{3E18682D-91A0-47D8-85A7-24AC0D82C943}"/>
              </a:ext>
            </a:extLst>
          </p:cNvPr>
          <p:cNvSpPr txBox="1">
            <a:spLocks/>
          </p:cNvSpPr>
          <p:nvPr/>
        </p:nvSpPr>
        <p:spPr>
          <a:xfrm>
            <a:off x="10269011" y="169183"/>
            <a:ext cx="1755321" cy="1137103"/>
          </a:xfrm>
          <a:prstGeom prst="rect">
            <a:avLst/>
          </a:prstGeom>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atin typeface="+mn-lt"/>
              </a:rPr>
              <a:t>Start Up Logo</a:t>
            </a:r>
          </a:p>
        </p:txBody>
      </p:sp>
      <p:pic>
        <p:nvPicPr>
          <p:cNvPr id="5" name="Google Shape;76;p16">
            <a:extLst>
              <a:ext uri="{FF2B5EF4-FFF2-40B4-BE49-F238E27FC236}">
                <a16:creationId xmlns:a16="http://schemas.microsoft.com/office/drawing/2014/main" id="{33049815-799A-E1D4-E79D-469506005E02}"/>
              </a:ext>
            </a:extLst>
          </p:cNvPr>
          <p:cNvPicPr preferRelativeResize="0"/>
          <p:nvPr/>
        </p:nvPicPr>
        <p:blipFill>
          <a:blip r:embed="rId2">
            <a:alphaModFix/>
          </a:blip>
          <a:stretch>
            <a:fillRect/>
          </a:stretch>
        </p:blipFill>
        <p:spPr>
          <a:xfrm>
            <a:off x="11692106" y="6422572"/>
            <a:ext cx="426101" cy="426100"/>
          </a:xfrm>
          <a:prstGeom prst="rect">
            <a:avLst/>
          </a:prstGeom>
          <a:noFill/>
          <a:ln>
            <a:noFill/>
          </a:ln>
        </p:spPr>
      </p:pic>
      <p:pic>
        <p:nvPicPr>
          <p:cNvPr id="9" name="Picture 8">
            <a:extLst>
              <a:ext uri="{FF2B5EF4-FFF2-40B4-BE49-F238E27FC236}">
                <a16:creationId xmlns:a16="http://schemas.microsoft.com/office/drawing/2014/main" id="{7D3DB453-3353-BD2F-77BA-FCB973783D54}"/>
              </a:ext>
            </a:extLst>
          </p:cNvPr>
          <p:cNvPicPr>
            <a:picLocks noChangeAspect="1"/>
          </p:cNvPicPr>
          <p:nvPr/>
        </p:nvPicPr>
        <p:blipFill rotWithShape="1">
          <a:blip r:embed="rId3">
            <a:extLst>
              <a:ext uri="{28A0092B-C50C-407E-A947-70E740481C1C}">
                <a14:useLocalDpi xmlns:a14="http://schemas.microsoft.com/office/drawing/2010/main" val="0"/>
              </a:ext>
            </a:extLst>
          </a:blip>
          <a:srcRect l="11627" t="14814" r="11625" b="13778"/>
          <a:stretch/>
        </p:blipFill>
        <p:spPr>
          <a:xfrm>
            <a:off x="10269011" y="169183"/>
            <a:ext cx="1790881" cy="1224882"/>
          </a:xfrm>
          <a:prstGeom prst="rect">
            <a:avLst/>
          </a:prstGeom>
        </p:spPr>
      </p:pic>
    </p:spTree>
    <p:extLst>
      <p:ext uri="{BB962C8B-B14F-4D97-AF65-F5344CB8AC3E}">
        <p14:creationId xmlns:p14="http://schemas.microsoft.com/office/powerpoint/2010/main" val="151445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C178-AAA4-4328-BA73-882F2F9D7FB6}"/>
              </a:ext>
            </a:extLst>
          </p:cNvPr>
          <p:cNvSpPr>
            <a:spLocks noGrp="1"/>
          </p:cNvSpPr>
          <p:nvPr>
            <p:ph type="title"/>
          </p:nvPr>
        </p:nvSpPr>
        <p:spPr>
          <a:xfrm>
            <a:off x="838200" y="365125"/>
            <a:ext cx="10515600" cy="1325563"/>
          </a:xfrm>
        </p:spPr>
        <p:txBody>
          <a:bodyPr/>
          <a:lstStyle/>
          <a:p>
            <a:r>
              <a:rPr lang="en-US" b="1" i="0" dirty="0">
                <a:effectLst/>
                <a:latin typeface="Söhne"/>
              </a:rPr>
              <a:t>Problem Statement:</a:t>
            </a:r>
            <a:endParaRPr lang="en-IN" dirty="0"/>
          </a:p>
        </p:txBody>
      </p:sp>
      <p:sp>
        <p:nvSpPr>
          <p:cNvPr id="3" name="Content Placeholder 2">
            <a:extLst>
              <a:ext uri="{FF2B5EF4-FFF2-40B4-BE49-F238E27FC236}">
                <a16:creationId xmlns:a16="http://schemas.microsoft.com/office/drawing/2014/main" id="{B868507C-025C-4DB7-8E41-ECD292F2B981}"/>
              </a:ext>
            </a:extLst>
          </p:cNvPr>
          <p:cNvSpPr>
            <a:spLocks noGrp="1"/>
          </p:cNvSpPr>
          <p:nvPr>
            <p:ph idx="1"/>
          </p:nvPr>
        </p:nvSpPr>
        <p:spPr>
          <a:xfrm>
            <a:off x="838200" y="1825625"/>
            <a:ext cx="10515600" cy="4351338"/>
          </a:xfrm>
        </p:spPr>
        <p:txBody>
          <a:bodyPr>
            <a:normAutofit fontScale="92500" lnSpcReduction="20000"/>
          </a:bodyPr>
          <a:lstStyle/>
          <a:p>
            <a:pPr algn="l">
              <a:buFont typeface="Arial" panose="020B0604020202020204" pitchFamily="34" charset="0"/>
              <a:buChar char="•"/>
            </a:pPr>
            <a:r>
              <a:rPr lang="en-US" b="0" i="0" dirty="0">
                <a:solidFill>
                  <a:srgbClr val="374151"/>
                </a:solidFill>
                <a:effectLst/>
                <a:latin typeface="Söhne"/>
              </a:rPr>
              <a:t>Now a days people are facing many problems to find a best professionals  and professionals near by .To solve this problem we have created an app or platform  where all </a:t>
            </a:r>
            <a:r>
              <a:rPr lang="en-US" b="0" i="0" dirty="0" err="1">
                <a:solidFill>
                  <a:srgbClr val="374151"/>
                </a:solidFill>
                <a:effectLst/>
                <a:latin typeface="Söhne"/>
              </a:rPr>
              <a:t>professsional's</a:t>
            </a:r>
            <a:r>
              <a:rPr lang="en-US" dirty="0">
                <a:solidFill>
                  <a:srgbClr val="374151"/>
                </a:solidFill>
                <a:latin typeface="Söhne"/>
              </a:rPr>
              <a:t> </a:t>
            </a:r>
            <a:r>
              <a:rPr lang="en-US" b="0" i="0" dirty="0">
                <a:solidFill>
                  <a:srgbClr val="374151"/>
                </a:solidFill>
                <a:effectLst/>
                <a:latin typeface="Söhne"/>
              </a:rPr>
              <a:t>are there in thi</a:t>
            </a:r>
            <a:r>
              <a:rPr lang="en-US" dirty="0">
                <a:solidFill>
                  <a:srgbClr val="374151"/>
                </a:solidFill>
                <a:latin typeface="Söhne"/>
              </a:rPr>
              <a:t>s App and we can also see their ratings and their past work .By seeing their ratings and past work in the app we can come to know that whether the professionals are worth or not and in this app we can also send our site pics to the professionals by that they estimate their charges also </a:t>
            </a:r>
            <a:r>
              <a:rPr lang="en-US" b="0" i="0" dirty="0">
                <a:solidFill>
                  <a:srgbClr val="374151"/>
                </a:solidFill>
                <a:effectLst/>
                <a:latin typeface="Söhne"/>
              </a:rPr>
              <a:t>.</a:t>
            </a:r>
          </a:p>
          <a:p>
            <a:pPr algn="l">
              <a:buFont typeface="Arial" panose="020B0604020202020204" pitchFamily="34" charset="0"/>
              <a:buChar char="•"/>
            </a:pPr>
            <a:r>
              <a:rPr lang="en-US" dirty="0">
                <a:solidFill>
                  <a:srgbClr val="374151"/>
                </a:solidFill>
                <a:latin typeface="Söhne"/>
              </a:rPr>
              <a:t>For example a Person named TEJA  is new to Hyderabad and he don’t know best professionals  .And he is constructing a new house so he wanted a plumber in town . So by using this app he can find a best and highly experienced professional and he can also see the professional past work and ratings and he can also know the how much that professional is expecting amount for the work </a:t>
            </a:r>
          </a:p>
          <a:p>
            <a:pPr marL="0" indent="0" algn="l">
              <a:buNone/>
            </a:pPr>
            <a:r>
              <a:rPr lang="en-US" b="0" i="0" dirty="0">
                <a:solidFill>
                  <a:srgbClr val="374151"/>
                </a:solidFill>
                <a:effectLst/>
                <a:latin typeface="Söhne"/>
              </a:rPr>
              <a:t>.</a:t>
            </a:r>
          </a:p>
        </p:txBody>
      </p:sp>
      <p:pic>
        <p:nvPicPr>
          <p:cNvPr id="5" name="Google Shape;76;p16">
            <a:extLst>
              <a:ext uri="{FF2B5EF4-FFF2-40B4-BE49-F238E27FC236}">
                <a16:creationId xmlns:a16="http://schemas.microsoft.com/office/drawing/2014/main" id="{B08188AB-7918-88B5-514A-86B4821A258B}"/>
              </a:ext>
            </a:extLst>
          </p:cNvPr>
          <p:cNvPicPr preferRelativeResize="0"/>
          <p:nvPr/>
        </p:nvPicPr>
        <p:blipFill>
          <a:blip r:embed="rId2">
            <a:alphaModFix/>
          </a:blip>
          <a:stretch>
            <a:fillRect/>
          </a:stretch>
        </p:blipFill>
        <p:spPr>
          <a:xfrm>
            <a:off x="11692106" y="6422572"/>
            <a:ext cx="426101" cy="426100"/>
          </a:xfrm>
          <a:prstGeom prst="rect">
            <a:avLst/>
          </a:prstGeom>
          <a:noFill/>
          <a:ln>
            <a:noFill/>
          </a:ln>
        </p:spPr>
      </p:pic>
    </p:spTree>
    <p:extLst>
      <p:ext uri="{BB962C8B-B14F-4D97-AF65-F5344CB8AC3E}">
        <p14:creationId xmlns:p14="http://schemas.microsoft.com/office/powerpoint/2010/main" val="384210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A490-4C09-4FBF-B4CB-2FFCC5CCD71A}"/>
              </a:ext>
            </a:extLst>
          </p:cNvPr>
          <p:cNvSpPr>
            <a:spLocks noGrp="1"/>
          </p:cNvSpPr>
          <p:nvPr>
            <p:ph type="title"/>
          </p:nvPr>
        </p:nvSpPr>
        <p:spPr>
          <a:xfrm>
            <a:off x="838200" y="365125"/>
            <a:ext cx="10515600" cy="1325563"/>
          </a:xfrm>
        </p:spPr>
        <p:txBody>
          <a:bodyPr/>
          <a:lstStyle/>
          <a:p>
            <a:r>
              <a:rPr lang="en-US" b="1" i="0" dirty="0">
                <a:effectLst/>
                <a:latin typeface="Söhne"/>
              </a:rPr>
              <a:t>Solution:</a:t>
            </a:r>
            <a:endParaRPr lang="en-IN" dirty="0"/>
          </a:p>
        </p:txBody>
      </p:sp>
      <p:sp>
        <p:nvSpPr>
          <p:cNvPr id="3" name="Content Placeholder 2">
            <a:extLst>
              <a:ext uri="{FF2B5EF4-FFF2-40B4-BE49-F238E27FC236}">
                <a16:creationId xmlns:a16="http://schemas.microsoft.com/office/drawing/2014/main" id="{87F55F76-A174-4307-B7E2-7B78FCAEFF07}"/>
              </a:ext>
            </a:extLst>
          </p:cNvPr>
          <p:cNvSpPr>
            <a:spLocks noGrp="1"/>
          </p:cNvSpPr>
          <p:nvPr>
            <p:ph idx="1"/>
          </p:nvPr>
        </p:nvSpPr>
        <p:spPr>
          <a:xfrm>
            <a:off x="838200" y="1825625"/>
            <a:ext cx="10515600" cy="4351338"/>
          </a:xfrm>
        </p:spPr>
        <p:txBody>
          <a:bodyPr>
            <a:normAutofit fontScale="92500"/>
          </a:bodyPr>
          <a:lstStyle/>
          <a:p>
            <a:pPr algn="l">
              <a:buFont typeface="Arial" panose="020B0604020202020204" pitchFamily="34" charset="0"/>
              <a:buChar char="•"/>
            </a:pPr>
            <a:r>
              <a:rPr lang="en-US" dirty="0">
                <a:solidFill>
                  <a:srgbClr val="374151"/>
                </a:solidFill>
                <a:latin typeface="Söhne"/>
              </a:rPr>
              <a:t>Our app or platform is  a best solution to find a best professionals near by we can also see their past work and ratings in this app</a:t>
            </a:r>
          </a:p>
          <a:p>
            <a:pPr algn="l">
              <a:buFont typeface="Arial" panose="020B0604020202020204" pitchFamily="34" charset="0"/>
              <a:buChar char="•"/>
            </a:pPr>
            <a:r>
              <a:rPr lang="en-US" b="0" i="0" dirty="0">
                <a:solidFill>
                  <a:srgbClr val="374151"/>
                </a:solidFill>
                <a:effectLst/>
                <a:latin typeface="Söhne"/>
              </a:rPr>
              <a:t>We can make a deal with the professionals in App by sending Sites pictures</a:t>
            </a:r>
          </a:p>
          <a:p>
            <a:pPr algn="l">
              <a:buFont typeface="Arial" panose="020B0604020202020204" pitchFamily="34" charset="0"/>
              <a:buChar char="•"/>
            </a:pPr>
            <a:r>
              <a:rPr lang="en-US" dirty="0">
                <a:solidFill>
                  <a:srgbClr val="374151"/>
                </a:solidFill>
                <a:latin typeface="Söhne"/>
              </a:rPr>
              <a:t>We can also book a slot for video call or voice call with the professionals</a:t>
            </a:r>
            <a:endParaRPr lang="en-US" b="0" i="0" dirty="0">
              <a:solidFill>
                <a:srgbClr val="374151"/>
              </a:solidFill>
              <a:effectLst/>
              <a:latin typeface="Söhne"/>
            </a:endParaRPr>
          </a:p>
          <a:p>
            <a:pPr algn="l">
              <a:buFont typeface="Arial" panose="020B0604020202020204" pitchFamily="34" charset="0"/>
              <a:buChar char="•"/>
            </a:pPr>
            <a:r>
              <a:rPr lang="en-US" dirty="0">
                <a:solidFill>
                  <a:srgbClr val="374151"/>
                </a:solidFill>
                <a:latin typeface="Söhne"/>
              </a:rPr>
              <a:t>We can also see their Ratings and their Past work by that we can Trust that Professionals</a:t>
            </a:r>
          </a:p>
          <a:p>
            <a:pPr algn="l">
              <a:buFont typeface="Arial" panose="020B0604020202020204" pitchFamily="34" charset="0"/>
              <a:buChar char="•"/>
            </a:pPr>
            <a:r>
              <a:rPr lang="en-US" b="0" i="0" dirty="0">
                <a:solidFill>
                  <a:srgbClr val="374151"/>
                </a:solidFill>
                <a:effectLst/>
                <a:latin typeface="Söhne"/>
              </a:rPr>
              <a:t>This app will find Professionals within the radius nearby our house</a:t>
            </a:r>
          </a:p>
          <a:p>
            <a:pPr algn="l">
              <a:buFont typeface="Arial" panose="020B0604020202020204" pitchFamily="34" charset="0"/>
              <a:buChar char="•"/>
            </a:pPr>
            <a:r>
              <a:rPr lang="en-US" b="0" i="0" dirty="0">
                <a:solidFill>
                  <a:srgbClr val="374151"/>
                </a:solidFill>
                <a:effectLst/>
                <a:latin typeface="Söhne"/>
              </a:rPr>
              <a:t>It is  Best platform to find  professionals like Plumbers, Painters , Constructors ,Carpenters , Electricians etc.</a:t>
            </a:r>
          </a:p>
        </p:txBody>
      </p:sp>
      <p:pic>
        <p:nvPicPr>
          <p:cNvPr id="5" name="Google Shape;76;p16">
            <a:extLst>
              <a:ext uri="{FF2B5EF4-FFF2-40B4-BE49-F238E27FC236}">
                <a16:creationId xmlns:a16="http://schemas.microsoft.com/office/drawing/2014/main" id="{D5C2AA97-9C37-537E-6B0A-9F787BD02AE9}"/>
              </a:ext>
            </a:extLst>
          </p:cNvPr>
          <p:cNvPicPr preferRelativeResize="0"/>
          <p:nvPr/>
        </p:nvPicPr>
        <p:blipFill>
          <a:blip r:embed="rId2">
            <a:alphaModFix/>
          </a:blip>
          <a:stretch>
            <a:fillRect/>
          </a:stretch>
        </p:blipFill>
        <p:spPr>
          <a:xfrm>
            <a:off x="11692106" y="6422572"/>
            <a:ext cx="426101" cy="426100"/>
          </a:xfrm>
          <a:prstGeom prst="rect">
            <a:avLst/>
          </a:prstGeom>
          <a:noFill/>
          <a:ln>
            <a:noFill/>
          </a:ln>
        </p:spPr>
      </p:pic>
    </p:spTree>
    <p:extLst>
      <p:ext uri="{BB962C8B-B14F-4D97-AF65-F5344CB8AC3E}">
        <p14:creationId xmlns:p14="http://schemas.microsoft.com/office/powerpoint/2010/main" val="387492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40D2-71BD-E97B-7C51-B31A5E59BBB3}"/>
              </a:ext>
            </a:extLst>
          </p:cNvPr>
          <p:cNvSpPr>
            <a:spLocks noGrp="1"/>
          </p:cNvSpPr>
          <p:nvPr>
            <p:ph type="title"/>
          </p:nvPr>
        </p:nvSpPr>
        <p:spPr/>
        <p:txBody>
          <a:bodyPr/>
          <a:lstStyle/>
          <a:p>
            <a:r>
              <a:rPr lang="en-US" b="1" dirty="0">
                <a:latin typeface="Söhne"/>
              </a:rPr>
              <a:t>Unique Value Proposition</a:t>
            </a:r>
          </a:p>
        </p:txBody>
      </p:sp>
      <p:sp>
        <p:nvSpPr>
          <p:cNvPr id="3" name="Content Placeholder 2">
            <a:extLst>
              <a:ext uri="{FF2B5EF4-FFF2-40B4-BE49-F238E27FC236}">
                <a16:creationId xmlns:a16="http://schemas.microsoft.com/office/drawing/2014/main" id="{DAB226EC-3762-F0A9-DFAB-074E498304E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Our App and our Platform is completely unique where we have best solutions</a:t>
            </a:r>
          </a:p>
          <a:p>
            <a:pPr algn="l">
              <a:buFont typeface="Arial" panose="020B0604020202020204" pitchFamily="34" charset="0"/>
              <a:buChar char="•"/>
            </a:pPr>
            <a:r>
              <a:rPr lang="en-US" b="0" i="0" dirty="0">
                <a:solidFill>
                  <a:srgbClr val="374151"/>
                </a:solidFill>
                <a:effectLst/>
                <a:latin typeface="Söhne"/>
              </a:rPr>
              <a:t> </a:t>
            </a:r>
            <a:r>
              <a:rPr lang="en-US" dirty="0">
                <a:solidFill>
                  <a:srgbClr val="374151"/>
                </a:solidFill>
                <a:latin typeface="Söhne"/>
              </a:rPr>
              <a:t>May be some other apps are also exist similar to our App but we assure that in our app we have more features</a:t>
            </a:r>
            <a:r>
              <a:rPr lang="en-US" b="0" i="0" dirty="0">
                <a:solidFill>
                  <a:srgbClr val="374151"/>
                </a:solidFill>
                <a:effectLst/>
                <a:latin typeface="Söhne"/>
              </a:rPr>
              <a:t>.</a:t>
            </a:r>
          </a:p>
          <a:p>
            <a:pPr algn="l">
              <a:buFont typeface="Arial" panose="020B0604020202020204" pitchFamily="34" charset="0"/>
              <a:buChar char="•"/>
            </a:pPr>
            <a:r>
              <a:rPr lang="en-US" dirty="0">
                <a:solidFill>
                  <a:srgbClr val="374151"/>
                </a:solidFill>
                <a:latin typeface="Söhne"/>
              </a:rPr>
              <a:t>To find a best professionals In time  and to find a highly experienced professionals our platform is a best way</a:t>
            </a:r>
          </a:p>
          <a:p>
            <a:pPr algn="l">
              <a:buFont typeface="Arial" panose="020B0604020202020204" pitchFamily="34" charset="0"/>
              <a:buChar char="•"/>
            </a:pPr>
            <a:r>
              <a:rPr lang="en-US" b="0" i="0" dirty="0">
                <a:solidFill>
                  <a:srgbClr val="374151"/>
                </a:solidFill>
                <a:effectLst/>
                <a:latin typeface="Söhne"/>
              </a:rPr>
              <a:t>We have many features like ratings , Advance slot bookings , Online deals , video call Site visiting , finding professionals nearby .</a:t>
            </a:r>
          </a:p>
          <a:p>
            <a:endParaRPr lang="en-US" dirty="0"/>
          </a:p>
        </p:txBody>
      </p:sp>
      <p:pic>
        <p:nvPicPr>
          <p:cNvPr id="4" name="Google Shape;76;p16">
            <a:extLst>
              <a:ext uri="{FF2B5EF4-FFF2-40B4-BE49-F238E27FC236}">
                <a16:creationId xmlns:a16="http://schemas.microsoft.com/office/drawing/2014/main" id="{EF79A097-6B4A-C6A2-2915-FB08CA2FEDA8}"/>
              </a:ext>
            </a:extLst>
          </p:cNvPr>
          <p:cNvPicPr preferRelativeResize="0"/>
          <p:nvPr/>
        </p:nvPicPr>
        <p:blipFill>
          <a:blip r:embed="rId2">
            <a:alphaModFix/>
          </a:blip>
          <a:stretch>
            <a:fillRect/>
          </a:stretch>
        </p:blipFill>
        <p:spPr>
          <a:xfrm>
            <a:off x="11692106" y="6422572"/>
            <a:ext cx="426101" cy="426100"/>
          </a:xfrm>
          <a:prstGeom prst="rect">
            <a:avLst/>
          </a:prstGeom>
          <a:noFill/>
          <a:ln>
            <a:noFill/>
          </a:ln>
        </p:spPr>
      </p:pic>
    </p:spTree>
    <p:extLst>
      <p:ext uri="{BB962C8B-B14F-4D97-AF65-F5344CB8AC3E}">
        <p14:creationId xmlns:p14="http://schemas.microsoft.com/office/powerpoint/2010/main" val="191332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0098-04F7-4A2B-B8A8-C223FA7F1EE6}"/>
              </a:ext>
            </a:extLst>
          </p:cNvPr>
          <p:cNvSpPr>
            <a:spLocks noGrp="1"/>
          </p:cNvSpPr>
          <p:nvPr>
            <p:ph type="title"/>
          </p:nvPr>
        </p:nvSpPr>
        <p:spPr>
          <a:xfrm>
            <a:off x="838200" y="365125"/>
            <a:ext cx="10515600" cy="1325563"/>
          </a:xfrm>
        </p:spPr>
        <p:txBody>
          <a:bodyPr/>
          <a:lstStyle/>
          <a:p>
            <a:r>
              <a:rPr lang="en-IN" b="1" dirty="0">
                <a:latin typeface="Söhne"/>
              </a:rPr>
              <a:t>Go To Market Plan </a:t>
            </a:r>
          </a:p>
        </p:txBody>
      </p:sp>
      <p:sp>
        <p:nvSpPr>
          <p:cNvPr id="3" name="Content Placeholder 2">
            <a:extLst>
              <a:ext uri="{FF2B5EF4-FFF2-40B4-BE49-F238E27FC236}">
                <a16:creationId xmlns:a16="http://schemas.microsoft.com/office/drawing/2014/main" id="{BA1600CA-4A46-4EB5-95D0-A3D349BAF49C}"/>
              </a:ext>
            </a:extLst>
          </p:cNvPr>
          <p:cNvSpPr>
            <a:spLocks noGrp="1"/>
          </p:cNvSpPr>
          <p:nvPr>
            <p:ph idx="1"/>
          </p:nvPr>
        </p:nvSpPr>
        <p:spPr>
          <a:xfrm>
            <a:off x="713072" y="1524607"/>
            <a:ext cx="10515600" cy="5111015"/>
          </a:xfrm>
        </p:spPr>
        <p:txBody>
          <a:bodyPr>
            <a:normAutofit/>
          </a:bodyPr>
          <a:lstStyle/>
          <a:p>
            <a:pPr algn="l"/>
            <a:r>
              <a:rPr lang="en-US" sz="2200" i="0" dirty="0">
                <a:solidFill>
                  <a:srgbClr val="374151"/>
                </a:solidFill>
                <a:effectLst/>
              </a:rPr>
              <a:t>Target Audience:</a:t>
            </a:r>
          </a:p>
          <a:p>
            <a:pPr algn="l"/>
            <a:r>
              <a:rPr lang="en-US" sz="2200" dirty="0">
                <a:solidFill>
                  <a:srgbClr val="374151"/>
                </a:solidFill>
              </a:rPr>
              <a:t>In our App Target Audience are people who are seeking and searching for professionals</a:t>
            </a:r>
            <a:endParaRPr lang="en-US" sz="2200" i="0" dirty="0">
              <a:solidFill>
                <a:srgbClr val="374151"/>
              </a:solidFill>
              <a:effectLst/>
            </a:endParaRPr>
          </a:p>
          <a:p>
            <a:pPr lvl="1"/>
            <a:endParaRPr lang="en-US" sz="2200" b="0" i="0" dirty="0">
              <a:solidFill>
                <a:srgbClr val="374151"/>
              </a:solidFill>
              <a:effectLst/>
            </a:endParaRPr>
          </a:p>
          <a:p>
            <a:pPr algn="l"/>
            <a:r>
              <a:rPr lang="en-US" sz="2200" i="0" dirty="0">
                <a:solidFill>
                  <a:srgbClr val="374151"/>
                </a:solidFill>
                <a:effectLst/>
              </a:rPr>
              <a:t>Channels:</a:t>
            </a:r>
          </a:p>
          <a:p>
            <a:pPr lvl="1"/>
            <a:r>
              <a:rPr lang="en-US" sz="2200" b="0" i="0" dirty="0">
                <a:solidFill>
                  <a:srgbClr val="374151"/>
                </a:solidFill>
                <a:effectLst/>
              </a:rPr>
              <a:t>digital marketing, content marketing, social media, email, partnerships, events).</a:t>
            </a:r>
          </a:p>
          <a:p>
            <a:pPr lvl="1"/>
            <a:r>
              <a:rPr lang="en-US" sz="2200" dirty="0">
                <a:solidFill>
                  <a:srgbClr val="374151"/>
                </a:solidFill>
              </a:rPr>
              <a:t>Basically our app is on Social Media , so up Channels are much needed</a:t>
            </a:r>
            <a:r>
              <a:rPr lang="en-US" sz="2200" b="0" i="0" dirty="0">
                <a:solidFill>
                  <a:srgbClr val="374151"/>
                </a:solidFill>
                <a:effectLst/>
              </a:rPr>
              <a:t>.</a:t>
            </a:r>
          </a:p>
          <a:p>
            <a:pPr algn="l"/>
            <a:r>
              <a:rPr lang="en-US" sz="2200" i="0" dirty="0">
                <a:solidFill>
                  <a:srgbClr val="374151"/>
                </a:solidFill>
                <a:effectLst/>
              </a:rPr>
              <a:t>Customer Acquisition Strategy:</a:t>
            </a:r>
          </a:p>
          <a:p>
            <a:pPr lvl="1"/>
            <a:r>
              <a:rPr lang="en-US" sz="2200" dirty="0">
                <a:solidFill>
                  <a:srgbClr val="374151"/>
                </a:solidFill>
              </a:rPr>
              <a:t>At present we are not decided to collaborate with anyone</a:t>
            </a:r>
            <a:endParaRPr lang="en-US" sz="2200" b="0" i="0" dirty="0">
              <a:solidFill>
                <a:srgbClr val="374151"/>
              </a:solidFill>
              <a:effectLst/>
            </a:endParaRPr>
          </a:p>
          <a:p>
            <a:endParaRPr lang="en-US" sz="2000" dirty="0"/>
          </a:p>
        </p:txBody>
      </p:sp>
      <p:pic>
        <p:nvPicPr>
          <p:cNvPr id="5" name="Google Shape;76;p16">
            <a:extLst>
              <a:ext uri="{FF2B5EF4-FFF2-40B4-BE49-F238E27FC236}">
                <a16:creationId xmlns:a16="http://schemas.microsoft.com/office/drawing/2014/main" id="{02B81DC1-FC1D-7AD6-291A-EA529F22A8B3}"/>
              </a:ext>
            </a:extLst>
          </p:cNvPr>
          <p:cNvPicPr preferRelativeResize="0"/>
          <p:nvPr/>
        </p:nvPicPr>
        <p:blipFill>
          <a:blip r:embed="rId2">
            <a:alphaModFix/>
          </a:blip>
          <a:stretch>
            <a:fillRect/>
          </a:stretch>
        </p:blipFill>
        <p:spPr>
          <a:xfrm>
            <a:off x="11692106" y="6422572"/>
            <a:ext cx="426101" cy="426100"/>
          </a:xfrm>
          <a:prstGeom prst="rect">
            <a:avLst/>
          </a:prstGeom>
          <a:noFill/>
          <a:ln>
            <a:noFill/>
          </a:ln>
        </p:spPr>
      </p:pic>
    </p:spTree>
    <p:extLst>
      <p:ext uri="{BB962C8B-B14F-4D97-AF65-F5344CB8AC3E}">
        <p14:creationId xmlns:p14="http://schemas.microsoft.com/office/powerpoint/2010/main" val="88283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AA09-7C29-49C7-979B-83125F0910E9}"/>
              </a:ext>
            </a:extLst>
          </p:cNvPr>
          <p:cNvSpPr>
            <a:spLocks noGrp="1"/>
          </p:cNvSpPr>
          <p:nvPr>
            <p:ph type="title"/>
          </p:nvPr>
        </p:nvSpPr>
        <p:spPr>
          <a:xfrm>
            <a:off x="838200" y="365125"/>
            <a:ext cx="10515600" cy="1325563"/>
          </a:xfrm>
        </p:spPr>
        <p:txBody>
          <a:bodyPr/>
          <a:lstStyle/>
          <a:p>
            <a:r>
              <a:rPr lang="en-US" b="1" dirty="0">
                <a:latin typeface="Söhne"/>
              </a:rPr>
              <a:t>APP FEATURES</a:t>
            </a:r>
            <a:r>
              <a:rPr lang="en-US" b="1" i="0" dirty="0">
                <a:effectLst/>
                <a:latin typeface="Söhne"/>
              </a:rPr>
              <a:t>:</a:t>
            </a:r>
            <a:endParaRPr lang="en-IN" dirty="0"/>
          </a:p>
        </p:txBody>
      </p:sp>
      <p:sp>
        <p:nvSpPr>
          <p:cNvPr id="3" name="Content Placeholder 2">
            <a:extLst>
              <a:ext uri="{FF2B5EF4-FFF2-40B4-BE49-F238E27FC236}">
                <a16:creationId xmlns:a16="http://schemas.microsoft.com/office/drawing/2014/main" id="{B3FEC47A-6DD9-4B2B-BFBB-5B69F803A3E2}"/>
              </a:ext>
            </a:extLst>
          </p:cNvPr>
          <p:cNvSpPr>
            <a:spLocks noGrp="1"/>
          </p:cNvSpPr>
          <p:nvPr>
            <p:ph idx="1"/>
          </p:nvPr>
        </p:nvSpPr>
        <p:spPr>
          <a:xfrm>
            <a:off x="838200" y="1825625"/>
            <a:ext cx="10515600" cy="4351338"/>
          </a:xfrm>
        </p:spPr>
        <p:txBody>
          <a:bodyPr>
            <a:normAutofit fontScale="55000" lnSpcReduction="20000"/>
          </a:bodyPr>
          <a:lstStyle/>
          <a:p>
            <a:pPr marL="0" indent="0" algn="l">
              <a:buNone/>
            </a:pPr>
            <a:r>
              <a:rPr lang="en-US" b="0" i="0" dirty="0">
                <a:solidFill>
                  <a:srgbClr val="374151"/>
                </a:solidFill>
                <a:effectLst/>
                <a:latin typeface="Söhne"/>
              </a:rPr>
              <a:t>An app designed to find nearby professionals often combines several key features to help users make informed decisions. Here’s a general overview of how such an app might work:</a:t>
            </a:r>
          </a:p>
          <a:p>
            <a:pPr marL="0" indent="0" algn="l">
              <a:buNone/>
            </a:pPr>
            <a:endParaRPr lang="en-US" b="0" i="0" dirty="0">
              <a:solidFill>
                <a:srgbClr val="374151"/>
              </a:solidFill>
              <a:effectLst/>
              <a:latin typeface="Söhne"/>
            </a:endParaRPr>
          </a:p>
          <a:p>
            <a:pPr marL="514350" indent="-514350" algn="l">
              <a:buAutoNum type="arabicPeriod"/>
            </a:pPr>
            <a:r>
              <a:rPr lang="en-US" b="0" i="0" dirty="0">
                <a:solidFill>
                  <a:srgbClr val="374151"/>
                </a:solidFill>
                <a:effectLst/>
                <a:latin typeface="Söhne"/>
              </a:rPr>
              <a:t>*Search Functionality*: Users can input their location or allow the app to use their GPS to find professionals in their vicinity. They can often filter results based on the type of service needed (e.g., plumber, electrician, tutor).</a:t>
            </a:r>
          </a:p>
          <a:p>
            <a:pPr marL="514350" indent="-514350" algn="l">
              <a:buAutoNum type="arabicPeriod"/>
            </a:pPr>
            <a:r>
              <a:rPr lang="en-US" b="0" i="0" dirty="0">
                <a:solidFill>
                  <a:srgbClr val="374151"/>
                </a:solidFill>
                <a:effectLst/>
                <a:latin typeface="Söhne"/>
              </a:rPr>
              <a:t>*Ratings and Reviews*: The app typically includes a rating system where previous clients can leave reviews and rate the professionals based on their experiences. This helps users gauge the quality of service before making a decision.</a:t>
            </a:r>
          </a:p>
          <a:p>
            <a:pPr marL="514350" indent="-514350" algn="l">
              <a:buAutoNum type="arabicPeriod"/>
            </a:pPr>
            <a:r>
              <a:rPr lang="en-US" dirty="0">
                <a:solidFill>
                  <a:srgbClr val="374151"/>
                </a:solidFill>
                <a:latin typeface="Söhne"/>
              </a:rPr>
              <a:t>*</a:t>
            </a:r>
            <a:r>
              <a:rPr lang="en-US" b="0" i="0" dirty="0">
                <a:solidFill>
                  <a:srgbClr val="374151"/>
                </a:solidFill>
                <a:effectLst/>
                <a:latin typeface="Söhne"/>
              </a:rPr>
              <a:t>Portfolio or Past Work*: Professionals may showcase examples of their previous work through a portfolio section. This could include photos, project descriptions, or case studies, allowing users to assess their skills and expertise.</a:t>
            </a:r>
          </a:p>
          <a:p>
            <a:pPr marL="514350" indent="-514350" algn="l">
              <a:buAutoNum type="arabicPeriod"/>
            </a:pPr>
            <a:r>
              <a:rPr lang="en-US" b="0" i="0" dirty="0">
                <a:solidFill>
                  <a:srgbClr val="374151"/>
                </a:solidFill>
                <a:effectLst/>
                <a:latin typeface="Söhne"/>
              </a:rPr>
              <a:t>*Profiles and Credentials*: Each professional has a detailed profile that includes their qualifications, certifications, and specializations. This helps users verify their expertise and reliability.</a:t>
            </a:r>
          </a:p>
          <a:p>
            <a:pPr marL="514350" indent="-514350" algn="l">
              <a:buAutoNum type="arabicPeriod"/>
            </a:pPr>
            <a:r>
              <a:rPr lang="en-US" b="0" i="0" dirty="0">
                <a:solidFill>
                  <a:srgbClr val="374151"/>
                </a:solidFill>
                <a:effectLst/>
                <a:latin typeface="Söhne"/>
              </a:rPr>
              <a:t>*Booking and Communication*: The app might provide a way to book appointments directly and communicate with professionals through messaging or call features within the app.</a:t>
            </a:r>
          </a:p>
          <a:p>
            <a:pPr marL="514350" indent="-514350" algn="l">
              <a:buAutoNum type="arabicPeriod"/>
            </a:pPr>
            <a:r>
              <a:rPr lang="en-US" b="0" i="0" dirty="0">
                <a:solidFill>
                  <a:srgbClr val="374151"/>
                </a:solidFill>
                <a:effectLst/>
                <a:latin typeface="Söhne"/>
              </a:rPr>
              <a:t>*Pricing and Estimates*: Some apps offer tools to get price estimates or see the professional's standard rates, which helps users plan their budget . Overall, the app aims to streamline the process of finding and hiring professionals by providing comprehensive information and user feedback in one convenient platform..</a:t>
            </a:r>
          </a:p>
        </p:txBody>
      </p:sp>
      <p:pic>
        <p:nvPicPr>
          <p:cNvPr id="6" name="Google Shape;76;p16">
            <a:extLst>
              <a:ext uri="{FF2B5EF4-FFF2-40B4-BE49-F238E27FC236}">
                <a16:creationId xmlns:a16="http://schemas.microsoft.com/office/drawing/2014/main" id="{95E4EB3A-9374-7A61-840D-D3421A8D1965}"/>
              </a:ext>
            </a:extLst>
          </p:cNvPr>
          <p:cNvPicPr preferRelativeResize="0"/>
          <p:nvPr/>
        </p:nvPicPr>
        <p:blipFill>
          <a:blip r:embed="rId2">
            <a:alphaModFix/>
          </a:blip>
          <a:stretch>
            <a:fillRect/>
          </a:stretch>
        </p:blipFill>
        <p:spPr>
          <a:xfrm>
            <a:off x="11692106" y="6422572"/>
            <a:ext cx="426101" cy="426100"/>
          </a:xfrm>
          <a:prstGeom prst="rect">
            <a:avLst/>
          </a:prstGeom>
          <a:noFill/>
          <a:ln>
            <a:noFill/>
          </a:ln>
        </p:spPr>
      </p:pic>
    </p:spTree>
    <p:extLst>
      <p:ext uri="{BB962C8B-B14F-4D97-AF65-F5344CB8AC3E}">
        <p14:creationId xmlns:p14="http://schemas.microsoft.com/office/powerpoint/2010/main" val="286429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2DBE1-60FA-B5CE-DC26-813D3F0E5616}"/>
              </a:ext>
            </a:extLst>
          </p:cNvPr>
          <p:cNvSpPr>
            <a:spLocks noGrp="1"/>
          </p:cNvSpPr>
          <p:nvPr>
            <p:ph type="title"/>
          </p:nvPr>
        </p:nvSpPr>
        <p:spPr/>
        <p:txBody>
          <a:bodyPr/>
          <a:lstStyle/>
          <a:p>
            <a:r>
              <a:rPr lang="en-US" dirty="0"/>
              <a:t>FINANCIAL PROJECTIONS :-</a:t>
            </a:r>
            <a:endParaRPr lang="en-IN" dirty="0"/>
          </a:p>
        </p:txBody>
      </p:sp>
      <p:sp>
        <p:nvSpPr>
          <p:cNvPr id="3" name="Content Placeholder 2">
            <a:extLst>
              <a:ext uri="{FF2B5EF4-FFF2-40B4-BE49-F238E27FC236}">
                <a16:creationId xmlns:a16="http://schemas.microsoft.com/office/drawing/2014/main" id="{5FCD0351-4D5E-82EF-F5E3-F797218D6270}"/>
              </a:ext>
            </a:extLst>
          </p:cNvPr>
          <p:cNvSpPr>
            <a:spLocks noGrp="1"/>
          </p:cNvSpPr>
          <p:nvPr>
            <p:ph idx="1"/>
          </p:nvPr>
        </p:nvSpPr>
        <p:spPr/>
        <p:txBody>
          <a:bodyPr>
            <a:normAutofit fontScale="92500" lnSpcReduction="20000"/>
          </a:bodyPr>
          <a:lstStyle/>
          <a:p>
            <a:r>
              <a:rPr lang="en-US" dirty="0"/>
              <a:t>App Software – 30K -50K</a:t>
            </a:r>
          </a:p>
          <a:p>
            <a:r>
              <a:rPr lang="en-US" dirty="0"/>
              <a:t>App </a:t>
            </a:r>
            <a:r>
              <a:rPr lang="en-US" dirty="0" err="1"/>
              <a:t>Maintence</a:t>
            </a:r>
            <a:r>
              <a:rPr lang="en-US" dirty="0"/>
              <a:t> – 20k</a:t>
            </a:r>
          </a:p>
          <a:p>
            <a:r>
              <a:rPr lang="en-US" dirty="0"/>
              <a:t>Digital marketing , Advertising – 30k</a:t>
            </a:r>
          </a:p>
          <a:p>
            <a:r>
              <a:rPr lang="en-US" dirty="0"/>
              <a:t>Revenue Streams</a:t>
            </a:r>
          </a:p>
          <a:p>
            <a:r>
              <a:rPr lang="en-US" dirty="0"/>
              <a:t>Commission Fees: A percentage of each transaction made through the app.</a:t>
            </a:r>
          </a:p>
          <a:p>
            <a:r>
              <a:rPr lang="en-US" dirty="0"/>
              <a:t>Subscription Fees: Charges for premium features or access to exclusive services (both for users and professionals).</a:t>
            </a:r>
          </a:p>
          <a:p>
            <a:r>
              <a:rPr lang="en-US" dirty="0"/>
              <a:t>Listing Fees: Fees for professionals to list their services on the app.</a:t>
            </a:r>
          </a:p>
          <a:p>
            <a:pPr marL="0" indent="0">
              <a:buNone/>
            </a:pPr>
            <a:r>
              <a:rPr lang="en-US" dirty="0"/>
              <a:t>Advertising: Revenue from in-app ads or featured placements for professionals.</a:t>
            </a:r>
          </a:p>
          <a:p>
            <a:pPr marL="0" indent="0">
              <a:buNone/>
            </a:pPr>
            <a:r>
              <a:rPr lang="en-US" dirty="0"/>
              <a:t>Freemium Features: Additional features or services available for a fee.</a:t>
            </a:r>
            <a:endParaRPr lang="en-IN" dirty="0"/>
          </a:p>
        </p:txBody>
      </p:sp>
    </p:spTree>
    <p:extLst>
      <p:ext uri="{BB962C8B-B14F-4D97-AF65-F5344CB8AC3E}">
        <p14:creationId xmlns:p14="http://schemas.microsoft.com/office/powerpoint/2010/main" val="55453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6D2D-3634-5335-F617-59D7491CEFAC}"/>
              </a:ext>
            </a:extLst>
          </p:cNvPr>
          <p:cNvSpPr>
            <a:spLocks noGrp="1"/>
          </p:cNvSpPr>
          <p:nvPr>
            <p:ph type="title"/>
          </p:nvPr>
        </p:nvSpPr>
        <p:spPr/>
        <p:txBody>
          <a:bodyPr/>
          <a:lstStyle/>
          <a:p>
            <a:r>
              <a:rPr lang="en-US" dirty="0"/>
              <a:t>Expenses :-</a:t>
            </a:r>
            <a:endParaRPr lang="en-IN" dirty="0"/>
          </a:p>
        </p:txBody>
      </p:sp>
      <p:sp>
        <p:nvSpPr>
          <p:cNvPr id="3" name="Content Placeholder 2">
            <a:extLst>
              <a:ext uri="{FF2B5EF4-FFF2-40B4-BE49-F238E27FC236}">
                <a16:creationId xmlns:a16="http://schemas.microsoft.com/office/drawing/2014/main" id="{59CEE4F2-EC7A-19D6-F278-0D378F48E224}"/>
              </a:ext>
            </a:extLst>
          </p:cNvPr>
          <p:cNvSpPr>
            <a:spLocks noGrp="1"/>
          </p:cNvSpPr>
          <p:nvPr>
            <p:ph idx="1"/>
          </p:nvPr>
        </p:nvSpPr>
        <p:spPr/>
        <p:txBody>
          <a:bodyPr/>
          <a:lstStyle/>
          <a:p>
            <a:r>
              <a:rPr lang="en-US" dirty="0"/>
              <a:t>:Development: 100,000 </a:t>
            </a:r>
            <a:r>
              <a:rPr lang="en-US" dirty="0" err="1"/>
              <a:t>intial</a:t>
            </a:r>
            <a:r>
              <a:rPr lang="en-US" dirty="0"/>
              <a:t>.</a:t>
            </a:r>
          </a:p>
          <a:p>
            <a:r>
              <a:rPr lang="en-US" dirty="0"/>
              <a:t>Operational: 5,000 x 12 months = 60,000.</a:t>
            </a:r>
          </a:p>
          <a:p>
            <a:r>
              <a:rPr lang="en-US" dirty="0"/>
              <a:t>Marketing: 20,000 initial + (5,000 x 12 months) = 80,000.</a:t>
            </a:r>
          </a:p>
          <a:p>
            <a:r>
              <a:rPr lang="en-US" dirty="0"/>
              <a:t>Customer Support: 3,000 x 12 months = 36,000.</a:t>
            </a:r>
          </a:p>
          <a:p>
            <a:r>
              <a:rPr lang="en-US" dirty="0"/>
              <a:t>Profitability:</a:t>
            </a:r>
          </a:p>
          <a:p>
            <a:r>
              <a:rPr lang="en-US" dirty="0"/>
              <a:t>Gross Profit: Revenue - Cost of Goods Sold (COGS) related to transactions.</a:t>
            </a:r>
          </a:p>
          <a:p>
            <a:r>
              <a:rPr lang="en-US" dirty="0"/>
              <a:t>Net Profit: Gross Profit - Operating Expenses.</a:t>
            </a:r>
            <a:endParaRPr lang="en-IN" dirty="0"/>
          </a:p>
        </p:txBody>
      </p:sp>
    </p:spTree>
    <p:extLst>
      <p:ext uri="{BB962C8B-B14F-4D97-AF65-F5344CB8AC3E}">
        <p14:creationId xmlns:p14="http://schemas.microsoft.com/office/powerpoint/2010/main" val="79453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1000</Words>
  <Application>Microsoft Office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Lato</vt:lpstr>
      <vt:lpstr>Söhne</vt:lpstr>
      <vt:lpstr>Office Theme</vt:lpstr>
      <vt:lpstr>PowerPoint Presentation</vt:lpstr>
      <vt:lpstr>STARTUP DETAILS</vt:lpstr>
      <vt:lpstr>Problem Statement:</vt:lpstr>
      <vt:lpstr>Solution:</vt:lpstr>
      <vt:lpstr>Unique Value Proposition</vt:lpstr>
      <vt:lpstr>Go To Market Plan </vt:lpstr>
      <vt:lpstr>APP FEATURES:</vt:lpstr>
      <vt:lpstr>FINANCIAL PROJECTIONS :-</vt:lpstr>
      <vt:lpstr>Expenses :-</vt:lpstr>
      <vt:lpstr>The Ask:</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Kavitake</dc:creator>
  <cp:lastModifiedBy>Mohammad Arif</cp:lastModifiedBy>
  <cp:revision>8</cp:revision>
  <dcterms:created xsi:type="dcterms:W3CDTF">2023-12-27T05:04:55Z</dcterms:created>
  <dcterms:modified xsi:type="dcterms:W3CDTF">2024-08-09T03:00:32Z</dcterms:modified>
</cp:coreProperties>
</file>