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88150" cy="100203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fTA5VlIr9TkGwLKcZj6XQ4TA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4775" y="750888"/>
            <a:ext cx="6678613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anchorCtr="0" anchor="t" bIns="96600" lIns="96600" spcFirstLastPara="1" rIns="96600" wrap="square" tIns="966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GB" sz="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 rot="10800000">
            <a:off x="1443560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/>
          <p:nvPr/>
        </p:nvSpPr>
        <p:spPr>
          <a:xfrm>
            <a:off x="3289233" y="4869517"/>
            <a:ext cx="25314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@2023, BJIT Group. All Rights Reserved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>
            <p:ph idx="2" type="pic"/>
          </p:nvPr>
        </p:nvSpPr>
        <p:spPr>
          <a:xfrm>
            <a:off x="4395218" y="0"/>
            <a:ext cx="474878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5137729" y="0"/>
            <a:ext cx="4006272" cy="40708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>
            <p:ph idx="2" type="pic"/>
          </p:nvPr>
        </p:nvSpPr>
        <p:spPr>
          <a:xfrm>
            <a:off x="869054" y="0"/>
            <a:ext cx="2869663" cy="346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Blank" showMasterSp="0">
  <p:cSld name="18_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>
            <p:ph idx="2" type="pic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GB" sz="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14"/>
          <p:cNvCxnSpPr/>
          <p:nvPr/>
        </p:nvCxnSpPr>
        <p:spPr>
          <a:xfrm rot="10800000">
            <a:off x="1443560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400" y="4595150"/>
            <a:ext cx="594521" cy="4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3289233" y="4869517"/>
            <a:ext cx="25314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@2023, BJIT Group. All Rights Reserved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7742079" y="1"/>
            <a:ext cx="1401976" cy="1228741"/>
            <a:chOff x="8694056" y="0"/>
            <a:chExt cx="3497944" cy="3554357"/>
          </a:xfrm>
        </p:grpSpPr>
        <p:sp>
          <p:nvSpPr>
            <p:cNvPr id="7" name="Google Shape;7;p9"/>
            <p:cNvSpPr/>
            <p:nvPr/>
          </p:nvSpPr>
          <p:spPr>
            <a:xfrm>
              <a:off x="8694056" y="1"/>
              <a:ext cx="3497943" cy="3554356"/>
            </a:xfrm>
            <a:custGeom>
              <a:rect b="b" l="l" r="r" t="t"/>
              <a:pathLst>
                <a:path extrusionOk="0" h="914400" w="899887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8F8F8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10117184" y="0"/>
              <a:ext cx="2074816" cy="2108278"/>
            </a:xfrm>
            <a:custGeom>
              <a:rect b="b" l="l" r="r" t="t"/>
              <a:pathLst>
                <a:path extrusionOk="0" h="914400" w="899887">
                  <a:moveTo>
                    <a:pt x="45830" y="0"/>
                  </a:moveTo>
                  <a:lnTo>
                    <a:pt x="899887" y="0"/>
                  </a:lnTo>
                  <a:lnTo>
                    <a:pt x="899887" y="873075"/>
                  </a:lnTo>
                  <a:lnTo>
                    <a:pt x="810933" y="900688"/>
                  </a:lnTo>
                  <a:cubicBezTo>
                    <a:pt x="766997" y="909679"/>
                    <a:pt x="721507" y="914400"/>
                    <a:pt x="674914" y="914400"/>
                  </a:cubicBezTo>
                  <a:cubicBezTo>
                    <a:pt x="302169" y="914400"/>
                    <a:pt x="0" y="612231"/>
                    <a:pt x="0" y="239486"/>
                  </a:cubicBezTo>
                  <a:cubicBezTo>
                    <a:pt x="0" y="192893"/>
                    <a:pt x="4721" y="147403"/>
                    <a:pt x="13712" y="10346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9"/>
          <p:cNvSpPr/>
          <p:nvPr/>
        </p:nvSpPr>
        <p:spPr>
          <a:xfrm>
            <a:off x="8689961" y="0"/>
            <a:ext cx="452193" cy="397764"/>
          </a:xfrm>
          <a:custGeom>
            <a:rect b="b" l="l" r="r" t="t"/>
            <a:pathLst>
              <a:path extrusionOk="0" h="914400" w="899887">
                <a:moveTo>
                  <a:pt x="45830" y="0"/>
                </a:moveTo>
                <a:lnTo>
                  <a:pt x="899887" y="0"/>
                </a:lnTo>
                <a:lnTo>
                  <a:pt x="899887" y="873075"/>
                </a:lnTo>
                <a:lnTo>
                  <a:pt x="810933" y="900688"/>
                </a:lnTo>
                <a:cubicBezTo>
                  <a:pt x="766997" y="909679"/>
                  <a:pt x="721507" y="914400"/>
                  <a:pt x="674914" y="914400"/>
                </a:cubicBezTo>
                <a:cubicBezTo>
                  <a:pt x="302169" y="914400"/>
                  <a:pt x="0" y="612231"/>
                  <a:pt x="0" y="239486"/>
                </a:cubicBezTo>
                <a:cubicBezTo>
                  <a:pt x="0" y="192893"/>
                  <a:pt x="4721" y="147403"/>
                  <a:pt x="13712" y="1034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9"/>
          <p:cNvSpPr/>
          <p:nvPr/>
        </p:nvSpPr>
        <p:spPr>
          <a:xfrm>
            <a:off x="1" y="1"/>
            <a:ext cx="434339" cy="51434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 txBox="1"/>
          <p:nvPr/>
        </p:nvSpPr>
        <p:spPr>
          <a:xfrm flipH="1" rot="-5400000">
            <a:off x="-1151283" y="2467874"/>
            <a:ext cx="27369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www.bjitgroup.com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uwJRSe18HQgQmm5ffxN7QDMa-Ab5-xuX/edit#gid=112081075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Mvn2xt23nJOGrQ9-l3hPmYf_qriko1fn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G6bCDfs1aVG3MTOWT2EZ9AW_dy_vFN8D/edit#gid=114538671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DABXkoScVXrCuxhKYjWASeAon0n8R0fg/edit#gid=316902924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uRugLbr2rcLyxxAey6V5l_wploMBUEz_/edit#gid=262143936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Image Placeholder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4273" y="0"/>
            <a:ext cx="9189093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761551" y="2288130"/>
            <a:ext cx="5276850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DRIVER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2105599" y="1921171"/>
            <a:ext cx="5097780" cy="1392555"/>
            <a:chOff x="4713542" y="4227741"/>
            <a:chExt cx="13154132" cy="3046801"/>
          </a:xfrm>
        </p:grpSpPr>
        <p:grpSp>
          <p:nvGrpSpPr>
            <p:cNvPr id="97" name="Google Shape;97;p1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98" name="Google Shape;98;p1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0" name="Google Shape;100;p1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101" name="Google Shape;101;p1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3" name="Google Shape;103;p1"/>
          <p:cNvSpPr txBox="1"/>
          <p:nvPr/>
        </p:nvSpPr>
        <p:spPr>
          <a:xfrm>
            <a:off x="2025212" y="1437294"/>
            <a:ext cx="3038829" cy="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25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Approaches on</a:t>
            </a:r>
            <a:endParaRPr b="0" i="0" sz="25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6364513" y="4714874"/>
            <a:ext cx="2422767" cy="22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Full Name | 26-September-2023</a:t>
            </a:r>
            <a:endParaRPr b="0" i="0" sz="12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Logo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15" y="76893"/>
            <a:ext cx="848656" cy="9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lang="en-GB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 b="0" i="0" sz="2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72160" y="869315"/>
            <a:ext cx="828484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Project Summary-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592650" y="1488225"/>
            <a:ext cx="7062600" cy="278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DRIVER - Data for Road Incident Visualization Evaluation and Reporting.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To enhance road safety by efficiently collecting, analyzing, and reporting road crash data incidents.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Developed, deployed, and piloted by the World Bank and GRSF (Global Road Safety Facility).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Test plan,Test case estimation,Test case preparation and Design,Test case execution,QA Report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513442" y="869336"/>
            <a:ext cx="854347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Estimation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462500" y="1396925"/>
            <a:ext cx="610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Test Estimation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496700" y="2104025"/>
            <a:ext cx="6414300" cy="1694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Estimated Testcase Number :102</a:t>
            </a:r>
            <a:endParaRPr b="1" sz="1500">
              <a:solidFill>
                <a:schemeClr val="dk1"/>
              </a:solidFill>
              <a:highlight>
                <a:srgbClr val="C9DA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Test Case Writing : 99</a:t>
            </a:r>
            <a:endParaRPr b="1" sz="1500">
              <a:solidFill>
                <a:schemeClr val="dk1"/>
              </a:solidFill>
              <a:highlight>
                <a:srgbClr val="C9DA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Duration estimated for test case Preparation :5.1 (Total Man Day)</a:t>
            </a:r>
            <a:endParaRPr b="1" sz="1500">
              <a:solidFill>
                <a:schemeClr val="dk1"/>
              </a:solidFill>
              <a:highlight>
                <a:srgbClr val="C9DA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lang="en-GB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 b="0" i="0" sz="2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13442" y="869336"/>
            <a:ext cx="854347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Plan in a brief-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994900" y="1442550"/>
            <a:ext cx="7082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Test Plan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853750" y="1971250"/>
            <a:ext cx="5004900" cy="181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Test objectives for Driver.</a:t>
            </a:r>
            <a:endParaRPr b="1" sz="1500">
              <a:solidFill>
                <a:schemeClr val="dk1"/>
              </a:solidFill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Test strategy.</a:t>
            </a:r>
            <a:endParaRPr b="1" sz="1500">
              <a:solidFill>
                <a:schemeClr val="dk1"/>
              </a:solidFill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Test environment.</a:t>
            </a:r>
            <a:endParaRPr b="1" sz="1500">
              <a:solidFill>
                <a:schemeClr val="dk1"/>
              </a:solidFill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Entry and exit criteria for Testing.</a:t>
            </a:r>
            <a:endParaRPr b="1" sz="1500">
              <a:solidFill>
                <a:schemeClr val="dk1"/>
              </a:solidFill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highlight>
                  <a:srgbClr val="D0E0E3"/>
                </a:highlight>
                <a:latin typeface="Calibri"/>
                <a:ea typeface="Calibri"/>
                <a:cs typeface="Calibri"/>
                <a:sym typeface="Calibri"/>
              </a:rPr>
              <a:t>Test deliverables.</a:t>
            </a:r>
            <a:endParaRPr b="1" sz="1500">
              <a:solidFill>
                <a:schemeClr val="dk1"/>
              </a:solidFill>
              <a:highlight>
                <a:srgbClr val="D0E0E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13442" y="869336"/>
            <a:ext cx="854347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case Preparation and area of coverage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926475" y="2047000"/>
            <a:ext cx="3645600" cy="218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Preparation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★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analysis.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★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documentation.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★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and validation of test cases.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5568175" y="2047000"/>
            <a:ext cx="3238800" cy="218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areas covered by testing: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★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areas.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★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areas.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667775" y="1339900"/>
            <a:ext cx="6728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Testcase Preparation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5058725" y="2003450"/>
            <a:ext cx="22800" cy="199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513442" y="869336"/>
            <a:ext cx="854347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Execution and coverage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3173200" y="3241700"/>
            <a:ext cx="2885400" cy="436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2420475" y="2161050"/>
            <a:ext cx="3900300" cy="203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257200" y="1453950"/>
            <a:ext cx="76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Test Execution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625" y="1981200"/>
            <a:ext cx="3540150" cy="15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DRIVER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513442" y="869336"/>
            <a:ext cx="854347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❑"/>
            </a:pPr>
            <a:r>
              <a:rPr b="0" i="0" lang="en-GB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Report/Bug Reporting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394050" y="1476775"/>
            <a:ext cx="659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Bug Report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359850" y="2161050"/>
            <a:ext cx="6432300" cy="204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275" y="1919025"/>
            <a:ext cx="4673825" cy="22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925" y="1586700"/>
            <a:ext cx="2854299" cy="2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8"/>
          <p:cNvGrpSpPr/>
          <p:nvPr/>
        </p:nvGrpSpPr>
        <p:grpSpPr>
          <a:xfrm>
            <a:off x="2514417" y="1146297"/>
            <a:ext cx="4115167" cy="1487016"/>
            <a:chOff x="6893895" y="4227741"/>
            <a:chExt cx="10973779" cy="3965376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168" name="Google Shape;168;p8"/>
              <p:cNvCxnSpPr/>
              <p:nvPr/>
            </p:nvCxnSpPr>
            <p:spPr>
              <a:xfrm rot="10800000">
                <a:off x="6612653" y="3784600"/>
                <a:ext cx="146304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8"/>
              <p:cNvCxnSpPr/>
              <p:nvPr/>
            </p:nvCxnSpPr>
            <p:spPr>
              <a:xfrm>
                <a:off x="6602493" y="3769678"/>
                <a:ext cx="0" cy="14630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0" name="Google Shape;170;p8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71" name="Google Shape;171;p8"/>
              <p:cNvCxnSpPr/>
              <p:nvPr/>
            </p:nvCxnSpPr>
            <p:spPr>
              <a:xfrm rot="10800000">
                <a:off x="6019800" y="2866025"/>
                <a:ext cx="146304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8"/>
              <p:cNvCxnSpPr/>
              <p:nvPr/>
            </p:nvCxnSpPr>
            <p:spPr>
              <a:xfrm>
                <a:off x="6009640" y="2851103"/>
                <a:ext cx="0" cy="14630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2792547" y="1670464"/>
            <a:ext cx="3624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Logo&#10;&#10;Description automatically generated"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15" y="76893"/>
            <a:ext cx="848656" cy="91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17-Blu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66DCA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2023-09-26T10:14:00Z</dcterms:created>
  <dc:creator>Rubon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87ADDADE3F314C3A9D2E72397594387C</vt:lpwstr>
  </property>
  <property fmtid="{D5CDD505-2E9C-101B-9397-08002B2CF9AE}" pid="3" name="KSOProductBuildVer">
    <vt:lpwstr>1033-11.2.0.11225</vt:lpwstr>
  </property>
</Properties>
</file>