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83" r:id="rId3"/>
    <p:sldId id="295" r:id="rId4"/>
    <p:sldId id="284" r:id="rId5"/>
    <p:sldId id="289" r:id="rId6"/>
    <p:sldId id="290" r:id="rId7"/>
    <p:sldId id="292" r:id="rId8"/>
    <p:sldId id="293" r:id="rId9"/>
    <p:sldId id="294" r:id="rId10"/>
    <p:sldId id="29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3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084-AB97-4732-9D5E-95A15B8EA76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0A476-D68E-416F-AEB6-EC763E01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14C1-0AFF-4B09-94D4-15812AED0D1F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0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25C7-8F3B-400F-91E0-4C59FA40B68F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3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7EB6-2830-4372-837E-8B7967520F48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A1F5-0513-4977-B715-0D65937E0E29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9BE3-B32D-4432-B9B7-87F5FBAF756B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5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350-6910-4194-9DB4-644C121236F4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5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3A29-1465-4575-83B7-993BE8804CE8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E272-CCD7-42F8-945E-54DB90C2027B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47FF-FF73-465B-BDE6-785CFE044328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6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F5F3-FC0C-4CA9-BAA6-2AD5109C7927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217F-FD1D-4166-9A70-4D7EE8BCDAB2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0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DB1C-BD44-447C-9942-93D4F5B0C00B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"/>
            <a:ext cx="8839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Groups</a:t>
            </a:r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 flipV="1">
            <a:off x="762000" y="1522750"/>
            <a:ext cx="79248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22750"/>
            <a:ext cx="2510644" cy="194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00100" y="3581400"/>
            <a:ext cx="78486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03308"/>
              </p:ext>
            </p:extLst>
          </p:nvPr>
        </p:nvGraphicFramePr>
        <p:xfrm>
          <a:off x="1447800" y="3785703"/>
          <a:ext cx="2590800" cy="137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5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Submitted To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Dr. </a:t>
                      </a: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Ziaur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Rahman</a:t>
                      </a:r>
                    </a:p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Associate Professor, Dept. of ICT, MBSTU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95656"/>
              </p:ext>
            </p:extLst>
          </p:nvPr>
        </p:nvGraphicFramePr>
        <p:xfrm>
          <a:off x="5334000" y="3785702"/>
          <a:ext cx="3526367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6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Presented</a:t>
                      </a:r>
                      <a:r>
                        <a:rPr lang="en-US" sz="1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By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Arifa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Khatun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ID- (IT23617)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50947"/>
              </p:ext>
            </p:extLst>
          </p:nvPr>
        </p:nvGraphicFramePr>
        <p:xfrm>
          <a:off x="1219200" y="5039975"/>
          <a:ext cx="6942179" cy="120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01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Department of Information and Communication Technology (ICT)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Mawlana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Bhashani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Science and Technology University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/>
                          <a:cs typeface="Times New Roman" pitchFamily="18" charset="0"/>
                        </a:rPr>
                        <a:t>Santosh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/>
                          <a:cs typeface="Times New Roman" pitchFamily="18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/>
                          <a:cs typeface="Times New Roman" pitchFamily="18" charset="0"/>
                        </a:rPr>
                        <a:t>Tangail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/>
                          <a:cs typeface="Times New Roman" pitchFamily="18" charset="0"/>
                        </a:rPr>
                        <a:t>, 1902 Bangladesh.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DDAA-0C41-4A34-9BA1-16477B9526E5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FBB6-503B-4E51-0622-9C0443CF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7E169-9311-60F2-1213-A178B6E3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E272-CCD7-42F8-945E-54DB90C2027B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644AC-BCD4-FDED-4739-08B1B49D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6400800" cy="914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0"/>
            <a:ext cx="7848600" cy="4114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Group G is said to be cyclic if for some a 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G,every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 x in G can be expressed as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a^n,for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some integer n.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G is Generated by 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=(a)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let us study why order of cyclic group equals order of its generator.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14C1-0AFF-4B09-94D4-15812AED0D1F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C444-17E1-420B-7796-5DA38BAD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FB70-C254-1109-601A-915043B24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err="1"/>
              <a:t>Definion</a:t>
            </a: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Subgroups of Cyclic Groups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err="1"/>
              <a:t>Propertise</a:t>
            </a:r>
            <a:r>
              <a:rPr lang="en-US" b="1" dirty="0"/>
              <a:t> of Cyclic Groups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B88A-761B-A746-20CD-7D8A1B69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A1F5-0513-4977-B715-0D65937E0E29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ACFCE-E712-58B6-F4AD-4FB89D4D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2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620000" cy="76199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7848600" cy="3886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group of units, U(9), in Z9 is a cyclic group. As a set, U(9) is {1, 2, 4, 5, 7, 8}. The element 2 is a generator for U(9) since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2^1=2        2^2=4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2^3=8        2^4=7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2^5=5       2^6=1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14C1-0AFF-4B09-94D4-15812AED0D1F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2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68FA-D4D4-43A4-9711-E5F56920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Subgroups of Cyclic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B003-8902-9874-8787-76FEE913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l" fontAlgn="ctr">
              <a:lnSpc>
                <a:spcPts val="1800"/>
              </a:lnSpc>
              <a:spcAft>
                <a:spcPts val="750"/>
              </a:spcAft>
              <a:buNone/>
            </a:pPr>
            <a:r>
              <a:rPr lang="en-US" sz="9600" b="0" i="0" dirty="0">
                <a:solidFill>
                  <a:srgbClr val="002021"/>
                </a:solidFill>
                <a:effectLst/>
                <a:latin typeface="Google Sans"/>
              </a:rPr>
              <a:t>In abstract algebra, every subgroup of a </a:t>
            </a:r>
            <a:r>
              <a:rPr lang="en-US" sz="9600" b="0" i="0" dirty="0" err="1">
                <a:solidFill>
                  <a:srgbClr val="002021"/>
                </a:solidFill>
                <a:effectLst/>
                <a:latin typeface="Google Sans"/>
              </a:rPr>
              <a:t>cyclicgroup</a:t>
            </a:r>
            <a:endParaRPr lang="en-US" sz="9600" b="0" i="0" dirty="0">
              <a:solidFill>
                <a:srgbClr val="002021"/>
              </a:solidFill>
              <a:effectLst/>
              <a:latin typeface="Google Sans"/>
            </a:endParaRPr>
          </a:p>
          <a:p>
            <a:pPr marL="0" indent="0" algn="l" fontAlgn="ctr">
              <a:lnSpc>
                <a:spcPts val="1800"/>
              </a:lnSpc>
              <a:spcAft>
                <a:spcPts val="750"/>
              </a:spcAft>
              <a:buNone/>
            </a:pPr>
            <a:r>
              <a:rPr lang="en-US" sz="9600" b="0" i="0" dirty="0">
                <a:solidFill>
                  <a:srgbClr val="002021"/>
                </a:solidFill>
                <a:effectLst/>
                <a:latin typeface="Google Sans"/>
              </a:rPr>
              <a:t> is cyclic. This is known as the fundamental theorem of cyclic</a:t>
            </a:r>
          </a:p>
          <a:p>
            <a:pPr marL="0" indent="0" algn="l" fontAlgn="ctr">
              <a:lnSpc>
                <a:spcPts val="1800"/>
              </a:lnSpc>
              <a:spcAft>
                <a:spcPts val="750"/>
              </a:spcAft>
              <a:buNone/>
            </a:pPr>
            <a:r>
              <a:rPr lang="en-US" sz="9600" b="0" i="0" dirty="0">
                <a:solidFill>
                  <a:srgbClr val="002021"/>
                </a:solidFill>
                <a:effectLst/>
                <a:latin typeface="Google Sans"/>
              </a:rPr>
              <a:t> groups. </a:t>
            </a:r>
          </a:p>
          <a:p>
            <a:pPr marL="0" indent="0" algn="l" fontAlgn="ctr">
              <a:lnSpc>
                <a:spcPts val="1800"/>
              </a:lnSpc>
              <a:spcAft>
                <a:spcPts val="750"/>
              </a:spcAft>
              <a:buNone/>
            </a:pPr>
            <a:r>
              <a:rPr lang="en-US" sz="9600" b="0" i="0" dirty="0">
                <a:solidFill>
                  <a:srgbClr val="002021"/>
                </a:solidFill>
                <a:effectLst/>
                <a:latin typeface="Google Sans"/>
              </a:rPr>
              <a:t> Here are some other facts about subgroups of cyclic groups: 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9600" b="0" i="0" dirty="0">
                <a:solidFill>
                  <a:srgbClr val="002021"/>
                </a:solidFill>
                <a:effectLst/>
                <a:latin typeface="Google Sans"/>
              </a:rPr>
              <a:t> </a:t>
            </a:r>
            <a:r>
              <a:rPr lang="en-US" sz="9600" b="1" i="0" dirty="0">
                <a:solidFill>
                  <a:srgbClr val="002021"/>
                </a:solidFill>
                <a:effectLst/>
                <a:latin typeface="Google Sans"/>
              </a:rPr>
              <a:t>Size of subgroups</a:t>
            </a:r>
            <a:endParaRPr lang="en-US" sz="9600" b="0" i="0" dirty="0">
              <a:solidFill>
                <a:srgbClr val="002021"/>
              </a:solidFill>
              <a:effectLst/>
              <a:latin typeface="Google Sans"/>
            </a:endParaRPr>
          </a:p>
          <a:p>
            <a:pPr marL="0" indent="0"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sz="9600" b="0" i="0" dirty="0">
                <a:solidFill>
                  <a:srgbClr val="002021"/>
                </a:solidFill>
                <a:effectLst/>
                <a:latin typeface="Google Sans"/>
              </a:rPr>
              <a:t>            In a finite cyclic group, the size of each subgroup is a divisor of the group's size. </a:t>
            </a:r>
          </a:p>
          <a:p>
            <a:pPr marL="0" indent="0"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endParaRPr lang="en-US" sz="9600" b="0" i="0" dirty="0">
              <a:solidFill>
                <a:srgbClr val="002021"/>
              </a:solidFill>
              <a:effectLst/>
              <a:latin typeface="Google Sans"/>
            </a:endParaRPr>
          </a:p>
          <a:p>
            <a:pPr marL="0" indent="0" algn="l" fontAlgn="ctr">
              <a:lnSpc>
                <a:spcPts val="1800"/>
              </a:lnSpc>
              <a:spcAft>
                <a:spcPts val="750"/>
              </a:spcAft>
              <a:buNone/>
            </a:pPr>
            <a:endParaRPr lang="en-US" sz="9600" b="0" i="0" dirty="0">
              <a:solidFill>
                <a:srgbClr val="002021"/>
              </a:solidFill>
              <a:effectLst/>
              <a:latin typeface="Google Sans"/>
            </a:endParaRPr>
          </a:p>
          <a:p>
            <a:pPr marL="0" indent="0"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sz="9600" b="0" i="0" dirty="0">
                <a:solidFill>
                  <a:srgbClr val="002021"/>
                </a:solidFill>
                <a:effectLst/>
                <a:latin typeface="Google Sans"/>
              </a:rPr>
              <a:t> </a:t>
            </a:r>
          </a:p>
          <a:p>
            <a:pPr marL="0" indent="0"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sz="9600" b="0" i="0" dirty="0">
                <a:solidFill>
                  <a:srgbClr val="002021"/>
                </a:solidFill>
                <a:effectLst/>
                <a:latin typeface="Google Sans"/>
              </a:rPr>
              <a:t> </a:t>
            </a:r>
          </a:p>
          <a:p>
            <a:pPr marL="0" indent="0"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endParaRPr lang="en-US" sz="9600" b="0" i="0" dirty="0">
              <a:solidFill>
                <a:srgbClr val="002021"/>
              </a:solidFill>
              <a:effectLst/>
              <a:latin typeface="Google Sans"/>
            </a:endParaRPr>
          </a:p>
          <a:p>
            <a:pPr marL="0" indent="0">
              <a:buNone/>
            </a:pPr>
            <a:br>
              <a:rPr lang="en-US" sz="9600" b="0" i="0" dirty="0">
                <a:solidFill>
                  <a:srgbClr val="002021"/>
                </a:solidFill>
                <a:effectLst/>
                <a:latin typeface="Google Sans"/>
              </a:rPr>
            </a:br>
            <a:endParaRPr lang="en-US" sz="9600" b="0" i="0" dirty="0">
              <a:solidFill>
                <a:srgbClr val="002021"/>
              </a:solidFill>
              <a:effectLst/>
              <a:latin typeface="Google Sans"/>
            </a:endParaRPr>
          </a:p>
          <a:p>
            <a:pPr marL="0" indent="0"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endParaRPr lang="en-US" sz="9600" b="0" i="0" dirty="0">
              <a:solidFill>
                <a:srgbClr val="002021"/>
              </a:solidFill>
              <a:effectLst/>
              <a:latin typeface="Google Sans"/>
            </a:endParaRPr>
          </a:p>
          <a:p>
            <a:pPr marL="0" indent="0"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endParaRPr lang="en-US" sz="9600" b="0" i="0" dirty="0">
              <a:solidFill>
                <a:srgbClr val="002021"/>
              </a:solidFill>
              <a:effectLst/>
              <a:latin typeface="Google Sans"/>
            </a:endParaRPr>
          </a:p>
          <a:p>
            <a:pPr marL="0" indent="0"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endParaRPr lang="en-US" sz="9600" b="0" i="0" dirty="0">
              <a:solidFill>
                <a:srgbClr val="002021"/>
              </a:solidFill>
              <a:effectLst/>
              <a:latin typeface="Google Sans"/>
            </a:endParaRPr>
          </a:p>
          <a:p>
            <a:pPr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2021"/>
              </a:solidFill>
              <a:effectLst/>
              <a:latin typeface="Google Sans"/>
            </a:endParaRPr>
          </a:p>
          <a:p>
            <a:pPr marL="0" indent="0" algn="l">
              <a:lnSpc>
                <a:spcPts val="1650"/>
              </a:lnSpc>
              <a:spcBef>
                <a:spcPts val="750"/>
              </a:spcBef>
              <a:spcAft>
                <a:spcPts val="1500"/>
              </a:spcAft>
              <a:buNone/>
            </a:pPr>
            <a:endParaRPr lang="en-US" b="0" i="0" dirty="0">
              <a:solidFill>
                <a:srgbClr val="002021"/>
              </a:solidFill>
              <a:effectLst/>
              <a:latin typeface="Google Sans"/>
            </a:endParaRP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2021"/>
              </a:solidFill>
              <a:effectLst/>
              <a:latin typeface="Google Sans"/>
            </a:endParaRP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1D0FC-6DBD-5396-A26C-51251A73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6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0ACC7-D0DF-EDF0-BA0B-1CB9B9EF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A1F5-0513-4977-B715-0D65937E0E29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97B7D-EA79-8D8F-025C-FB2E7D92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764828-C999-6EB2-9638-4AE257F526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2021"/>
                </a:solidFill>
                <a:effectLst/>
                <a:latin typeface="Google Sans"/>
              </a:rPr>
              <a:t> Number of subgroups</a:t>
            </a:r>
            <a:endParaRPr lang="en-US" b="0" i="0" dirty="0">
              <a:solidFill>
                <a:srgbClr val="002021"/>
              </a:solidFill>
              <a:effectLst/>
              <a:latin typeface="Google Sans"/>
            </a:endParaRPr>
          </a:p>
          <a:p>
            <a:pPr marL="0" indent="0"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b="0" i="0" dirty="0">
                <a:solidFill>
                  <a:srgbClr val="002021"/>
                </a:solidFill>
                <a:effectLst/>
                <a:latin typeface="Google Sans"/>
              </a:rPr>
              <a:t>    For each divisor of the group's size, there is</a:t>
            </a:r>
          </a:p>
          <a:p>
            <a:pPr marL="0" indent="0"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b="0" i="0" dirty="0">
                <a:solidFill>
                  <a:srgbClr val="002021"/>
                </a:solidFill>
                <a:effectLst/>
                <a:latin typeface="Google Sans"/>
              </a:rPr>
              <a:t> exactly one subgroup of that size. </a:t>
            </a:r>
          </a:p>
          <a:p>
            <a:pPr marL="0" indent="0"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endParaRPr lang="en-US" b="0" i="0" dirty="0">
              <a:solidFill>
                <a:srgbClr val="002021"/>
              </a:solidFill>
              <a:effectLst/>
              <a:latin typeface="Google Sans"/>
            </a:endParaRPr>
          </a:p>
          <a:p>
            <a:pPr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2021"/>
                </a:solidFill>
                <a:effectLst/>
                <a:latin typeface="Google Sans"/>
              </a:rPr>
              <a:t> Generators</a:t>
            </a:r>
            <a:endParaRPr lang="en-US" b="0" i="0" dirty="0">
              <a:solidFill>
                <a:srgbClr val="002021"/>
              </a:solidFill>
              <a:effectLst/>
              <a:latin typeface="Google Sans"/>
            </a:endParaRPr>
          </a:p>
          <a:p>
            <a:pPr marL="0" indent="0"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b="0" i="0" dirty="0">
                <a:solidFill>
                  <a:srgbClr val="002021"/>
                </a:solidFill>
                <a:effectLst/>
                <a:latin typeface="Google Sans"/>
              </a:rPr>
              <a:t>   A cyclic subgroup is generated by an element</a:t>
            </a:r>
          </a:p>
          <a:p>
            <a:pPr marL="0" indent="0"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b="0" i="0" dirty="0">
                <a:solidFill>
                  <a:srgbClr val="002021"/>
                </a:solidFill>
                <a:effectLst/>
                <a:latin typeface="Google Sans"/>
              </a:rPr>
              <a:t> called the generator.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4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072C-55A5-E6E0-4BB1-C7F72FE3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9CB10-8813-A1B2-B3AC-346363DC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A1F5-0513-4977-B715-0D65937E0E29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D3F44-7286-CA5C-C1A2-456F9EB7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899286-8DB6-0D5D-65C5-A7D49C1537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447455"/>
            <a:ext cx="824700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Suppose that we consider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3∈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AMS"/>
                <a:cs typeface="Tahoma" panose="020B0604030504040204" pitchFamily="34" charset="0"/>
              </a:rPr>
              <a:t>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3∈Z and look at all multiples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(both positive and negative) of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3. As a set, this is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              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AMS"/>
              </a:rPr>
              <a:t>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={…,−3,0,3,6,…}.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MathJax_Ma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thJax_Ma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MathJax_Main"/>
              </a:rPr>
              <a:t>Solution: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It  is easy to see that 3Z is a subgroup of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integers.This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 subgroup is completely determined by the element 3 since we can obtain all of the other elements of the group by taking multiples of 3.Every element in the subgroup is “generated” by 3.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thJax_Main"/>
            </a:endParaRPr>
          </a:p>
        </p:txBody>
      </p:sp>
    </p:spTree>
    <p:extLst>
      <p:ext uri="{BB962C8B-B14F-4D97-AF65-F5344CB8AC3E}">
        <p14:creationId xmlns:p14="http://schemas.microsoft.com/office/powerpoint/2010/main" val="350900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C095-7398-146F-0219-54510682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Propertise</a:t>
            </a:r>
            <a:r>
              <a:rPr lang="en-US" dirty="0"/>
              <a:t> of Cyclic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7FD4-A8DD-1EF9-82CD-BEFBA1E4E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Theorem: Criterion for </a:t>
            </a:r>
            <a:r>
              <a:rPr lang="en-US" dirty="0" err="1"/>
              <a:t>a^i</a:t>
            </a:r>
            <a:r>
              <a:rPr lang="en-US" dirty="0"/>
              <a:t>=</a:t>
            </a:r>
            <a:r>
              <a:rPr lang="en-US" dirty="0" err="1"/>
              <a:t>a^j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 G be a </a:t>
            </a:r>
            <a:r>
              <a:rPr lang="en-US" dirty="0" err="1"/>
              <a:t>group,and</a:t>
            </a:r>
            <a:r>
              <a:rPr lang="en-US" dirty="0"/>
              <a:t> let a belong to </a:t>
            </a:r>
            <a:r>
              <a:rPr lang="en-US" dirty="0" err="1"/>
              <a:t>G.If</a:t>
            </a:r>
            <a:r>
              <a:rPr lang="en-US" dirty="0"/>
              <a:t> a has infinite </a:t>
            </a:r>
            <a:r>
              <a:rPr lang="en-US" dirty="0" err="1"/>
              <a:t>order,then</a:t>
            </a:r>
            <a:r>
              <a:rPr lang="en-US" dirty="0"/>
              <a:t> </a:t>
            </a:r>
            <a:r>
              <a:rPr lang="en-US" dirty="0" err="1"/>
              <a:t>a^ia^j</a:t>
            </a:r>
            <a:r>
              <a:rPr lang="en-US" dirty="0"/>
              <a:t> if and only if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j.If</a:t>
            </a:r>
            <a:r>
              <a:rPr lang="en-US" dirty="0"/>
              <a:t> a has finite order ,say ,</a:t>
            </a:r>
            <a:r>
              <a:rPr lang="en-US" dirty="0" err="1"/>
              <a:t>n,then</a:t>
            </a:r>
            <a:r>
              <a:rPr lang="en-US" dirty="0"/>
              <a:t> &lt;a&gt;={e,a,a^2,….,a^n-1}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a^ia^j</a:t>
            </a:r>
            <a:r>
              <a:rPr lang="en-US" dirty="0"/>
              <a:t> if and only if n divides </a:t>
            </a:r>
            <a:r>
              <a:rPr lang="en-US" dirty="0" err="1"/>
              <a:t>i</a:t>
            </a:r>
            <a:r>
              <a:rPr lang="en-US" dirty="0"/>
              <a:t>-j.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21A6-2EF5-1D22-23D6-757DF669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A1F5-0513-4977-B715-0D65937E0E29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7141-9447-31EC-C4DA-EFBBDD44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9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BD53-DB83-0FA0-2914-B9069A1A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A1F5-0513-4977-B715-0D65937E0E29}" type="datetime3">
              <a:rPr lang="en-US" smtClean="0"/>
              <a:t>22 November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61735-E078-9434-1A63-771FC2E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CD1A-884E-6D51-FF3F-683416E437B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Theorem: Every Cyclic group is abelian.</a:t>
            </a:r>
          </a:p>
          <a:p>
            <a:pPr marL="0" indent="0">
              <a:buNone/>
            </a:pPr>
            <a:r>
              <a:rPr lang="en-US" sz="2400" dirty="0"/>
              <a:t>Proof: Let G be a cyclic group generated by </a:t>
            </a:r>
            <a:r>
              <a:rPr lang="en-US" sz="2400" dirty="0" err="1"/>
              <a:t>g.Let</a:t>
            </a:r>
            <a:r>
              <a:rPr lang="en-US" sz="2400" dirty="0"/>
              <a:t> </a:t>
            </a:r>
            <a:r>
              <a:rPr lang="en-US" sz="2400" dirty="0" err="1"/>
              <a:t>a,b</a:t>
            </a:r>
            <a:r>
              <a:rPr lang="en-US" sz="2400" dirty="0"/>
              <a:t> be elements of </a:t>
            </a:r>
            <a:r>
              <a:rPr lang="en-US" sz="2400" dirty="0" err="1"/>
              <a:t>G.We</a:t>
            </a:r>
            <a:r>
              <a:rPr lang="en-US" sz="2400" dirty="0"/>
              <a:t> want to show that ab=</a:t>
            </a:r>
            <a:r>
              <a:rPr lang="en-US" sz="2400" dirty="0" err="1"/>
              <a:t>ba.Now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 a=</a:t>
            </a:r>
            <a:r>
              <a:rPr lang="en-US" sz="2400" dirty="0" err="1"/>
              <a:t>g^m</a:t>
            </a:r>
            <a:r>
              <a:rPr lang="en-US" sz="2400" dirty="0"/>
              <a:t> and b=</a:t>
            </a:r>
            <a:r>
              <a:rPr lang="en-US" sz="2400" dirty="0" err="1"/>
              <a:t>g^n</a:t>
            </a:r>
            <a:r>
              <a:rPr lang="en-US" sz="2400" dirty="0"/>
              <a:t> for some integers a and </a:t>
            </a:r>
            <a:r>
              <a:rPr lang="en-US" sz="2400" dirty="0" err="1"/>
              <a:t>b.So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ab=</a:t>
            </a:r>
            <a:r>
              <a:rPr lang="en-US" sz="2400" dirty="0" err="1"/>
              <a:t>g^mg^n</a:t>
            </a:r>
            <a:r>
              <a:rPr lang="en-US" sz="2400" dirty="0"/>
              <a:t>=</a:t>
            </a:r>
            <a:r>
              <a:rPr lang="en-US" sz="2400" dirty="0" err="1"/>
              <a:t>g^m+n</a:t>
            </a:r>
            <a:r>
              <a:rPr lang="en-US" sz="2400" dirty="0"/>
              <a:t> and </a:t>
            </a:r>
            <a:r>
              <a:rPr lang="en-US" sz="2400" dirty="0" err="1"/>
              <a:t>ba</a:t>
            </a:r>
            <a:r>
              <a:rPr lang="en-US" sz="2400" dirty="0"/>
              <a:t>=</a:t>
            </a:r>
            <a:r>
              <a:rPr lang="en-US" sz="2400" dirty="0" err="1"/>
              <a:t>g^ng^m</a:t>
            </a:r>
            <a:r>
              <a:rPr lang="en-US" sz="2400" dirty="0"/>
              <a:t>=</a:t>
            </a:r>
            <a:r>
              <a:rPr lang="en-US" sz="2400" dirty="0" err="1"/>
              <a:t>g^n+m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But </a:t>
            </a:r>
            <a:r>
              <a:rPr lang="en-US" sz="2400" dirty="0" err="1"/>
              <a:t>m+n</a:t>
            </a:r>
            <a:r>
              <a:rPr lang="en-US" sz="2400" dirty="0"/>
              <a:t>=</a:t>
            </a:r>
            <a:r>
              <a:rPr lang="en-US" sz="2400" dirty="0" err="1"/>
              <a:t>n+m</a:t>
            </a:r>
            <a:r>
              <a:rPr lang="en-US" sz="2400" dirty="0"/>
              <a:t>(addition of integers is commutative) </a:t>
            </a:r>
          </a:p>
          <a:p>
            <a:pPr marL="0" indent="0">
              <a:buNone/>
            </a:pPr>
            <a:r>
              <a:rPr lang="en-US" sz="2400" dirty="0"/>
              <a:t>     So ab=</a:t>
            </a:r>
            <a:r>
              <a:rPr lang="en-US" sz="2400" dirty="0" err="1"/>
              <a:t>ba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6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</TotalTime>
  <Words>600</Words>
  <Application>Microsoft Office PowerPoint</Application>
  <PresentationFormat>On-screen Show (4:3)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Google Sans</vt:lpstr>
      <vt:lpstr>MathJax_AMS</vt:lpstr>
      <vt:lpstr>MathJax_Main</vt:lpstr>
      <vt:lpstr>Tahoma</vt:lpstr>
      <vt:lpstr>Times New Roman</vt:lpstr>
      <vt:lpstr>Wingdings</vt:lpstr>
      <vt:lpstr>Office Theme</vt:lpstr>
      <vt:lpstr>PowerPoint Presentation</vt:lpstr>
      <vt:lpstr>Definition</vt:lpstr>
      <vt:lpstr>Outlines</vt:lpstr>
      <vt:lpstr>Examples</vt:lpstr>
      <vt:lpstr>Subgroups of Cyclic Groups</vt:lpstr>
      <vt:lpstr>PowerPoint Presentation</vt:lpstr>
      <vt:lpstr>Examples</vt:lpstr>
      <vt:lpstr>Propertise of Cyclic Groups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Japirul</dc:creator>
  <cp:lastModifiedBy>Hp</cp:lastModifiedBy>
  <cp:revision>112</cp:revision>
  <dcterms:created xsi:type="dcterms:W3CDTF">2019-02-12T06:30:27Z</dcterms:created>
  <dcterms:modified xsi:type="dcterms:W3CDTF">2024-11-22T17:20:25Z</dcterms:modified>
</cp:coreProperties>
</file>