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sldIdLst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82" r:id="rId14"/>
    <p:sldId id="275" r:id="rId15"/>
    <p:sldId id="276" r:id="rId16"/>
    <p:sldId id="277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2334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8EAF2-82C7-4F24-A497-F359FAB5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71" t="56059" r="69271" b="16279"/>
          <a:stretch/>
        </p:blipFill>
        <p:spPr>
          <a:xfrm>
            <a:off x="1285833" y="733031"/>
            <a:ext cx="8687081" cy="53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2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0CC6-6646-443C-9834-9E78FB91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297-A490-4027-97A9-DC6EDB6A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( = )</a:t>
            </a:r>
          </a:p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+= )</a:t>
            </a:r>
          </a:p>
          <a:p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-= )</a:t>
            </a:r>
          </a:p>
          <a:p>
            <a:r>
              <a:rPr lang="en-US" dirty="0"/>
              <a:t>Kali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*= )</a:t>
            </a:r>
          </a:p>
          <a:p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/= )</a:t>
            </a:r>
          </a:p>
          <a:p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%= )</a:t>
            </a:r>
          </a:p>
          <a:p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**= )</a:t>
            </a:r>
          </a:p>
          <a:p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//= )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5D1F0-EA8D-4D29-8163-D88C0C612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9" t="1478" r="37772" b="43385"/>
          <a:stretch/>
        </p:blipFill>
        <p:spPr>
          <a:xfrm>
            <a:off x="5028137" y="1406177"/>
            <a:ext cx="6717395" cy="47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4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166F-1E87-4827-837D-3782E620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3917-A88F-45F6-BA9E-0EF6DBBC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( == )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!= )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 &gt; )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 &lt; )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&gt;= )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&lt;=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45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C176-7213-464D-8070-177F16F9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0208-5FD0-4984-8618-616008C6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</a:t>
            </a:r>
            <a:r>
              <a:rPr lang="en-US" dirty="0"/>
              <a:t> and ( and )</a:t>
            </a:r>
          </a:p>
          <a:p>
            <a:r>
              <a:rPr lang="en-US" dirty="0" err="1"/>
              <a:t>Logika</a:t>
            </a:r>
            <a:r>
              <a:rPr lang="en-US" dirty="0"/>
              <a:t> or ( or )</a:t>
            </a:r>
          </a:p>
          <a:p>
            <a:r>
              <a:rPr lang="en-US" dirty="0" err="1"/>
              <a:t>Negasi</a:t>
            </a:r>
            <a:r>
              <a:rPr lang="en-US" dirty="0"/>
              <a:t>/</a:t>
            </a:r>
            <a:r>
              <a:rPr lang="en-US" dirty="0" err="1"/>
              <a:t>kebalikan</a:t>
            </a:r>
            <a:r>
              <a:rPr lang="en-US" dirty="0"/>
              <a:t> ( not 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799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ACAA-B82D-4D2B-989C-8DA16CC0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3139-257F-4681-A0B5-7A8B7985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if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88504-8A41-4C7F-BDC0-05F442F2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7" t="6364" r="43653" b="66393"/>
          <a:stretch/>
        </p:blipFill>
        <p:spPr>
          <a:xfrm>
            <a:off x="927279" y="3089983"/>
            <a:ext cx="10135674" cy="31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14B1-BBC8-410B-AD59-EDE118CF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0913"/>
            <a:ext cx="8596668" cy="5500449"/>
          </a:xfrm>
        </p:spPr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if else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19F3B-6903-433D-85AE-FC9001D86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8" t="6176" r="51831" b="63575"/>
          <a:stretch/>
        </p:blipFill>
        <p:spPr>
          <a:xfrm>
            <a:off x="824244" y="1518097"/>
            <a:ext cx="9400217" cy="38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7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68C5-1443-47BE-A4F5-4A09EC49E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1217"/>
            <a:ext cx="8596668" cy="5320145"/>
          </a:xfrm>
        </p:spPr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681A9-4AD4-48D7-A2DB-8615D04B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8" t="10497" r="44437" b="56811"/>
          <a:stretch/>
        </p:blipFill>
        <p:spPr>
          <a:xfrm>
            <a:off x="677334" y="1867436"/>
            <a:ext cx="9283592" cy="3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2717-DC27-4E2C-A699-5D073735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C652-6790-4605-AA26-F833DD74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input </a:t>
            </a:r>
            <a:r>
              <a:rPr lang="en-US" dirty="0" err="1"/>
              <a:t>terbaca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string.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28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405D-6ACD-4C2B-B812-926384AE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C16D-5B8E-4343-87F4-75D2B09D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07" y="3429000"/>
            <a:ext cx="8596668" cy="762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print(“Hello World”)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29829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4A2E-0242-4123-B701-E234BE33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DC51-CA4A-4010-B17E-CDE3187C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679" y="1510144"/>
            <a:ext cx="7773939" cy="4849091"/>
          </a:xfrm>
        </p:spPr>
        <p:txBody>
          <a:bodyPr>
            <a:normAutofit/>
          </a:bodyPr>
          <a:lstStyle/>
          <a:p>
            <a:r>
              <a:rPr lang="en-US" dirty="0" err="1"/>
              <a:t>Komentar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#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komentar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Shorcut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(ctrl+/)</a:t>
            </a:r>
          </a:p>
          <a:p>
            <a:r>
              <a:rPr lang="en-US" dirty="0"/>
              <a:t>Case sensitive (</a:t>
            </a:r>
            <a:r>
              <a:rPr lang="en-US" dirty="0" err="1">
                <a:solidFill>
                  <a:srgbClr val="FF0000"/>
                </a:solidFill>
              </a:rPr>
              <a:t>Huruf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Besar</a:t>
            </a:r>
            <a:r>
              <a:rPr lang="en-US" dirty="0">
                <a:solidFill>
                  <a:srgbClr val="FF0000"/>
                </a:solidFill>
              </a:rPr>
              <a:t> dan Kecil </a:t>
            </a:r>
            <a:r>
              <a:rPr lang="en-US" dirty="0" err="1">
                <a:solidFill>
                  <a:srgbClr val="FF0000"/>
                </a:solidFill>
              </a:rPr>
              <a:t>Dibedakan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print()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berhasil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Print() dan PRINT()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error</a:t>
            </a:r>
          </a:p>
          <a:p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(;)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/>
              <a:t>di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err="1"/>
              <a:t>umur</a:t>
            </a:r>
            <a:r>
              <a:rPr lang="en-US" sz="1600" dirty="0"/>
              <a:t> = 16</a:t>
            </a:r>
          </a:p>
          <a:p>
            <a:r>
              <a:rPr lang="en-US" dirty="0"/>
              <a:t>Blok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indensitas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If(a==1):</a:t>
            </a:r>
          </a:p>
          <a:p>
            <a:pPr marL="0" indent="0">
              <a:buNone/>
            </a:pPr>
            <a:r>
              <a:rPr lang="en-US" sz="1600" dirty="0"/>
              <a:t>	   print(“a </a:t>
            </a:r>
            <a:r>
              <a:rPr lang="en-US" sz="1600" dirty="0" err="1"/>
              <a:t>adalah</a:t>
            </a:r>
            <a:r>
              <a:rPr lang="en-US" sz="1600" dirty="0"/>
              <a:t> 1”)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70308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8113-F9AB-4FA8-88F2-2B08309D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9C23-D09E-409D-BC34-CE451E00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8431"/>
            <a:ext cx="1745673" cy="17186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Boolean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String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Integer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9F05C-70BD-4626-992C-EED623AEBEDA}"/>
              </a:ext>
            </a:extLst>
          </p:cNvPr>
          <p:cNvSpPr/>
          <p:nvPr/>
        </p:nvSpPr>
        <p:spPr>
          <a:xfrm>
            <a:off x="7077789" y="2622253"/>
            <a:ext cx="199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trike="sngStrike" dirty="0"/>
              <a:t>Hexadecimal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trike="sngStrike" dirty="0"/>
              <a:t>Complex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9110A-BB4B-4690-B5D5-9F84454BAF57}"/>
              </a:ext>
            </a:extLst>
          </p:cNvPr>
          <p:cNvSpPr/>
          <p:nvPr/>
        </p:nvSpPr>
        <p:spPr>
          <a:xfrm>
            <a:off x="3773652" y="2505670"/>
            <a:ext cx="1745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List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Tuple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Dictionary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B8B9-EE9A-41B1-9B5C-023D1CEC9AB6}"/>
              </a:ext>
            </a:extLst>
          </p:cNvPr>
          <p:cNvSpPr txBox="1"/>
          <p:nvPr/>
        </p:nvSpPr>
        <p:spPr>
          <a:xfrm>
            <a:off x="2813294" y="4742935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Similar to array in other language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D1BB5-964E-4014-A3C9-42CACB2535A6}"/>
              </a:ext>
            </a:extLst>
          </p:cNvPr>
          <p:cNvCxnSpPr>
            <a:cxnSpLocks/>
          </p:cNvCxnSpPr>
          <p:nvPr/>
        </p:nvCxnSpPr>
        <p:spPr>
          <a:xfrm flipH="1">
            <a:off x="4530435" y="3572226"/>
            <a:ext cx="116053" cy="11845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E7FBE7-0EC7-440A-9252-454A1C5D72D7}"/>
              </a:ext>
            </a:extLst>
          </p:cNvPr>
          <p:cNvSpPr/>
          <p:nvPr/>
        </p:nvSpPr>
        <p:spPr>
          <a:xfrm>
            <a:off x="3643745" y="2369127"/>
            <a:ext cx="1995055" cy="1184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DDDA-3052-44AE-89BF-28C59677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A8E0-98FA-44E4-8AFB-953DEED7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nama</a:t>
            </a:r>
            <a:r>
              <a:rPr lang="en-US" sz="4400" dirty="0"/>
              <a:t> = “Sadly”</a:t>
            </a:r>
          </a:p>
          <a:p>
            <a:pPr marL="0" indent="0" algn="ctr">
              <a:buNone/>
            </a:pPr>
            <a:r>
              <a:rPr lang="en-US" sz="4400" dirty="0" err="1"/>
              <a:t>umur</a:t>
            </a:r>
            <a:r>
              <a:rPr lang="en-US" sz="4400" dirty="0"/>
              <a:t> = 20</a:t>
            </a:r>
          </a:p>
          <a:p>
            <a:pPr marL="0" indent="0" algn="ctr">
              <a:buNone/>
            </a:pPr>
            <a:r>
              <a:rPr lang="en-US" sz="4400" dirty="0" err="1"/>
              <a:t>tinggi</a:t>
            </a:r>
            <a:r>
              <a:rPr lang="en-US" sz="4400" dirty="0"/>
              <a:t> = 1.63</a:t>
            </a:r>
          </a:p>
          <a:p>
            <a:pPr marL="0" indent="0" algn="ctr">
              <a:buNone/>
            </a:pPr>
            <a:r>
              <a:rPr lang="en-US" sz="4400" dirty="0" err="1"/>
              <a:t>menikah</a:t>
            </a:r>
            <a:r>
              <a:rPr lang="en-US" sz="4400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416013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D0C4-EA7A-4F0F-BC52-D6520D34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2FB8-E2CD-454A-A983-B0987227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Type(</a:t>
            </a:r>
            <a:r>
              <a:rPr lang="en-US" dirty="0" err="1"/>
              <a:t>namaVariabel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12735-831D-4D75-8A20-EF0AC359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" t="4109" r="48557" b="71863"/>
          <a:stretch/>
        </p:blipFill>
        <p:spPr>
          <a:xfrm>
            <a:off x="677334" y="3007216"/>
            <a:ext cx="9609842" cy="26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1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2998-CCFE-4373-96E1-D3D1851F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887B-7DA4-4445-B061-D20376CB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6585"/>
            <a:ext cx="3382048" cy="17048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dirty="0">
                <a:solidFill>
                  <a:srgbClr val="00B050"/>
                </a:solidFill>
              </a:rPr>
              <a:t>Operator Aritmatika 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d-ID" dirty="0">
                <a:solidFill>
                  <a:srgbClr val="00B050"/>
                </a:solidFill>
              </a:rPr>
              <a:t>Operator Penugasan 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d-ID" dirty="0">
                <a:solidFill>
                  <a:srgbClr val="00B050"/>
                </a:solidFill>
              </a:rPr>
              <a:t>Operator Perbandingan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d-ID" dirty="0">
                <a:solidFill>
                  <a:srgbClr val="00B050"/>
                </a:solidFill>
              </a:rPr>
              <a:t>Operator Logika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3E35A-CA22-477D-9341-D837C026AF3C}"/>
              </a:ext>
            </a:extLst>
          </p:cNvPr>
          <p:cNvSpPr/>
          <p:nvPr/>
        </p:nvSpPr>
        <p:spPr>
          <a:xfrm>
            <a:off x="5708073" y="2576585"/>
            <a:ext cx="338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dirty="0">
                <a:solidFill>
                  <a:srgbClr val="FF0000"/>
                </a:solidFill>
              </a:rPr>
              <a:t>Operator Bitwise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dirty="0">
                <a:solidFill>
                  <a:srgbClr val="FF0000"/>
                </a:solidFill>
              </a:rPr>
              <a:t>Operator Keanggotaan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dirty="0">
                <a:solidFill>
                  <a:srgbClr val="FF0000"/>
                </a:solidFill>
              </a:rPr>
              <a:t>Operator Identisas</a:t>
            </a:r>
          </a:p>
        </p:txBody>
      </p:sp>
    </p:spTree>
    <p:extLst>
      <p:ext uri="{BB962C8B-B14F-4D97-AF65-F5344CB8AC3E}">
        <p14:creationId xmlns:p14="http://schemas.microsoft.com/office/powerpoint/2010/main" val="77992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9529-72F7-446A-8D27-6AD26524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Aritmetika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2EC3-CDE0-4884-8C1D-3E57CA37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Penjumlahan</a:t>
            </a:r>
            <a:r>
              <a:rPr lang="en-US" dirty="0"/>
              <a:t> ( + )</a:t>
            </a:r>
          </a:p>
          <a:p>
            <a:r>
              <a:rPr lang="en-US" dirty="0" err="1"/>
              <a:t>Pengurangan</a:t>
            </a:r>
            <a:r>
              <a:rPr lang="en-US" dirty="0"/>
              <a:t> ( - )</a:t>
            </a:r>
          </a:p>
          <a:p>
            <a:r>
              <a:rPr lang="en-US" dirty="0" err="1"/>
              <a:t>Perkalian</a:t>
            </a:r>
            <a:r>
              <a:rPr lang="en-US" dirty="0"/>
              <a:t> ( * )</a:t>
            </a:r>
          </a:p>
          <a:p>
            <a:r>
              <a:rPr lang="en-US" dirty="0" err="1"/>
              <a:t>Pembagian</a:t>
            </a:r>
            <a:r>
              <a:rPr lang="en-US" dirty="0"/>
              <a:t> ( / )</a:t>
            </a:r>
          </a:p>
          <a:p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( % )</a:t>
            </a:r>
          </a:p>
          <a:p>
            <a:r>
              <a:rPr lang="en-US" dirty="0" err="1"/>
              <a:t>Pangkat</a:t>
            </a:r>
            <a:r>
              <a:rPr lang="en-US" dirty="0"/>
              <a:t> ( ** )</a:t>
            </a:r>
          </a:p>
          <a:p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( //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C54B0-8639-4BC6-AD9A-05EBBB91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t="7621" r="19742" b="52677"/>
          <a:stretch/>
        </p:blipFill>
        <p:spPr>
          <a:xfrm>
            <a:off x="3837904" y="1622736"/>
            <a:ext cx="5526251" cy="41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FCB-66F5-446E-A4FD-1C111F25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Tantangan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D3BE-9F35-4D8A-A94A-27E390D9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680" y="1464549"/>
            <a:ext cx="7289030" cy="36477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NIM D0217011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. 1.000.000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/jam = </a:t>
            </a:r>
            <a:r>
              <a:rPr lang="en-US" dirty="0" err="1"/>
              <a:t>Rp</a:t>
            </a:r>
            <a:r>
              <a:rPr lang="en-US" dirty="0"/>
              <a:t>. 5000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Lama </a:t>
            </a:r>
            <a:r>
              <a:rPr lang="en-US" dirty="0" err="1"/>
              <a:t>lembur</a:t>
            </a:r>
            <a:r>
              <a:rPr lang="en-US" dirty="0"/>
              <a:t> = </a:t>
            </a:r>
            <a:r>
              <a:rPr lang="en-US" dirty="0" err="1"/>
              <a:t>sesuai</a:t>
            </a:r>
            <a:r>
              <a:rPr lang="en-US" dirty="0"/>
              <a:t> 2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NIM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 = (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/jam)*lama </a:t>
            </a:r>
            <a:r>
              <a:rPr lang="en-US" dirty="0" err="1"/>
              <a:t>lembur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pajak</a:t>
            </a:r>
            <a:r>
              <a:rPr lang="en-US" dirty="0"/>
              <a:t> = 10%</a:t>
            </a:r>
          </a:p>
        </p:txBody>
      </p:sp>
    </p:spTree>
    <p:extLst>
      <p:ext uri="{BB962C8B-B14F-4D97-AF65-F5344CB8AC3E}">
        <p14:creationId xmlns:p14="http://schemas.microsoft.com/office/powerpoint/2010/main" val="2892840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339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Python Programming</vt:lpstr>
      <vt:lpstr>Getting Started With Python</vt:lpstr>
      <vt:lpstr>Aturan dasar</vt:lpstr>
      <vt:lpstr>Tipe data pada python</vt:lpstr>
      <vt:lpstr>Variabel</vt:lpstr>
      <vt:lpstr>Pengecekan tipe data dari variabel</vt:lpstr>
      <vt:lpstr>Operator </vt:lpstr>
      <vt:lpstr>Operator Aritmetika</vt:lpstr>
      <vt:lpstr>Tantangan</vt:lpstr>
      <vt:lpstr>PowerPoint Presentation</vt:lpstr>
      <vt:lpstr>Operator Penugasan</vt:lpstr>
      <vt:lpstr>Operator Perbandingan</vt:lpstr>
      <vt:lpstr>Operator Logika</vt:lpstr>
      <vt:lpstr>Percabangan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2019-10-11T14:53:16Z</dcterms:created>
  <dcterms:modified xsi:type="dcterms:W3CDTF">2021-12-03T15:20:21Z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