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7" r:id="rId5"/>
    <p:sldId id="260" r:id="rId6"/>
    <p:sldId id="269" r:id="rId7"/>
    <p:sldId id="271" r:id="rId8"/>
    <p:sldId id="27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3917-BC45-4E4B-B33F-05C1747C62A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0E4E-B843-4FC7-9D8C-BD0F08DD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100000">
                <a:schemeClr val="tx1"/>
              </a:gs>
              <a:gs pos="18000">
                <a:schemeClr val="tx1">
                  <a:alpha val="0"/>
                </a:schemeClr>
              </a:gs>
            </a:gsLst>
            <a:lin ang="10800000" scaled="1"/>
          </a:gradFill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8000">
                <a:schemeClr val="accent1">
                  <a:lumMod val="75000"/>
                </a:schemeClr>
              </a:gs>
              <a:gs pos="0">
                <a:schemeClr val="tx1">
                  <a:alpha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74" y="0"/>
            <a:ext cx="9144000" cy="2387600"/>
          </a:xfrm>
          <a:gradFill>
            <a:gsLst>
              <a:gs pos="72000">
                <a:schemeClr val="accent1">
                  <a:lumMod val="75000"/>
                </a:schemeClr>
              </a:gs>
              <a:gs pos="41000">
                <a:schemeClr val="accent1">
                  <a:lumMod val="75000"/>
                  <a:alpha val="0"/>
                </a:schemeClr>
              </a:gs>
            </a:gsLst>
            <a:lin ang="10800000" scaled="1"/>
          </a:gradFill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ELECTRICITY</a:t>
            </a:r>
            <a:br>
              <a:rPr lang="en-US" sz="5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BILL MANAGEMENT SYSTEM</a:t>
            </a:r>
            <a:endParaRPr lang="en-US" sz="5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5" y="3214247"/>
            <a:ext cx="7102757" cy="4025998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60000">
                <a:schemeClr val="accent1">
                  <a:lumMod val="75000"/>
                </a:schemeClr>
              </a:gs>
              <a:gs pos="0">
                <a:schemeClr val="tx1">
                  <a:alpha val="14000"/>
                </a:schemeClr>
              </a:gs>
            </a:gsLst>
            <a:path path="circle">
              <a:fillToRect l="100000" t="100000"/>
            </a:path>
          </a:gradFill>
          <a:effectLst>
            <a:reflection stA="95000" endPos="65000" dist="50800" dir="5400000" sy="-100000" algn="bl" rotWithShape="0"/>
            <a:softEdge rad="1143000"/>
          </a:effectLst>
        </p:spPr>
      </p:pic>
    </p:spTree>
    <p:extLst>
      <p:ext uri="{BB962C8B-B14F-4D97-AF65-F5344CB8AC3E}">
        <p14:creationId xmlns:p14="http://schemas.microsoft.com/office/powerpoint/2010/main" val="3746783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GROUP MEMBERS</a:t>
            </a:r>
            <a:endParaRPr lang="en-US" sz="4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1576" y="4459953"/>
            <a:ext cx="2333667" cy="69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Muhammad </a:t>
            </a:r>
            <a:r>
              <a:rPr lang="en-US" sz="2000" b="1" dirty="0" err="1" smtClean="0">
                <a:solidFill>
                  <a:schemeClr val="tx1"/>
                </a:solidFill>
              </a:rPr>
              <a:t>Hasnat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FA24-BSE-081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7778" y="4459953"/>
            <a:ext cx="2403056" cy="6248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Najmul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Arifeen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FA24-BSE-102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b="55959"/>
          <a:stretch/>
        </p:blipFill>
        <p:spPr>
          <a:xfrm>
            <a:off x="6869764" y="2282562"/>
            <a:ext cx="1898619" cy="1867792"/>
          </a:xfrm>
          <a:prstGeom prst="flowChartConnector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16804" r="27665" b="23690"/>
          <a:stretch/>
        </p:blipFill>
        <p:spPr>
          <a:xfrm>
            <a:off x="3148376" y="2235418"/>
            <a:ext cx="1861861" cy="191493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686550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100000">
                <a:schemeClr val="tx1"/>
              </a:gs>
              <a:gs pos="18000">
                <a:schemeClr val="tx1">
                  <a:alpha val="0"/>
                </a:schemeClr>
              </a:gs>
            </a:gsLst>
            <a:lin ang="10800000" scaled="1"/>
          </a:gradFill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56000">
                <a:schemeClr val="accent1">
                  <a:lumMod val="75000"/>
                </a:schemeClr>
              </a:gs>
              <a:gs pos="0">
                <a:schemeClr val="tx1">
                  <a:alpha val="1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 smtClean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endParaRPr lang="en-US" sz="3600" b="1" dirty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r>
              <a:rPr lang="en-US" sz="3600" b="1" dirty="0" smtClean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Problem</a:t>
            </a:r>
            <a:endParaRPr lang="en-US" sz="3600" b="1" dirty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r>
              <a:rPr lang="en-US" sz="2000" dirty="0" smtClean="0"/>
              <a:t>- </a:t>
            </a:r>
            <a:r>
              <a:rPr lang="en-US" sz="2000" dirty="0"/>
              <a:t>Manual billing processes are time-consuming and error-prone.  </a:t>
            </a:r>
          </a:p>
          <a:p>
            <a:r>
              <a:rPr lang="en-US" sz="2000" dirty="0"/>
              <a:t>- Difficulty in tracking payments and usage history.  </a:t>
            </a:r>
          </a:p>
          <a:p>
            <a:r>
              <a:rPr lang="en-US" sz="2000" dirty="0"/>
              <a:t>- Mismanagement of customer records leads to inefficiency.  </a:t>
            </a:r>
          </a:p>
          <a:p>
            <a:r>
              <a:rPr lang="en-US" sz="2000" dirty="0" smtClean="0"/>
              <a:t>- Delays </a:t>
            </a:r>
            <a:r>
              <a:rPr lang="en-US" sz="2000" dirty="0"/>
              <a:t>in bill generation and reporting reduce customer satisfaction.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3600" b="1" dirty="0" smtClean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Solution</a:t>
            </a:r>
            <a:r>
              <a:rPr lang="en-US" sz="3200" b="1" dirty="0" smtClean="0"/>
              <a:t> </a:t>
            </a:r>
            <a:endParaRPr lang="en-US" sz="3200" b="1" dirty="0"/>
          </a:p>
          <a:p>
            <a:r>
              <a:rPr lang="en-US" sz="2000" dirty="0"/>
              <a:t>- Automates bill generation, storage, and retrieval.  </a:t>
            </a:r>
          </a:p>
          <a:p>
            <a:r>
              <a:rPr lang="en-US" sz="2000" dirty="0"/>
              <a:t>- Ensures accurate calculations and timely reporting.  </a:t>
            </a:r>
          </a:p>
          <a:p>
            <a:r>
              <a:rPr lang="en-US" sz="2000" dirty="0"/>
              <a:t>- Tracks payments and usage efficiently.  </a:t>
            </a:r>
          </a:p>
          <a:p>
            <a:r>
              <a:rPr lang="en-US" sz="2000" dirty="0"/>
              <a:t>- Reduces manual workload and improves operational efficiency.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-1" y="206062"/>
            <a:ext cx="12286446" cy="1189865"/>
          </a:xfrm>
          <a:gradFill>
            <a:gsLst>
              <a:gs pos="72000">
                <a:schemeClr val="accent1">
                  <a:lumMod val="75000"/>
                </a:schemeClr>
              </a:gs>
              <a:gs pos="41000">
                <a:schemeClr val="accent1">
                  <a:lumMod val="75000"/>
                  <a:alpha val="0"/>
                </a:schemeClr>
              </a:gs>
            </a:gsLst>
            <a:lin ang="10800000" scaled="1"/>
          </a:gradFill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ELECTRICITY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BILL MANAGEMENT SYSTEM</a:t>
            </a:r>
            <a:endParaRPr lang="en-US" sz="40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82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82625" cy="1074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100000">
                <a:schemeClr val="tx1"/>
              </a:gs>
              <a:gs pos="18000">
                <a:schemeClr val="tx1">
                  <a:alpha val="0"/>
                </a:schemeClr>
              </a:gs>
            </a:gsLst>
            <a:lin ang="10800000" scaled="1"/>
          </a:gradFill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56000">
                <a:schemeClr val="accent1">
                  <a:lumMod val="75000"/>
                </a:schemeClr>
              </a:gs>
              <a:gs pos="0">
                <a:schemeClr val="tx1">
                  <a:alpha val="1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4738"/>
          </a:xfrm>
          <a:gradFill>
            <a:gsLst>
              <a:gs pos="72000">
                <a:schemeClr val="accent1">
                  <a:lumMod val="75000"/>
                </a:schemeClr>
              </a:gs>
              <a:gs pos="41000">
                <a:schemeClr val="accent1">
                  <a:lumMod val="75000"/>
                  <a:alpha val="0"/>
                </a:schemeClr>
              </a:gs>
            </a:gsLst>
            <a:lin ang="10800000" scaled="1"/>
          </a:gradFill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95000"/>
                      <a:lumOff val="5000"/>
                    </a:schemeClr>
                  </a:outerShdw>
                </a:effectLst>
                <a:latin typeface="Arial Black" panose="020B0A04020102020204" pitchFamily="34" charset="0"/>
              </a:rPr>
              <a:t>SOFTWARE FEATURES</a:t>
            </a:r>
            <a:endParaRPr lang="en-US" sz="5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95000"/>
                    <a:lumOff val="5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0305" y="968975"/>
            <a:ext cx="474521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Current reading of Units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- Peak and Non-Peak Hour Calculation 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Payment details ( Paid - Unpaid)   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- Billing History 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Adjustable Settings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- Update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Customer Details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- Update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Units Consumed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- Applying Late Fee 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Monthly Summary 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Annual Summary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9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100000">
                <a:schemeClr val="tx1"/>
              </a:gs>
              <a:gs pos="18000">
                <a:schemeClr val="tx1">
                  <a:alpha val="0"/>
                </a:schemeClr>
              </a:gs>
            </a:gsLst>
            <a:lin ang="10800000" scaled="1"/>
          </a:gradFill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56000">
                <a:schemeClr val="accent1">
                  <a:lumMod val="75000"/>
                </a:schemeClr>
              </a:gs>
              <a:gs pos="0">
                <a:schemeClr val="tx1">
                  <a:alpha val="1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10"/>
            <a:ext cx="9144000" cy="669435"/>
          </a:xfrm>
          <a:gradFill>
            <a:gsLst>
              <a:gs pos="72000">
                <a:schemeClr val="accent1">
                  <a:lumMod val="75000"/>
                </a:schemeClr>
              </a:gs>
              <a:gs pos="41000">
                <a:schemeClr val="accent1">
                  <a:lumMod val="75000"/>
                  <a:alpha val="0"/>
                </a:schemeClr>
              </a:gs>
            </a:gsLst>
            <a:lin ang="10800000" scaled="1"/>
          </a:gradFill>
        </p:spPr>
        <p:txBody>
          <a:bodyPr>
            <a:normAutofit fontScale="90000"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PROJECT SCOPE</a:t>
            </a:r>
            <a:endParaRPr lang="en-US" sz="4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11" y="673844"/>
            <a:ext cx="10118502" cy="6184155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Generate Bill</a:t>
            </a:r>
          </a:p>
          <a:p>
            <a:pPr algn="l">
              <a:lnSpc>
                <a:spcPct val="8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   </a:t>
            </a:r>
            <a:r>
              <a:rPr lang="en-US" sz="1300" dirty="0">
                <a:solidFill>
                  <a:schemeClr val="bg1"/>
                </a:solidFill>
              </a:rPr>
              <a:t>- Enter customer details and units consumed.  </a:t>
            </a:r>
          </a:p>
          <a:p>
            <a:pPr algn="l">
              <a:lnSpc>
                <a:spcPct val="80000"/>
              </a:lnSpc>
            </a:pPr>
            <a:r>
              <a:rPr lang="en-US" sz="1300" dirty="0">
                <a:solidFill>
                  <a:schemeClr val="bg1"/>
                </a:solidFill>
              </a:rPr>
              <a:t>   - Generate a unique Bill ID.  </a:t>
            </a:r>
          </a:p>
          <a:p>
            <a:pPr algn="l">
              <a:lnSpc>
                <a:spcPct val="80000"/>
              </a:lnSpc>
            </a:pPr>
            <a:r>
              <a:rPr lang="en-US" sz="1300" dirty="0">
                <a:solidFill>
                  <a:schemeClr val="bg1"/>
                </a:solidFill>
              </a:rPr>
              <a:t>   - Save bill details to a file.  </a:t>
            </a:r>
          </a:p>
          <a:p>
            <a:pPr algn="l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Search Bill </a:t>
            </a:r>
            <a:endParaRPr lang="en-US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algn="l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   - </a:t>
            </a:r>
            <a:r>
              <a:rPr lang="en-US" sz="1300" dirty="0">
                <a:solidFill>
                  <a:schemeClr val="bg1"/>
                </a:solidFill>
              </a:rPr>
              <a:t>Retrieve and display bill details using the Bill ID.  </a:t>
            </a:r>
          </a:p>
          <a:p>
            <a:pPr algn="l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Update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Payment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Status </a:t>
            </a:r>
            <a:endParaRPr lang="en-US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algn="l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300" dirty="0">
                <a:solidFill>
                  <a:schemeClr val="bg1"/>
                </a:solidFill>
              </a:rPr>
              <a:t>- Update the payment status for a customer's bill. 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endParaRPr lang="en-US" sz="1300" dirty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Usage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History</a:t>
            </a:r>
            <a:endParaRPr lang="en-US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algn="l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300" dirty="0">
                <a:solidFill>
                  <a:schemeClr val="bg1"/>
                </a:solidFill>
              </a:rPr>
              <a:t>- Show a customer’s usage history based on their CNIC.  </a:t>
            </a:r>
          </a:p>
          <a:p>
            <a:pPr algn="l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Apply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Late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Fee  </a:t>
            </a:r>
            <a:endParaRPr lang="en-US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algn="l">
              <a:lnSpc>
                <a:spcPct val="80000"/>
              </a:lnSpc>
            </a:pPr>
            <a:r>
              <a:rPr lang="en-US" sz="1300" dirty="0">
                <a:solidFill>
                  <a:schemeClr val="bg1"/>
                </a:solidFill>
              </a:rPr>
              <a:t>   - Automatically apply late fees for unpaid bills.  </a:t>
            </a:r>
          </a:p>
          <a:p>
            <a:pPr algn="l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View Summary</a:t>
            </a:r>
            <a:endParaRPr lang="en-US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pPr algn="l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lang="en-US" sz="1300" dirty="0">
                <a:solidFill>
                  <a:schemeClr val="bg1"/>
                </a:solidFill>
              </a:rPr>
              <a:t>- Provide a monthly or overall summary based on user selection. </a:t>
            </a:r>
            <a:endParaRPr lang="en-US" sz="1300" dirty="0" smtClean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Adjustable Settings</a:t>
            </a:r>
          </a:p>
          <a:p>
            <a:pPr algn="l">
              <a:lnSpc>
                <a:spcPct val="80000"/>
              </a:lnSpc>
            </a:pPr>
            <a:r>
              <a:rPr lang="en-US" sz="1300" dirty="0" smtClean="0">
                <a:solidFill>
                  <a:schemeClr val="bg1"/>
                </a:solidFill>
              </a:rPr>
              <a:t>   -User can change the unit price and condition on units etc.</a:t>
            </a:r>
          </a:p>
          <a:p>
            <a:pPr algn="l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Customer Details</a:t>
            </a:r>
          </a:p>
          <a:p>
            <a:pPr algn="l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-</a:t>
            </a:r>
            <a:r>
              <a:rPr lang="en-US" sz="1300" dirty="0" smtClean="0">
                <a:solidFill>
                  <a:schemeClr val="bg1"/>
                </a:solidFill>
              </a:rPr>
              <a:t>Details of customer are updated </a:t>
            </a:r>
            <a:endParaRPr lang="en-US" sz="1300" dirty="0">
              <a:solidFill>
                <a:schemeClr val="bg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Units Consumed</a:t>
            </a:r>
          </a:p>
          <a:p>
            <a:pPr algn="l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bg1"/>
                </a:solidFill>
              </a:rPr>
              <a:t>-Consumed units are changed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0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88041" y="12340"/>
            <a:ext cx="312735" cy="2962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169553" y="457755"/>
            <a:ext cx="1250253" cy="2671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MAIN MENU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87047" y="926773"/>
            <a:ext cx="2201236" cy="2997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CHOOSE AN OPTION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684627" y="1428451"/>
            <a:ext cx="2322357" cy="37983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Option==Generate Bill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44408" y="297418"/>
            <a:ext cx="2797" cy="152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38936" y="1226557"/>
            <a:ext cx="0" cy="223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44408" y="736489"/>
            <a:ext cx="1" cy="19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</p:cNvCxnSpPr>
          <p:nvPr/>
        </p:nvCxnSpPr>
        <p:spPr>
          <a:xfrm flipH="1" flipV="1">
            <a:off x="1095375" y="1618366"/>
            <a:ext cx="5892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93630" y="1612980"/>
            <a:ext cx="1745" cy="309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35718" y="1913423"/>
            <a:ext cx="1915823" cy="3534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Enter Customer Details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1035" y="2544100"/>
            <a:ext cx="2058518" cy="2664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Enter Units Consumed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93629" y="2278011"/>
            <a:ext cx="1" cy="266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6870" y="3034179"/>
            <a:ext cx="1860640" cy="3459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Generate Bill 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87190" y="2810189"/>
            <a:ext cx="6439" cy="239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35718" y="3634673"/>
            <a:ext cx="1869076" cy="3032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Bill Details to File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80751" y="3395339"/>
            <a:ext cx="6439" cy="239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exagon 31"/>
          <p:cNvSpPr/>
          <p:nvPr/>
        </p:nvSpPr>
        <p:spPr>
          <a:xfrm>
            <a:off x="3845811" y="2016946"/>
            <a:ext cx="1804693" cy="22839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Option==Search Bill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006984" y="1616310"/>
            <a:ext cx="672925" cy="9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9909" y="1621138"/>
            <a:ext cx="0" cy="39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</p:cNvCxnSpPr>
          <p:nvPr/>
        </p:nvCxnSpPr>
        <p:spPr>
          <a:xfrm flipH="1">
            <a:off x="3419807" y="2131143"/>
            <a:ext cx="426004" cy="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416148" y="2131976"/>
            <a:ext cx="0" cy="41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597163" y="2553978"/>
            <a:ext cx="1391120" cy="234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Enter Bill 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393368" y="3025073"/>
            <a:ext cx="1914865" cy="208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Load Bill From File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92723" y="2798650"/>
            <a:ext cx="0" cy="208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597163" y="3470408"/>
            <a:ext cx="1380831" cy="272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Display Bill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289204" y="3251866"/>
            <a:ext cx="3" cy="23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exagon 68"/>
          <p:cNvSpPr/>
          <p:nvPr/>
        </p:nvSpPr>
        <p:spPr>
          <a:xfrm>
            <a:off x="2051541" y="3956563"/>
            <a:ext cx="2494155" cy="2456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Update Payment Status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287237" y="3765086"/>
            <a:ext cx="1" cy="21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298617" y="4206832"/>
            <a:ext cx="1" cy="21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527809" y="4435640"/>
            <a:ext cx="1324702" cy="268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Mark as Paid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69" idx="0"/>
          </p:cNvCxnSpPr>
          <p:nvPr/>
        </p:nvCxnSpPr>
        <p:spPr>
          <a:xfrm>
            <a:off x="4545696" y="4079383"/>
            <a:ext cx="226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48157" y="4094401"/>
            <a:ext cx="0" cy="468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748157" y="4528371"/>
            <a:ext cx="0" cy="580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286896" y="4710280"/>
            <a:ext cx="1" cy="21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/>
          <p:cNvSpPr/>
          <p:nvPr/>
        </p:nvSpPr>
        <p:spPr>
          <a:xfrm>
            <a:off x="3152808" y="4924630"/>
            <a:ext cx="291617" cy="36817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endCxn id="94" idx="3"/>
          </p:cNvCxnSpPr>
          <p:nvPr/>
        </p:nvCxnSpPr>
        <p:spPr>
          <a:xfrm flipH="1">
            <a:off x="3444425" y="5108715"/>
            <a:ext cx="12866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062882" y="3956563"/>
            <a:ext cx="3667" cy="114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60257" y="2131174"/>
            <a:ext cx="845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503672" y="2131174"/>
            <a:ext cx="1903" cy="307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Hexagon 106"/>
          <p:cNvSpPr/>
          <p:nvPr/>
        </p:nvSpPr>
        <p:spPr>
          <a:xfrm>
            <a:off x="5650504" y="2469308"/>
            <a:ext cx="2752732" cy="36443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Option==Display Usage History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7" idx="3"/>
            <a:endCxn id="107" idx="3"/>
          </p:cNvCxnSpPr>
          <p:nvPr/>
        </p:nvCxnSpPr>
        <p:spPr>
          <a:xfrm>
            <a:off x="5650504" y="26515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</p:cNvCxnSpPr>
          <p:nvPr/>
        </p:nvCxnSpPr>
        <p:spPr>
          <a:xfrm flipH="1" flipV="1">
            <a:off x="5092700" y="2647860"/>
            <a:ext cx="557804" cy="3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092700" y="2647860"/>
            <a:ext cx="0" cy="436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4694904" y="3092466"/>
            <a:ext cx="1197735" cy="3955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Enter CNIC#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808311" y="3803255"/>
            <a:ext cx="1713311" cy="3955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Show Usage History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5339996" y="3515006"/>
            <a:ext cx="0" cy="297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388400" y="4242508"/>
            <a:ext cx="14947" cy="1421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7" idx="0"/>
          </p:cNvCxnSpPr>
          <p:nvPr/>
        </p:nvCxnSpPr>
        <p:spPr>
          <a:xfrm>
            <a:off x="8403236" y="2651526"/>
            <a:ext cx="431670" cy="3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8834470" y="2671149"/>
            <a:ext cx="436" cy="383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Hexagon 135"/>
          <p:cNvSpPr/>
          <p:nvPr/>
        </p:nvSpPr>
        <p:spPr>
          <a:xfrm>
            <a:off x="7672295" y="3030903"/>
            <a:ext cx="2496354" cy="36443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Option==Apply Late Fees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/>
          <p:cNvCxnSpPr>
            <a:stCxn id="136" idx="3"/>
          </p:cNvCxnSpPr>
          <p:nvPr/>
        </p:nvCxnSpPr>
        <p:spPr>
          <a:xfrm flipH="1" flipV="1">
            <a:off x="7342056" y="3207170"/>
            <a:ext cx="330239" cy="5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342056" y="3214465"/>
            <a:ext cx="0" cy="331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6714352" y="3561825"/>
            <a:ext cx="1916322" cy="3411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Check Bill Status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7436778" y="3937955"/>
            <a:ext cx="0" cy="34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6714352" y="4284226"/>
            <a:ext cx="1915885" cy="3411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Apply Late Fees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Hexagon 111"/>
          <p:cNvSpPr/>
          <p:nvPr/>
        </p:nvSpPr>
        <p:spPr>
          <a:xfrm>
            <a:off x="9505914" y="3560277"/>
            <a:ext cx="2006232" cy="36443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Option==Summary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0168649" y="3210289"/>
            <a:ext cx="431670" cy="3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600319" y="3207170"/>
            <a:ext cx="0" cy="328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9823417" y="4111090"/>
            <a:ext cx="1371226" cy="3955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Summary Type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11512146" y="3738593"/>
            <a:ext cx="431670" cy="3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Hexagon 120"/>
          <p:cNvSpPr/>
          <p:nvPr/>
        </p:nvSpPr>
        <p:spPr>
          <a:xfrm>
            <a:off x="8834470" y="4735487"/>
            <a:ext cx="2798191" cy="36443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Choose=Monthly Summary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0140920" y="5291127"/>
            <a:ext cx="1371226" cy="3955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Overall Summary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868246" y="5291594"/>
            <a:ext cx="1371226" cy="3955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Monthly Summary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1943816" y="3738593"/>
            <a:ext cx="0" cy="1186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943816" y="4924630"/>
            <a:ext cx="0" cy="366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943816" y="5291594"/>
            <a:ext cx="0" cy="976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398787" y="4910771"/>
            <a:ext cx="431670" cy="3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8398787" y="4910770"/>
            <a:ext cx="3" cy="380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1632661" y="4924630"/>
            <a:ext cx="155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11788237" y="4945257"/>
            <a:ext cx="1" cy="536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22" idx="3"/>
          </p:cNvCxnSpPr>
          <p:nvPr/>
        </p:nvCxnSpPr>
        <p:spPr>
          <a:xfrm flipH="1">
            <a:off x="11512146" y="5481280"/>
            <a:ext cx="276091" cy="7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2"/>
          </p:cNvCxnSpPr>
          <p:nvPr/>
        </p:nvCxnSpPr>
        <p:spPr>
          <a:xfrm>
            <a:off x="8553859" y="5687144"/>
            <a:ext cx="0" cy="114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553859" y="5801747"/>
            <a:ext cx="1072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833292" y="5687144"/>
            <a:ext cx="0" cy="114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9823417" y="5801747"/>
            <a:ext cx="1009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Decision 149"/>
          <p:cNvSpPr/>
          <p:nvPr/>
        </p:nvSpPr>
        <p:spPr>
          <a:xfrm>
            <a:off x="9621706" y="5655229"/>
            <a:ext cx="229547" cy="293036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9736479" y="5923028"/>
            <a:ext cx="0" cy="224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Decision 154"/>
          <p:cNvSpPr/>
          <p:nvPr/>
        </p:nvSpPr>
        <p:spPr>
          <a:xfrm>
            <a:off x="9627549" y="6121798"/>
            <a:ext cx="229547" cy="293036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>
            <a:endCxn id="155" idx="3"/>
          </p:cNvCxnSpPr>
          <p:nvPr/>
        </p:nvCxnSpPr>
        <p:spPr>
          <a:xfrm flipH="1">
            <a:off x="9857096" y="6268316"/>
            <a:ext cx="2086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7322005" y="5488902"/>
            <a:ext cx="229547" cy="293036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/>
          <p:cNvCxnSpPr>
            <a:endCxn id="171" idx="0"/>
          </p:cNvCxnSpPr>
          <p:nvPr/>
        </p:nvCxnSpPr>
        <p:spPr>
          <a:xfrm>
            <a:off x="7436778" y="4621298"/>
            <a:ext cx="1" cy="867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403347" y="5655229"/>
            <a:ext cx="1904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Decision 178"/>
          <p:cNvSpPr/>
          <p:nvPr/>
        </p:nvSpPr>
        <p:spPr>
          <a:xfrm>
            <a:off x="7322502" y="6388498"/>
            <a:ext cx="229547" cy="293036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>
            <a:endCxn id="179" idx="3"/>
          </p:cNvCxnSpPr>
          <p:nvPr/>
        </p:nvCxnSpPr>
        <p:spPr>
          <a:xfrm flipH="1">
            <a:off x="7552049" y="6535016"/>
            <a:ext cx="2206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9736479" y="6402827"/>
            <a:ext cx="0" cy="13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1" idx="2"/>
            <a:endCxn id="179" idx="0"/>
          </p:cNvCxnSpPr>
          <p:nvPr/>
        </p:nvCxnSpPr>
        <p:spPr>
          <a:xfrm>
            <a:off x="7436779" y="5781938"/>
            <a:ext cx="497" cy="60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94" idx="1"/>
          </p:cNvCxnSpPr>
          <p:nvPr/>
        </p:nvCxnSpPr>
        <p:spPr>
          <a:xfrm>
            <a:off x="1066549" y="5108112"/>
            <a:ext cx="2086259" cy="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94" idx="2"/>
          </p:cNvCxnSpPr>
          <p:nvPr/>
        </p:nvCxnSpPr>
        <p:spPr>
          <a:xfrm flipH="1">
            <a:off x="3298616" y="5292801"/>
            <a:ext cx="1" cy="1275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3272590" y="6556980"/>
            <a:ext cx="4035606" cy="22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10509030" y="3926776"/>
            <a:ext cx="3" cy="19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0484279" y="4515371"/>
            <a:ext cx="3" cy="19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537851" y="12340"/>
            <a:ext cx="3656792" cy="9144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/>
              <a:t>FLOW CHART</a:t>
            </a:r>
            <a:endParaRPr lang="en-US" sz="4800" b="1" dirty="0"/>
          </a:p>
        </p:txBody>
      </p:sp>
      <p:sp>
        <p:nvSpPr>
          <p:cNvPr id="8" name="Rectangle 7"/>
          <p:cNvSpPr/>
          <p:nvPr/>
        </p:nvSpPr>
        <p:spPr>
          <a:xfrm>
            <a:off x="5104486" y="6239145"/>
            <a:ext cx="1410972" cy="2930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MAIN MENU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6515458" y="6385663"/>
            <a:ext cx="511412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113024" y="6219719"/>
            <a:ext cx="1410972" cy="2930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MAIN MENU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2" name="Straight Arrow Connector 11"/>
          <p:cNvCxnSpPr>
            <a:stCxn id="98" idx="1"/>
          </p:cNvCxnSpPr>
          <p:nvPr/>
        </p:nvCxnSpPr>
        <p:spPr>
          <a:xfrm flipH="1">
            <a:off x="7781596" y="6366237"/>
            <a:ext cx="331428" cy="19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943816" y="3738593"/>
            <a:ext cx="248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9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46100" y="1353625"/>
            <a:ext cx="1525368" cy="17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9452" y="1371014"/>
            <a:ext cx="12016" cy="900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Hexagon 107"/>
          <p:cNvSpPr/>
          <p:nvPr/>
        </p:nvSpPr>
        <p:spPr>
          <a:xfrm>
            <a:off x="281354" y="2274970"/>
            <a:ext cx="3247457" cy="36443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Option==Adjustable Settings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59452" y="2653073"/>
            <a:ext cx="0" cy="40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054003" y="3060700"/>
            <a:ext cx="2010898" cy="419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Change Unit Price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108" idx="0"/>
          </p:cNvCxnSpPr>
          <p:nvPr/>
        </p:nvCxnSpPr>
        <p:spPr>
          <a:xfrm>
            <a:off x="3528811" y="2457188"/>
            <a:ext cx="1215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75200" y="2457188"/>
            <a:ext cx="0" cy="79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exagon 116"/>
          <p:cNvSpPr/>
          <p:nvPr/>
        </p:nvSpPr>
        <p:spPr>
          <a:xfrm>
            <a:off x="3249637" y="3270250"/>
            <a:ext cx="2871422" cy="36443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Update Customer Details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8" name="Hexagon 117"/>
          <p:cNvSpPr/>
          <p:nvPr/>
        </p:nvSpPr>
        <p:spPr>
          <a:xfrm>
            <a:off x="6121059" y="3901094"/>
            <a:ext cx="2752732" cy="36443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Update Units Consumed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21059" y="3458556"/>
            <a:ext cx="1327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448425" y="3479800"/>
            <a:ext cx="0" cy="421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197117" y="4708067"/>
            <a:ext cx="2502616" cy="554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Update Units Consumed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7448425" y="4286773"/>
            <a:ext cx="0" cy="421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</p:cNvCxnSpPr>
          <p:nvPr/>
        </p:nvCxnSpPr>
        <p:spPr>
          <a:xfrm flipH="1">
            <a:off x="2022468" y="3479800"/>
            <a:ext cx="36984" cy="2815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44693" y="3634686"/>
            <a:ext cx="30507" cy="2400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1" idx="2"/>
          </p:cNvCxnSpPr>
          <p:nvPr/>
        </p:nvCxnSpPr>
        <p:spPr>
          <a:xfrm flipH="1">
            <a:off x="7439179" y="5262113"/>
            <a:ext cx="9246" cy="1003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4590772" y="6035040"/>
            <a:ext cx="307841" cy="52050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149" idx="1"/>
          </p:cNvCxnSpPr>
          <p:nvPr/>
        </p:nvCxnSpPr>
        <p:spPr>
          <a:xfrm>
            <a:off x="2050206" y="6295292"/>
            <a:ext cx="2540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9" idx="3"/>
          </p:cNvCxnSpPr>
          <p:nvPr/>
        </p:nvCxnSpPr>
        <p:spPr>
          <a:xfrm flipH="1">
            <a:off x="4898613" y="6295292"/>
            <a:ext cx="2540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055655" y="5888522"/>
            <a:ext cx="1410972" cy="2930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MAIN MENU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415573" y="5972645"/>
            <a:ext cx="1410972" cy="2930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MAIN MENU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17327" y="4376048"/>
            <a:ext cx="2703732" cy="419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Update Customer Details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4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100000">
                <a:schemeClr val="tx1"/>
              </a:gs>
              <a:gs pos="18000">
                <a:schemeClr val="tx1">
                  <a:alpha val="0"/>
                </a:schemeClr>
              </a:gs>
            </a:gsLst>
            <a:lin ang="10800000" scaled="1"/>
          </a:gradFill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56000">
                <a:schemeClr val="accent1">
                  <a:lumMod val="75000"/>
                </a:schemeClr>
              </a:gs>
              <a:gs pos="0">
                <a:schemeClr val="tx1">
                  <a:alpha val="1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83502"/>
          </a:xfrm>
          <a:gradFill>
            <a:gsLst>
              <a:gs pos="72000">
                <a:schemeClr val="accent1">
                  <a:lumMod val="75000"/>
                </a:schemeClr>
              </a:gs>
              <a:gs pos="41000">
                <a:schemeClr val="accent1">
                  <a:lumMod val="75000"/>
                  <a:alpha val="0"/>
                </a:schemeClr>
              </a:gs>
            </a:gsLst>
            <a:lin ang="10800000" scaled="1"/>
          </a:gradFill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FUCTIONS TO BE USED</a:t>
            </a:r>
            <a:endParaRPr lang="en-US" sz="5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8" y="10314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mainmenu</a:t>
            </a:r>
            <a:r>
              <a:rPr lang="en-US" sz="2400" b="1" dirty="0" smtClean="0">
                <a:solidFill>
                  <a:schemeClr val="bg1"/>
                </a:solidFill>
              </a:rPr>
              <a:t> () 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GenerateBill</a:t>
            </a:r>
            <a:r>
              <a:rPr lang="en-US" sz="2400" b="1" dirty="0" smtClean="0">
                <a:solidFill>
                  <a:schemeClr val="bg1"/>
                </a:solidFill>
              </a:rPr>
              <a:t>()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CustomerDetails</a:t>
            </a:r>
            <a:r>
              <a:rPr lang="en-US" sz="2000" dirty="0" smtClean="0">
                <a:solidFill>
                  <a:schemeClr val="bg1"/>
                </a:solidFill>
              </a:rPr>
              <a:t>() 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- </a:t>
            </a:r>
            <a:r>
              <a:rPr lang="en-US" sz="2000" dirty="0" err="1" smtClean="0">
                <a:solidFill>
                  <a:schemeClr val="bg1"/>
                </a:solidFill>
              </a:rPr>
              <a:t>UnitsConsumed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- Taxes() 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- </a:t>
            </a:r>
            <a:r>
              <a:rPr lang="en-US" sz="2000" dirty="0" err="1">
                <a:solidFill>
                  <a:schemeClr val="bg1"/>
                </a:solidFill>
              </a:rPr>
              <a:t>GenerateBillID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()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SearchBill</a:t>
            </a:r>
            <a:r>
              <a:rPr lang="en-US" sz="2400" b="1" dirty="0" smtClean="0">
                <a:solidFill>
                  <a:schemeClr val="bg1"/>
                </a:solidFill>
              </a:rPr>
              <a:t> ()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- </a:t>
            </a:r>
            <a:r>
              <a:rPr lang="en-US" sz="2000" dirty="0" err="1" smtClean="0">
                <a:solidFill>
                  <a:schemeClr val="bg1"/>
                </a:solidFill>
              </a:rPr>
              <a:t>DisplayUsageHistory</a:t>
            </a:r>
            <a:r>
              <a:rPr lang="en-US" sz="2000" dirty="0" smtClean="0">
                <a:solidFill>
                  <a:schemeClr val="bg1"/>
                </a:solidFill>
              </a:rPr>
              <a:t>() 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- </a:t>
            </a:r>
            <a:r>
              <a:rPr lang="en-US" sz="2000" dirty="0" err="1" smtClean="0">
                <a:solidFill>
                  <a:schemeClr val="bg1"/>
                </a:solidFill>
              </a:rPr>
              <a:t>BillStatusUpdate</a:t>
            </a:r>
            <a:r>
              <a:rPr lang="en-US" sz="2000" dirty="0" smtClean="0">
                <a:solidFill>
                  <a:schemeClr val="bg1"/>
                </a:solidFill>
              </a:rPr>
              <a:t>() 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ApplyLateFee</a:t>
            </a:r>
            <a:r>
              <a:rPr lang="en-US" sz="2400" b="1" dirty="0" smtClean="0">
                <a:solidFill>
                  <a:schemeClr val="bg1"/>
                </a:solidFill>
              </a:rPr>
              <a:t> ()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Summary()  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- </a:t>
            </a:r>
            <a:r>
              <a:rPr lang="en-US" sz="2000" dirty="0" smtClean="0">
                <a:solidFill>
                  <a:schemeClr val="bg1"/>
                </a:solidFill>
              </a:rPr>
              <a:t>Monthly() 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- </a:t>
            </a:r>
            <a:r>
              <a:rPr lang="en-US" sz="2000" dirty="0" smtClean="0">
                <a:solidFill>
                  <a:schemeClr val="bg1"/>
                </a:solidFill>
              </a:rPr>
              <a:t>Annual() 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AdjustSetting</a:t>
            </a:r>
            <a:r>
              <a:rPr lang="en-US" sz="2400" b="1" dirty="0" smtClean="0">
                <a:solidFill>
                  <a:schemeClr val="bg1"/>
                </a:solidFill>
              </a:rPr>
              <a:t>()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UpdateCustomerDetails</a:t>
            </a:r>
            <a:r>
              <a:rPr lang="en-US" sz="2000" b="1" dirty="0" smtClean="0">
                <a:solidFill>
                  <a:schemeClr val="bg1"/>
                </a:solidFill>
              </a:rPr>
              <a:t>() 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UpdateUnitsConsumed</a:t>
            </a:r>
            <a:r>
              <a:rPr lang="en-US" sz="2000" b="1" dirty="0" smtClean="0">
                <a:solidFill>
                  <a:schemeClr val="bg1"/>
                </a:solidFill>
              </a:rPr>
              <a:t> ()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21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100000">
                <a:schemeClr val="tx1"/>
              </a:gs>
              <a:gs pos="18000">
                <a:schemeClr val="tx1">
                  <a:alpha val="0"/>
                </a:schemeClr>
              </a:gs>
            </a:gsLst>
            <a:lin ang="10800000" scaled="1"/>
          </a:gradFill>
        </p:spPr>
      </p:pic>
      <p:sp>
        <p:nvSpPr>
          <p:cNvPr id="5" name="Rectangle 4"/>
          <p:cNvSpPr/>
          <p:nvPr/>
        </p:nvSpPr>
        <p:spPr>
          <a:xfrm>
            <a:off x="0" y="-862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56000">
                <a:schemeClr val="accent1">
                  <a:lumMod val="75000"/>
                </a:schemeClr>
              </a:gs>
              <a:gs pos="0">
                <a:schemeClr val="tx1">
                  <a:alpha val="1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562"/>
            <a:ext cx="9144000" cy="1163638"/>
          </a:xfrm>
          <a:gradFill>
            <a:gsLst>
              <a:gs pos="72000">
                <a:schemeClr val="accent1">
                  <a:lumMod val="75000"/>
                </a:schemeClr>
              </a:gs>
              <a:gs pos="41000">
                <a:schemeClr val="accent1">
                  <a:lumMod val="75000"/>
                  <a:alpha val="0"/>
                </a:schemeClr>
              </a:gs>
            </a:gsLst>
            <a:lin ang="10800000" scaled="1"/>
          </a:gradFill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Conclusion</a:t>
            </a:r>
            <a:endParaRPr lang="en-US" sz="5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207" y="1476139"/>
            <a:ext cx="816601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Automates billing, payments, and reporting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Built in C++ for efficiency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Reduces </a:t>
            </a:r>
            <a:r>
              <a:rPr lang="en-US" sz="2800" dirty="0">
                <a:solidFill>
                  <a:schemeClr val="bg1"/>
                </a:solidFill>
              </a:rPr>
              <a:t>effort and improves </a:t>
            </a:r>
            <a:r>
              <a:rPr lang="en-US" sz="2800" dirty="0" smtClean="0">
                <a:solidFill>
                  <a:schemeClr val="bg1"/>
                </a:solidFill>
              </a:rPr>
              <a:t>accuracy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Scalable for future needs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Enhances operations and 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314310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458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Cambria</vt:lpstr>
      <vt:lpstr>Office Theme</vt:lpstr>
      <vt:lpstr>ELECTRICITY BILL MANAGEMENT SYSTEM</vt:lpstr>
      <vt:lpstr>GROUP MEMBERS</vt:lpstr>
      <vt:lpstr>ELECTRICITY BILL MANAGEMENT SYSTEM</vt:lpstr>
      <vt:lpstr>SOFTWARE FEATURES</vt:lpstr>
      <vt:lpstr>PROJECT SCOPE</vt:lpstr>
      <vt:lpstr>PowerPoint Presentation</vt:lpstr>
      <vt:lpstr>PowerPoint Presentation</vt:lpstr>
      <vt:lpstr>FUCTIONS TO BE USED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toshlba</dc:creator>
  <cp:lastModifiedBy>Microsoft account</cp:lastModifiedBy>
  <cp:revision>70</cp:revision>
  <dcterms:created xsi:type="dcterms:W3CDTF">2024-11-12T13:47:36Z</dcterms:created>
  <dcterms:modified xsi:type="dcterms:W3CDTF">2025-02-18T16:57:27Z</dcterms:modified>
</cp:coreProperties>
</file>