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94"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305" r:id="rId23"/>
    <p:sldId id="295" r:id="rId24"/>
    <p:sldId id="296" r:id="rId25"/>
    <p:sldId id="276" r:id="rId26"/>
    <p:sldId id="277" r:id="rId27"/>
    <p:sldId id="278" r:id="rId28"/>
    <p:sldId id="307" r:id="rId29"/>
    <p:sldId id="285" r:id="rId30"/>
    <p:sldId id="286" r:id="rId31"/>
    <p:sldId id="280" r:id="rId32"/>
    <p:sldId id="281" r:id="rId33"/>
    <p:sldId id="282" r:id="rId34"/>
    <p:sldId id="311" r:id="rId35"/>
    <p:sldId id="303" r:id="rId36"/>
    <p:sldId id="304" r:id="rId37"/>
    <p:sldId id="284" r:id="rId38"/>
    <p:sldId id="283" r:id="rId39"/>
    <p:sldId id="292" r:id="rId40"/>
    <p:sldId id="293" r:id="rId41"/>
    <p:sldId id="290" r:id="rId42"/>
    <p:sldId id="291" r:id="rId43"/>
    <p:sldId id="306" r:id="rId44"/>
    <p:sldId id="301" r:id="rId45"/>
    <p:sldId id="302" r:id="rId46"/>
    <p:sldId id="297" r:id="rId47"/>
    <p:sldId id="300" r:id="rId48"/>
    <p:sldId id="308" r:id="rId49"/>
    <p:sldId id="288" r:id="rId50"/>
    <p:sldId id="289" r:id="rId51"/>
    <p:sldId id="298" r:id="rId52"/>
    <p:sldId id="299" r:id="rId53"/>
    <p:sldId id="309" r:id="rId54"/>
    <p:sldId id="312" r:id="rId55"/>
    <p:sldId id="313" r:id="rId56"/>
    <p:sldId id="310" r:id="rId57"/>
    <p:sldId id="287" r:id="rId58"/>
    <p:sldId id="279" r:id="rId59"/>
    <p:sldId id="31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3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85" autoAdjust="0"/>
    <p:restoredTop sz="94660"/>
  </p:normalViewPr>
  <p:slideViewPr>
    <p:cSldViewPr snapToGrid="0">
      <p:cViewPr varScale="1">
        <p:scale>
          <a:sx n="73" d="100"/>
          <a:sy n="73" d="100"/>
        </p:scale>
        <p:origin x="2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rmAutofit fontScale="90000"/>
          </a:bodyPr>
          <a:lstStyle/>
          <a:p>
            <a:r>
              <a:rPr lang="en-US" sz="3600" dirty="0">
                <a:solidFill>
                  <a:srgbClr val="C00000"/>
                </a:solidFill>
              </a:rPr>
              <a:t> </a:t>
            </a:r>
            <a:r>
              <a:rPr lang="en-US" sz="3600" dirty="0" smtClean="0">
                <a:solidFill>
                  <a:srgbClr val="C00000"/>
                </a:solidFill>
              </a:rPr>
              <a:t>         </a:t>
            </a:r>
            <a:r>
              <a:rPr lang="en-US" sz="4400" dirty="0" smtClean="0">
                <a:solidFill>
                  <a:schemeClr val="accent2"/>
                </a:solidFill>
              </a:rPr>
              <a:t>Software </a:t>
            </a:r>
            <a:r>
              <a:rPr lang="en-US" sz="4400" dirty="0">
                <a:solidFill>
                  <a:schemeClr val="accent2"/>
                </a:solidFill>
              </a:rPr>
              <a:t>Requirements </a:t>
            </a:r>
            <a:r>
              <a:rPr lang="en-US" sz="4400" dirty="0" smtClean="0">
                <a:solidFill>
                  <a:schemeClr val="accent2"/>
                </a:solidFill>
              </a:rPr>
              <a:t>Specification</a:t>
            </a:r>
            <a:r>
              <a:rPr lang="en-US" sz="4000" dirty="0" smtClean="0">
                <a:solidFill>
                  <a:schemeClr val="accent2"/>
                </a:solidFill>
              </a:rPr>
              <a:t/>
            </a:r>
            <a:br>
              <a:rPr lang="en-US" sz="4000" dirty="0" smtClean="0">
                <a:solidFill>
                  <a:schemeClr val="accent2"/>
                </a:solidFill>
              </a:rPr>
            </a:br>
            <a:r>
              <a:rPr lang="en-US" sz="3600" dirty="0">
                <a:solidFill>
                  <a:srgbClr val="C00000"/>
                </a:solidFill>
              </a:rPr>
              <a:t/>
            </a:r>
            <a:br>
              <a:rPr lang="en-US" sz="3600" dirty="0">
                <a:solidFill>
                  <a:srgbClr val="C00000"/>
                </a:solidFill>
              </a:rPr>
            </a:br>
            <a:r>
              <a:rPr lang="en-US" sz="3600" dirty="0" smtClean="0">
                <a:solidFill>
                  <a:srgbClr val="C00000"/>
                </a:solidFill>
              </a:rPr>
              <a:t>                    </a:t>
            </a:r>
            <a:r>
              <a:rPr lang="en-US" sz="4400" b="1" dirty="0" smtClean="0">
                <a:solidFill>
                  <a:srgbClr val="00B050"/>
                </a:solidFill>
              </a:rPr>
              <a:t>NGO Management System </a:t>
            </a:r>
            <a:r>
              <a:rPr lang="en-US" sz="3600" dirty="0" smtClean="0">
                <a:solidFill>
                  <a:srgbClr val="C00000"/>
                </a:solidFill>
              </a:rPr>
              <a:t/>
            </a:r>
            <a:br>
              <a:rPr lang="en-US" sz="3600" dirty="0" smtClean="0">
                <a:solidFill>
                  <a:srgbClr val="C00000"/>
                </a:solidFill>
              </a:rPr>
            </a:br>
            <a:r>
              <a:rPr lang="en-US" sz="3600" dirty="0">
                <a:solidFill>
                  <a:srgbClr val="C00000"/>
                </a:solidFill>
              </a:rPr>
              <a:t/>
            </a:r>
            <a:br>
              <a:rPr lang="en-US" sz="3600" dirty="0">
                <a:solidFill>
                  <a:srgbClr val="C00000"/>
                </a:solidFill>
              </a:rPr>
            </a:br>
            <a:r>
              <a:rPr lang="en-US" sz="3600" dirty="0">
                <a:solidFill>
                  <a:srgbClr val="C00000"/>
                </a:solidFill>
              </a:rPr>
              <a:t/>
            </a:r>
            <a:br>
              <a:rPr lang="en-US" sz="3600" dirty="0">
                <a:solidFill>
                  <a:srgbClr val="C00000"/>
                </a:solidFill>
              </a:rPr>
            </a:br>
            <a:r>
              <a:rPr lang="en-US" sz="3600" dirty="0" smtClean="0">
                <a:solidFill>
                  <a:srgbClr val="002060"/>
                </a:solidFill>
              </a:rPr>
              <a:t>    </a:t>
            </a:r>
            <a:r>
              <a:rPr lang="en-US" sz="3200" dirty="0" smtClean="0">
                <a:solidFill>
                  <a:srgbClr val="002060"/>
                </a:solidFill>
              </a:rPr>
              <a:t> </a:t>
            </a:r>
            <a:r>
              <a:rPr lang="en-US" sz="3200" dirty="0" smtClean="0">
                <a:solidFill>
                  <a:srgbClr val="7030A0"/>
                </a:solidFill>
              </a:rPr>
              <a:t>  Prepared </a:t>
            </a:r>
            <a:r>
              <a:rPr lang="en-US" sz="3200" dirty="0">
                <a:solidFill>
                  <a:srgbClr val="7030A0"/>
                </a:solidFill>
              </a:rPr>
              <a:t>by                               Supervised by</a:t>
            </a:r>
            <a:br>
              <a:rPr lang="en-US" sz="3200" dirty="0">
                <a:solidFill>
                  <a:srgbClr val="7030A0"/>
                </a:solidFill>
              </a:rPr>
            </a:br>
            <a:r>
              <a:rPr lang="en-US" sz="3200" dirty="0" smtClean="0">
                <a:solidFill>
                  <a:srgbClr val="7030A0"/>
                </a:solidFill>
              </a:rPr>
              <a:t>       Md. Abdul </a:t>
            </a:r>
            <a:r>
              <a:rPr lang="en-US" sz="3200" dirty="0" err="1" smtClean="0">
                <a:solidFill>
                  <a:srgbClr val="7030A0"/>
                </a:solidFill>
              </a:rPr>
              <a:t>Motin</a:t>
            </a:r>
            <a:r>
              <a:rPr lang="en-US" sz="3200" dirty="0" smtClean="0">
                <a:solidFill>
                  <a:srgbClr val="7030A0"/>
                </a:solidFill>
              </a:rPr>
              <a:t>                      Md</a:t>
            </a:r>
            <a:r>
              <a:rPr lang="en-US" sz="3200" dirty="0">
                <a:solidFill>
                  <a:srgbClr val="7030A0"/>
                </a:solidFill>
              </a:rPr>
              <a:t>. </a:t>
            </a:r>
            <a:r>
              <a:rPr lang="en-US" sz="3200" dirty="0" err="1">
                <a:solidFill>
                  <a:srgbClr val="7030A0"/>
                </a:solidFill>
              </a:rPr>
              <a:t>Rajaul</a:t>
            </a:r>
            <a:r>
              <a:rPr lang="en-US" sz="3200" dirty="0">
                <a:solidFill>
                  <a:srgbClr val="7030A0"/>
                </a:solidFill>
              </a:rPr>
              <a:t> Islam</a:t>
            </a:r>
            <a:br>
              <a:rPr lang="en-US" sz="3200" dirty="0">
                <a:solidFill>
                  <a:srgbClr val="7030A0"/>
                </a:solidFill>
              </a:rPr>
            </a:br>
            <a:r>
              <a:rPr lang="en-US" sz="3200" dirty="0" smtClean="0">
                <a:solidFill>
                  <a:srgbClr val="7030A0"/>
                </a:solidFill>
              </a:rPr>
              <a:t>       ID </a:t>
            </a:r>
            <a:r>
              <a:rPr lang="en-US" sz="3200" dirty="0">
                <a:solidFill>
                  <a:srgbClr val="7030A0"/>
                </a:solidFill>
              </a:rPr>
              <a:t>: </a:t>
            </a:r>
            <a:r>
              <a:rPr lang="en-US" sz="3200" dirty="0" smtClean="0">
                <a:solidFill>
                  <a:srgbClr val="7030A0"/>
                </a:solidFill>
              </a:rPr>
              <a:t>1246494 </a:t>
            </a:r>
            <a:br>
              <a:rPr lang="en-US" sz="3200" dirty="0" smtClean="0">
                <a:solidFill>
                  <a:srgbClr val="7030A0"/>
                </a:solidFill>
              </a:rPr>
            </a:br>
            <a:r>
              <a:rPr lang="en-US" sz="3200" dirty="0">
                <a:solidFill>
                  <a:srgbClr val="7030A0"/>
                </a:solidFill>
              </a:rPr>
              <a:t> </a:t>
            </a:r>
            <a:r>
              <a:rPr lang="en-US" sz="3200" dirty="0" smtClean="0">
                <a:solidFill>
                  <a:srgbClr val="7030A0"/>
                </a:solidFill>
              </a:rPr>
              <a:t>      Round : 39</a:t>
            </a:r>
            <a:r>
              <a:rPr lang="en-US" sz="3200" dirty="0">
                <a:solidFill>
                  <a:srgbClr val="C00000"/>
                </a:solidFill>
              </a:rPr>
              <a:t/>
            </a:r>
            <a:br>
              <a:rPr lang="en-US" sz="3200" dirty="0">
                <a:solidFill>
                  <a:srgbClr val="C00000"/>
                </a:solidFill>
              </a:rPr>
            </a:br>
            <a:r>
              <a:rPr lang="en-US" sz="3200" dirty="0">
                <a:solidFill>
                  <a:srgbClr val="C00000"/>
                </a:solidFill>
              </a:rPr>
              <a:t/>
            </a:r>
            <a:br>
              <a:rPr lang="en-US" sz="3200" dirty="0">
                <a:solidFill>
                  <a:srgbClr val="C00000"/>
                </a:solidFill>
              </a:rPr>
            </a:br>
            <a:r>
              <a:rPr lang="en-US" sz="3200" dirty="0">
                <a:solidFill>
                  <a:srgbClr val="C00000"/>
                </a:solidFill>
              </a:rPr>
              <a:t>                       </a:t>
            </a:r>
            <a:r>
              <a:rPr lang="en-US" sz="3200" dirty="0">
                <a:solidFill>
                  <a:srgbClr val="00B050"/>
                </a:solidFill>
              </a:rPr>
              <a:t> </a:t>
            </a:r>
            <a:r>
              <a:rPr lang="en-US" sz="3200" dirty="0" smtClean="0">
                <a:solidFill>
                  <a:srgbClr val="00B050"/>
                </a:solidFill>
              </a:rPr>
              <a:t>    </a:t>
            </a:r>
            <a:r>
              <a:rPr lang="en-US" sz="3200" dirty="0" smtClean="0">
                <a:solidFill>
                  <a:schemeClr val="accent2">
                    <a:lumMod val="75000"/>
                  </a:schemeClr>
                </a:solidFill>
              </a:rPr>
              <a:t>Used </a:t>
            </a:r>
            <a:r>
              <a:rPr lang="en-US" sz="3200" dirty="0">
                <a:solidFill>
                  <a:schemeClr val="accent2">
                    <a:lumMod val="75000"/>
                  </a:schemeClr>
                </a:solidFill>
              </a:rPr>
              <a:t>Technology </a:t>
            </a:r>
            <a:br>
              <a:rPr lang="en-US" sz="3200" dirty="0">
                <a:solidFill>
                  <a:schemeClr val="accent2">
                    <a:lumMod val="75000"/>
                  </a:schemeClr>
                </a:solidFill>
              </a:rPr>
            </a:br>
            <a:r>
              <a:rPr lang="en-US" sz="3200" dirty="0">
                <a:solidFill>
                  <a:schemeClr val="accent2">
                    <a:lumMod val="75000"/>
                  </a:schemeClr>
                </a:solidFill>
              </a:rPr>
              <a:t>            </a:t>
            </a:r>
            <a:r>
              <a:rPr lang="en-US" sz="3200" dirty="0" smtClean="0">
                <a:solidFill>
                  <a:schemeClr val="accent2">
                    <a:lumMod val="75000"/>
                  </a:schemeClr>
                </a:solidFill>
              </a:rPr>
              <a:t>Java, Spring, Hibernate, Spring boot, HTML, Spring Security    								Bootstrap, CSS, IntelliJ IDEA </a:t>
            </a:r>
            <a:r>
              <a:rPr lang="en-US" sz="3200" dirty="0">
                <a:solidFill>
                  <a:schemeClr val="accent2">
                    <a:lumMod val="75000"/>
                  </a:schemeClr>
                </a:solidFill>
              </a:rPr>
              <a:t>&amp; </a:t>
            </a:r>
            <a:r>
              <a:rPr lang="en-US" sz="3200" dirty="0" err="1" smtClean="0">
                <a:solidFill>
                  <a:schemeClr val="accent2">
                    <a:lumMod val="75000"/>
                  </a:schemeClr>
                </a:solidFill>
              </a:rPr>
              <a:t>Mysql</a:t>
            </a:r>
            <a:r>
              <a:rPr lang="en-US" sz="3600" dirty="0" smtClean="0">
                <a:solidFill>
                  <a:schemeClr val="accent2">
                    <a:lumMod val="75000"/>
                  </a:schemeClr>
                </a:solidFill>
              </a:rPr>
              <a:t/>
            </a:r>
            <a:br>
              <a:rPr lang="en-US" sz="3600" dirty="0" smtClean="0">
                <a:solidFill>
                  <a:schemeClr val="accent2">
                    <a:lumMod val="75000"/>
                  </a:schemeClr>
                </a:solidFill>
              </a:rPr>
            </a:br>
            <a:endParaRPr lang="en-US" sz="3600" dirty="0">
              <a:solidFill>
                <a:schemeClr val="accent2">
                  <a:lumMod val="75000"/>
                </a:schemeClr>
              </a:solidFill>
            </a:endParaRPr>
          </a:p>
        </p:txBody>
      </p:sp>
    </p:spTree>
    <p:extLst>
      <p:ext uri="{BB962C8B-B14F-4D97-AF65-F5344CB8AC3E}">
        <p14:creationId xmlns:p14="http://schemas.microsoft.com/office/powerpoint/2010/main" val="2248068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549" y="624110"/>
            <a:ext cx="9728063" cy="603799"/>
          </a:xfrm>
        </p:spPr>
        <p:txBody>
          <a:bodyPr>
            <a:normAutofit fontScale="90000"/>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777" y="1606731"/>
            <a:ext cx="10511835" cy="5133703"/>
          </a:xfrm>
        </p:spPr>
      </p:pic>
    </p:spTree>
    <p:extLst>
      <p:ext uri="{BB962C8B-B14F-4D97-AF65-F5344CB8AC3E}">
        <p14:creationId xmlns:p14="http://schemas.microsoft.com/office/powerpoint/2010/main" val="1435203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751" y="624110"/>
            <a:ext cx="9074678" cy="891181"/>
          </a:xfrm>
        </p:spPr>
        <p:txBody>
          <a:bodyPr/>
          <a:lstStyle/>
          <a:p>
            <a:r>
              <a:rPr lang="en-US" dirty="0" smtClean="0"/>
              <a:t>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750" y="1658983"/>
            <a:ext cx="9074678" cy="4950823"/>
          </a:xfrm>
        </p:spPr>
      </p:pic>
    </p:spTree>
    <p:extLst>
      <p:ext uri="{BB962C8B-B14F-4D97-AF65-F5344CB8AC3E}">
        <p14:creationId xmlns:p14="http://schemas.microsoft.com/office/powerpoint/2010/main" val="3282204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5867"/>
          </a:xfrm>
        </p:spPr>
        <p:txBody>
          <a:bodyPr/>
          <a:lstStyle/>
          <a:p>
            <a:r>
              <a:rPr lang="en-US" dirty="0" err="1" smtClean="0"/>
              <a:t>Dashboad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1702526"/>
            <a:ext cx="9910942" cy="5155474"/>
          </a:xfrm>
        </p:spPr>
      </p:pic>
    </p:spTree>
    <p:extLst>
      <p:ext uri="{BB962C8B-B14F-4D97-AF65-F5344CB8AC3E}">
        <p14:creationId xmlns:p14="http://schemas.microsoft.com/office/powerpoint/2010/main" val="334009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531" y="310602"/>
            <a:ext cx="8911687" cy="1280890"/>
          </a:xfrm>
        </p:spPr>
        <p:txBody>
          <a:bodyPr/>
          <a:lstStyle/>
          <a:p>
            <a:r>
              <a:rPr lang="en-US" dirty="0" smtClean="0"/>
              <a:t>Role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463" y="2133600"/>
            <a:ext cx="10038379" cy="4724400"/>
          </a:xfrm>
        </p:spPr>
      </p:pic>
    </p:spTree>
    <p:extLst>
      <p:ext uri="{BB962C8B-B14F-4D97-AF65-F5344CB8AC3E}">
        <p14:creationId xmlns:p14="http://schemas.microsoft.com/office/powerpoint/2010/main" val="3154786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2692" y="2133600"/>
            <a:ext cx="7828441" cy="3778250"/>
          </a:xfrm>
        </p:spPr>
      </p:pic>
    </p:spTree>
    <p:extLst>
      <p:ext uri="{BB962C8B-B14F-4D97-AF65-F5344CB8AC3E}">
        <p14:creationId xmlns:p14="http://schemas.microsoft.com/office/powerpoint/2010/main" val="2327827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Add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691" y="2133600"/>
            <a:ext cx="7704443" cy="3778250"/>
          </a:xfrm>
        </p:spPr>
      </p:pic>
    </p:spTree>
    <p:extLst>
      <p:ext uri="{BB962C8B-B14F-4D97-AF65-F5344CB8AC3E}">
        <p14:creationId xmlns:p14="http://schemas.microsoft.com/office/powerpoint/2010/main" val="3310116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Add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2112" y="2133600"/>
            <a:ext cx="7769602" cy="3778250"/>
          </a:xfrm>
        </p:spPr>
      </p:pic>
    </p:spTree>
    <p:extLst>
      <p:ext uri="{BB962C8B-B14F-4D97-AF65-F5344CB8AC3E}">
        <p14:creationId xmlns:p14="http://schemas.microsoft.com/office/powerpoint/2010/main" val="1852209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687" y="2133600"/>
            <a:ext cx="7856452" cy="3778250"/>
          </a:xfrm>
        </p:spPr>
      </p:pic>
    </p:spTree>
    <p:extLst>
      <p:ext uri="{BB962C8B-B14F-4D97-AF65-F5344CB8AC3E}">
        <p14:creationId xmlns:p14="http://schemas.microsoft.com/office/powerpoint/2010/main" val="974834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072" y="2133600"/>
            <a:ext cx="7693682" cy="3778250"/>
          </a:xfrm>
        </p:spPr>
      </p:pic>
    </p:spTree>
    <p:extLst>
      <p:ext uri="{BB962C8B-B14F-4D97-AF65-F5344CB8AC3E}">
        <p14:creationId xmlns:p14="http://schemas.microsoft.com/office/powerpoint/2010/main" val="2804106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050" y="2133600"/>
            <a:ext cx="7793725" cy="3778250"/>
          </a:xfrm>
        </p:spPr>
      </p:pic>
    </p:spTree>
    <p:extLst>
      <p:ext uri="{BB962C8B-B14F-4D97-AF65-F5344CB8AC3E}">
        <p14:creationId xmlns:p14="http://schemas.microsoft.com/office/powerpoint/2010/main" val="3903642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rmAutofit fontScale="90000"/>
          </a:bodyPr>
          <a:lstStyle/>
          <a:p>
            <a:r>
              <a:rPr lang="en-US" dirty="0">
                <a:solidFill>
                  <a:schemeClr val="accent2"/>
                </a:solidFill>
              </a:rPr>
              <a:t> </a:t>
            </a:r>
            <a:r>
              <a:rPr lang="en-US" dirty="0" smtClean="0">
                <a:solidFill>
                  <a:schemeClr val="accent2"/>
                </a:solidFill>
              </a:rPr>
              <a:t>    Requirements</a:t>
            </a:r>
            <a:r>
              <a:rPr lang="en-US" dirty="0"/>
              <a:t/>
            </a:r>
            <a:br>
              <a:rPr lang="en-US" dirty="0"/>
            </a:br>
            <a:r>
              <a:rPr lang="en-US" dirty="0" smtClean="0"/>
              <a:t> </a:t>
            </a:r>
            <a:r>
              <a:rPr lang="en-US" dirty="0" smtClean="0">
                <a:solidFill>
                  <a:schemeClr val="accent1"/>
                </a:solidFill>
              </a:rPr>
              <a:t>  </a:t>
            </a:r>
            <a:br>
              <a:rPr lang="en-US" dirty="0" smtClean="0">
                <a:solidFill>
                  <a:schemeClr val="accent1"/>
                </a:solidFill>
              </a:rPr>
            </a:br>
            <a:r>
              <a:rPr lang="en-US" dirty="0" smtClean="0">
                <a:solidFill>
                  <a:schemeClr val="accent1"/>
                </a:solidFill>
              </a:rPr>
              <a:t> 		</a:t>
            </a:r>
            <a:r>
              <a:rPr lang="en-US" sz="3600" dirty="0" err="1" smtClean="0">
                <a:solidFill>
                  <a:srgbClr val="002060"/>
                </a:solidFill>
              </a:rPr>
              <a:t>Mahananda</a:t>
            </a:r>
            <a:r>
              <a:rPr lang="en-US" sz="3600" dirty="0" smtClean="0">
                <a:solidFill>
                  <a:srgbClr val="002060"/>
                </a:solidFill>
              </a:rPr>
              <a:t> Rural Development program. Here is    	deposit micro credit account and distributed loan 	for    	these un development society  expected 	improve they 	are life  and social situation. </a:t>
            </a:r>
            <a:br>
              <a:rPr lang="en-US" sz="3600" dirty="0" smtClean="0">
                <a:solidFill>
                  <a:srgbClr val="002060"/>
                </a:solidFill>
              </a:rPr>
            </a:br>
            <a:r>
              <a:rPr lang="en-US" sz="3600" dirty="0">
                <a:solidFill>
                  <a:srgbClr val="002060"/>
                </a:solidFill>
              </a:rPr>
              <a:t>	</a:t>
            </a:r>
            <a:r>
              <a:rPr lang="en-US" sz="3600" dirty="0"/>
              <a:t> </a:t>
            </a:r>
            <a:r>
              <a:rPr lang="en-US" sz="3600" dirty="0">
                <a:solidFill>
                  <a:srgbClr val="002060"/>
                </a:solidFill>
              </a:rPr>
              <a:t>We need to build a software for Ngo Management </a:t>
            </a:r>
            <a:r>
              <a:rPr lang="en-US" sz="3600" dirty="0" smtClean="0">
                <a:solidFill>
                  <a:srgbClr val="002060"/>
                </a:solidFill>
              </a:rPr>
              <a:t>	System</a:t>
            </a:r>
            <a:r>
              <a:rPr lang="en-US" sz="3600" dirty="0">
                <a:solidFill>
                  <a:srgbClr val="002060"/>
                </a:solidFill>
              </a:rPr>
              <a:t>. The application will have following feature:</a:t>
            </a:r>
            <a:r>
              <a:rPr lang="en-US" sz="3600" dirty="0" smtClean="0"/>
              <a:t/>
            </a:r>
            <a:br>
              <a:rPr lang="en-US" sz="3600" dirty="0" smtClean="0"/>
            </a:br>
            <a:r>
              <a:rPr lang="en-US" dirty="0"/>
              <a:t/>
            </a:r>
            <a:br>
              <a:rPr lang="en-US" dirty="0"/>
            </a:br>
            <a:endParaRPr lang="en-US" dirty="0"/>
          </a:p>
        </p:txBody>
      </p:sp>
    </p:spTree>
    <p:extLst>
      <p:ext uri="{BB962C8B-B14F-4D97-AF65-F5344CB8AC3E}">
        <p14:creationId xmlns:p14="http://schemas.microsoft.com/office/powerpoint/2010/main" val="382406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5563" y="2133600"/>
            <a:ext cx="7922699" cy="3778250"/>
          </a:xfrm>
        </p:spPr>
      </p:pic>
    </p:spTree>
    <p:extLst>
      <p:ext uri="{BB962C8B-B14F-4D97-AF65-F5344CB8AC3E}">
        <p14:creationId xmlns:p14="http://schemas.microsoft.com/office/powerpoint/2010/main" val="3950285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143" y="2133600"/>
            <a:ext cx="7855540" cy="3778250"/>
          </a:xfrm>
        </p:spPr>
      </p:pic>
    </p:spTree>
    <p:extLst>
      <p:ext uri="{BB962C8B-B14F-4D97-AF65-F5344CB8AC3E}">
        <p14:creationId xmlns:p14="http://schemas.microsoft.com/office/powerpoint/2010/main" val="167019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Summary Branch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574" y="2133600"/>
            <a:ext cx="7894677" cy="3778250"/>
          </a:xfrm>
        </p:spPr>
      </p:pic>
    </p:spTree>
    <p:extLst>
      <p:ext uri="{BB962C8B-B14F-4D97-AF65-F5344CB8AC3E}">
        <p14:creationId xmlns:p14="http://schemas.microsoft.com/office/powerpoint/2010/main" val="1549559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Type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833" y="2133600"/>
            <a:ext cx="7804159" cy="3778250"/>
          </a:xfrm>
        </p:spPr>
      </p:pic>
    </p:spTree>
    <p:extLst>
      <p:ext uri="{BB962C8B-B14F-4D97-AF65-F5344CB8AC3E}">
        <p14:creationId xmlns:p14="http://schemas.microsoft.com/office/powerpoint/2010/main" val="3867371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Type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953" y="2133600"/>
            <a:ext cx="7809919" cy="3778250"/>
          </a:xfrm>
        </p:spPr>
      </p:pic>
    </p:spTree>
    <p:extLst>
      <p:ext uri="{BB962C8B-B14F-4D97-AF65-F5344CB8AC3E}">
        <p14:creationId xmlns:p14="http://schemas.microsoft.com/office/powerpoint/2010/main" val="4214771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Add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4014" y="2133600"/>
            <a:ext cx="7885797" cy="3778250"/>
          </a:xfrm>
        </p:spPr>
      </p:pic>
    </p:spTree>
    <p:extLst>
      <p:ext uri="{BB962C8B-B14F-4D97-AF65-F5344CB8AC3E}">
        <p14:creationId xmlns:p14="http://schemas.microsoft.com/office/powerpoint/2010/main" val="775532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Add2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6395" y="2133600"/>
            <a:ext cx="7821035" cy="3778250"/>
          </a:xfrm>
        </p:spPr>
      </p:pic>
    </p:spTree>
    <p:extLst>
      <p:ext uri="{BB962C8B-B14F-4D97-AF65-F5344CB8AC3E}">
        <p14:creationId xmlns:p14="http://schemas.microsoft.com/office/powerpoint/2010/main" val="4236211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976" y="2133600"/>
            <a:ext cx="7897873" cy="3778250"/>
          </a:xfrm>
        </p:spPr>
      </p:pic>
    </p:spTree>
    <p:extLst>
      <p:ext uri="{BB962C8B-B14F-4D97-AF65-F5344CB8AC3E}">
        <p14:creationId xmlns:p14="http://schemas.microsoft.com/office/powerpoint/2010/main" val="2707827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Summary Employee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677" y="2133600"/>
            <a:ext cx="7816472" cy="3778250"/>
          </a:xfrm>
        </p:spPr>
      </p:pic>
    </p:spTree>
    <p:extLst>
      <p:ext uri="{BB962C8B-B14F-4D97-AF65-F5344CB8AC3E}">
        <p14:creationId xmlns:p14="http://schemas.microsoft.com/office/powerpoint/2010/main" val="2810858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Type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264" y="2133600"/>
            <a:ext cx="7805297" cy="3778250"/>
          </a:xfrm>
        </p:spPr>
      </p:pic>
    </p:spTree>
    <p:extLst>
      <p:ext uri="{BB962C8B-B14F-4D97-AF65-F5344CB8AC3E}">
        <p14:creationId xmlns:p14="http://schemas.microsoft.com/office/powerpoint/2010/main" val="2210942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65" y="-2795451"/>
            <a:ext cx="12141035" cy="9653451"/>
          </a:xfrm>
        </p:spPr>
        <p:txBody>
          <a:bodyPr>
            <a:noAutofit/>
          </a:bodyPr>
          <a:lstStyle/>
          <a:p>
            <a:r>
              <a:rPr lang="en-US" sz="3200" dirty="0" smtClean="0">
                <a:solidFill>
                  <a:schemeClr val="accent1"/>
                </a:solidFill>
              </a:rPr>
              <a:t> 	</a:t>
            </a:r>
            <a:r>
              <a:rPr lang="en-US" sz="4800" dirty="0" smtClean="0">
                <a:solidFill>
                  <a:schemeClr val="accent1"/>
                </a:solidFill>
              </a:rPr>
              <a:t>Requirement analysis</a:t>
            </a:r>
            <a:r>
              <a:rPr lang="en-US" sz="3200" dirty="0"/>
              <a:t/>
            </a:r>
            <a:br>
              <a:rPr lang="en-US" sz="3200" dirty="0"/>
            </a:br>
            <a:r>
              <a:rPr lang="en-US" sz="3200" dirty="0"/>
              <a:t> </a:t>
            </a:r>
            <a:br>
              <a:rPr lang="en-US" sz="3200" dirty="0"/>
            </a:br>
            <a:r>
              <a:rPr lang="en-US" sz="3200" dirty="0" smtClean="0"/>
              <a:t>	There </a:t>
            </a:r>
            <a:r>
              <a:rPr lang="en-US" sz="3200" dirty="0"/>
              <a:t>will be different type users like Admin, </a:t>
            </a:r>
            <a:r>
              <a:rPr lang="en-US" sz="3200" dirty="0" smtClean="0"/>
              <a:t>super admin, 	user, etc</a:t>
            </a:r>
            <a:r>
              <a:rPr lang="en-US" sz="3200" dirty="0"/>
              <a:t>.</a:t>
            </a:r>
            <a:br>
              <a:rPr lang="en-US" sz="3200" dirty="0"/>
            </a:br>
            <a:r>
              <a:rPr lang="en-US" sz="3200" dirty="0" smtClean="0"/>
              <a:t>	There </a:t>
            </a:r>
            <a:r>
              <a:rPr lang="en-US" sz="3200" dirty="0"/>
              <a:t>will be account type like daily, monthly saving </a:t>
            </a:r>
            <a:r>
              <a:rPr lang="en-US" sz="3200" dirty="0" smtClean="0"/>
              <a:t>	account </a:t>
            </a:r>
            <a:r>
              <a:rPr lang="en-US" sz="3200" dirty="0"/>
              <a:t>and loan account.</a:t>
            </a:r>
            <a:br>
              <a:rPr lang="en-US" sz="3200" dirty="0"/>
            </a:br>
            <a:r>
              <a:rPr lang="en-US" sz="3200" dirty="0" smtClean="0"/>
              <a:t>	There </a:t>
            </a:r>
            <a:r>
              <a:rPr lang="en-US" sz="3200" dirty="0"/>
              <a:t>will be nominee and one account may have one or </a:t>
            </a:r>
            <a:r>
              <a:rPr lang="en-US" sz="3200" dirty="0" smtClean="0"/>
              <a:t>	more </a:t>
            </a:r>
            <a:r>
              <a:rPr lang="en-US" sz="3200" dirty="0"/>
              <a:t>nominees and one nominee may have one or more </a:t>
            </a:r>
            <a:r>
              <a:rPr lang="en-US" sz="3200" dirty="0" smtClean="0"/>
              <a:t>	account</a:t>
            </a:r>
            <a:r>
              <a:rPr lang="en-US" sz="3200" dirty="0"/>
              <a:t>.</a:t>
            </a:r>
            <a:br>
              <a:rPr lang="en-US" sz="3200" dirty="0"/>
            </a:br>
            <a:r>
              <a:rPr lang="en-US" sz="3200" dirty="0" smtClean="0"/>
              <a:t>	Account </a:t>
            </a:r>
            <a:r>
              <a:rPr lang="en-US" sz="3200" dirty="0"/>
              <a:t>opening balance at least 200 tk. </a:t>
            </a:r>
            <a:br>
              <a:rPr lang="en-US" sz="3200" dirty="0"/>
            </a:br>
            <a:r>
              <a:rPr lang="en-US" sz="3200" dirty="0" smtClean="0"/>
              <a:t>	An </a:t>
            </a:r>
            <a:r>
              <a:rPr lang="en-US" sz="3200" dirty="0"/>
              <a:t>account holder must have a deposit book.</a:t>
            </a:r>
            <a:br>
              <a:rPr lang="en-US" sz="3200" dirty="0"/>
            </a:br>
            <a:r>
              <a:rPr lang="en-US" sz="3200" dirty="0" smtClean="0"/>
              <a:t>	An </a:t>
            </a:r>
            <a:r>
              <a:rPr lang="en-US" sz="3200" dirty="0"/>
              <a:t>account holder must take a loan above 20,00000 tk.</a:t>
            </a:r>
            <a:br>
              <a:rPr lang="en-US" sz="3200" dirty="0"/>
            </a:br>
            <a:r>
              <a:rPr lang="en-US" sz="3200" dirty="0" smtClean="0"/>
              <a:t>	An </a:t>
            </a:r>
            <a:r>
              <a:rPr lang="en-US" sz="3200" dirty="0"/>
              <a:t>account holder must see their total amount, total </a:t>
            </a:r>
            <a:r>
              <a:rPr lang="en-US" sz="3200" dirty="0" smtClean="0"/>
              <a:t>	deposit</a:t>
            </a:r>
            <a:r>
              <a:rPr lang="en-US" sz="3200" dirty="0"/>
              <a:t>, total loan.</a:t>
            </a:r>
            <a:br>
              <a:rPr lang="en-US" sz="3200" dirty="0"/>
            </a:br>
            <a:r>
              <a:rPr lang="en-US" sz="3200" dirty="0" smtClean="0"/>
              <a:t>	An </a:t>
            </a:r>
            <a:r>
              <a:rPr lang="en-US" sz="3200" dirty="0"/>
              <a:t>account holder must check their how much money </a:t>
            </a:r>
            <a:r>
              <a:rPr lang="en-US" sz="3200" dirty="0" smtClean="0"/>
              <a:t>	pay 	of </a:t>
            </a:r>
            <a:r>
              <a:rPr lang="en-US" sz="3200" dirty="0"/>
              <a:t>their total amount of loan.</a:t>
            </a:r>
            <a:br>
              <a:rPr lang="en-US" sz="3200" dirty="0"/>
            </a:br>
            <a:r>
              <a:rPr lang="en-US" sz="3200" dirty="0" smtClean="0"/>
              <a:t>	An </a:t>
            </a:r>
            <a:r>
              <a:rPr lang="en-US" sz="3200" dirty="0"/>
              <a:t>account holder checks their profit and losses.</a:t>
            </a:r>
            <a:br>
              <a:rPr lang="en-US" sz="3200" dirty="0"/>
            </a:br>
            <a:r>
              <a:rPr lang="en-US" sz="3200" dirty="0" smtClean="0"/>
              <a:t>	An </a:t>
            </a:r>
            <a:r>
              <a:rPr lang="en-US" sz="3200" dirty="0"/>
              <a:t>account holder sees their daily, monthly and Yearly </a:t>
            </a:r>
            <a:r>
              <a:rPr lang="en-US" sz="3200" dirty="0" smtClean="0"/>
              <a:t>  	Deposit.</a:t>
            </a:r>
            <a:endParaRPr lang="en-US" sz="3200" dirty="0"/>
          </a:p>
        </p:txBody>
      </p:sp>
    </p:spTree>
    <p:extLst>
      <p:ext uri="{BB962C8B-B14F-4D97-AF65-F5344CB8AC3E}">
        <p14:creationId xmlns:p14="http://schemas.microsoft.com/office/powerpoint/2010/main" val="2478062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Type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919" y="2133600"/>
            <a:ext cx="7867988" cy="3778250"/>
          </a:xfrm>
        </p:spPr>
      </p:pic>
    </p:spTree>
    <p:extLst>
      <p:ext uri="{BB962C8B-B14F-4D97-AF65-F5344CB8AC3E}">
        <p14:creationId xmlns:p14="http://schemas.microsoft.com/office/powerpoint/2010/main" val="2648317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Add1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473" y="2133600"/>
            <a:ext cx="7786880" cy="3778250"/>
          </a:xfrm>
        </p:spPr>
      </p:pic>
    </p:spTree>
    <p:extLst>
      <p:ext uri="{BB962C8B-B14F-4D97-AF65-F5344CB8AC3E}">
        <p14:creationId xmlns:p14="http://schemas.microsoft.com/office/powerpoint/2010/main" val="2188783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Add2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343" y="2133600"/>
            <a:ext cx="7799140" cy="3778250"/>
          </a:xfrm>
        </p:spPr>
      </p:pic>
    </p:spTree>
    <p:extLst>
      <p:ext uri="{BB962C8B-B14F-4D97-AF65-F5344CB8AC3E}">
        <p14:creationId xmlns:p14="http://schemas.microsoft.com/office/powerpoint/2010/main" val="2135488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6903" y="2133600"/>
            <a:ext cx="7880020" cy="3778250"/>
          </a:xfrm>
        </p:spPr>
      </p:pic>
    </p:spTree>
    <p:extLst>
      <p:ext uri="{BB962C8B-B14F-4D97-AF65-F5344CB8AC3E}">
        <p14:creationId xmlns:p14="http://schemas.microsoft.com/office/powerpoint/2010/main" val="1283959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Summary Account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9565" y="2133600"/>
            <a:ext cx="7774696" cy="3778250"/>
          </a:xfrm>
        </p:spPr>
      </p:pic>
    </p:spTree>
    <p:extLst>
      <p:ext uri="{BB962C8B-B14F-4D97-AF65-F5344CB8AC3E}">
        <p14:creationId xmlns:p14="http://schemas.microsoft.com/office/powerpoint/2010/main" val="1666469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Nominee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413" y="2133600"/>
            <a:ext cx="7793000" cy="3778250"/>
          </a:xfrm>
        </p:spPr>
      </p:pic>
    </p:spTree>
    <p:extLst>
      <p:ext uri="{BB962C8B-B14F-4D97-AF65-F5344CB8AC3E}">
        <p14:creationId xmlns:p14="http://schemas.microsoft.com/office/powerpoint/2010/main" val="105177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Nominee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082" y="2133600"/>
            <a:ext cx="7929661" cy="3778250"/>
          </a:xfrm>
        </p:spPr>
      </p:pic>
    </p:spTree>
    <p:extLst>
      <p:ext uri="{BB962C8B-B14F-4D97-AF65-F5344CB8AC3E}">
        <p14:creationId xmlns:p14="http://schemas.microsoft.com/office/powerpoint/2010/main" val="3355805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Summary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6597" y="2133600"/>
            <a:ext cx="7820632" cy="3778250"/>
          </a:xfrm>
        </p:spPr>
      </p:pic>
    </p:spTree>
    <p:extLst>
      <p:ext uri="{BB962C8B-B14F-4D97-AF65-F5344CB8AC3E}">
        <p14:creationId xmlns:p14="http://schemas.microsoft.com/office/powerpoint/2010/main" val="1259615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Summary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510" y="2133600"/>
            <a:ext cx="7886806" cy="3778250"/>
          </a:xfrm>
        </p:spPr>
      </p:pic>
    </p:spTree>
    <p:extLst>
      <p:ext uri="{BB962C8B-B14F-4D97-AF65-F5344CB8AC3E}">
        <p14:creationId xmlns:p14="http://schemas.microsoft.com/office/powerpoint/2010/main" val="3156499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Type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434" y="2133600"/>
            <a:ext cx="7832957" cy="3778250"/>
          </a:xfrm>
        </p:spPr>
      </p:pic>
    </p:spTree>
    <p:extLst>
      <p:ext uri="{BB962C8B-B14F-4D97-AF65-F5344CB8AC3E}">
        <p14:creationId xmlns:p14="http://schemas.microsoft.com/office/powerpoint/2010/main" val="341080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1" y="156755"/>
            <a:ext cx="9767252" cy="940526"/>
          </a:xfrm>
        </p:spPr>
        <p:txBody>
          <a:bodyPr/>
          <a:lstStyle/>
          <a:p>
            <a:r>
              <a:rPr lang="en-US" dirty="0" smtClean="0"/>
              <a:t>Project Story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18" y="1306286"/>
            <a:ext cx="11168742" cy="5355771"/>
          </a:xfrm>
        </p:spPr>
      </p:pic>
    </p:spTree>
    <p:extLst>
      <p:ext uri="{BB962C8B-B14F-4D97-AF65-F5344CB8AC3E}">
        <p14:creationId xmlns:p14="http://schemas.microsoft.com/office/powerpoint/2010/main" val="2658261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Type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114" y="2133600"/>
            <a:ext cx="7665598" cy="3778250"/>
          </a:xfrm>
        </p:spPr>
      </p:pic>
    </p:spTree>
    <p:extLst>
      <p:ext uri="{BB962C8B-B14F-4D97-AF65-F5344CB8AC3E}">
        <p14:creationId xmlns:p14="http://schemas.microsoft.com/office/powerpoint/2010/main" val="39008987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788" y="2133600"/>
            <a:ext cx="7822249" cy="3778250"/>
          </a:xfrm>
        </p:spPr>
      </p:pic>
    </p:spTree>
    <p:extLst>
      <p:ext uri="{BB962C8B-B14F-4D97-AF65-F5344CB8AC3E}">
        <p14:creationId xmlns:p14="http://schemas.microsoft.com/office/powerpoint/2010/main" val="11343838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078" y="2133600"/>
            <a:ext cx="7767670" cy="3778250"/>
          </a:xfrm>
        </p:spPr>
      </p:pic>
    </p:spTree>
    <p:extLst>
      <p:ext uri="{BB962C8B-B14F-4D97-AF65-F5344CB8AC3E}">
        <p14:creationId xmlns:p14="http://schemas.microsoft.com/office/powerpoint/2010/main" val="2367168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Summary Deposit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726" y="2133600"/>
            <a:ext cx="7826374" cy="3778250"/>
          </a:xfrm>
        </p:spPr>
      </p:pic>
    </p:spTree>
    <p:extLst>
      <p:ext uri="{BB962C8B-B14F-4D97-AF65-F5344CB8AC3E}">
        <p14:creationId xmlns:p14="http://schemas.microsoft.com/office/powerpoint/2010/main" val="2183882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Type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760" y="2133600"/>
            <a:ext cx="7810305" cy="3778250"/>
          </a:xfrm>
        </p:spPr>
      </p:pic>
    </p:spTree>
    <p:extLst>
      <p:ext uri="{BB962C8B-B14F-4D97-AF65-F5344CB8AC3E}">
        <p14:creationId xmlns:p14="http://schemas.microsoft.com/office/powerpoint/2010/main" val="3247634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Type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339" y="2133600"/>
            <a:ext cx="7839147" cy="3778250"/>
          </a:xfrm>
        </p:spPr>
      </p:pic>
    </p:spTree>
    <p:extLst>
      <p:ext uri="{BB962C8B-B14F-4D97-AF65-F5344CB8AC3E}">
        <p14:creationId xmlns:p14="http://schemas.microsoft.com/office/powerpoint/2010/main" val="3604066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452" y="2133600"/>
            <a:ext cx="7898922" cy="3778250"/>
          </a:xfrm>
        </p:spPr>
      </p:pic>
    </p:spTree>
    <p:extLst>
      <p:ext uri="{BB962C8B-B14F-4D97-AF65-F5344CB8AC3E}">
        <p14:creationId xmlns:p14="http://schemas.microsoft.com/office/powerpoint/2010/main" val="21701729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900" y="2133600"/>
            <a:ext cx="7752026" cy="3778250"/>
          </a:xfrm>
        </p:spPr>
      </p:pic>
    </p:spTree>
    <p:extLst>
      <p:ext uri="{BB962C8B-B14F-4D97-AF65-F5344CB8AC3E}">
        <p14:creationId xmlns:p14="http://schemas.microsoft.com/office/powerpoint/2010/main" val="32633359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Summary Loan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915" y="2133600"/>
            <a:ext cx="7855995" cy="3778250"/>
          </a:xfrm>
        </p:spPr>
      </p:pic>
    </p:spTree>
    <p:extLst>
      <p:ext uri="{BB962C8B-B14F-4D97-AF65-F5344CB8AC3E}">
        <p14:creationId xmlns:p14="http://schemas.microsoft.com/office/powerpoint/2010/main" val="770645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Type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113" y="2133600"/>
            <a:ext cx="7843600" cy="3778250"/>
          </a:xfrm>
        </p:spPr>
      </p:pic>
    </p:spTree>
    <p:extLst>
      <p:ext uri="{BB962C8B-B14F-4D97-AF65-F5344CB8AC3E}">
        <p14:creationId xmlns:p14="http://schemas.microsoft.com/office/powerpoint/2010/main" val="3142899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69" y="156754"/>
            <a:ext cx="12135394" cy="6701245"/>
          </a:xfrm>
        </p:spPr>
      </p:pic>
    </p:spTree>
    <p:extLst>
      <p:ext uri="{BB962C8B-B14F-4D97-AF65-F5344CB8AC3E}">
        <p14:creationId xmlns:p14="http://schemas.microsoft.com/office/powerpoint/2010/main" val="26480829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Type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1120" y="2133600"/>
            <a:ext cx="7851585" cy="3778250"/>
          </a:xfrm>
        </p:spPr>
      </p:pic>
    </p:spTree>
    <p:extLst>
      <p:ext uri="{BB962C8B-B14F-4D97-AF65-F5344CB8AC3E}">
        <p14:creationId xmlns:p14="http://schemas.microsoft.com/office/powerpoint/2010/main" val="28411577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Collection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984" y="2133600"/>
            <a:ext cx="7837858" cy="3778250"/>
          </a:xfrm>
        </p:spPr>
      </p:pic>
    </p:spTree>
    <p:extLst>
      <p:ext uri="{BB962C8B-B14F-4D97-AF65-F5344CB8AC3E}">
        <p14:creationId xmlns:p14="http://schemas.microsoft.com/office/powerpoint/2010/main" val="30850284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Collection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664" y="2133600"/>
            <a:ext cx="7814498" cy="3778250"/>
          </a:xfrm>
        </p:spPr>
      </p:pic>
    </p:spTree>
    <p:extLst>
      <p:ext uri="{BB962C8B-B14F-4D97-AF65-F5344CB8AC3E}">
        <p14:creationId xmlns:p14="http://schemas.microsoft.com/office/powerpoint/2010/main" val="40948994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Summary </a:t>
            </a:r>
            <a:r>
              <a:rPr lang="en-US" dirty="0" err="1" smtClean="0"/>
              <a:t>LoanCollection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471" y="2133600"/>
            <a:ext cx="7840884" cy="3778250"/>
          </a:xfrm>
        </p:spPr>
      </p:pic>
    </p:spTree>
    <p:extLst>
      <p:ext uri="{BB962C8B-B14F-4D97-AF65-F5344CB8AC3E}">
        <p14:creationId xmlns:p14="http://schemas.microsoft.com/office/powerpoint/2010/main" val="33267792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Withdraw Add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859" y="2133600"/>
            <a:ext cx="7814108" cy="3778250"/>
          </a:xfrm>
        </p:spPr>
      </p:pic>
    </p:spTree>
    <p:extLst>
      <p:ext uri="{BB962C8B-B14F-4D97-AF65-F5344CB8AC3E}">
        <p14:creationId xmlns:p14="http://schemas.microsoft.com/office/powerpoint/2010/main" val="17600597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Withdraw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454" y="2133600"/>
            <a:ext cx="7804917" cy="3778250"/>
          </a:xfrm>
        </p:spPr>
      </p:pic>
    </p:spTree>
    <p:extLst>
      <p:ext uri="{BB962C8B-B14F-4D97-AF65-F5344CB8AC3E}">
        <p14:creationId xmlns:p14="http://schemas.microsoft.com/office/powerpoint/2010/main" val="1607612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Summary Withdraw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018" y="2133600"/>
            <a:ext cx="7849789" cy="3778250"/>
          </a:xfrm>
        </p:spPr>
      </p:pic>
    </p:spTree>
    <p:extLst>
      <p:ext uri="{BB962C8B-B14F-4D97-AF65-F5344CB8AC3E}">
        <p14:creationId xmlns:p14="http://schemas.microsoft.com/office/powerpoint/2010/main" val="26165456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profile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064" y="2133600"/>
            <a:ext cx="7831698" cy="3778250"/>
          </a:xfrm>
        </p:spPr>
      </p:pic>
    </p:spTree>
    <p:extLst>
      <p:ext uri="{BB962C8B-B14F-4D97-AF65-F5344CB8AC3E}">
        <p14:creationId xmlns:p14="http://schemas.microsoft.com/office/powerpoint/2010/main" val="463488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569" y="2133600"/>
            <a:ext cx="7846688" cy="3778250"/>
          </a:xfrm>
        </p:spPr>
      </p:pic>
    </p:spTree>
    <p:extLst>
      <p:ext uri="{BB962C8B-B14F-4D97-AF65-F5344CB8AC3E}">
        <p14:creationId xmlns:p14="http://schemas.microsoft.com/office/powerpoint/2010/main" val="12928198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b="1" smtClean="0"/>
              <a:t>               </a:t>
            </a:r>
            <a:r>
              <a:rPr lang="en-US" sz="4400" b="1" dirty="0" smtClean="0"/>
              <a:t>Thank You</a:t>
            </a:r>
            <a:endParaRPr lang="en-US" sz="4400" b="1" dirty="0"/>
          </a:p>
        </p:txBody>
      </p:sp>
    </p:spTree>
    <p:extLst>
      <p:ext uri="{BB962C8B-B14F-4D97-AF65-F5344CB8AC3E}">
        <p14:creationId xmlns:p14="http://schemas.microsoft.com/office/powerpoint/2010/main" val="3370152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0" y="561703"/>
            <a:ext cx="10224453" cy="6139543"/>
          </a:xfrm>
        </p:spPr>
      </p:pic>
    </p:spTree>
    <p:extLst>
      <p:ext uri="{BB962C8B-B14F-4D97-AF65-F5344CB8AC3E}">
        <p14:creationId xmlns:p14="http://schemas.microsoft.com/office/powerpoint/2010/main" val="1243441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594" y="104503"/>
            <a:ext cx="10342019" cy="6753497"/>
          </a:xfrm>
        </p:spPr>
      </p:pic>
    </p:spTree>
    <p:extLst>
      <p:ext uri="{BB962C8B-B14F-4D97-AF65-F5344CB8AC3E}">
        <p14:creationId xmlns:p14="http://schemas.microsoft.com/office/powerpoint/2010/main" val="1236835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47" y="297539"/>
            <a:ext cx="8911687" cy="812804"/>
          </a:xfrm>
        </p:spPr>
        <p:txBody>
          <a:bodyPr/>
          <a:lstStyle/>
          <a:p>
            <a:r>
              <a:rPr lang="en-US" dirty="0" smtClean="0"/>
              <a:t>Development Ngo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909" y="1643831"/>
            <a:ext cx="10119950" cy="5083539"/>
          </a:xfrm>
        </p:spPr>
      </p:pic>
    </p:spTree>
    <p:extLst>
      <p:ext uri="{BB962C8B-B14F-4D97-AF65-F5344CB8AC3E}">
        <p14:creationId xmlns:p14="http://schemas.microsoft.com/office/powerpoint/2010/main" val="3490537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851" y="339635"/>
            <a:ext cx="8911687" cy="1018903"/>
          </a:xfrm>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784" y="1515291"/>
            <a:ext cx="10019210" cy="5081451"/>
          </a:xfrm>
        </p:spPr>
      </p:pic>
    </p:spTree>
    <p:extLst>
      <p:ext uri="{BB962C8B-B14F-4D97-AF65-F5344CB8AC3E}">
        <p14:creationId xmlns:p14="http://schemas.microsoft.com/office/powerpoint/2010/main" val="4217488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236</TotalTime>
  <Words>137</Words>
  <Application>Microsoft Office PowerPoint</Application>
  <PresentationFormat>Widescreen</PresentationFormat>
  <Paragraphs>56</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Century Gothic</vt:lpstr>
      <vt:lpstr>Wingdings 3</vt:lpstr>
      <vt:lpstr>Wisp</vt:lpstr>
      <vt:lpstr>          Software Requirements Specification                      NGO Management System           Prepared by                               Supervised by        Md. Abdul Motin                      Md. Rajaul Islam        ID : 1246494         Round : 39                              Used Technology              Java, Spring, Hibernate, Spring boot, HTML, Spring Security            Bootstrap, CSS, IntelliJ IDEA &amp; Mysql </vt:lpstr>
      <vt:lpstr>     Requirements        Mahananda Rural Development program. Here is     deposit micro credit account and distributed loan  for     these un development society  expected  improve they  are life  and social situation.    We need to build a software for Ngo Management  System. The application will have following feature:  </vt:lpstr>
      <vt:lpstr>  Requirement analysis    There will be different type users like Admin, super admin,  user, etc.  There will be account type like daily, monthly saving  account and loan account.  There will be nominee and one account may have one or  more nominees and one nominee may have one or more  account.  Account opening balance at least 200 tk.   An account holder must have a deposit book.  An account holder must take a loan above 20,00000 tk.  An account holder must see their total amount, total  deposit, total loan.  An account holder must check their how much money  pay  of their total amount of loan.  An account holder checks their profit and losses.  An account holder sees their daily, monthly and Yearly    Deposit.</vt:lpstr>
      <vt:lpstr>Project Story</vt:lpstr>
      <vt:lpstr>PowerPoint Presentation</vt:lpstr>
      <vt:lpstr>PowerPoint Presentation</vt:lpstr>
      <vt:lpstr>PowerPoint Presentation</vt:lpstr>
      <vt:lpstr>Development Ngo</vt:lpstr>
      <vt:lpstr>Use Case Diagram</vt:lpstr>
      <vt:lpstr>Class Diagram</vt:lpstr>
      <vt:lpstr>Login Page</vt:lpstr>
      <vt:lpstr>Dashboad</vt:lpstr>
      <vt:lpstr>Role Add</vt:lpstr>
      <vt:lpstr>Role List</vt:lpstr>
      <vt:lpstr>User Add 1</vt:lpstr>
      <vt:lpstr>User Add 2</vt:lpstr>
      <vt:lpstr>User List</vt:lpstr>
      <vt:lpstr>Ngo Add</vt:lpstr>
      <vt:lpstr>Ngo List</vt:lpstr>
      <vt:lpstr>Branch Add</vt:lpstr>
      <vt:lpstr>Branch List</vt:lpstr>
      <vt:lpstr>Report Summary Branch</vt:lpstr>
      <vt:lpstr>Employee Type Add</vt:lpstr>
      <vt:lpstr>Employee Type List</vt:lpstr>
      <vt:lpstr>Employee Add 1</vt:lpstr>
      <vt:lpstr>Employee Add2</vt:lpstr>
      <vt:lpstr>Employee List</vt:lpstr>
      <vt:lpstr>Report Summary Employee</vt:lpstr>
      <vt:lpstr>Account Type Add</vt:lpstr>
      <vt:lpstr>Account Type List</vt:lpstr>
      <vt:lpstr>Account Add1</vt:lpstr>
      <vt:lpstr>Account Add2</vt:lpstr>
      <vt:lpstr>Account List</vt:lpstr>
      <vt:lpstr>Report Summary Account</vt:lpstr>
      <vt:lpstr>Nominee Add</vt:lpstr>
      <vt:lpstr>Nominee List</vt:lpstr>
      <vt:lpstr>Account Summary Add</vt:lpstr>
      <vt:lpstr>Account Summary List</vt:lpstr>
      <vt:lpstr>Deposit Type Add</vt:lpstr>
      <vt:lpstr>Deposit Type List</vt:lpstr>
      <vt:lpstr>Deposit Add</vt:lpstr>
      <vt:lpstr>Deposit List</vt:lpstr>
      <vt:lpstr>Report Summary Deposit</vt:lpstr>
      <vt:lpstr>Loan Type Add</vt:lpstr>
      <vt:lpstr>Loan Type List</vt:lpstr>
      <vt:lpstr>Loan Add</vt:lpstr>
      <vt:lpstr>Loan List</vt:lpstr>
      <vt:lpstr>Report Summary Loan</vt:lpstr>
      <vt:lpstr>Collection Type Add</vt:lpstr>
      <vt:lpstr>Collection Type List</vt:lpstr>
      <vt:lpstr>Loan Collection Add</vt:lpstr>
      <vt:lpstr>Loan Collection List</vt:lpstr>
      <vt:lpstr>Report Summary LoanCollection</vt:lpstr>
      <vt:lpstr>Withdraw Add</vt:lpstr>
      <vt:lpstr>Withdraw List</vt:lpstr>
      <vt:lpstr>Report Summary Withdraw</vt:lpstr>
      <vt:lpstr>Admin profile</vt:lpstr>
      <vt:lpstr>About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Medical Service Center          Prepared by                               Supervised by        Md. Abdul Motin                      Md. Rajaul Islam        ID : 1246494                               Used Technology              Java Swing,Jdbc,Netbeans &amp; Mysql</dc:title>
  <dc:creator>Windows User</dc:creator>
  <cp:lastModifiedBy>MD. ABDUL MOTIN</cp:lastModifiedBy>
  <cp:revision>103</cp:revision>
  <dcterms:created xsi:type="dcterms:W3CDTF">2019-04-12T06:21:38Z</dcterms:created>
  <dcterms:modified xsi:type="dcterms:W3CDTF">2019-09-15T09:32:44Z</dcterms:modified>
</cp:coreProperties>
</file>