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7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1pPr>
    <a:lvl2pPr marL="0" marR="0" indent="0" algn="l" defTabSz="2438337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2pPr>
    <a:lvl3pPr marL="0" marR="0" indent="0" algn="l" defTabSz="2438337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3pPr>
    <a:lvl4pPr marL="0" marR="0" indent="0" algn="l" defTabSz="2438337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4pPr>
    <a:lvl5pPr marL="0" marR="0" indent="0" algn="l" defTabSz="2438337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5pPr>
    <a:lvl6pPr marL="0" marR="0" indent="0" algn="l" defTabSz="2438337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6pPr>
    <a:lvl7pPr marL="0" marR="0" indent="0" algn="l" defTabSz="2438337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7pPr>
    <a:lvl8pPr marL="0" marR="0" indent="0" algn="l" defTabSz="2438337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8pPr>
    <a:lvl9pPr marL="0" marR="0" indent="0" algn="l" defTabSz="2438337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5EE"/>
          </a:solidFill>
        </a:fill>
      </a:tcStyle>
    </a:wholeTbl>
    <a:band2H>
      <a:tcTxStyle/>
      <a:tcStyle>
        <a:tcBdr/>
        <a:fill>
          <a:solidFill>
            <a:srgbClr val="E8EBF7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E5CD"/>
          </a:solidFill>
        </a:fill>
      </a:tcStyle>
    </a:wholeTbl>
    <a:band2H>
      <a:tcTxStyle/>
      <a:tcStyle>
        <a:tcBdr/>
        <a:fill>
          <a:solidFill>
            <a:srgbClr val="E8F2E7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3E5"/>
          </a:solidFill>
        </a:fill>
      </a:tcStyle>
    </a:wholeTbl>
    <a:band2H>
      <a:tcTxStyle/>
      <a:tcStyle>
        <a:tcBdr/>
        <a:fill>
          <a:solidFill>
            <a:srgbClr val="ECEAF3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11986162"/>
            <a:ext cx="21945599" cy="60579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918440" indent="-372340" algn="ctr" defTabSz="825500">
              <a:lnSpc>
                <a:spcPct val="100000"/>
              </a:lnSpc>
              <a:spcBef>
                <a:spcPts val="0"/>
              </a:spcBef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464540" indent="-372340" algn="ctr" defTabSz="825500">
              <a:lnSpc>
                <a:spcPct val="100000"/>
              </a:lnSpc>
              <a:spcBef>
                <a:spcPts val="0"/>
              </a:spcBef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010640" indent="-372340" algn="ctr" defTabSz="825500">
              <a:lnSpc>
                <a:spcPct val="100000"/>
              </a:lnSpc>
              <a:spcBef>
                <a:spcPts val="0"/>
              </a:spcBef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556740" indent="-372340" algn="ctr" defTabSz="825500">
              <a:lnSpc>
                <a:spcPct val="100000"/>
              </a:lnSpc>
              <a:spcBef>
                <a:spcPts val="0"/>
              </a:spcBef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7567579"/>
            <a:ext cx="21945600" cy="225059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0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2384648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0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4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462239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Fact information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Body Level One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19200" y="4214483"/>
            <a:ext cx="21945600" cy="4269709"/>
          </a:xfrm>
          <a:prstGeom prst="rect">
            <a:avLst/>
          </a:prstGeom>
        </p:spPr>
        <p:txBody>
          <a:bodyPr anchor="b"/>
          <a:lstStyle/>
          <a:p>
            <a:pPr marL="0" lvl="4" indent="1097280" algn="ctr" defTabSz="975360">
              <a:lnSpc>
                <a:spcPct val="80000"/>
              </a:lnSpc>
              <a:spcBef>
                <a:spcPts val="0"/>
              </a:spcBef>
              <a:buSzTx/>
              <a:buNone/>
              <a:defRPr sz="8960">
                <a:latin typeface="Canela Bold"/>
                <a:ea typeface="Canela Bold"/>
                <a:cs typeface="Canela Bold"/>
                <a:sym typeface="Canela Bold"/>
              </a:defRPr>
            </a:pPr>
            <a:r>
              <a:t>100%
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11100052"/>
            <a:ext cx="21945602" cy="832614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Attribution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/>
          <a:p>
            <a:pPr marL="0" lvl="4" indent="1700783" algn="ctr" defTabSz="1511808">
              <a:lnSpc>
                <a:spcPct val="80000"/>
              </a:lnSpc>
              <a:spcBef>
                <a:spcPts val="0"/>
              </a:spcBef>
              <a:buSzTx/>
              <a:buNone/>
              <a:defRPr sz="5208">
                <a:latin typeface="Canela Bold"/>
                <a:ea typeface="Canela Bold"/>
                <a:cs typeface="Canela Bold"/>
                <a:sym typeface="Canela Bold"/>
              </a:defRPr>
            </a:pPr>
            <a:r>
              <a:t>“Notable Quote”
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ea against sky at sunset 2"/>
          <p:cNvSpPr>
            <a:spLocks noGrp="1"/>
          </p:cNvSpPr>
          <p:nvPr>
            <p:ph type="pic" sz="quarter" idx="21"/>
          </p:nvPr>
        </p:nvSpPr>
        <p:spPr>
          <a:xfrm>
            <a:off x="15744825" y="5581751"/>
            <a:ext cx="7365408" cy="82804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Sea against sky at sunset 1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Beach and sea at sunset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each and sea at sunset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ine"/>
          <p:cNvSpPr/>
          <p:nvPr/>
        </p:nvSpPr>
        <p:spPr>
          <a:xfrm>
            <a:off x="639141" y="692906"/>
            <a:ext cx="23114003" cy="2"/>
          </a:xfrm>
          <a:prstGeom prst="line">
            <a:avLst/>
          </a:prstGeom>
          <a:ln w="114300">
            <a:solidFill>
              <a:srgbClr val="BFF823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0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571500" y="2638706"/>
            <a:ext cx="23241000" cy="9293739"/>
          </a:xfrm>
          <a:prstGeom prst="rect">
            <a:avLst/>
          </a:prstGeom>
        </p:spPr>
        <p:txBody>
          <a:bodyPr/>
          <a:lstStyle>
            <a:lvl1pPr marL="820660" indent="-820660" defTabSz="825500">
              <a:lnSpc>
                <a:spcPct val="80000"/>
              </a:lnSpc>
              <a:spcBef>
                <a:spcPts val="3600"/>
              </a:spcBef>
              <a:buSzPct val="100000"/>
              <a:buAutoNum type="arabicPeriod"/>
              <a:defRPr spc="-44"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1496900" indent="-747600" defTabSz="825500">
              <a:lnSpc>
                <a:spcPct val="80000"/>
              </a:lnSpc>
              <a:spcBef>
                <a:spcPts val="3600"/>
              </a:spcBef>
              <a:buSzPct val="100000"/>
              <a:buAutoNum type="arabicPeriod"/>
              <a:defRPr spc="-44"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2244331" indent="-745731" defTabSz="825500">
              <a:lnSpc>
                <a:spcPct val="80000"/>
              </a:lnSpc>
              <a:spcBef>
                <a:spcPts val="3600"/>
              </a:spcBef>
              <a:buSzPct val="100000"/>
              <a:buAutoNum type="arabicPeriod"/>
              <a:defRPr spc="-44"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2991565" indent="-743665" defTabSz="825500">
              <a:lnSpc>
                <a:spcPct val="80000"/>
              </a:lnSpc>
              <a:spcBef>
                <a:spcPts val="3600"/>
              </a:spcBef>
              <a:buSzPct val="100000"/>
              <a:buAutoNum type="arabicPeriod"/>
              <a:defRPr spc="-44"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3738570" indent="-741370" defTabSz="825500">
              <a:lnSpc>
                <a:spcPct val="80000"/>
              </a:lnSpc>
              <a:spcBef>
                <a:spcPts val="3600"/>
              </a:spcBef>
              <a:buSzPct val="100000"/>
              <a:buAutoNum type="arabicPeriod"/>
              <a:defRPr spc="-44"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7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571500" y="652482"/>
            <a:ext cx="23241000" cy="1951018"/>
          </a:xfrm>
          <a:prstGeom prst="rect">
            <a:avLst/>
          </a:prstGeom>
        </p:spPr>
        <p:txBody>
          <a:bodyPr/>
          <a:lstStyle>
            <a:lvl1pPr algn="l" defTabSz="825500">
              <a:lnSpc>
                <a:spcPct val="60000"/>
              </a:lnSpc>
              <a:defRPr sz="12000" spc="-239">
                <a:solidFill>
                  <a:srgbClr val="3B39E4"/>
                </a:solidFill>
                <a:latin typeface="Founders Grotesk Semibold"/>
                <a:ea typeface="Founders Grotesk Semibold"/>
                <a:cs typeface="Founders Grotesk Semibold"/>
                <a:sym typeface="Founders Grotesk Semibold"/>
              </a:defRPr>
            </a:lvl1pPr>
          </a:lstStyle>
          <a:p>
            <a:r>
              <a:t>Slide Title</a:t>
            </a:r>
          </a:p>
        </p:txBody>
      </p:sp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36123" y="12827000"/>
            <a:ext cx="371755" cy="555245"/>
          </a:xfrm>
          <a:prstGeom prst="rect">
            <a:avLst/>
          </a:prstGeom>
        </p:spPr>
        <p:txBody>
          <a:bodyPr/>
          <a:lstStyle>
            <a:lvl1pPr algn="r" defTabSz="825500">
              <a:defRPr sz="2800" spc="28">
                <a:solidFill>
                  <a:srgbClr val="000000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1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5494" y="4585101"/>
            <a:ext cx="9757339" cy="2540002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Sea against sky at sunset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3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ea against sky at sunset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22" hasCustomPrompt="1"/>
          </p:nvPr>
        </p:nvSpPr>
        <p:spPr>
          <a:xfrm>
            <a:off x="1219199" y="4023221"/>
            <a:ext cx="9757571" cy="838468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19199" y="4023221"/>
            <a:ext cx="9757571" cy="838468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Body Level One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19199" y="4023221"/>
            <a:ext cx="9757571" cy="838468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69"/>
            <a:ext cx="21945600" cy="6604002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Section Title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1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1pPr>
      <a:lvl2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2pPr>
      <a:lvl3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3pPr>
      <a:lvl4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4pPr>
      <a:lvl5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5pPr>
      <a:lvl6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6pPr>
      <a:lvl7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7pPr>
      <a:lvl8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8pPr>
      <a:lvl9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9pPr>
    </p:titleStyle>
    <p:bodyStyle>
      <a:lvl1pPr marL="5461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224;p48"/>
          <p:cNvSpPr txBox="1"/>
          <p:nvPr/>
        </p:nvSpPr>
        <p:spPr>
          <a:xfrm>
            <a:off x="907045" y="1289335"/>
            <a:ext cx="8901973" cy="1138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43798" tIns="243798" rIns="243798" bIns="243798">
            <a:spAutoFit/>
          </a:bodyPr>
          <a:lstStyle>
            <a:lvl1pPr defTabSz="2438400">
              <a:lnSpc>
                <a:spcPct val="100000"/>
              </a:lnSpc>
              <a:spcBef>
                <a:spcPts val="0"/>
              </a:spcBef>
              <a:defRPr sz="4200" b="1" cap="all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dirty="0"/>
              <a:t>Persona:</a:t>
            </a:r>
            <a:r>
              <a:rPr lang="en-MY" dirty="0"/>
              <a:t> </a:t>
            </a:r>
            <a:r>
              <a:rPr lang="en-MY" dirty="0" err="1"/>
              <a:t>fauzi</a:t>
            </a:r>
            <a:r>
              <a:rPr lang="en-MY" dirty="0"/>
              <a:t>, BUSY worker </a:t>
            </a:r>
            <a:endParaRPr dirty="0"/>
          </a:p>
        </p:txBody>
      </p:sp>
      <p:sp>
        <p:nvSpPr>
          <p:cNvPr id="182" name="Google Shape;225;p48"/>
          <p:cNvSpPr txBox="1"/>
          <p:nvPr/>
        </p:nvSpPr>
        <p:spPr>
          <a:xfrm>
            <a:off x="1059470" y="2301142"/>
            <a:ext cx="21895150" cy="1107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43798" tIns="243798" rIns="243798" bIns="243798">
            <a:spAutoFit/>
          </a:bodyPr>
          <a:lstStyle>
            <a:lvl1pPr defTabSz="2438400">
              <a:lnSpc>
                <a:spcPct val="100000"/>
              </a:lnSpc>
              <a:spcBef>
                <a:spcPts val="0"/>
              </a:spcBef>
              <a:defRPr sz="4000" b="1" cap="all">
                <a:solidFill>
                  <a:srgbClr val="434343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dirty="0"/>
              <a:t>Goal:</a:t>
            </a:r>
            <a:r>
              <a:rPr lang="en-MY" dirty="0"/>
              <a:t> easy, fast and convenient food delivery app </a:t>
            </a:r>
            <a:r>
              <a:rPr dirty="0"/>
              <a:t> </a:t>
            </a:r>
          </a:p>
        </p:txBody>
      </p:sp>
      <p:graphicFrame>
        <p:nvGraphicFramePr>
          <p:cNvPr id="183" name="Google Shape;226;p48"/>
          <p:cNvGraphicFramePr/>
          <p:nvPr>
            <p:extLst>
              <p:ext uri="{D42A27DB-BD31-4B8C-83A1-F6EECF244321}">
                <p14:modId xmlns:p14="http://schemas.microsoft.com/office/powerpoint/2010/main" val="477374210"/>
              </p:ext>
            </p:extLst>
          </p:nvPr>
        </p:nvGraphicFramePr>
        <p:xfrm>
          <a:off x="1059470" y="3409053"/>
          <a:ext cx="22265060" cy="1000670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141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9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68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8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8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8149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/>
                      </a:pPr>
                      <a:r>
                        <a:rPr sz="26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</a:p>
                  </a:txBody>
                  <a:tcPr marL="91425" marR="91425" marT="91425" marB="91425" anchor="ctr" horzOverflow="overflow">
                    <a:lnL w="38100">
                      <a:solidFill>
                        <a:srgbClr val="666666"/>
                      </a:solidFill>
                    </a:lnL>
                    <a:lnR w="38100">
                      <a:solidFill>
                        <a:srgbClr val="666666"/>
                      </a:solidFill>
                    </a:lnR>
                    <a:lnT w="38100">
                      <a:solidFill>
                        <a:srgbClr val="666666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15000"/>
                        </a:lnSpc>
                        <a:tabLst>
                          <a:tab pos="1663700" algn="l"/>
                        </a:tabLst>
                        <a:defRPr sz="1800" b="0"/>
                      </a:pPr>
                      <a:r>
                        <a:rPr lang="en-MY" sz="2600" b="1" dirty="0">
                          <a:solidFill>
                            <a:srgbClr val="FF2600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Get App</a:t>
                      </a:r>
                      <a:endParaRPr sz="2600" b="1" dirty="0">
                        <a:solidFill>
                          <a:srgbClr val="FF2600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 horzOverflow="overflow">
                    <a:lnL w="38100">
                      <a:solidFill>
                        <a:srgbClr val="666666"/>
                      </a:solidFill>
                    </a:lnL>
                    <a:lnR w="38100">
                      <a:solidFill>
                        <a:srgbClr val="666666"/>
                      </a:solidFill>
                    </a:lnR>
                    <a:lnT w="38100">
                      <a:solidFill>
                        <a:srgbClr val="666666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15000"/>
                        </a:lnSpc>
                        <a:tabLst>
                          <a:tab pos="1663700" algn="l"/>
                        </a:tabLst>
                        <a:defRPr sz="1800" b="0"/>
                      </a:pPr>
                      <a:r>
                        <a:rPr lang="en-MY" sz="2600" b="1" dirty="0">
                          <a:solidFill>
                            <a:srgbClr val="FF2600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Take Orders</a:t>
                      </a:r>
                      <a:endParaRPr sz="2600" b="1" dirty="0">
                        <a:solidFill>
                          <a:srgbClr val="FF2600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 horzOverflow="overflow">
                    <a:lnL w="38100">
                      <a:solidFill>
                        <a:srgbClr val="666666"/>
                      </a:solidFill>
                    </a:lnL>
                    <a:lnR w="38100">
                      <a:solidFill>
                        <a:srgbClr val="666666"/>
                      </a:solidFill>
                    </a:lnR>
                    <a:lnT w="38100">
                      <a:solidFill>
                        <a:srgbClr val="666666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15000"/>
                        </a:lnSpc>
                        <a:tabLst>
                          <a:tab pos="1663700" algn="l"/>
                        </a:tabLst>
                        <a:defRPr sz="1800" b="0"/>
                      </a:pPr>
                      <a:r>
                        <a:rPr lang="en-MY" sz="2600" b="1" dirty="0">
                          <a:solidFill>
                            <a:srgbClr val="FF2600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Submit order</a:t>
                      </a:r>
                      <a:endParaRPr sz="2600" b="1" dirty="0">
                        <a:solidFill>
                          <a:srgbClr val="FF2600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 horzOverflow="overflow">
                    <a:lnL w="38100">
                      <a:solidFill>
                        <a:srgbClr val="666666"/>
                      </a:solidFill>
                    </a:lnL>
                    <a:lnR w="38100">
                      <a:solidFill>
                        <a:srgbClr val="666666"/>
                      </a:solidFill>
                    </a:lnR>
                    <a:lnT w="38100">
                      <a:solidFill>
                        <a:srgbClr val="666666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15000"/>
                        </a:lnSpc>
                        <a:tabLst>
                          <a:tab pos="1663700" algn="l"/>
                        </a:tabLst>
                        <a:defRPr sz="2600"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MY" dirty="0">
                          <a:solidFill>
                            <a:srgbClr val="FF2600"/>
                          </a:solidFill>
                        </a:rPr>
                        <a:t>Confirmation</a:t>
                      </a:r>
                      <a:endParaRPr dirty="0">
                        <a:solidFill>
                          <a:srgbClr val="FF2600"/>
                        </a:solidFill>
                      </a:endParaRPr>
                    </a:p>
                  </a:txBody>
                  <a:tcPr marL="91425" marR="91425" marT="91425" marB="91425" anchor="ctr" horzOverflow="overflow">
                    <a:lnL w="38100">
                      <a:solidFill>
                        <a:srgbClr val="666666"/>
                      </a:solidFill>
                    </a:lnL>
                    <a:lnR w="38100">
                      <a:solidFill>
                        <a:srgbClr val="666666"/>
                      </a:solidFill>
                    </a:lnR>
                    <a:lnT w="38100">
                      <a:solidFill>
                        <a:srgbClr val="666666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15000"/>
                        </a:lnSpc>
                        <a:tabLst>
                          <a:tab pos="1663700" algn="l"/>
                        </a:tabLst>
                        <a:defRPr sz="1800" b="0"/>
                      </a:pPr>
                      <a:r>
                        <a:rPr lang="en-MY" sz="2600" b="1" dirty="0">
                          <a:solidFill>
                            <a:srgbClr val="FF0000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rPr>
                        <a:t>Pick-up order</a:t>
                      </a:r>
                      <a:endParaRPr sz="2600" b="1" dirty="0">
                        <a:solidFill>
                          <a:srgbClr val="FF0000"/>
                        </a:solidFill>
                        <a:latin typeface="Avenir Next Regular"/>
                        <a:ea typeface="Avenir Next Regular"/>
                        <a:cs typeface="Avenir Next Regular"/>
                        <a:sym typeface="Avenir Next Regular"/>
                      </a:endParaRPr>
                    </a:p>
                  </a:txBody>
                  <a:tcPr marL="91425" marR="91425" marT="91425" marB="91425" anchor="ctr" horzOverflow="overflow">
                    <a:lnL w="38100">
                      <a:solidFill>
                        <a:srgbClr val="666666"/>
                      </a:solidFill>
                    </a:lnL>
                    <a:lnR w="38100">
                      <a:solidFill>
                        <a:srgbClr val="666666"/>
                      </a:solidFill>
                    </a:lnR>
                    <a:lnT w="38100">
                      <a:solidFill>
                        <a:srgbClr val="666666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15000"/>
                        </a:lnSpc>
                        <a:tabLst>
                          <a:tab pos="1663700" algn="l"/>
                        </a:tabLst>
                        <a:defRPr sz="1800" b="0"/>
                      </a:pPr>
                      <a:r>
                        <a:rPr lang="en-MY" sz="2600" b="1" dirty="0">
                          <a:solidFill>
                            <a:srgbClr val="FF0000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rPr>
                        <a:t>Visit survey</a:t>
                      </a:r>
                      <a:endParaRPr sz="2600" b="1" dirty="0">
                        <a:solidFill>
                          <a:srgbClr val="FF0000"/>
                        </a:solidFill>
                        <a:latin typeface="Avenir Next Regular"/>
                        <a:ea typeface="Avenir Next Regular"/>
                        <a:cs typeface="Avenir Next Regular"/>
                        <a:sym typeface="Avenir Next Regular"/>
                      </a:endParaRPr>
                    </a:p>
                  </a:txBody>
                  <a:tcPr marL="91425" marR="91425" marT="91425" marB="91425" anchor="ctr" horzOverflow="overflow">
                    <a:lnL w="38100">
                      <a:solidFill>
                        <a:srgbClr val="666666"/>
                      </a:solidFill>
                    </a:lnL>
                    <a:lnR w="38100">
                      <a:solidFill>
                        <a:srgbClr val="666666"/>
                      </a:solidFill>
                    </a:lnR>
                    <a:lnT w="38100">
                      <a:solidFill>
                        <a:srgbClr val="666666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098">
                <a:tc>
                  <a:txBody>
                    <a:bodyPr/>
                    <a:lstStyle/>
                    <a:p>
                      <a:pPr marL="304800" indent="-304800" defTabSz="914400">
                        <a:tabLst>
                          <a:tab pos="1663700" algn="l"/>
                        </a:tabLst>
                        <a:defRPr sz="1800" b="0"/>
                      </a:pPr>
                      <a:r>
                        <a:rPr sz="26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</a:p>
                  </a:txBody>
                  <a:tcPr marL="91425" marR="91425" marT="91425" marB="91425" anchor="ctr" horzOverflow="overflow">
                    <a:lnL w="381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sz="3200">
                          <a:solidFill>
                            <a:srgbClr val="FF2600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MY" sz="2400" dirty="0">
                          <a:solidFill>
                            <a:schemeClr val="tx1"/>
                          </a:solidFill>
                        </a:rPr>
                        <a:t>-download app</a:t>
                      </a:r>
                    </a:p>
                    <a:p>
                      <a:pPr algn="l" defTabSz="914400">
                        <a:tabLst>
                          <a:tab pos="1663700" algn="l"/>
                        </a:tabLst>
                        <a:defRPr sz="3200">
                          <a:solidFill>
                            <a:srgbClr val="FF2600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MY" sz="2400" dirty="0">
                          <a:solidFill>
                            <a:schemeClr val="tx1"/>
                          </a:solidFill>
                        </a:rPr>
                        <a:t>-set up account</a:t>
                      </a:r>
                    </a:p>
                    <a:p>
                      <a:pPr algn="l" defTabSz="914400">
                        <a:tabLst>
                          <a:tab pos="1663700" algn="l"/>
                        </a:tabLst>
                        <a:defRPr sz="3200">
                          <a:solidFill>
                            <a:srgbClr val="FF2600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MY" sz="2400" dirty="0">
                          <a:solidFill>
                            <a:schemeClr val="tx1"/>
                          </a:solidFill>
                        </a:rPr>
                        <a:t>-choose location</a:t>
                      </a:r>
                      <a:endParaRPr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 horzOverflow="overflow">
                    <a:lnL w="381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sz="3200">
                          <a:solidFill>
                            <a:srgbClr val="FF2600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MY" sz="2400" dirty="0">
                          <a:solidFill>
                            <a:schemeClr val="tx1"/>
                          </a:solidFill>
                        </a:rPr>
                        <a:t>-Enter orders</a:t>
                      </a:r>
                    </a:p>
                    <a:p>
                      <a:pPr algn="l" defTabSz="914400">
                        <a:tabLst>
                          <a:tab pos="1663700" algn="l"/>
                        </a:tabLst>
                        <a:defRPr sz="3200">
                          <a:solidFill>
                            <a:srgbClr val="FF2600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MY" sz="2400" dirty="0">
                          <a:solidFill>
                            <a:schemeClr val="tx1"/>
                          </a:solidFill>
                        </a:rPr>
                        <a:t>-collect money</a:t>
                      </a:r>
                      <a:endParaRPr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 horzOverflow="overflow">
                    <a:lnL w="381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sz="3200">
                          <a:solidFill>
                            <a:srgbClr val="FF2600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MY" sz="2400" dirty="0">
                          <a:solidFill>
                            <a:schemeClr val="tx1"/>
                          </a:solidFill>
                        </a:rPr>
                        <a:t>-no order preview before payment</a:t>
                      </a:r>
                    </a:p>
                    <a:p>
                      <a:pPr algn="l" defTabSz="914400">
                        <a:tabLst>
                          <a:tab pos="1663700" algn="l"/>
                        </a:tabLst>
                        <a:defRPr sz="3200">
                          <a:solidFill>
                            <a:srgbClr val="FF2600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MY" sz="2400" dirty="0">
                          <a:solidFill>
                            <a:schemeClr val="tx1"/>
                          </a:solidFill>
                        </a:rPr>
                        <a:t>-applied loyalty reward manually</a:t>
                      </a:r>
                    </a:p>
                    <a:p>
                      <a:pPr algn="l" defTabSz="914400">
                        <a:tabLst>
                          <a:tab pos="1663700" algn="l"/>
                        </a:tabLst>
                        <a:defRPr sz="3200">
                          <a:solidFill>
                            <a:srgbClr val="FF2600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endParaRPr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 horzOverflow="overflow">
                    <a:lnL w="381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sz="3200"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MY" sz="2400" dirty="0">
                          <a:solidFill>
                            <a:schemeClr val="tx1"/>
                          </a:solidFill>
                        </a:rPr>
                        <a:t>-Cheer, happy message</a:t>
                      </a:r>
                    </a:p>
                    <a:p>
                      <a:pPr algn="l" defTabSz="914400">
                        <a:tabLst>
                          <a:tab pos="1663700" algn="l"/>
                        </a:tabLst>
                        <a:defRPr sz="3200"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MY" sz="2400" dirty="0">
                          <a:solidFill>
                            <a:schemeClr val="tx1"/>
                          </a:solidFill>
                        </a:rPr>
                        <a:t>-Both in app and email</a:t>
                      </a:r>
                    </a:p>
                    <a:p>
                      <a:pPr algn="l" defTabSz="914400">
                        <a:tabLst>
                          <a:tab pos="1663700" algn="l"/>
                        </a:tabLst>
                        <a:defRPr sz="3200"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MY" sz="2400" dirty="0">
                          <a:solidFill>
                            <a:schemeClr val="tx1"/>
                          </a:solidFill>
                        </a:rPr>
                        <a:t>-Noticed no pick-up time estimation</a:t>
                      </a:r>
                    </a:p>
                    <a:p>
                      <a:pPr algn="l" defTabSz="914400">
                        <a:tabLst>
                          <a:tab pos="1663700" algn="l"/>
                        </a:tabLst>
                        <a:defRPr sz="3200"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endParaRPr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 horzOverflow="overflow">
                    <a:lnL w="381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sz="3200"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MY" sz="2400" dirty="0">
                          <a:solidFill>
                            <a:schemeClr val="tx1"/>
                          </a:solidFill>
                        </a:rPr>
                        <a:t>-Convenient pick-up area</a:t>
                      </a:r>
                    </a:p>
                    <a:p>
                      <a:pPr marL="342900" indent="-342900" algn="l" defTabSz="914400">
                        <a:buFontTx/>
                        <a:buChar char="-"/>
                        <a:tabLst>
                          <a:tab pos="1663700" algn="l"/>
                        </a:tabLst>
                        <a:defRPr sz="3200"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MY" sz="2400" dirty="0">
                          <a:solidFill>
                            <a:schemeClr val="tx1"/>
                          </a:solidFill>
                        </a:rPr>
                        <a:t>Some of the foods went missing</a:t>
                      </a:r>
                    </a:p>
                    <a:p>
                      <a:pPr marL="342900" indent="-342900" algn="l" defTabSz="914400">
                        <a:buFontTx/>
                        <a:buChar char="-"/>
                        <a:tabLst>
                          <a:tab pos="1663700" algn="l"/>
                        </a:tabLst>
                        <a:defRPr sz="3200"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MY" sz="2400" dirty="0">
                          <a:solidFill>
                            <a:schemeClr val="tx1"/>
                          </a:solidFill>
                        </a:rPr>
                        <a:t>-Had to wait in line to fix order</a:t>
                      </a:r>
                      <a:endParaRPr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 horzOverflow="overflow">
                    <a:lnL w="381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sz="3200"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MY" sz="2400" dirty="0">
                          <a:solidFill>
                            <a:schemeClr val="tx1"/>
                          </a:solidFill>
                        </a:rPr>
                        <a:t>-Did not ask if order was correct</a:t>
                      </a:r>
                    </a:p>
                    <a:p>
                      <a:pPr algn="l" defTabSz="914400">
                        <a:tabLst>
                          <a:tab pos="1663700" algn="l"/>
                        </a:tabLst>
                        <a:defRPr sz="3200"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MY" sz="2400" dirty="0">
                          <a:solidFill>
                            <a:schemeClr val="tx1"/>
                          </a:solidFill>
                        </a:rPr>
                        <a:t>-Offered discount in future order</a:t>
                      </a:r>
                    </a:p>
                    <a:p>
                      <a:pPr algn="l" defTabSz="914400">
                        <a:tabLst>
                          <a:tab pos="1663700" algn="l"/>
                        </a:tabLst>
                        <a:defRPr sz="3200"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MY" sz="2400" dirty="0">
                          <a:solidFill>
                            <a:schemeClr val="tx1"/>
                          </a:solidFill>
                        </a:rPr>
                        <a:t>-Create space for share experience</a:t>
                      </a:r>
                      <a:endParaRPr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 horzOverflow="overflow">
                    <a:lnL w="381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577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/>
                      </a:pPr>
                      <a:r>
                        <a:rPr sz="26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</a:p>
                  </a:txBody>
                  <a:tcPr marL="91425" marR="91425" marT="91425" marB="91425" anchor="ctr" horzOverflow="overflow">
                    <a:lnL w="381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sz="3200">
                          <a:solidFill>
                            <a:srgbClr val="FF2600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MY" sz="2400" dirty="0">
                          <a:solidFill>
                            <a:schemeClr val="tx1"/>
                          </a:solidFill>
                        </a:rPr>
                        <a:t>Excited, curious</a:t>
                      </a:r>
                      <a:endParaRPr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 horzOverflow="overflow">
                    <a:lnL w="381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sz="3200">
                          <a:solidFill>
                            <a:srgbClr val="FF2600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MY" sz="2400" dirty="0">
                          <a:solidFill>
                            <a:schemeClr val="tx1"/>
                          </a:solidFill>
                        </a:rPr>
                        <a:t>Curious about the price and the taste. </a:t>
                      </a:r>
                      <a:endParaRPr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 horzOverflow="overflow">
                    <a:lnL w="381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sz="3200">
                          <a:solidFill>
                            <a:srgbClr val="FF2600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MY" sz="2400" dirty="0">
                          <a:solidFill>
                            <a:schemeClr val="tx1"/>
                          </a:solidFill>
                        </a:rPr>
                        <a:t>-Annoyed because there’s no last review what was ordered</a:t>
                      </a:r>
                    </a:p>
                    <a:p>
                      <a:pPr algn="l" defTabSz="914400">
                        <a:tabLst>
                          <a:tab pos="1663700" algn="l"/>
                        </a:tabLst>
                        <a:defRPr sz="3200">
                          <a:solidFill>
                            <a:srgbClr val="FF2600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MY" sz="2400" dirty="0">
                          <a:solidFill>
                            <a:schemeClr val="tx1"/>
                          </a:solidFill>
                        </a:rPr>
                        <a:t>-wishes loyalty reward auto applied</a:t>
                      </a:r>
                      <a:endParaRPr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 horzOverflow="overflow">
                    <a:lnL w="381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sz="3200"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MY" sz="2400" dirty="0">
                          <a:solidFill>
                            <a:schemeClr val="tx1"/>
                          </a:solidFill>
                        </a:rPr>
                        <a:t>-Happy order went through successfully</a:t>
                      </a:r>
                    </a:p>
                    <a:p>
                      <a:pPr algn="l" defTabSz="914400">
                        <a:tabLst>
                          <a:tab pos="1663700" algn="l"/>
                        </a:tabLst>
                        <a:defRPr sz="3200"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MY" sz="2400" dirty="0">
                          <a:solidFill>
                            <a:schemeClr val="tx1"/>
                          </a:solidFill>
                        </a:rPr>
                        <a:t>-Not-sure what time to be there to pick up</a:t>
                      </a:r>
                    </a:p>
                  </a:txBody>
                  <a:tcPr marL="91425" marR="91425" marT="91425" marB="91425" anchor="ctr" horzOverflow="overflow">
                    <a:lnL w="381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63700" algn="l"/>
                        </a:tabLst>
                        <a:defRPr sz="3200"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 Relieved order was ready upon arrival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63700" algn="l"/>
                        </a:tabLst>
                        <a:defRPr sz="3200"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-Frustrated, as some of the food went missing</a:t>
                      </a:r>
                    </a:p>
                    <a:p>
                      <a:pPr algn="l" defTabSz="914400">
                        <a:tabLst>
                          <a:tab pos="1663700" algn="l"/>
                        </a:tabLst>
                        <a:defRPr sz="3200"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endParaRPr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 horzOverflow="overflow">
                    <a:lnL w="381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sz="3200"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MY" sz="2400" dirty="0">
                          <a:solidFill>
                            <a:schemeClr val="tx1"/>
                          </a:solidFill>
                        </a:rPr>
                        <a:t>-Grateful for discount offered</a:t>
                      </a:r>
                    </a:p>
                    <a:p>
                      <a:pPr algn="l" defTabSz="914400">
                        <a:tabLst>
                          <a:tab pos="1663700" algn="l"/>
                        </a:tabLst>
                        <a:defRPr sz="3200"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MY" sz="2400" dirty="0">
                          <a:solidFill>
                            <a:schemeClr val="tx1"/>
                          </a:solidFill>
                        </a:rPr>
                        <a:t>-Glad to provide feedback on experience</a:t>
                      </a:r>
                      <a:endParaRPr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 horzOverflow="overflow">
                    <a:lnL w="381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233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/>
                      </a:pPr>
                      <a:r>
                        <a:rPr sz="26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
OPPORTUNITIES</a:t>
                      </a:r>
                    </a:p>
                  </a:txBody>
                  <a:tcPr marL="91425" marR="91425" marT="91425" marB="91425" anchor="ctr" horzOverflow="overflow">
                    <a:lnL w="38100">
                      <a:solidFill>
                        <a:srgbClr val="666666"/>
                      </a:solidFill>
                    </a:lnL>
                    <a:lnR w="38100">
                      <a:solidFill>
                        <a:srgbClr val="666666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66666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sz="3200">
                          <a:solidFill>
                            <a:srgbClr val="FF2600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MY" sz="2400" dirty="0">
                          <a:solidFill>
                            <a:schemeClr val="tx1"/>
                          </a:solidFill>
                        </a:rPr>
                        <a:t>Offer incentive to recommended app to friends and give discount on first delivery</a:t>
                      </a:r>
                      <a:endParaRPr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 horzOverflow="overflow">
                    <a:lnL w="38100">
                      <a:solidFill>
                        <a:srgbClr val="666666"/>
                      </a:solidFill>
                    </a:lnL>
                    <a:lnR w="38100">
                      <a:solidFill>
                        <a:srgbClr val="666666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666666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sz="3200">
                          <a:solidFill>
                            <a:srgbClr val="FF2600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MY" sz="2400" dirty="0">
                          <a:solidFill>
                            <a:schemeClr val="tx1"/>
                          </a:solidFill>
                        </a:rPr>
                        <a:t>Include price comparison and rating from user</a:t>
                      </a:r>
                      <a:endParaRPr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 horzOverflow="overflow">
                    <a:lnL w="38100">
                      <a:solidFill>
                        <a:srgbClr val="666666"/>
                      </a:solidFill>
                    </a:lnL>
                    <a:lnR w="38100">
                      <a:solidFill>
                        <a:srgbClr val="666666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666666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sz="3200">
                          <a:solidFill>
                            <a:srgbClr val="FF2600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MY" sz="2400" dirty="0">
                          <a:solidFill>
                            <a:schemeClr val="tx1"/>
                          </a:solidFill>
                        </a:rPr>
                        <a:t>-Add an order review preview before submission</a:t>
                      </a:r>
                    </a:p>
                    <a:p>
                      <a:pPr algn="l" defTabSz="914400">
                        <a:tabLst>
                          <a:tab pos="1663700" algn="l"/>
                        </a:tabLst>
                        <a:defRPr sz="3200">
                          <a:solidFill>
                            <a:srgbClr val="FF2600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MY" sz="2400" dirty="0">
                          <a:solidFill>
                            <a:schemeClr val="tx1"/>
                          </a:solidFill>
                        </a:rPr>
                        <a:t>-auto apply and earn rewards</a:t>
                      </a:r>
                      <a:endParaRPr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 horzOverflow="overflow">
                    <a:lnL w="38100">
                      <a:solidFill>
                        <a:srgbClr val="666666"/>
                      </a:solidFill>
                    </a:lnL>
                    <a:lnR w="38100">
                      <a:solidFill>
                        <a:srgbClr val="666666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666666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sz="3200"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MY" sz="2400" dirty="0">
                          <a:solidFill>
                            <a:schemeClr val="tx1"/>
                          </a:solidFill>
                        </a:rPr>
                        <a:t>- Add estimate pick-up time or trackers to show when order is ready</a:t>
                      </a:r>
                      <a:endParaRPr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 horzOverflow="overflow">
                    <a:lnL w="38100">
                      <a:solidFill>
                        <a:srgbClr val="666666"/>
                      </a:solidFill>
                    </a:lnL>
                    <a:lnR w="38100">
                      <a:solidFill>
                        <a:srgbClr val="666666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666666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sz="3200"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MY" sz="2400" dirty="0">
                          <a:solidFill>
                            <a:schemeClr val="tx1"/>
                          </a:solidFill>
                        </a:rPr>
                        <a:t>Create separate place to correct order mistakes fast</a:t>
                      </a:r>
                      <a:endParaRPr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 horzOverflow="overflow">
                    <a:lnL w="38100">
                      <a:solidFill>
                        <a:srgbClr val="666666"/>
                      </a:solidFill>
                    </a:lnL>
                    <a:lnR w="38100">
                      <a:solidFill>
                        <a:srgbClr val="666666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666666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sz="3200"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MY" sz="2400" dirty="0">
                          <a:solidFill>
                            <a:schemeClr val="tx1"/>
                          </a:solidFill>
                        </a:rPr>
                        <a:t>Improve survey to better capture order accuracy data</a:t>
                      </a:r>
                      <a:endParaRPr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 horzOverflow="overflow">
                    <a:lnL w="38100">
                      <a:solidFill>
                        <a:srgbClr val="666666"/>
                      </a:solidFill>
                    </a:lnL>
                    <a:lnR w="38100">
                      <a:solidFill>
                        <a:srgbClr val="666666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666666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5" baseType="lpstr">
      <vt:lpstr>Avenir Next Regular</vt:lpstr>
      <vt:lpstr>Canela Bold</vt:lpstr>
      <vt:lpstr>Canela Deck Regular</vt:lpstr>
      <vt:lpstr>Canela Regular</vt:lpstr>
      <vt:lpstr>Canela Text Regular</vt:lpstr>
      <vt:lpstr>Founders Grotesk Condensed</vt:lpstr>
      <vt:lpstr>Founders Grotesk Semibold</vt:lpstr>
      <vt:lpstr>Founders Grotesk Text</vt:lpstr>
      <vt:lpstr>Google Sans</vt:lpstr>
      <vt:lpstr>Graphik</vt:lpstr>
      <vt:lpstr>Graphik Medium</vt:lpstr>
      <vt:lpstr>Graphik Semibold</vt:lpstr>
      <vt:lpstr>Helvetica Neue</vt:lpstr>
      <vt:lpstr>23_ClassicWhite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ariff fakhri</cp:lastModifiedBy>
  <cp:revision>1</cp:revision>
  <dcterms:modified xsi:type="dcterms:W3CDTF">2024-03-30T08:32:02Z</dcterms:modified>
</cp:coreProperties>
</file>