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10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prstGeom prst="rect">
            <a:avLst/>
          </a:prstGeom>
        </p:spPr>
        <p:txBody>
          <a:bodyPr/>
          <a:lstStyle/>
          <a:p>
            <a:r>
              <a:t>Agenda Title</a:t>
            </a:r>
          </a:p>
        </p:txBody>
      </p:sp>
      <p:sp>
        <p:nvSpPr>
          <p:cNvPr id="10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11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Agenda Subtitle</a:t>
            </a:r>
          </a:p>
        </p:txBody>
      </p:sp>
      <p:sp>
        <p:nvSpPr>
          <p:cNvPr id="11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Fact information</a:t>
            </a:r>
          </a:p>
        </p:txBody>
      </p:sp>
      <p:sp>
        <p:nvSpPr>
          <p:cNvPr id="12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Attribution</a:t>
            </a:r>
          </a:p>
        </p:txBody>
      </p:sp>
      <p:sp>
        <p:nvSpPr>
          <p:cNvPr id="13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Sea against sky at sunset 2"/>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45" name="Sea against sky at sunset 1"/>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46" name="Beach and sea at sunset"/>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each and sea at sunset"/>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69" name="Line"/>
          <p:cNvSpPr/>
          <p:nvPr/>
        </p:nvSpPr>
        <p:spPr>
          <a:xfrm>
            <a:off x="639142" y="692907"/>
            <a:ext cx="23114001" cy="1"/>
          </a:xfrm>
          <a:prstGeom prst="line">
            <a:avLst/>
          </a:prstGeom>
          <a:ln w="114300">
            <a:solidFill>
              <a:srgbClr val="BFF823"/>
            </a:solidFill>
            <a:miter lim="400000"/>
          </a:ln>
        </p:spPr>
        <p:txBody>
          <a:bodyPr lIns="0" tIns="0" rIns="0" bIns="0" anchor="ctr"/>
          <a:lstStyle/>
          <a:p>
            <a:pPr algn="ctr" defTabSz="584200">
              <a:lnSpc>
                <a:spcPct val="100000"/>
              </a:lnSpc>
              <a:spcBef>
                <a:spcPts val="0"/>
              </a:spcBef>
              <a:defRPr sz="2600" b="1" cap="all" spc="156">
                <a:solidFill>
                  <a:srgbClr val="FFFFFF"/>
                </a:solidFill>
                <a:latin typeface="Founders Grotesk Condensed"/>
                <a:ea typeface="Founders Grotesk Condensed"/>
                <a:cs typeface="Founders Grotesk Condensed"/>
                <a:sym typeface="Founders Grotesk Condensed"/>
              </a:defRPr>
            </a:pPr>
            <a:endParaRPr/>
          </a:p>
        </p:txBody>
      </p:sp>
      <p:sp>
        <p:nvSpPr>
          <p:cNvPr id="170" name="Body Level One…"/>
          <p:cNvSpPr txBox="1">
            <a:spLocks noGrp="1"/>
          </p:cNvSpPr>
          <p:nvPr>
            <p:ph type="body" idx="1" hasCustomPrompt="1"/>
          </p:nvPr>
        </p:nvSpPr>
        <p:spPr>
          <a:xfrm>
            <a:off x="571500" y="2638707"/>
            <a:ext cx="23241000" cy="9293737"/>
          </a:xfrm>
          <a:prstGeom prst="rect">
            <a:avLst/>
          </a:prstGeom>
        </p:spPr>
        <p:txBody>
          <a:bodyPr/>
          <a:lstStyle>
            <a:lvl1pPr marL="820661" indent="-820661" defTabSz="825500">
              <a:lnSpc>
                <a:spcPct val="80000"/>
              </a:lnSpc>
              <a:spcBef>
                <a:spcPts val="3600"/>
              </a:spcBef>
              <a:buSzPct val="100000"/>
              <a:buAutoNum type="arabicPeriod"/>
              <a:defRPr spc="-44">
                <a:latin typeface="Founders Grotesk Text"/>
                <a:ea typeface="Founders Grotesk Text"/>
                <a:cs typeface="Founders Grotesk Text"/>
                <a:sym typeface="Founders Grotesk Text"/>
              </a:defRPr>
            </a:lvl1pPr>
            <a:lvl2pPr marL="1462919" indent="-713619" defTabSz="825500">
              <a:lnSpc>
                <a:spcPct val="80000"/>
              </a:lnSpc>
              <a:spcBef>
                <a:spcPts val="3600"/>
              </a:spcBef>
              <a:buSzPct val="100000"/>
              <a:buAutoNum type="arabicPeriod"/>
              <a:defRPr sz="4200" spc="-42">
                <a:latin typeface="Founders Grotesk Text"/>
                <a:ea typeface="Founders Grotesk Text"/>
                <a:cs typeface="Founders Grotesk Text"/>
                <a:sym typeface="Founders Grotesk Text"/>
              </a:defRPr>
            </a:lvl2pPr>
            <a:lvl3pPr marL="2176538" indent="-677938" defTabSz="825500">
              <a:lnSpc>
                <a:spcPct val="80000"/>
              </a:lnSpc>
              <a:spcBef>
                <a:spcPts val="3600"/>
              </a:spcBef>
              <a:buSzPct val="100000"/>
              <a:buAutoNum type="arabicPeriod"/>
              <a:defRPr sz="4000" spc="-39">
                <a:latin typeface="Founders Grotesk Text"/>
                <a:ea typeface="Founders Grotesk Text"/>
                <a:cs typeface="Founders Grotesk Text"/>
                <a:sym typeface="Founders Grotesk Text"/>
              </a:defRPr>
            </a:lvl3pPr>
            <a:lvl4pPr marL="2890157" indent="-642257" defTabSz="825500">
              <a:lnSpc>
                <a:spcPct val="80000"/>
              </a:lnSpc>
              <a:spcBef>
                <a:spcPts val="3600"/>
              </a:spcBef>
              <a:buSzPct val="100000"/>
              <a:buAutoNum type="arabicPeriod"/>
              <a:defRPr sz="3800" spc="-38">
                <a:latin typeface="Founders Grotesk Text"/>
                <a:ea typeface="Founders Grotesk Text"/>
                <a:cs typeface="Founders Grotesk Text"/>
                <a:sym typeface="Founders Grotesk Text"/>
              </a:defRPr>
            </a:lvl4pPr>
            <a:lvl5pPr marL="3603776" indent="-606576" defTabSz="825500">
              <a:lnSpc>
                <a:spcPct val="80000"/>
              </a:lnSpc>
              <a:spcBef>
                <a:spcPts val="3600"/>
              </a:spcBef>
              <a:buSzPct val="100000"/>
              <a:buAutoNum type="arabicPeriod"/>
              <a:defRPr sz="3600" spc="-36">
                <a:latin typeface="Founders Grotesk Text"/>
                <a:ea typeface="Founders Grotesk Text"/>
                <a:cs typeface="Founders Grotesk Text"/>
                <a:sym typeface="Founders Grotesk Text"/>
              </a:defRPr>
            </a:lvl5pPr>
          </a:lstStyle>
          <a:p>
            <a:r>
              <a:t>Slide bullet text</a:t>
            </a:r>
          </a:p>
          <a:p>
            <a:pPr lvl="1"/>
            <a:endParaRPr/>
          </a:p>
          <a:p>
            <a:pPr lvl="2"/>
            <a:endParaRPr/>
          </a:p>
          <a:p>
            <a:pPr lvl="3"/>
            <a:endParaRPr/>
          </a:p>
          <a:p>
            <a:pPr lvl="4"/>
            <a:endParaRPr/>
          </a:p>
        </p:txBody>
      </p:sp>
      <p:sp>
        <p:nvSpPr>
          <p:cNvPr id="171" name="Slide Title"/>
          <p:cNvSpPr txBox="1">
            <a:spLocks noGrp="1"/>
          </p:cNvSpPr>
          <p:nvPr>
            <p:ph type="title" hasCustomPrompt="1"/>
          </p:nvPr>
        </p:nvSpPr>
        <p:spPr>
          <a:xfrm>
            <a:off x="571500" y="652482"/>
            <a:ext cx="23241000" cy="1951018"/>
          </a:xfrm>
          <a:prstGeom prst="rect">
            <a:avLst/>
          </a:prstGeom>
        </p:spPr>
        <p:txBody>
          <a:bodyPr/>
          <a:lstStyle>
            <a:lvl1pPr algn="l" defTabSz="825500">
              <a:lnSpc>
                <a:spcPct val="60000"/>
              </a:lnSpc>
              <a:defRPr sz="12000" spc="-239">
                <a:solidFill>
                  <a:srgbClr val="3B39E4"/>
                </a:solidFill>
                <a:latin typeface="Founders Grotesk Semibold"/>
                <a:ea typeface="Founders Grotesk Semibold"/>
                <a:cs typeface="Founders Grotesk Semibold"/>
                <a:sym typeface="Founders Grotesk Semibold"/>
              </a:defRPr>
            </a:lvl1pPr>
          </a:lstStyle>
          <a:p>
            <a:r>
              <a:t>Slide Title</a:t>
            </a:r>
          </a:p>
        </p:txBody>
      </p:sp>
      <p:sp>
        <p:nvSpPr>
          <p:cNvPr id="172" name="Slide Number"/>
          <p:cNvSpPr txBox="1">
            <a:spLocks noGrp="1"/>
          </p:cNvSpPr>
          <p:nvPr>
            <p:ph type="sldNum" sz="quarter" idx="2"/>
          </p:nvPr>
        </p:nvSpPr>
        <p:spPr>
          <a:xfrm>
            <a:off x="23436122" y="12826999"/>
            <a:ext cx="371756" cy="555245"/>
          </a:xfrm>
          <a:prstGeom prst="rect">
            <a:avLst/>
          </a:prstGeom>
        </p:spPr>
        <p:txBody>
          <a:bodyPr/>
          <a:lstStyle>
            <a:lvl1pPr algn="r" defTabSz="825500">
              <a:defRPr sz="2800" spc="28">
                <a:solidFill>
                  <a:srgbClr val="000000"/>
                </a:solidFill>
                <a:latin typeface="Founders Grotesk Condensed"/>
                <a:ea typeface="Founders Grotesk Condensed"/>
                <a:cs typeface="Founders Grotesk Condensed"/>
                <a:sym typeface="Founders Grotesk Condensed"/>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Sea against sky at sunset"/>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Sea against sky at sunset"/>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72" name="Slide Subtitle"/>
          <p:cNvSpPr txBox="1">
            <a:spLocks noGrp="1"/>
          </p:cNvSpPr>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7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8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9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User Persona Example"/>
          <p:cNvSpPr txBox="1">
            <a:spLocks noGrp="1"/>
          </p:cNvSpPr>
          <p:nvPr>
            <p:ph type="title"/>
          </p:nvPr>
        </p:nvSpPr>
        <p:spPr>
          <a:prstGeom prst="rect">
            <a:avLst/>
          </a:prstGeom>
        </p:spPr>
        <p:txBody>
          <a:bodyPr/>
          <a:lstStyle/>
          <a:p>
            <a:endParaRPr dirty="0"/>
          </a:p>
        </p:txBody>
      </p:sp>
      <p:sp>
        <p:nvSpPr>
          <p:cNvPr id="182" name="Google Shape;55;p13"/>
          <p:cNvSpPr txBox="1"/>
          <p:nvPr/>
        </p:nvSpPr>
        <p:spPr>
          <a:xfrm>
            <a:off x="1203866" y="8585399"/>
            <a:ext cx="7355200" cy="1261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43798" tIns="243798" rIns="243798" bIns="243798">
            <a:spAutoFit/>
          </a:bodyPr>
          <a:lstStyle>
            <a:lvl1pPr algn="ctr" defTabSz="2438400">
              <a:lnSpc>
                <a:spcPct val="100000"/>
              </a:lnSpc>
              <a:spcBef>
                <a:spcPts val="0"/>
              </a:spcBef>
              <a:defRPr sz="5000" cap="all">
                <a:solidFill>
                  <a:srgbClr val="1967D2"/>
                </a:solidFill>
                <a:latin typeface="Canela Text Bold"/>
                <a:ea typeface="Canela Text Bold"/>
                <a:cs typeface="Canela Text Bold"/>
                <a:sym typeface="Canela Text Bold"/>
              </a:defRPr>
            </a:lvl1pPr>
          </a:lstStyle>
          <a:p>
            <a:r>
              <a:rPr lang="en-MY" dirty="0" err="1"/>
              <a:t>zulaizat</a:t>
            </a:r>
            <a:endParaRPr dirty="0"/>
          </a:p>
        </p:txBody>
      </p:sp>
      <p:sp>
        <p:nvSpPr>
          <p:cNvPr id="183" name="Google Shape;56;p13"/>
          <p:cNvSpPr txBox="1"/>
          <p:nvPr/>
        </p:nvSpPr>
        <p:spPr>
          <a:xfrm>
            <a:off x="863866" y="9638665"/>
            <a:ext cx="5258637" cy="29545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3798" tIns="243798" rIns="243798" bIns="243798">
            <a:spAutoFit/>
          </a:bodyPr>
          <a:lstStyle/>
          <a:p>
            <a:pPr algn="r" defTabSz="2438400">
              <a:lnSpc>
                <a:spcPct val="100000"/>
              </a:lnSpc>
              <a:spcBef>
                <a:spcPts val="0"/>
              </a:spcBef>
              <a:defRPr sz="3200" cap="all">
                <a:latin typeface="Canela Text Bold"/>
                <a:ea typeface="Canela Text Bold"/>
                <a:cs typeface="Canela Text Bold"/>
                <a:sym typeface="Canela Text Bold"/>
              </a:defRPr>
            </a:pPr>
            <a:r>
              <a:rPr dirty="0"/>
              <a:t>Age:</a:t>
            </a:r>
            <a:r>
              <a:rPr lang="en-MY" dirty="0"/>
              <a:t> 28</a:t>
            </a:r>
            <a:r>
              <a:rPr dirty="0"/>
              <a:t> </a:t>
            </a:r>
          </a:p>
          <a:p>
            <a:pPr algn="r" defTabSz="2438400">
              <a:lnSpc>
                <a:spcPct val="100000"/>
              </a:lnSpc>
              <a:spcBef>
                <a:spcPts val="0"/>
              </a:spcBef>
              <a:defRPr sz="3200" cap="all">
                <a:latin typeface="Canela Text Bold"/>
                <a:ea typeface="Canela Text Bold"/>
                <a:cs typeface="Canela Text Bold"/>
                <a:sym typeface="Canela Text Bold"/>
              </a:defRPr>
            </a:pPr>
            <a:r>
              <a:rPr dirty="0"/>
              <a:t>Education:</a:t>
            </a:r>
            <a:r>
              <a:rPr lang="en-MY" dirty="0"/>
              <a:t> Degree</a:t>
            </a:r>
            <a:r>
              <a:rPr dirty="0"/>
              <a:t> </a:t>
            </a:r>
          </a:p>
          <a:p>
            <a:pPr algn="r" defTabSz="2438400">
              <a:lnSpc>
                <a:spcPct val="100000"/>
              </a:lnSpc>
              <a:spcBef>
                <a:spcPts val="0"/>
              </a:spcBef>
              <a:defRPr sz="3200" cap="all">
                <a:latin typeface="Canela Text Bold"/>
                <a:ea typeface="Canela Text Bold"/>
                <a:cs typeface="Canela Text Bold"/>
                <a:sym typeface="Canela Text Bold"/>
              </a:defRPr>
            </a:pPr>
            <a:r>
              <a:rPr dirty="0"/>
              <a:t>Hometown:</a:t>
            </a:r>
            <a:r>
              <a:rPr lang="en-MY" dirty="0"/>
              <a:t> k. </a:t>
            </a:r>
            <a:r>
              <a:rPr lang="en-MY" dirty="0" err="1"/>
              <a:t>kinabalu</a:t>
            </a:r>
            <a:r>
              <a:rPr dirty="0"/>
              <a:t> </a:t>
            </a:r>
          </a:p>
          <a:p>
            <a:pPr algn="r" defTabSz="2438400">
              <a:lnSpc>
                <a:spcPct val="100000"/>
              </a:lnSpc>
              <a:spcBef>
                <a:spcPts val="0"/>
              </a:spcBef>
              <a:defRPr sz="3200" cap="all">
                <a:latin typeface="Canela Text Bold"/>
                <a:ea typeface="Canela Text Bold"/>
                <a:cs typeface="Canela Text Bold"/>
                <a:sym typeface="Canela Text Bold"/>
              </a:defRPr>
            </a:pPr>
            <a:r>
              <a:rPr dirty="0"/>
              <a:t>Family:</a:t>
            </a:r>
            <a:r>
              <a:rPr lang="en-MY" dirty="0"/>
              <a:t>single</a:t>
            </a:r>
            <a:endParaRPr dirty="0"/>
          </a:p>
          <a:p>
            <a:pPr algn="r" defTabSz="2438400">
              <a:lnSpc>
                <a:spcPct val="100000"/>
              </a:lnSpc>
              <a:spcBef>
                <a:spcPts val="0"/>
              </a:spcBef>
              <a:defRPr sz="3200" cap="all">
                <a:latin typeface="Canela Text Bold"/>
                <a:ea typeface="Canela Text Bold"/>
                <a:cs typeface="Canela Text Bold"/>
                <a:sym typeface="Canela Text Bold"/>
              </a:defRPr>
            </a:pPr>
            <a:r>
              <a:rPr dirty="0"/>
              <a:t>Occupation:</a:t>
            </a:r>
            <a:r>
              <a:rPr lang="en-MY" dirty="0"/>
              <a:t> Teacher</a:t>
            </a:r>
            <a:endParaRPr dirty="0"/>
          </a:p>
        </p:txBody>
      </p:sp>
      <p:sp>
        <p:nvSpPr>
          <p:cNvPr id="184" name="Google Shape;58;p13"/>
          <p:cNvSpPr txBox="1"/>
          <p:nvPr/>
        </p:nvSpPr>
        <p:spPr>
          <a:xfrm>
            <a:off x="9737000" y="2612655"/>
            <a:ext cx="13428801" cy="19696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43798" tIns="243798" rIns="243798" bIns="243798" anchor="ctr">
            <a:spAutoFit/>
          </a:bodyPr>
          <a:lstStyle>
            <a:lvl1pPr algn="ctr" defTabSz="2438400">
              <a:lnSpc>
                <a:spcPct val="100000"/>
              </a:lnSpc>
              <a:spcBef>
                <a:spcPts val="0"/>
              </a:spcBef>
              <a:defRPr sz="4800" i="1" cap="all"/>
            </a:lvl1pPr>
          </a:lstStyle>
          <a:p>
            <a:r>
              <a:rPr dirty="0"/>
              <a:t>“</a:t>
            </a:r>
            <a:r>
              <a:rPr lang="en-US" b="0" i="0" dirty="0">
                <a:solidFill>
                  <a:srgbClr val="0D0D0D"/>
                </a:solidFill>
                <a:effectLst/>
                <a:latin typeface="Söhne"/>
              </a:rPr>
              <a:t>ALL I want is fresh foods, vegetarian and can order anytime anywhere .</a:t>
            </a:r>
            <a:r>
              <a:rPr dirty="0"/>
              <a:t>” </a:t>
            </a:r>
          </a:p>
        </p:txBody>
      </p:sp>
      <p:sp>
        <p:nvSpPr>
          <p:cNvPr id="185" name="Google Shape;59;p13"/>
          <p:cNvSpPr txBox="1"/>
          <p:nvPr/>
        </p:nvSpPr>
        <p:spPr>
          <a:xfrm>
            <a:off x="9737000" y="5134366"/>
            <a:ext cx="6727202" cy="3416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43798" tIns="243798" rIns="243798" bIns="243798">
            <a:spAutoFit/>
          </a:bodyPr>
          <a:lstStyle/>
          <a:p>
            <a:pPr defTabSz="2438400">
              <a:lnSpc>
                <a:spcPct val="100000"/>
              </a:lnSpc>
              <a:spcBef>
                <a:spcPts val="0"/>
              </a:spcBef>
              <a:defRPr sz="5000" cap="all">
                <a:solidFill>
                  <a:srgbClr val="196702"/>
                </a:solidFill>
                <a:latin typeface="Canela Text Bold"/>
                <a:ea typeface="Canela Text Bold"/>
                <a:cs typeface="Canela Text Bold"/>
                <a:sym typeface="Canela Text Bold"/>
              </a:defRPr>
            </a:pPr>
            <a:r>
              <a:rPr dirty="0"/>
              <a:t>Goals</a:t>
            </a:r>
            <a:r>
              <a:rPr sz="4800" dirty="0">
                <a:solidFill>
                  <a:srgbClr val="000000"/>
                </a:solidFill>
                <a:latin typeface="Canela Text Regular"/>
                <a:ea typeface="Canela Text Regular"/>
                <a:cs typeface="Canela Text Regular"/>
                <a:sym typeface="Canela Text Regular"/>
              </a:rPr>
              <a:t> </a:t>
            </a:r>
            <a:endParaRPr sz="4800" dirty="0"/>
          </a:p>
          <a:p>
            <a:pPr marL="956127" indent="-816427" defTabSz="2438400">
              <a:lnSpc>
                <a:spcPct val="100000"/>
              </a:lnSpc>
              <a:spcBef>
                <a:spcPts val="0"/>
              </a:spcBef>
              <a:buClr>
                <a:srgbClr val="000000"/>
              </a:buClr>
              <a:buSzPts val="3600"/>
              <a:buFont typeface="Helvetica"/>
              <a:buChar char="●"/>
              <a:defRPr sz="3600" cap="all"/>
            </a:pPr>
            <a:r>
              <a:rPr lang="en-MY" sz="2800" dirty="0"/>
              <a:t>Want to get food anytime and anywhere </a:t>
            </a:r>
          </a:p>
          <a:p>
            <a:pPr marL="956127" indent="-816427" defTabSz="2438400">
              <a:lnSpc>
                <a:spcPct val="100000"/>
              </a:lnSpc>
              <a:spcBef>
                <a:spcPts val="0"/>
              </a:spcBef>
              <a:buClr>
                <a:srgbClr val="000000"/>
              </a:buClr>
              <a:buSzPts val="3600"/>
              <a:buFont typeface="Helvetica"/>
              <a:buChar char="●"/>
              <a:defRPr sz="3600" cap="all"/>
            </a:pPr>
            <a:r>
              <a:rPr lang="en-MY" sz="2800" dirty="0"/>
              <a:t>Can track food easily</a:t>
            </a:r>
          </a:p>
          <a:p>
            <a:pPr marL="956127" indent="-816427" defTabSz="2438400">
              <a:lnSpc>
                <a:spcPct val="100000"/>
              </a:lnSpc>
              <a:spcBef>
                <a:spcPts val="0"/>
              </a:spcBef>
              <a:buClr>
                <a:srgbClr val="000000"/>
              </a:buClr>
              <a:buSzPts val="3600"/>
              <a:buFont typeface="Helvetica"/>
              <a:buChar char="●"/>
              <a:defRPr sz="3600" cap="all"/>
            </a:pPr>
            <a:r>
              <a:rPr lang="en-MY" sz="2800" dirty="0"/>
              <a:t>Want fresh food</a:t>
            </a:r>
          </a:p>
          <a:p>
            <a:pPr marL="956127" indent="-816427" defTabSz="2438400">
              <a:lnSpc>
                <a:spcPct val="100000"/>
              </a:lnSpc>
              <a:spcBef>
                <a:spcPts val="0"/>
              </a:spcBef>
              <a:buClr>
                <a:srgbClr val="000000"/>
              </a:buClr>
              <a:buSzPts val="3600"/>
              <a:buFont typeface="Helvetica"/>
              <a:buChar char="●"/>
              <a:defRPr sz="3600" cap="all"/>
            </a:pPr>
            <a:r>
              <a:rPr lang="en-MY" sz="2800" dirty="0"/>
              <a:t>Scheduled delivery</a:t>
            </a:r>
            <a:endParaRPr sz="2800" dirty="0"/>
          </a:p>
        </p:txBody>
      </p:sp>
      <p:sp>
        <p:nvSpPr>
          <p:cNvPr id="186" name="Google Shape;60;p13"/>
          <p:cNvSpPr txBox="1"/>
          <p:nvPr/>
        </p:nvSpPr>
        <p:spPr>
          <a:xfrm>
            <a:off x="16870599" y="5134366"/>
            <a:ext cx="6727202" cy="42780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43798" tIns="243798" rIns="243798" bIns="243798">
            <a:spAutoFit/>
          </a:bodyPr>
          <a:lstStyle/>
          <a:p>
            <a:pPr defTabSz="2438400">
              <a:lnSpc>
                <a:spcPct val="100000"/>
              </a:lnSpc>
              <a:spcBef>
                <a:spcPts val="0"/>
              </a:spcBef>
              <a:defRPr sz="5000" cap="all">
                <a:solidFill>
                  <a:srgbClr val="C5221F"/>
                </a:solidFill>
                <a:latin typeface="Canela Text Bold"/>
                <a:ea typeface="Canela Text Bold"/>
                <a:cs typeface="Canela Text Bold"/>
                <a:sym typeface="Canela Text Bold"/>
              </a:defRPr>
            </a:pPr>
            <a:r>
              <a:rPr dirty="0"/>
              <a:t>Frustrations</a:t>
            </a:r>
            <a:r>
              <a:rPr sz="4800" dirty="0">
                <a:solidFill>
                  <a:srgbClr val="000000"/>
                </a:solidFill>
              </a:rPr>
              <a:t> </a:t>
            </a:r>
            <a:endParaRPr sz="4800" dirty="0"/>
          </a:p>
          <a:p>
            <a:pPr marL="956127" indent="-816427" defTabSz="2438400">
              <a:lnSpc>
                <a:spcPct val="100000"/>
              </a:lnSpc>
              <a:spcBef>
                <a:spcPts val="0"/>
              </a:spcBef>
              <a:buClr>
                <a:srgbClr val="000000"/>
              </a:buClr>
              <a:buSzPts val="3600"/>
              <a:buFont typeface="Helvetica"/>
              <a:buChar char="●"/>
              <a:defRPr sz="3600" cap="all"/>
            </a:pPr>
            <a:r>
              <a:rPr lang="en-MY" sz="2800" dirty="0"/>
              <a:t>Not clear vegetarian or non-vegetarian marks</a:t>
            </a:r>
          </a:p>
          <a:p>
            <a:pPr marL="956127" indent="-816427" defTabSz="2438400">
              <a:lnSpc>
                <a:spcPct val="100000"/>
              </a:lnSpc>
              <a:spcBef>
                <a:spcPts val="0"/>
              </a:spcBef>
              <a:buClr>
                <a:srgbClr val="000000"/>
              </a:buClr>
              <a:buSzPts val="3600"/>
              <a:buFont typeface="Helvetica"/>
              <a:buChar char="●"/>
              <a:defRPr sz="3600" cap="all"/>
            </a:pPr>
            <a:r>
              <a:rPr lang="en-MY" sz="2800" dirty="0"/>
              <a:t>The delivery boy didn’t pick the call</a:t>
            </a:r>
          </a:p>
          <a:p>
            <a:pPr marL="956127" indent="-816427" defTabSz="2438400">
              <a:lnSpc>
                <a:spcPct val="100000"/>
              </a:lnSpc>
              <a:spcBef>
                <a:spcPts val="0"/>
              </a:spcBef>
              <a:buClr>
                <a:srgbClr val="000000"/>
              </a:buClr>
              <a:buSzPts val="3600"/>
              <a:buFont typeface="Helvetica"/>
              <a:buChar char="●"/>
              <a:defRPr sz="3600" cap="all"/>
            </a:pPr>
            <a:r>
              <a:rPr lang="en-MY" sz="2800" dirty="0"/>
              <a:t>Wrong food delivered</a:t>
            </a:r>
          </a:p>
          <a:p>
            <a:pPr marL="956127" indent="-816427" defTabSz="2438400">
              <a:lnSpc>
                <a:spcPct val="100000"/>
              </a:lnSpc>
              <a:spcBef>
                <a:spcPts val="0"/>
              </a:spcBef>
              <a:buClr>
                <a:srgbClr val="000000"/>
              </a:buClr>
              <a:buSzPts val="3600"/>
              <a:buFont typeface="Helvetica"/>
              <a:buChar char="●"/>
              <a:defRPr sz="3600" cap="all"/>
            </a:pPr>
            <a:r>
              <a:rPr lang="en-MY" sz="2800" dirty="0"/>
              <a:t>WORKING LONG HOURS, hard to find food</a:t>
            </a:r>
            <a:endParaRPr sz="2800" dirty="0"/>
          </a:p>
        </p:txBody>
      </p:sp>
      <p:grpSp>
        <p:nvGrpSpPr>
          <p:cNvPr id="189" name="Google Shape;61;p13"/>
          <p:cNvGrpSpPr/>
          <p:nvPr/>
        </p:nvGrpSpPr>
        <p:grpSpPr>
          <a:xfrm>
            <a:off x="9659329" y="10212529"/>
            <a:ext cx="13860804" cy="3297968"/>
            <a:chOff x="-1" y="-1"/>
            <a:chExt cx="13860803" cy="3527447"/>
          </a:xfrm>
        </p:grpSpPr>
        <p:sp>
          <p:nvSpPr>
            <p:cNvPr id="187" name="Rectangle"/>
            <p:cNvSpPr/>
            <p:nvPr/>
          </p:nvSpPr>
          <p:spPr>
            <a:xfrm>
              <a:off x="-1" y="-1"/>
              <a:ext cx="13860803" cy="3312803"/>
            </a:xfrm>
            <a:prstGeom prst="rect">
              <a:avLst/>
            </a:prstGeom>
            <a:noFill/>
            <a:ln w="76200" cap="flat">
              <a:solidFill>
                <a:srgbClr val="FFD966"/>
              </a:solidFill>
              <a:prstDash val="solid"/>
              <a:round/>
            </a:ln>
            <a:effectLst/>
          </p:spPr>
          <p:txBody>
            <a:bodyPr wrap="square" lIns="50800" tIns="50800" rIns="50800" bIns="50800" numCol="1" anchor="t">
              <a:noAutofit/>
            </a:bodyPr>
            <a:lstStyle/>
            <a:p>
              <a:pPr defTabSz="2438400">
                <a:lnSpc>
                  <a:spcPct val="100000"/>
                </a:lnSpc>
                <a:spcBef>
                  <a:spcPts val="0"/>
                </a:spcBef>
                <a:defRPr sz="3600">
                  <a:latin typeface="Google Sans"/>
                  <a:ea typeface="Google Sans"/>
                  <a:cs typeface="Google Sans"/>
                  <a:sym typeface="Google Sans"/>
                </a:defRPr>
              </a:pPr>
              <a:endParaRPr/>
            </a:p>
          </p:txBody>
        </p:sp>
        <p:sp>
          <p:nvSpPr>
            <p:cNvPr id="188" name="Brief story or scenario conveying the persona’s user journey, highlighting their goals, frustrations, and other relevant context."/>
            <p:cNvSpPr txBox="1"/>
            <p:nvPr/>
          </p:nvSpPr>
          <p:spPr>
            <a:xfrm>
              <a:off x="38099" y="38099"/>
              <a:ext cx="13784603" cy="34893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3798" tIns="243798" rIns="243798" bIns="243798" numCol="1" anchor="t">
              <a:spAutoFit/>
            </a:bodyPr>
            <a:lstStyle>
              <a:lvl1pPr defTabSz="2438400">
                <a:lnSpc>
                  <a:spcPct val="100000"/>
                </a:lnSpc>
                <a:spcBef>
                  <a:spcPts val="0"/>
                </a:spcBef>
                <a:defRPr sz="3600" cap="all"/>
              </a:lvl1pPr>
            </a:lstStyle>
            <a:p>
              <a:r>
                <a:rPr lang="en-MY" dirty="0" err="1"/>
                <a:t>ZulAIZAT</a:t>
              </a:r>
              <a:r>
                <a:rPr lang="en-MY" dirty="0"/>
                <a:t> IS A TEACHER. HE IS Vegetarian AND ALWAYS BUSY. HE NEEDS FOODs which he no need to go to the restaurant. HE WANTS TO MAKE SURE ALL THE FOODS ARE VEGETARIAN AND FRESH. ALSO, HE WANTS TO order food anytime and anywhere he wants</a:t>
              </a:r>
              <a:endParaRPr dirty="0"/>
            </a:p>
          </p:txBody>
        </p:sp>
      </p:grpSp>
      <p:grpSp>
        <p:nvGrpSpPr>
          <p:cNvPr id="192" name="Group"/>
          <p:cNvGrpSpPr/>
          <p:nvPr/>
        </p:nvGrpSpPr>
        <p:grpSpPr>
          <a:xfrm>
            <a:off x="1204065" y="3022916"/>
            <a:ext cx="5636631" cy="5562486"/>
            <a:chOff x="0" y="0"/>
            <a:chExt cx="5636629" cy="5562484"/>
          </a:xfrm>
        </p:grpSpPr>
        <p:sp>
          <p:nvSpPr>
            <p:cNvPr id="190" name="Google Shape;54;p13"/>
            <p:cNvSpPr/>
            <p:nvPr/>
          </p:nvSpPr>
          <p:spPr>
            <a:xfrm>
              <a:off x="-1" y="-1"/>
              <a:ext cx="5636631" cy="5562485"/>
            </a:xfrm>
            <a:prstGeom prst="rect">
              <a:avLst/>
            </a:prstGeom>
            <a:solidFill>
              <a:srgbClr val="EEEEEE"/>
            </a:solidFill>
            <a:ln w="76200" cap="flat">
              <a:solidFill>
                <a:srgbClr val="595959"/>
              </a:solidFill>
              <a:prstDash val="solid"/>
              <a:round/>
            </a:ln>
            <a:effectLst/>
          </p:spPr>
          <p:txBody>
            <a:bodyPr wrap="square" lIns="50800" tIns="50800" rIns="50800" bIns="50800" numCol="1" anchor="ctr">
              <a:noAutofit/>
            </a:bodyPr>
            <a:lstStyle/>
            <a:p>
              <a:pPr defTabSz="2438400">
                <a:lnSpc>
                  <a:spcPct val="100000"/>
                </a:lnSpc>
                <a:spcBef>
                  <a:spcPts val="0"/>
                </a:spcBef>
                <a:defRPr sz="3600">
                  <a:latin typeface="Google Sans"/>
                  <a:ea typeface="Google Sans"/>
                  <a:cs typeface="Google Sans"/>
                  <a:sym typeface="Google Sans"/>
                </a:defRPr>
              </a:pPr>
              <a:endParaRPr/>
            </a:p>
          </p:txBody>
        </p:sp>
        <p:sp>
          <p:nvSpPr>
            <p:cNvPr id="191" name="Google Shape;62;p13"/>
            <p:cNvSpPr txBox="1"/>
            <p:nvPr/>
          </p:nvSpPr>
          <p:spPr>
            <a:xfrm>
              <a:off x="1090663" y="1682097"/>
              <a:ext cx="3405030" cy="21982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3798" tIns="243798" rIns="243798" bIns="243798" numCol="1" anchor="ctr">
              <a:spAutoFit/>
            </a:bodyPr>
            <a:lstStyle>
              <a:lvl1pPr algn="ctr" defTabSz="2438400">
                <a:lnSpc>
                  <a:spcPct val="100000"/>
                </a:lnSpc>
                <a:spcBef>
                  <a:spcPts val="0"/>
                </a:spcBef>
                <a:defRPr sz="3000" i="1" cap="all"/>
              </a:lvl1pPr>
            </a:lstStyle>
            <a:p>
              <a:r>
                <a:rPr dirty="0"/>
                <a:t>Add image that represents this persona</a:t>
              </a:r>
            </a:p>
          </p:txBody>
        </p:sp>
      </p:grpSp>
      <p:pic>
        <p:nvPicPr>
          <p:cNvPr id="3" name="Picture 2">
            <a:extLst>
              <a:ext uri="{FF2B5EF4-FFF2-40B4-BE49-F238E27FC236}">
                <a16:creationId xmlns:a16="http://schemas.microsoft.com/office/drawing/2014/main" id="{AE8EC564-193E-2201-D836-4D04E5CE7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200" y="3022915"/>
            <a:ext cx="5572224" cy="5562484"/>
          </a:xfrm>
          <a:prstGeom prst="rect">
            <a:avLst/>
          </a:prstGeom>
        </p:spPr>
      </p:pic>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2400"/>
          </a:spcBef>
          <a:spcAft>
            <a:spcPts val="0"/>
          </a:spcAft>
          <a:buClrTx/>
          <a:buSzTx/>
          <a:buFontTx/>
          <a:buNone/>
          <a:tabLst/>
          <a:defRPr kumimoji="0" sz="4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132</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vt:i4>
      </vt:variant>
    </vt:vector>
  </HeadingPairs>
  <TitlesOfParts>
    <vt:vector size="15" baseType="lpstr">
      <vt:lpstr>Canela Bold</vt:lpstr>
      <vt:lpstr>Canela Deck Regular</vt:lpstr>
      <vt:lpstr>Canela Regular</vt:lpstr>
      <vt:lpstr>Canela Text Regular</vt:lpstr>
      <vt:lpstr>Founders Grotesk Condensed</vt:lpstr>
      <vt:lpstr>Founders Grotesk Semibold</vt:lpstr>
      <vt:lpstr>Founders Grotesk Text</vt:lpstr>
      <vt:lpstr>Graphik</vt:lpstr>
      <vt:lpstr>Graphik Medium</vt:lpstr>
      <vt:lpstr>Graphik Semibold</vt:lpstr>
      <vt:lpstr>Helvetica</vt:lpstr>
      <vt:lpstr>Helvetica Neue</vt:lpstr>
      <vt:lpstr>Söhne</vt:lpstr>
      <vt:lpstr>23_ClassicWhite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ariff fakhri</cp:lastModifiedBy>
  <cp:revision>1</cp:revision>
  <dcterms:modified xsi:type="dcterms:W3CDTF">2024-03-30T08:33:21Z</dcterms:modified>
</cp:coreProperties>
</file>