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774D2B-1E76-4479-85E9-6F410CD420BC}" v="1" dt="2018-10-11T15:06:54.791"/>
    <p1510:client id="{A0B1D960-04FF-45A8-8F6F-0306E306EDF9}" v="32" dt="2018-10-11T18:21:44.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67" y="837724"/>
            <a:ext cx="3845633" cy="832932"/>
          </a:xfrm>
        </p:spPr>
        <p:txBody>
          <a:bodyPr/>
          <a:lstStyle/>
          <a:p>
            <a:r>
              <a:rPr lang="en-US" dirty="0"/>
              <a:t>Dataset 1.</a:t>
            </a:r>
          </a:p>
        </p:txBody>
      </p:sp>
      <p:sp>
        <p:nvSpPr>
          <p:cNvPr id="3" name="Subtitle 2"/>
          <p:cNvSpPr>
            <a:spLocks noGrp="1"/>
          </p:cNvSpPr>
          <p:nvPr>
            <p:ph type="subTitle" idx="1"/>
          </p:nvPr>
        </p:nvSpPr>
        <p:spPr>
          <a:xfrm>
            <a:off x="941988" y="1696339"/>
            <a:ext cx="4248037" cy="1096899"/>
          </a:xfrm>
        </p:spPr>
        <p:txBody>
          <a:bodyPr/>
          <a:lstStyle/>
          <a:p>
            <a:r>
              <a:rPr lang="en-US" dirty="0">
                <a:solidFill>
                  <a:srgbClr val="808080"/>
                </a:solidFill>
              </a:rPr>
              <a:t>TripAdvisor Scores Prediction           </a:t>
            </a:r>
            <a:endParaRPr lang="en-US" dirty="0"/>
          </a:p>
        </p:txBody>
      </p:sp>
      <p:sp>
        <p:nvSpPr>
          <p:cNvPr id="4" name="TextBox 3">
            <a:extLst>
              <a:ext uri="{FF2B5EF4-FFF2-40B4-BE49-F238E27FC236}">
                <a16:creationId xmlns:a16="http://schemas.microsoft.com/office/drawing/2014/main" id="{D31C7E3B-A483-4DB6-90BB-FEC63630E211}"/>
              </a:ext>
            </a:extLst>
          </p:cNvPr>
          <p:cNvSpPr txBox="1"/>
          <p:nvPr/>
        </p:nvSpPr>
        <p:spPr>
          <a:xfrm>
            <a:off x="845904" y="2796064"/>
            <a:ext cx="8530975"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Result  :-</a:t>
            </a:r>
          </a:p>
          <a:p>
            <a:r>
              <a:rPr lang="en-US" dirty="0"/>
              <a:t>Accuracy – 55.4 %</a:t>
            </a:r>
          </a:p>
          <a:p>
            <a:r>
              <a:rPr lang="en-US" dirty="0"/>
              <a:t>Model for Best Accuracy – Support Vector Machine (1v1)</a:t>
            </a:r>
          </a:p>
          <a:p>
            <a:endParaRPr lang="en-US" dirty="0"/>
          </a:p>
          <a:p>
            <a:r>
              <a:rPr lang="en-US" dirty="0"/>
              <a:t>Features Selection in done in the Notebook file(Markdown) and described.</a:t>
            </a:r>
          </a:p>
          <a:p>
            <a:endParaRPr lang="en-US" dirty="0"/>
          </a:p>
          <a:p>
            <a:r>
              <a:rPr lang="en-US" dirty="0"/>
              <a:t>Data Cleaning is done iteratively, missing values were replaced with mean and multiple values were replaced with the smaller one(as in Hotel Stars '3,5')</a:t>
            </a:r>
          </a:p>
          <a:p>
            <a:endParaRPr lang="en-US" dirty="0"/>
          </a:p>
          <a:p>
            <a:pPr algn="ctr"/>
            <a:endParaRPr lang="en-US" dirty="0"/>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DBB3-4785-4F45-A4D0-6CD30A2A281A}"/>
              </a:ext>
            </a:extLst>
          </p:cNvPr>
          <p:cNvSpPr>
            <a:spLocks noGrp="1"/>
          </p:cNvSpPr>
          <p:nvPr>
            <p:ph type="title"/>
          </p:nvPr>
        </p:nvSpPr>
        <p:spPr/>
        <p:txBody>
          <a:bodyPr/>
          <a:lstStyle/>
          <a:p>
            <a:r>
              <a:rPr lang="en-US" dirty="0"/>
              <a:t>Support Vector Machine</a:t>
            </a:r>
            <a:br>
              <a:rPr lang="en-US" dirty="0"/>
            </a:br>
            <a:r>
              <a:rPr lang="en-US" sz="1800" dirty="0" err="1">
                <a:solidFill>
                  <a:schemeClr val="tx2">
                    <a:lumMod val="60000"/>
                    <a:lumOff val="40000"/>
                  </a:schemeClr>
                </a:solidFill>
              </a:rPr>
              <a:t>OneVsOne</a:t>
            </a:r>
            <a:r>
              <a:rPr lang="en-US" sz="1800" dirty="0">
                <a:solidFill>
                  <a:schemeClr val="tx2">
                    <a:lumMod val="60000"/>
                    <a:lumOff val="40000"/>
                  </a:schemeClr>
                </a:solidFill>
              </a:rPr>
              <a:t> Classifier</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224A3575-CAFE-4F66-99D5-29CABF225A6D}"/>
              </a:ext>
            </a:extLst>
          </p:cNvPr>
          <p:cNvSpPr>
            <a:spLocks noGrp="1"/>
          </p:cNvSpPr>
          <p:nvPr>
            <p:ph idx="1"/>
          </p:nvPr>
        </p:nvSpPr>
        <p:spPr/>
        <p:txBody>
          <a:bodyPr vert="horz" lIns="91440" tIns="45720" rIns="91440" bIns="45720" rtlCol="0" anchor="t">
            <a:normAutofit/>
          </a:bodyPr>
          <a:lstStyle/>
          <a:p>
            <a:pPr marL="0" indent="0">
              <a:buNone/>
            </a:pPr>
            <a:r>
              <a:rPr lang="en-US" dirty="0"/>
              <a:t>Support Vector Machine is a supervised learning algorithm which makes a decision boundary between two classes. Algorithm generates a hyperplane dividing both classes. In SVM , we need to maximize the minimum distance points from hyperplane of each classes also known as Support Vectors. While doing this we allow some amount of error to model so that the model does not overfit. By doing this we make the points which are very close to the hyperplane are taken as outliers. For </a:t>
            </a:r>
            <a:r>
              <a:rPr lang="en-US" dirty="0" err="1"/>
              <a:t>MultiClass</a:t>
            </a:r>
            <a:r>
              <a:rPr lang="en-US" dirty="0"/>
              <a:t> Classification as </a:t>
            </a:r>
            <a:r>
              <a:rPr lang="en-US" dirty="0" err="1"/>
              <a:t>OneVsOne</a:t>
            </a:r>
            <a:r>
              <a:rPr lang="en-US" dirty="0"/>
              <a:t> we make classifier for each </a:t>
            </a:r>
            <a:r>
              <a:rPr lang="en-US"/>
              <a:t>pair(nC2 classifiers) of classes and check the result on each of it.</a:t>
            </a:r>
          </a:p>
        </p:txBody>
      </p:sp>
    </p:spTree>
    <p:extLst>
      <p:ext uri="{BB962C8B-B14F-4D97-AF65-F5344CB8AC3E}">
        <p14:creationId xmlns:p14="http://schemas.microsoft.com/office/powerpoint/2010/main" val="265888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CAE1-836C-452C-B179-926E2ADD7D8A}"/>
              </a:ext>
            </a:extLst>
          </p:cNvPr>
          <p:cNvSpPr>
            <a:spLocks noGrp="1"/>
          </p:cNvSpPr>
          <p:nvPr>
            <p:ph type="ctrTitle"/>
          </p:nvPr>
        </p:nvSpPr>
        <p:spPr>
          <a:xfrm>
            <a:off x="950550" y="486692"/>
            <a:ext cx="7766936" cy="1415134"/>
          </a:xfrm>
        </p:spPr>
        <p:txBody>
          <a:bodyPr/>
          <a:lstStyle/>
          <a:p>
            <a:pPr algn="l"/>
            <a:r>
              <a:rPr lang="en-US"/>
              <a:t>Dataset 2</a:t>
            </a:r>
            <a:br>
              <a:rPr lang="en-US" dirty="0"/>
            </a:br>
            <a:r>
              <a:rPr lang="en-US" sz="2400">
                <a:solidFill>
                  <a:schemeClr val="bg2">
                    <a:lumMod val="50000"/>
                  </a:schemeClr>
                </a:solidFill>
              </a:rPr>
              <a:t>Breast Cancer Classification</a:t>
            </a:r>
            <a:endParaRPr lang="en-US" dirty="0">
              <a:solidFill>
                <a:schemeClr val="bg2">
                  <a:lumMod val="50000"/>
                </a:schemeClr>
              </a:solidFill>
            </a:endParaRPr>
          </a:p>
        </p:txBody>
      </p:sp>
      <p:sp>
        <p:nvSpPr>
          <p:cNvPr id="3" name="Subtitle 2">
            <a:extLst>
              <a:ext uri="{FF2B5EF4-FFF2-40B4-BE49-F238E27FC236}">
                <a16:creationId xmlns:a16="http://schemas.microsoft.com/office/drawing/2014/main" id="{D0B3FD2C-8168-41B4-99FB-97912A4C9699}"/>
              </a:ext>
            </a:extLst>
          </p:cNvPr>
          <p:cNvSpPr>
            <a:spLocks noGrp="1"/>
          </p:cNvSpPr>
          <p:nvPr>
            <p:ph type="subTitle" idx="1"/>
          </p:nvPr>
        </p:nvSpPr>
        <p:spPr>
          <a:xfrm>
            <a:off x="796438" y="2792249"/>
            <a:ext cx="8477565" cy="2355483"/>
          </a:xfrm>
        </p:spPr>
        <p:txBody>
          <a:bodyPr>
            <a:normAutofit lnSpcReduction="10000"/>
          </a:bodyPr>
          <a:lstStyle/>
          <a:p>
            <a:pPr algn="l"/>
            <a:r>
              <a:rPr lang="en-US">
                <a:solidFill>
                  <a:schemeClr val="tx1"/>
                </a:solidFill>
              </a:rPr>
              <a:t>Result :-</a:t>
            </a:r>
            <a:endParaRPr lang="en-US" dirty="0">
              <a:solidFill>
                <a:schemeClr val="tx1"/>
              </a:solidFill>
            </a:endParaRPr>
          </a:p>
          <a:p>
            <a:pPr algn="l"/>
            <a:r>
              <a:rPr lang="en-US" sz="1200">
                <a:solidFill>
                  <a:schemeClr val="tx1"/>
                </a:solidFill>
              </a:rPr>
              <a:t>Accuracy - 97.85 %</a:t>
            </a:r>
          </a:p>
          <a:p>
            <a:pPr algn="l"/>
            <a:r>
              <a:rPr lang="en-US" sz="1200">
                <a:solidFill>
                  <a:schemeClr val="tx1"/>
                </a:solidFill>
              </a:rPr>
              <a:t>Recalll – 1.0</a:t>
            </a:r>
            <a:endParaRPr lang="en-US">
              <a:solidFill>
                <a:schemeClr val="tx1"/>
              </a:solidFill>
            </a:endParaRPr>
          </a:p>
          <a:p>
            <a:pPr algn="l"/>
            <a:r>
              <a:rPr lang="en-US" sz="1200">
                <a:solidFill>
                  <a:schemeClr val="tx1"/>
                </a:solidFill>
              </a:rPr>
              <a:t>FScore – 0.967</a:t>
            </a:r>
          </a:p>
          <a:p>
            <a:pPr algn="l"/>
            <a:r>
              <a:rPr lang="en-US" sz="1600">
                <a:solidFill>
                  <a:schemeClr val="tx1"/>
                </a:solidFill>
              </a:rPr>
              <a:t>Best Accuracy Model : Naive Bayes Classifier</a:t>
            </a:r>
          </a:p>
          <a:p>
            <a:pPr algn="l"/>
            <a:r>
              <a:rPr lang="en-US" sz="1600">
                <a:solidFill>
                  <a:schemeClr val="tx1"/>
                </a:solidFill>
              </a:rPr>
              <a:t>Data Cleanining is done Iteratively with replacing missing values '?' with mean values and</a:t>
            </a:r>
          </a:p>
          <a:p>
            <a:pPr algn="l"/>
            <a:r>
              <a:rPr lang="en-US" sz="1600">
                <a:solidFill>
                  <a:schemeClr val="tx1"/>
                </a:solidFill>
              </a:rPr>
              <a:t>Removing features 'Sample Code Number' and '(4 for malignant' by self analysis.</a:t>
            </a:r>
            <a:endParaRPr lang="en-US" sz="1600" dirty="0">
              <a:solidFill>
                <a:schemeClr val="tx1"/>
              </a:solidFill>
            </a:endParaRPr>
          </a:p>
        </p:txBody>
      </p:sp>
    </p:spTree>
    <p:extLst>
      <p:ext uri="{BB962C8B-B14F-4D97-AF65-F5344CB8AC3E}">
        <p14:creationId xmlns:p14="http://schemas.microsoft.com/office/powerpoint/2010/main" val="287500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50A8-4C5A-4404-9607-8B56A0000587}"/>
              </a:ext>
            </a:extLst>
          </p:cNvPr>
          <p:cNvSpPr>
            <a:spLocks noGrp="1"/>
          </p:cNvSpPr>
          <p:nvPr>
            <p:ph type="title"/>
          </p:nvPr>
        </p:nvSpPr>
        <p:spPr/>
        <p:txBody>
          <a:bodyPr/>
          <a:lstStyle/>
          <a:p>
            <a:r>
              <a:rPr lang="en-US"/>
              <a:t>Naïve Bayes Classification Algorithm</a:t>
            </a:r>
            <a:endParaRPr lang="en-US" dirty="0"/>
          </a:p>
        </p:txBody>
      </p:sp>
      <p:sp>
        <p:nvSpPr>
          <p:cNvPr id="3" name="Content Placeholder 2">
            <a:extLst>
              <a:ext uri="{FF2B5EF4-FFF2-40B4-BE49-F238E27FC236}">
                <a16:creationId xmlns:a16="http://schemas.microsoft.com/office/drawing/2014/main" id="{8ADD9AC2-0958-4ABC-8EE9-D11531CA7396}"/>
              </a:ext>
            </a:extLst>
          </p:cNvPr>
          <p:cNvSpPr>
            <a:spLocks noGrp="1"/>
          </p:cNvSpPr>
          <p:nvPr>
            <p:ph idx="1"/>
          </p:nvPr>
        </p:nvSpPr>
        <p:spPr>
          <a:xfrm>
            <a:off x="677334" y="2160589"/>
            <a:ext cx="8596668" cy="3880773"/>
          </a:xfrm>
        </p:spPr>
        <p:txBody>
          <a:bodyPr vert="horz" lIns="91440" tIns="45720" rIns="91440" bIns="45720" rtlCol="0" anchor="t">
            <a:normAutofit/>
          </a:bodyPr>
          <a:lstStyle/>
          <a:p>
            <a:pPr marL="0" indent="0">
              <a:buNone/>
            </a:pPr>
            <a:r>
              <a:rPr lang="en-US" dirty="0"/>
              <a:t>Naïve Bayes Algorithm is completely based on Bayes theorem for Conditional probability which states that:-</a:t>
            </a:r>
          </a:p>
          <a:p>
            <a:pPr marL="2286000" lvl="5" indent="0">
              <a:buNone/>
            </a:pPr>
            <a:r>
              <a:rPr lang="en-US" sz="2000" dirty="0"/>
              <a:t>P(</a:t>
            </a:r>
            <a:r>
              <a:rPr lang="en-US" sz="2000" dirty="0" err="1"/>
              <a:t>y|X</a:t>
            </a:r>
            <a:r>
              <a:rPr lang="en-US" sz="2000" dirty="0"/>
              <a:t>) = P(</a:t>
            </a:r>
            <a:r>
              <a:rPr lang="en-US" sz="2000" dirty="0" err="1"/>
              <a:t>X|y</a:t>
            </a:r>
            <a:r>
              <a:rPr lang="en-US" sz="2000" dirty="0"/>
              <a:t>)*P(y) / P(X)     </a:t>
            </a:r>
          </a:p>
          <a:p>
            <a:pPr marL="2286000" lvl="5" indent="0">
              <a:buNone/>
            </a:pPr>
            <a:r>
              <a:rPr lang="en-US" sz="1600" dirty="0"/>
              <a:t>Here we calculate probability of event y given that event X is true. P(y) is the prior probability while P(</a:t>
            </a:r>
            <a:r>
              <a:rPr lang="en-US" sz="1600" dirty="0" err="1"/>
              <a:t>y|X</a:t>
            </a:r>
            <a:r>
              <a:rPr lang="en-US" sz="1600" dirty="0"/>
              <a:t>) is posterior probability.</a:t>
            </a:r>
            <a:endParaRPr lang="en-US" dirty="0"/>
          </a:p>
          <a:p>
            <a:pPr marL="2286000" lvl="5" indent="0">
              <a:buNone/>
            </a:pPr>
            <a:r>
              <a:rPr lang="en-US" sz="1600" dirty="0"/>
              <a:t>Naïve Bayes work efficiently on </a:t>
            </a:r>
            <a:r>
              <a:rPr lang="en-US" sz="1600" dirty="0" err="1"/>
              <a:t>catagorical</a:t>
            </a:r>
            <a:r>
              <a:rPr lang="en-US" sz="1600" dirty="0"/>
              <a:t> data and numerical data. In this we assume 0 correlation(i.e. no event is dependent on other). We calculate posterior probability for each independent feature value for each independent feature and fit the classifier.</a:t>
            </a:r>
          </a:p>
          <a:p>
            <a:pPr marL="2286000" lvl="5" indent="0">
              <a:buNone/>
            </a:pPr>
            <a:r>
              <a:rPr lang="en-US" sz="1600" dirty="0"/>
              <a:t>Finally for classification </a:t>
            </a:r>
          </a:p>
          <a:p>
            <a:pPr marL="2286000" lvl="5" indent="0">
              <a:buNone/>
            </a:pPr>
            <a:r>
              <a:rPr lang="en-US" sz="1800" dirty="0"/>
              <a:t>Y= </a:t>
            </a:r>
            <a:r>
              <a:rPr lang="en-US" sz="1800" dirty="0" err="1"/>
              <a:t>argmax</a:t>
            </a:r>
            <a:r>
              <a:rPr lang="en-US" dirty="0" err="1"/>
              <a:t>y</a:t>
            </a:r>
            <a:r>
              <a:rPr lang="en-US" sz="1800" dirty="0" err="1"/>
              <a:t>P</a:t>
            </a:r>
            <a:r>
              <a:rPr lang="en-US" sz="1800" dirty="0"/>
              <a:t>(y)*</a:t>
            </a:r>
            <a:r>
              <a:rPr lang="en-US" sz="1800" dirty="0" err="1"/>
              <a:t>product</a:t>
            </a:r>
            <a:r>
              <a:rPr lang="en-US" dirty="0" err="1"/>
              <a:t>i</a:t>
            </a:r>
            <a:r>
              <a:rPr lang="en-US" dirty="0"/>
              <a:t>=1</a:t>
            </a:r>
            <a:r>
              <a:rPr lang="en-US" sz="1800" dirty="0"/>
              <a:t>(P(</a:t>
            </a:r>
            <a:r>
              <a:rPr lang="en-US" sz="1800" dirty="0" err="1"/>
              <a:t>x</a:t>
            </a:r>
            <a:r>
              <a:rPr lang="en-US" dirty="0" err="1"/>
              <a:t>i</a:t>
            </a:r>
            <a:r>
              <a:rPr lang="en-US" sz="1800" dirty="0" err="1"/>
              <a:t>|Y</a:t>
            </a:r>
            <a:r>
              <a:rPr lang="en-US" sz="1800" dirty="0"/>
              <a:t>)</a:t>
            </a:r>
          </a:p>
          <a:p>
            <a:pPr marL="2286000" lvl="5" indent="0">
              <a:buNone/>
            </a:pPr>
            <a:endParaRPr lang="en-US" sz="2000" dirty="0"/>
          </a:p>
        </p:txBody>
      </p:sp>
    </p:spTree>
    <p:extLst>
      <p:ext uri="{BB962C8B-B14F-4D97-AF65-F5344CB8AC3E}">
        <p14:creationId xmlns:p14="http://schemas.microsoft.com/office/powerpoint/2010/main" val="3717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6EDD-EA2F-4D02-934E-FAA109A23164}"/>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AFC8E5A1-374B-4C18-A755-D285C5752C72}"/>
              </a:ext>
            </a:extLst>
          </p:cNvPr>
          <p:cNvSpPr>
            <a:spLocks noGrp="1"/>
          </p:cNvSpPr>
          <p:nvPr>
            <p:ph sz="half" idx="1"/>
          </p:nvPr>
        </p:nvSpPr>
        <p:spPr/>
        <p:txBody>
          <a:bodyPr vert="horz" lIns="91440" tIns="45720" rIns="91440" bIns="45720" rtlCol="0" anchor="t">
            <a:normAutofit lnSpcReduction="10000"/>
          </a:bodyPr>
          <a:lstStyle/>
          <a:p>
            <a:r>
              <a:rPr lang="en-US" dirty="0"/>
              <a:t>Dataset 1.</a:t>
            </a:r>
          </a:p>
          <a:p>
            <a:r>
              <a:rPr lang="en-US" dirty="0"/>
              <a:t>Question 1:</a:t>
            </a:r>
          </a:p>
          <a:p>
            <a:r>
              <a:rPr lang="en-US" dirty="0"/>
              <a:t>Solution – Classifier made with multiple classification algorithms and best chosen was Support vector Machine 1v1 classifier.</a:t>
            </a:r>
          </a:p>
          <a:p>
            <a:r>
              <a:rPr lang="en-US" dirty="0"/>
              <a:t>Question 2:</a:t>
            </a:r>
          </a:p>
          <a:p>
            <a:r>
              <a:rPr lang="en-US" dirty="0"/>
              <a:t>Solution: Irrelevant features removed by heatmap visualization and RFECV show not much difference in accuracy with more reduction in feature. </a:t>
            </a:r>
            <a:r>
              <a:rPr lang="en-US" dirty="0" err="1"/>
              <a:t>Relevent</a:t>
            </a:r>
            <a:r>
              <a:rPr lang="en-US" dirty="0"/>
              <a:t> features written in Notebook file.</a:t>
            </a:r>
          </a:p>
        </p:txBody>
      </p:sp>
      <p:sp>
        <p:nvSpPr>
          <p:cNvPr id="4" name="Content Placeholder 3">
            <a:extLst>
              <a:ext uri="{FF2B5EF4-FFF2-40B4-BE49-F238E27FC236}">
                <a16:creationId xmlns:a16="http://schemas.microsoft.com/office/drawing/2014/main" id="{965484CA-2E96-4A56-B924-CC9D7411FE08}"/>
              </a:ext>
            </a:extLst>
          </p:cNvPr>
          <p:cNvSpPr>
            <a:spLocks noGrp="1"/>
          </p:cNvSpPr>
          <p:nvPr>
            <p:ph sz="half" idx="2"/>
          </p:nvPr>
        </p:nvSpPr>
        <p:spPr/>
        <p:txBody>
          <a:bodyPr vert="horz" lIns="91440" tIns="45720" rIns="91440" bIns="45720" rtlCol="0" anchor="t">
            <a:normAutofit lnSpcReduction="10000"/>
          </a:bodyPr>
          <a:lstStyle/>
          <a:p>
            <a:r>
              <a:rPr lang="en-US" dirty="0"/>
              <a:t>Dataset 2.</a:t>
            </a:r>
          </a:p>
          <a:p>
            <a:r>
              <a:rPr lang="en-US" dirty="0"/>
              <a:t>Question 1:</a:t>
            </a:r>
          </a:p>
          <a:p>
            <a:r>
              <a:rPr lang="en-US" dirty="0"/>
              <a:t>Solution:  Classifier made with multiple classification algorithms and best chosen is Naïve Bayes.</a:t>
            </a:r>
          </a:p>
          <a:p>
            <a:r>
              <a:rPr lang="en-US" dirty="0"/>
              <a:t>Question 2:</a:t>
            </a:r>
          </a:p>
          <a:p>
            <a:r>
              <a:rPr lang="en-US" dirty="0"/>
              <a:t>Solution (a): Number of false negatives are shown with proper confusion matrix in notebook.</a:t>
            </a:r>
          </a:p>
          <a:p>
            <a:r>
              <a:rPr lang="en-US" dirty="0"/>
              <a:t>Solution (b): Reduced false negative cases by decreasing Decision threshold to 0.1 </a:t>
            </a:r>
          </a:p>
          <a:p>
            <a:endParaRPr lang="en-US" dirty="0"/>
          </a:p>
          <a:p>
            <a:endParaRPr lang="en-US" dirty="0"/>
          </a:p>
        </p:txBody>
      </p:sp>
    </p:spTree>
    <p:extLst>
      <p:ext uri="{BB962C8B-B14F-4D97-AF65-F5344CB8AC3E}">
        <p14:creationId xmlns:p14="http://schemas.microsoft.com/office/powerpoint/2010/main" val="3857434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Facet</vt:lpstr>
      <vt:lpstr>Dataset 1.</vt:lpstr>
      <vt:lpstr>Support Vector Machine OneVsOne Classifier</vt:lpstr>
      <vt:lpstr>Dataset 2 Breast Cancer Classification</vt:lpstr>
      <vt:lpstr>Naïve Bayes Classification Algorithm</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618</cp:revision>
  <dcterms:created xsi:type="dcterms:W3CDTF">2014-09-12T02:18:09Z</dcterms:created>
  <dcterms:modified xsi:type="dcterms:W3CDTF">2018-10-11T18:33:17Z</dcterms:modified>
</cp:coreProperties>
</file>