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79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6EC72-8CF3-497E-9886-9AAE3547EDD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F53D-A582-46C7-9C20-267DA1F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F53D-A582-46C7-9C20-267DA1F58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9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90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3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34DF-872A-4563-9C78-BC6CAB53501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FC6B-B2FD-4739-B3AB-DFFCE127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4104" y="847301"/>
            <a:ext cx="3082834" cy="86177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– 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0788" y="1613494"/>
            <a:ext cx="1000615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, CSE – 106, Sec – 3, Group </a:t>
            </a:r>
            <a:r>
              <a:rPr lang="en-US" sz="2800" b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-7 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ODD)</a:t>
            </a:r>
            <a:endParaRPr lang="en-US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787" y="2789197"/>
            <a:ext cx="5695406" cy="15696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Dr. MD.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Mozammel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Huq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Azad Khan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(Professor)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0333" y="2789197"/>
            <a:ext cx="4119152" cy="34163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1 :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MD. Ariful Islam Anik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: 2021-1-60-028</a:t>
            </a:r>
          </a:p>
          <a:p>
            <a:r>
              <a:rPr lang="en-US" sz="2400" u="sng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2 :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Anika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Tahsin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: 2021-1-60-021</a:t>
            </a:r>
          </a:p>
          <a:p>
            <a:r>
              <a:rPr lang="en-US" sz="2400" u="sng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3 :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Al-Amin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Sarker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: 2021-1-60-029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FD706-E192-4799-9135-8DBA0E93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3" y="5598271"/>
            <a:ext cx="5238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1309" y="4123425"/>
            <a:ext cx="7499838" cy="16089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610" y="328003"/>
            <a:ext cx="2413367" cy="71217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349"/>
            <a:ext cx="12192000" cy="4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763" y="1357616"/>
            <a:ext cx="6791935" cy="35872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computational time in MILI-SECOND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4" y="2021225"/>
            <a:ext cx="10058400" cy="24706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same program changing the value of the constant variable ‘n’ sequentially 2000, 3000, 4000, 5000.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147" y="492369"/>
            <a:ext cx="8699866" cy="8528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one value in the top of the program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61" y="2110155"/>
            <a:ext cx="10014438" cy="44191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n = 2000                             .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define max 2000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3000                            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# define max 3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4000                            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# define max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5000                            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# define max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9" y="670782"/>
            <a:ext cx="4153480" cy="283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26" y="665423"/>
            <a:ext cx="4728779" cy="2836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9" y="4052359"/>
            <a:ext cx="4153480" cy="259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654" y="4052358"/>
            <a:ext cx="4728779" cy="2594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399" y="213375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n = 2000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0654" y="205337"/>
            <a:ext cx="236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 = 3000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399" y="3594951"/>
            <a:ext cx="19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 = 4000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2423" y="3592272"/>
            <a:ext cx="22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 = 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104" y="615460"/>
            <a:ext cx="10651758" cy="8880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time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-second after running the program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901825"/>
            <a:ext cx="10559562" cy="48736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n = 1000   -----------    46401   </a:t>
            </a:r>
            <a:r>
              <a:rPr lang="en-US" dirty="0" err="1" smtClean="0"/>
              <a:t>ms</a:t>
            </a:r>
            <a:r>
              <a:rPr lang="en-US" dirty="0" err="1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For n = 2000   ----------- </a:t>
            </a:r>
            <a:r>
              <a:rPr lang="en-US" dirty="0" smtClean="0"/>
              <a:t>   164732 </a:t>
            </a:r>
            <a:r>
              <a:rPr lang="en-US" dirty="0" err="1" smtClean="0"/>
              <a:t>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n = </a:t>
            </a:r>
            <a:r>
              <a:rPr lang="en-US" dirty="0" smtClean="0"/>
              <a:t>3000   </a:t>
            </a:r>
            <a:r>
              <a:rPr lang="en-US" dirty="0"/>
              <a:t>----------- </a:t>
            </a:r>
            <a:r>
              <a:rPr lang="en-US" dirty="0" smtClean="0"/>
              <a:t>   368226 </a:t>
            </a:r>
            <a:r>
              <a:rPr lang="en-US" dirty="0" err="1" smtClean="0"/>
              <a:t>ms.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n = </a:t>
            </a:r>
            <a:r>
              <a:rPr lang="en-US" dirty="0" smtClean="0"/>
              <a:t>4000   </a:t>
            </a:r>
            <a:r>
              <a:rPr lang="en-US" dirty="0"/>
              <a:t>----------- </a:t>
            </a:r>
            <a:r>
              <a:rPr lang="en-US" dirty="0" smtClean="0"/>
              <a:t>   607166 </a:t>
            </a:r>
            <a:r>
              <a:rPr lang="en-US" dirty="0" err="1" smtClean="0"/>
              <a:t>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n = </a:t>
            </a:r>
            <a:r>
              <a:rPr lang="en-US" dirty="0" smtClean="0"/>
              <a:t>5000   </a:t>
            </a:r>
            <a:r>
              <a:rPr lang="en-US" dirty="0"/>
              <a:t>----------- </a:t>
            </a:r>
            <a:r>
              <a:rPr lang="en-US" dirty="0" smtClean="0"/>
              <a:t>   938157 </a:t>
            </a:r>
            <a:r>
              <a:rPr lang="en-US" dirty="0" err="1" smtClean="0"/>
              <a:t>ms.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2207" y="95795"/>
            <a:ext cx="675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computation time vs Vertices - 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4" y="794063"/>
            <a:ext cx="11243373" cy="60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0776" y="395654"/>
            <a:ext cx="260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331" y="1055077"/>
            <a:ext cx="11793415" cy="49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an algorithm is an estimate of the time required by the algorithm to solve a problem of a particular size.</a:t>
            </a: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an algorithm can be expressed in terms of the number of operations used by the algorithm when the input has a particular size.</a:t>
            </a: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COMPLEXITY</a:t>
            </a: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worst-case complexity of an algorithm, we mean the largest number of operations needed to solve the</a:t>
            </a: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problem using this algorithm on input of specified size.</a:t>
            </a: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COMPLEXITY</a:t>
            </a: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average-case complexity, the average number of operations used to solve the problem over all inputs of a</a:t>
            </a:r>
          </a:p>
          <a:p>
            <a:pPr marL="36900" lvl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size is found.</a:t>
            </a:r>
          </a:p>
        </p:txBody>
      </p:sp>
    </p:spTree>
    <p:extLst>
      <p:ext uri="{BB962C8B-B14F-4D97-AF65-F5344CB8AC3E}">
        <p14:creationId xmlns:p14="http://schemas.microsoft.com/office/powerpoint/2010/main" val="16567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5861" y="381149"/>
            <a:ext cx="478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the program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2273" y="2104719"/>
                <a:ext cx="668680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time for loop will be executed 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times. In this part  there are two nested for loops. To exit the loop each time one more comparison is needed. 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nested loop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more comparison in 2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loop.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Comparisons here,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second nested loop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3" y="2104719"/>
                <a:ext cx="6686801" cy="3416320"/>
              </a:xfrm>
              <a:prstGeom prst="rect">
                <a:avLst/>
              </a:prstGeom>
              <a:blipFill>
                <a:blip r:embed="rId2"/>
                <a:stretch>
                  <a:fillRect l="-1459" t="-1426" b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46423" y="1375954"/>
            <a:ext cx="29955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for(</a:t>
            </a:r>
            <a:r>
              <a:rPr lang="en-US" sz="1600" dirty="0" err="1"/>
              <a:t>int</a:t>
            </a:r>
            <a:r>
              <a:rPr lang="en-US" sz="1600" dirty="0"/>
              <a:t> j=0; </a:t>
            </a:r>
            <a:r>
              <a:rPr lang="en-US" sz="1600" dirty="0" smtClean="0"/>
              <a:t>j&lt;n;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matrix[</a:t>
            </a:r>
            <a:r>
              <a:rPr lang="en-US" sz="1600" dirty="0" err="1"/>
              <a:t>i</a:t>
            </a:r>
            <a:r>
              <a:rPr lang="en-US" sz="1600" dirty="0"/>
              <a:t>][j]=rand()%2;</a:t>
            </a:r>
          </a:p>
          <a:p>
            <a:r>
              <a:rPr lang="en-US" sz="1600" dirty="0"/>
              <a:t>                if(</a:t>
            </a:r>
            <a:r>
              <a:rPr lang="en-US" sz="1600" dirty="0" err="1"/>
              <a:t>i</a:t>
            </a:r>
            <a:r>
              <a:rPr lang="en-US" sz="1600" dirty="0"/>
              <a:t>==j)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matrix[</a:t>
            </a:r>
            <a:r>
              <a:rPr lang="en-US" sz="1600" dirty="0" err="1"/>
              <a:t>i</a:t>
            </a:r>
            <a:r>
              <a:rPr lang="en-US" sz="1600" dirty="0"/>
              <a:t>][j]=0;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&lt;n; </a:t>
            </a:r>
            <a:r>
              <a:rPr lang="en-US" sz="1600" dirty="0" err="1"/>
              <a:t>i</a:t>
            </a:r>
            <a:r>
              <a:rPr lang="en-US" sz="1600" dirty="0"/>
              <a:t>++ 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for(</a:t>
            </a:r>
            <a:r>
              <a:rPr lang="en-US" sz="1600" dirty="0" err="1"/>
              <a:t>int</a:t>
            </a:r>
            <a:r>
              <a:rPr lang="en-US" sz="1600" dirty="0"/>
              <a:t> j=0; </a:t>
            </a:r>
            <a:r>
              <a:rPr lang="en-US" sz="1600" dirty="0" smtClean="0"/>
              <a:t>j&lt;n; </a:t>
            </a:r>
            <a:r>
              <a:rPr lang="en-US" sz="1600" dirty="0" err="1"/>
              <a:t>j++</a:t>
            </a:r>
            <a:r>
              <a:rPr lang="en-US" sz="1600" dirty="0"/>
              <a:t> 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printf</a:t>
            </a:r>
            <a:r>
              <a:rPr lang="en-US" sz="1600" dirty="0"/>
              <a:t>(" %</a:t>
            </a:r>
            <a:r>
              <a:rPr lang="en-US" sz="1600" dirty="0" err="1"/>
              <a:t>d",matrix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][j]);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printf</a:t>
            </a:r>
            <a:r>
              <a:rPr lang="en-US" sz="1600" dirty="0"/>
              <a:t>("\n");</a:t>
            </a:r>
          </a:p>
          <a:p>
            <a:r>
              <a:rPr lang="en-US" sz="1600" dirty="0"/>
              <a:t>        }</a:t>
            </a:r>
          </a:p>
        </p:txBody>
      </p:sp>
      <p:sp>
        <p:nvSpPr>
          <p:cNvPr id="5" name="Down Arrow 4"/>
          <p:cNvSpPr/>
          <p:nvPr/>
        </p:nvSpPr>
        <p:spPr>
          <a:xfrm>
            <a:off x="7578969" y="1448897"/>
            <a:ext cx="79132" cy="509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273" y="984738"/>
            <a:ext cx="819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</a:t>
            </a:r>
            <a:r>
              <a:rPr lang="en-US" sz="2400" b="1" dirty="0"/>
              <a:t>generate the random directed adjacency matrix and </a:t>
            </a:r>
            <a:r>
              <a:rPr lang="en-US" sz="2400" b="1" dirty="0" smtClean="0"/>
              <a:t>print :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10763794" y="1375954"/>
            <a:ext cx="95626" cy="26183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10747842" y="4149634"/>
            <a:ext cx="188322" cy="23900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29555" y="2104719"/>
                <a:ext cx="6444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555" y="2104719"/>
                <a:ext cx="64443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29555" y="4852195"/>
                <a:ext cx="6444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555" y="4852195"/>
                <a:ext cx="64443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9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334108"/>
            <a:ext cx="1000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Counting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In-degree and out-degree of the directed adjacency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8215" y="1934308"/>
                <a:ext cx="5802923" cy="338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time for loop executes it takes n times. This is a nested loop. In the 2</a:t>
                </a:r>
                <a:r>
                  <a:rPr lang="en-US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loop two more comparisons are performed. 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comparisons here,</a:t>
                </a: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934308"/>
                <a:ext cx="5802923" cy="3385542"/>
              </a:xfrm>
              <a:prstGeom prst="rect">
                <a:avLst/>
              </a:prstGeom>
              <a:blipFill>
                <a:blip r:embed="rId2"/>
                <a:stretch>
                  <a:fillRect l="-2206" t="-1799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73462" y="1441865"/>
            <a:ext cx="44137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indeg</a:t>
            </a:r>
            <a:r>
              <a:rPr lang="en-US" dirty="0"/>
              <a:t>=0;</a:t>
            </a:r>
          </a:p>
          <a:p>
            <a:r>
              <a:rPr lang="en-US" dirty="0"/>
              <a:t>            </a:t>
            </a:r>
            <a:r>
              <a:rPr lang="en-US" dirty="0" err="1"/>
              <a:t>outdeg</a:t>
            </a:r>
            <a:r>
              <a:rPr lang="en-US" dirty="0"/>
              <a:t>=0;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j=0; </a:t>
            </a:r>
            <a:r>
              <a:rPr lang="en-US" dirty="0" smtClean="0"/>
              <a:t>j&lt;n;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if(matrix[</a:t>
            </a:r>
            <a:r>
              <a:rPr lang="en-US" dirty="0" err="1"/>
              <a:t>i</a:t>
            </a:r>
            <a:r>
              <a:rPr lang="en-US" dirty="0"/>
              <a:t>][j]==1)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indeg</a:t>
            </a:r>
            <a:r>
              <a:rPr lang="en-US" dirty="0"/>
              <a:t>++;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total_in</a:t>
            </a:r>
            <a:r>
              <a:rPr lang="en-US" dirty="0"/>
              <a:t>++;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if(matrix[j][</a:t>
            </a:r>
            <a:r>
              <a:rPr lang="en-US" dirty="0" err="1"/>
              <a:t>i</a:t>
            </a:r>
            <a:r>
              <a:rPr lang="en-US" dirty="0"/>
              <a:t>]==1)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outdeg</a:t>
            </a:r>
            <a:r>
              <a:rPr lang="en-US" dirty="0"/>
              <a:t>++;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total_out</a:t>
            </a:r>
            <a:r>
              <a:rPr lang="en-US" dirty="0"/>
              <a:t>++;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5" name="Down Arrow 4"/>
          <p:cNvSpPr/>
          <p:nvPr/>
        </p:nvSpPr>
        <p:spPr>
          <a:xfrm>
            <a:off x="6901961" y="1441865"/>
            <a:ext cx="87923" cy="4888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0946674" y="1555075"/>
            <a:ext cx="191420" cy="4688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99372" y="3406683"/>
                <a:ext cx="58782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372" y="3406683"/>
                <a:ext cx="58782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430908"/>
            <a:ext cx="103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total time complexity is :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2149" y="1541417"/>
                <a:ext cx="10868297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800" dirty="0"/>
                  <a:t> 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=  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,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of the program is 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Goudy Old Style"/>
                  </a:rPr>
                  <a:t>In Big O notation, the time complexity of O(n2) is known as Quadratic time complexity</a:t>
                </a:r>
                <a:r>
                  <a:rPr lang="pt-BR" sz="2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F4EDD8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Goudy Old Style"/>
                  </a:rPr>
                  <a:t>.</a:t>
                </a:r>
              </a:p>
              <a:p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1541417"/>
                <a:ext cx="10868297" cy="5693866"/>
              </a:xfrm>
              <a:prstGeom prst="rect">
                <a:avLst/>
              </a:prstGeom>
              <a:blipFill>
                <a:blip r:embed="rId2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3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8411" y="238201"/>
            <a:ext cx="485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Comparison of the graphs :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0" y="1450743"/>
            <a:ext cx="3962400" cy="3258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8F8F4-80A2-41AA-8461-0ABABE9CB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7"/>
          <a:stretch/>
        </p:blipFill>
        <p:spPr>
          <a:xfrm>
            <a:off x="5866192" y="1457902"/>
            <a:ext cx="4993397" cy="2888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30" y="765404"/>
            <a:ext cx="37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Graph of computational time and vertices - 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71212" y="1088570"/>
            <a:ext cx="51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Graph of Big O notation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4766" y="4859490"/>
                <a:ext cx="109466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 the approximate time of the program is determined as a function of n by comparing it with the graph of big- O notation. We can see that the time of both the computational and the line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of big-O notation graph is almost same.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So, from the graph and theoretically it can be said that the time complexity of this program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6" y="4859490"/>
                <a:ext cx="10946674" cy="1754326"/>
              </a:xfrm>
              <a:prstGeom prst="rect">
                <a:avLst/>
              </a:prstGeom>
              <a:blipFill>
                <a:blip r:embed="rId4"/>
                <a:stretch>
                  <a:fillRect l="-445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82448" y="4366982"/>
            <a:ext cx="356088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Source: www.digitalocean.com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997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9050"/>
            <a:ext cx="12172950" cy="681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8525" y="3526972"/>
            <a:ext cx="7802880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 for being with us </a:t>
            </a:r>
          </a:p>
        </p:txBody>
      </p:sp>
    </p:spTree>
    <p:extLst>
      <p:ext uri="{BB962C8B-B14F-4D97-AF65-F5344CB8AC3E}">
        <p14:creationId xmlns:p14="http://schemas.microsoft.com/office/powerpoint/2010/main" val="956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51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directed graph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21061"/>
            <a:ext cx="6942992" cy="45943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 (or digraph) G = (V, E) consists of a nonempty set of vertices V and a set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edges (or arcs) E. Each directed edge is associated with an ordered pair of vertices. The directed edge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the ordered pair (u, v) is said to start at u and end at v.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graph with directed edges, the in-degree of a vertex denoted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which is the number of edges as terminal vertex. The out-degree of a vertex denoted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which is the number of edges as initial vertex.</a:t>
            </a:r>
            <a:r>
              <a:rPr lang="en-US" sz="2400" dirty="0"/>
              <a:t>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60" y="2445709"/>
            <a:ext cx="3701907" cy="1509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1192" y="4102993"/>
            <a:ext cx="402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presentation slide </a:t>
            </a:r>
          </a:p>
          <a:p>
            <a:r>
              <a: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Md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Mozammel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Huq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Azad Khan, Professor, CSE, EWU</a:t>
            </a:r>
          </a:p>
        </p:txBody>
      </p:sp>
    </p:spTree>
    <p:extLst>
      <p:ext uri="{BB962C8B-B14F-4D97-AF65-F5344CB8AC3E}">
        <p14:creationId xmlns:p14="http://schemas.microsoft.com/office/powerpoint/2010/main" val="6367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3" y="761756"/>
            <a:ext cx="6644054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directed graph represented by adjacency matrix using c program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73" y="1584960"/>
            <a:ext cx="3934435" cy="41354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            </a:t>
            </a:r>
            <a:r>
              <a:rPr lang="en-US" sz="4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 </a:t>
            </a:r>
          </a:p>
          <a:p>
            <a:pPr mar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5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5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5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5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5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5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5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sz="5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5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5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5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471260" y="993531"/>
            <a:ext cx="3932237" cy="3811588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Declaration</a:t>
            </a:r>
          </a:p>
          <a:p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define n 1000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347378" y="1950426"/>
            <a:ext cx="43082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213174" y="1941633"/>
            <a:ext cx="448408" cy="518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62" y="2501705"/>
            <a:ext cx="3477235" cy="1600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10694" y="3016055"/>
            <a:ext cx="109903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08" y="0"/>
            <a:ext cx="4999892" cy="68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170" y="1040431"/>
            <a:ext cx="664405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  <a:p>
            <a:pPr marL="0" indent="0" algn="ctr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in degrees and out degrees of all vertices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80" y="2558562"/>
            <a:ext cx="4294920" cy="1600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864931" y="3090496"/>
            <a:ext cx="914400" cy="53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12"/>
            <a:ext cx="5055577" cy="68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3" y="910890"/>
            <a:ext cx="664405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  <a:p>
            <a:pPr marL="0" indent="0" algn="ctr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in-degrees and sum of out degrees are equal </a:t>
            </a:r>
          </a:p>
        </p:txBody>
      </p:sp>
    </p:spTree>
    <p:extLst>
      <p:ext uri="{BB962C8B-B14F-4D97-AF65-F5344CB8AC3E}">
        <p14:creationId xmlns:p14="http://schemas.microsoft.com/office/powerpoint/2010/main" val="31900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874</Words>
  <Application>Microsoft Office PowerPoint</Application>
  <PresentationFormat>Widescreen</PresentationFormat>
  <Paragraphs>148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Cambria Math</vt:lpstr>
      <vt:lpstr>Goudy Old Style</vt:lpstr>
      <vt:lpstr>Rockwell</vt:lpstr>
      <vt:lpstr>Times New Roman</vt:lpstr>
      <vt:lpstr>Damask</vt:lpstr>
      <vt:lpstr>PowerPoint Presentation</vt:lpstr>
      <vt:lpstr>PowerPoint Presentation</vt:lpstr>
      <vt:lpstr>Definition of directed graph</vt:lpstr>
      <vt:lpstr>PowerPoint Presentation</vt:lpstr>
      <vt:lpstr>PowerPoint Presentation</vt:lpstr>
      <vt:lpstr>Main function  part 1</vt:lpstr>
      <vt:lpstr>PowerPoint Presentation</vt:lpstr>
      <vt:lpstr>The main function  part 2</vt:lpstr>
      <vt:lpstr>PowerPoint Presentation</vt:lpstr>
      <vt:lpstr>End of  main function</vt:lpstr>
      <vt:lpstr>For N = 1000</vt:lpstr>
      <vt:lpstr>04 Determine computational time in MILI-SECOND</vt:lpstr>
      <vt:lpstr>Run the same program changing the value of the constant variable ‘n’ sequentially 2000, 3000, 4000, 5000.</vt:lpstr>
      <vt:lpstr>By changing one value in the top of the program</vt:lpstr>
      <vt:lpstr>PowerPoint Presentation</vt:lpstr>
      <vt:lpstr>Computing time in Milli-second after running the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Ariful Anik</dc:creator>
  <cp:lastModifiedBy>Ariful Anik</cp:lastModifiedBy>
  <cp:revision>49</cp:revision>
  <dcterms:created xsi:type="dcterms:W3CDTF">2021-09-03T08:51:30Z</dcterms:created>
  <dcterms:modified xsi:type="dcterms:W3CDTF">2021-09-05T14:02:54Z</dcterms:modified>
</cp:coreProperties>
</file>