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59" r:id="rId4"/>
    <p:sldId id="260" r:id="rId5"/>
    <p:sldId id="261" r:id="rId6"/>
    <p:sldId id="262" r:id="rId7"/>
    <p:sldId id="264" r:id="rId8"/>
    <p:sldId id="265" r:id="rId9"/>
    <p:sldId id="266" r:id="rId10"/>
    <p:sldId id="267" r:id="rId11"/>
    <p:sldId id="268" r:id="rId12"/>
    <p:sldId id="269"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8574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10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91235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9168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2333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877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6104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5869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944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4014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0837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3067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6805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055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2120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867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60222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21C1F1-C5DE-4B1B-ACD1-AFC2BE45A243}"/>
              </a:ext>
            </a:extLst>
          </p:cNvPr>
          <p:cNvSpPr>
            <a:spLocks noGrp="1"/>
          </p:cNvSpPr>
          <p:nvPr>
            <p:ph type="ctrTitle"/>
          </p:nvPr>
        </p:nvSpPr>
        <p:spPr/>
        <p:txBody>
          <a:bodyPr>
            <a:noAutofit/>
          </a:bodyPr>
          <a:lstStyle/>
          <a:p>
            <a:r>
              <a:rPr lang="en-US" sz="6600" dirty="0">
                <a:latin typeface="Eras Demi ITC" panose="020B0805030504020804" pitchFamily="34" charset="0"/>
              </a:rPr>
              <a:t>Mandelbrot set image processing</a:t>
            </a:r>
          </a:p>
        </p:txBody>
      </p:sp>
    </p:spTree>
    <p:extLst>
      <p:ext uri="{BB962C8B-B14F-4D97-AF65-F5344CB8AC3E}">
        <p14:creationId xmlns:p14="http://schemas.microsoft.com/office/powerpoint/2010/main" val="37403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38EA74-DE9F-4FD3-B2F2-3A6E7CF02C81}"/>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xmlns="" id="{568FBF68-3A02-4486-A6B5-E8EBE36341BA}"/>
              </a:ext>
            </a:extLst>
          </p:cNvPr>
          <p:cNvSpPr>
            <a:spLocks noGrp="1"/>
          </p:cNvSpPr>
          <p:nvPr>
            <p:ph idx="1"/>
          </p:nvPr>
        </p:nvSpPr>
        <p:spPr/>
        <p:txBody>
          <a:bodyPr/>
          <a:lstStyle/>
          <a:p>
            <a:r>
              <a:rPr lang="en-US" dirty="0"/>
              <a:t>1. 50 images are created using a single loop</a:t>
            </a:r>
          </a:p>
          <a:p>
            <a:r>
              <a:rPr lang="en-US" dirty="0"/>
              <a:t>2. This  method is slower</a:t>
            </a:r>
          </a:p>
        </p:txBody>
      </p:sp>
    </p:spTree>
    <p:extLst>
      <p:ext uri="{BB962C8B-B14F-4D97-AF65-F5344CB8AC3E}">
        <p14:creationId xmlns:p14="http://schemas.microsoft.com/office/powerpoint/2010/main" val="2472318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0CE855-6299-444A-B437-ED2EEB15C52C}"/>
              </a:ext>
            </a:extLst>
          </p:cNvPr>
          <p:cNvSpPr>
            <a:spLocks noGrp="1"/>
          </p:cNvSpPr>
          <p:nvPr>
            <p:ph type="title"/>
          </p:nvPr>
        </p:nvSpPr>
        <p:spPr/>
        <p:txBody>
          <a:bodyPr/>
          <a:lstStyle/>
          <a:p>
            <a:r>
              <a:rPr lang="en-US" dirty="0"/>
              <a:t>Multi processing</a:t>
            </a:r>
          </a:p>
        </p:txBody>
      </p:sp>
      <p:sp>
        <p:nvSpPr>
          <p:cNvPr id="3" name="Content Placeholder 2">
            <a:extLst>
              <a:ext uri="{FF2B5EF4-FFF2-40B4-BE49-F238E27FC236}">
                <a16:creationId xmlns:a16="http://schemas.microsoft.com/office/drawing/2014/main" xmlns="" id="{8C633CB0-ABB0-46DB-92A3-3A5F5A12820A}"/>
              </a:ext>
            </a:extLst>
          </p:cNvPr>
          <p:cNvSpPr>
            <a:spLocks noGrp="1"/>
          </p:cNvSpPr>
          <p:nvPr>
            <p:ph idx="1"/>
          </p:nvPr>
        </p:nvSpPr>
        <p:spPr/>
        <p:txBody>
          <a:bodyPr/>
          <a:lstStyle/>
          <a:p>
            <a:r>
              <a:rPr lang="en-US" dirty="0"/>
              <a:t>Fork(): system call fork() is used to create processes</a:t>
            </a:r>
          </a:p>
          <a:p>
            <a:r>
              <a:rPr lang="en-US" b="1" dirty="0"/>
              <a:t>fork()</a:t>
            </a:r>
            <a:r>
              <a:rPr lang="en-US" dirty="0"/>
              <a:t> returns a zero to the newly created child process.</a:t>
            </a:r>
          </a:p>
          <a:p>
            <a:r>
              <a:rPr lang="en-US" b="1" dirty="0"/>
              <a:t>fork()</a:t>
            </a:r>
            <a:r>
              <a:rPr lang="en-US" dirty="0"/>
              <a:t> returns a positive value, the </a:t>
            </a:r>
            <a:r>
              <a:rPr lang="en-US" b="1" i="1" dirty="0"/>
              <a:t>process ID</a:t>
            </a:r>
            <a:r>
              <a:rPr lang="en-US" dirty="0"/>
              <a:t> of the child process, to the parent</a:t>
            </a:r>
            <a:r>
              <a:rPr lang="en-US" dirty="0" smtClean="0"/>
              <a:t>.</a:t>
            </a:r>
          </a:p>
          <a:p>
            <a:r>
              <a:rPr lang="en-US" dirty="0">
                <a:latin typeface="Times New Roman" panose="02020603050405020304" pitchFamily="18" charset="0"/>
                <a:cs typeface="Times New Roman" panose="02020603050405020304" pitchFamily="18" charset="0"/>
              </a:rPr>
              <a:t>50 processes are created for 50 </a:t>
            </a:r>
            <a:r>
              <a:rPr lang="en-US" dirty="0" smtClean="0">
                <a:latin typeface="Times New Roman" panose="02020603050405020304" pitchFamily="18" charset="0"/>
                <a:cs typeface="Times New Roman" panose="02020603050405020304" pitchFamily="18" charset="0"/>
              </a:rPr>
              <a:t>images</a:t>
            </a:r>
          </a:p>
          <a:p>
            <a:r>
              <a:rPr lang="en-US" dirty="0">
                <a:latin typeface="Times New Roman" panose="02020603050405020304" pitchFamily="18" charset="0"/>
                <a:cs typeface="Times New Roman" panose="02020603050405020304" pitchFamily="18" charset="0"/>
              </a:rPr>
              <a:t>This method is much faster</a:t>
            </a: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82737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890710" y="1481409"/>
            <a:ext cx="3999323" cy="3103133"/>
          </a:xfrm>
          <a:prstGeom prst="rect">
            <a:avLst/>
          </a:prstGeom>
        </p:spPr>
      </p:pic>
      <p:pic>
        <p:nvPicPr>
          <p:cNvPr id="9" name="Picture 8"/>
          <p:cNvPicPr>
            <a:picLocks noChangeAspect="1"/>
          </p:cNvPicPr>
          <p:nvPr/>
        </p:nvPicPr>
        <p:blipFill>
          <a:blip r:embed="rId2"/>
          <a:stretch>
            <a:fillRect/>
          </a:stretch>
        </p:blipFill>
        <p:spPr>
          <a:xfrm>
            <a:off x="4802536" y="1856751"/>
            <a:ext cx="3999323" cy="3103133"/>
          </a:xfrm>
          <a:prstGeom prst="rect">
            <a:avLst/>
          </a:prstGeom>
        </p:spPr>
      </p:pic>
      <p:pic>
        <p:nvPicPr>
          <p:cNvPr id="10" name="Picture 9"/>
          <p:cNvPicPr>
            <a:picLocks noChangeAspect="1"/>
          </p:cNvPicPr>
          <p:nvPr/>
        </p:nvPicPr>
        <p:blipFill>
          <a:blip r:embed="rId2"/>
          <a:stretch>
            <a:fillRect/>
          </a:stretch>
        </p:blipFill>
        <p:spPr>
          <a:xfrm>
            <a:off x="2569484" y="3032975"/>
            <a:ext cx="3999323" cy="3103133"/>
          </a:xfrm>
          <a:prstGeom prst="rect">
            <a:avLst/>
          </a:prstGeom>
        </p:spPr>
      </p:pic>
      <p:pic>
        <p:nvPicPr>
          <p:cNvPr id="11" name="Picture 10"/>
          <p:cNvPicPr>
            <a:picLocks noChangeAspect="1"/>
          </p:cNvPicPr>
          <p:nvPr/>
        </p:nvPicPr>
        <p:blipFill>
          <a:blip r:embed="rId2"/>
          <a:stretch>
            <a:fillRect/>
          </a:stretch>
        </p:blipFill>
        <p:spPr>
          <a:xfrm>
            <a:off x="5249428" y="3014278"/>
            <a:ext cx="3999323" cy="3103133"/>
          </a:xfrm>
          <a:prstGeom prst="rect">
            <a:avLst/>
          </a:prstGeom>
        </p:spPr>
      </p:pic>
      <p:pic>
        <p:nvPicPr>
          <p:cNvPr id="12" name="Picture 11"/>
          <p:cNvPicPr>
            <a:picLocks noChangeAspect="1"/>
          </p:cNvPicPr>
          <p:nvPr/>
        </p:nvPicPr>
        <p:blipFill>
          <a:blip r:embed="rId2"/>
          <a:stretch>
            <a:fillRect/>
          </a:stretch>
        </p:blipFill>
        <p:spPr>
          <a:xfrm>
            <a:off x="3846623" y="2490704"/>
            <a:ext cx="3999323" cy="3103133"/>
          </a:xfrm>
          <a:prstGeom prst="rect">
            <a:avLst/>
          </a:prstGeom>
        </p:spPr>
      </p:pic>
    </p:spTree>
    <p:extLst>
      <p:ext uri="{BB962C8B-B14F-4D97-AF65-F5344CB8AC3E}">
        <p14:creationId xmlns:p14="http://schemas.microsoft.com/office/powerpoint/2010/main" val="1200975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72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4FE881-A512-4BD5-96C5-4305B6FE4D72}"/>
              </a:ext>
            </a:extLst>
          </p:cNvPr>
          <p:cNvSpPr>
            <a:spLocks noGrp="1"/>
          </p:cNvSpPr>
          <p:nvPr>
            <p:ph type="title"/>
          </p:nvPr>
        </p:nvSpPr>
        <p:spPr/>
        <p:txBody>
          <a:bodyPr/>
          <a:lstStyle/>
          <a:p>
            <a:r>
              <a:rPr lang="en-US" dirty="0"/>
              <a:t>Presented By</a:t>
            </a:r>
            <a:br>
              <a:rPr lang="en-US" dirty="0"/>
            </a:br>
            <a:endParaRPr lang="en-US" dirty="0"/>
          </a:p>
        </p:txBody>
      </p:sp>
      <p:sp>
        <p:nvSpPr>
          <p:cNvPr id="3" name="Content Placeholder 2">
            <a:extLst>
              <a:ext uri="{FF2B5EF4-FFF2-40B4-BE49-F238E27FC236}">
                <a16:creationId xmlns:a16="http://schemas.microsoft.com/office/drawing/2014/main" xmlns="" id="{0EF08068-688A-427F-BB3F-826BF2C4ADB6}"/>
              </a:ext>
            </a:extLst>
          </p:cNvPr>
          <p:cNvSpPr>
            <a:spLocks noGrp="1"/>
          </p:cNvSpPr>
          <p:nvPr>
            <p:ph idx="1"/>
          </p:nvPr>
        </p:nvSpPr>
        <p:spPr/>
        <p:txBody>
          <a:bodyPr/>
          <a:lstStyle/>
          <a:p>
            <a:r>
              <a:rPr lang="en-US" dirty="0" smtClean="0"/>
              <a:t>Md. </a:t>
            </a:r>
            <a:r>
              <a:rPr lang="en-US" dirty="0" err="1" smtClean="0"/>
              <a:t>Ariful</a:t>
            </a:r>
            <a:r>
              <a:rPr lang="en-US" dirty="0" smtClean="0"/>
              <a:t> Islam</a:t>
            </a:r>
            <a:r>
              <a:rPr lang="en-US" dirty="0" smtClean="0"/>
              <a:t>, </a:t>
            </a:r>
            <a:r>
              <a:rPr lang="en-US" dirty="0"/>
              <a:t>ID: </a:t>
            </a:r>
            <a:r>
              <a:rPr lang="en-US" dirty="0" smtClean="0"/>
              <a:t>2016-1-60-019</a:t>
            </a:r>
            <a:endParaRPr lang="en-US" dirty="0"/>
          </a:p>
          <a:p>
            <a:r>
              <a:rPr lang="en-US" dirty="0" err="1"/>
              <a:t>Tasfia</a:t>
            </a:r>
            <a:r>
              <a:rPr lang="en-US" dirty="0"/>
              <a:t> </a:t>
            </a:r>
            <a:r>
              <a:rPr lang="en-US" dirty="0" err="1"/>
              <a:t>Tourin</a:t>
            </a:r>
            <a:r>
              <a:rPr lang="en-US" dirty="0"/>
              <a:t> </a:t>
            </a:r>
            <a:r>
              <a:rPr lang="en-US" dirty="0" err="1" smtClean="0"/>
              <a:t>Meem</a:t>
            </a:r>
            <a:r>
              <a:rPr lang="en-US" dirty="0" smtClean="0"/>
              <a:t>, ID: 2016-1-60-087</a:t>
            </a:r>
            <a:endParaRPr lang="en-US" dirty="0"/>
          </a:p>
          <a:p>
            <a:r>
              <a:rPr lang="en-US" dirty="0" err="1"/>
              <a:t>Shamima</a:t>
            </a:r>
            <a:r>
              <a:rPr lang="en-US" dirty="0"/>
              <a:t> </a:t>
            </a:r>
            <a:r>
              <a:rPr lang="en-US" dirty="0" smtClean="0"/>
              <a:t>sultana, ID: </a:t>
            </a:r>
            <a:r>
              <a:rPr lang="en-US" dirty="0"/>
              <a:t>2016-1-60-085</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14173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E5462C-5E15-4342-B532-BB7804C51E6D}"/>
              </a:ext>
            </a:extLst>
          </p:cNvPr>
          <p:cNvSpPr>
            <a:spLocks noGrp="1"/>
          </p:cNvSpPr>
          <p:nvPr>
            <p:ph type="title"/>
          </p:nvPr>
        </p:nvSpPr>
        <p:spPr>
          <a:xfrm>
            <a:off x="632792" y="339772"/>
            <a:ext cx="10131425" cy="919186"/>
          </a:xfrm>
        </p:spPr>
        <p:txBody>
          <a:bodyPr/>
          <a:lstStyle/>
          <a:p>
            <a:r>
              <a:rPr lang="en-US" dirty="0">
                <a:latin typeface="Arial Rounded MT Bold" panose="020F0704030504030204" pitchFamily="34" charset="0"/>
              </a:rPr>
              <a:t>What is Mandelbrot set</a:t>
            </a:r>
          </a:p>
        </p:txBody>
      </p:sp>
      <p:sp>
        <p:nvSpPr>
          <p:cNvPr id="3" name="Content Placeholder 2">
            <a:extLst>
              <a:ext uri="{FF2B5EF4-FFF2-40B4-BE49-F238E27FC236}">
                <a16:creationId xmlns:a16="http://schemas.microsoft.com/office/drawing/2014/main" xmlns="" id="{93AE8017-2745-45A3-BEB9-E3D9E04D13AB}"/>
              </a:ext>
            </a:extLst>
          </p:cNvPr>
          <p:cNvSpPr>
            <a:spLocks noGrp="1"/>
          </p:cNvSpPr>
          <p:nvPr>
            <p:ph idx="1"/>
          </p:nvPr>
        </p:nvSpPr>
        <p:spPr>
          <a:xfrm>
            <a:off x="632792" y="1706234"/>
            <a:ext cx="10313573" cy="4086454"/>
          </a:xfrm>
        </p:spPr>
        <p:txBody>
          <a:bodyPr/>
          <a:lstStyle/>
          <a:p>
            <a:pPr marL="0" indent="0">
              <a:buNone/>
            </a:pPr>
            <a:r>
              <a:rPr lang="en-US" dirty="0">
                <a:latin typeface="Times New Roman" panose="02020603050405020304" pitchFamily="18" charset="0"/>
                <a:cs typeface="Times New Roman" panose="02020603050405020304" pitchFamily="18" charset="0"/>
              </a:rPr>
              <a:t>A particular set of complex numbers which has a highly convoluted fractal boundary when plotted</a:t>
            </a:r>
          </a:p>
          <a:p>
            <a:pPr marL="0" indent="0">
              <a:buNone/>
            </a:pPr>
            <a:r>
              <a:rPr lang="en-US" dirty="0">
                <a:latin typeface="Times New Roman" panose="02020603050405020304" pitchFamily="18" charset="0"/>
                <a:cs typeface="Times New Roman" panose="02020603050405020304" pitchFamily="18" charset="0"/>
              </a:rPr>
              <a:t> - a swirling, feathery, seemingly organic landscape that is reminiscent of the natural world, but is nonetheless completely virtual.</a:t>
            </a:r>
          </a:p>
        </p:txBody>
      </p:sp>
      <p:pic>
        <p:nvPicPr>
          <p:cNvPr id="5" name="Picture 4">
            <a:extLst>
              <a:ext uri="{FF2B5EF4-FFF2-40B4-BE49-F238E27FC236}">
                <a16:creationId xmlns:a16="http://schemas.microsoft.com/office/drawing/2014/main" xmlns="" id="{02362137-E0DE-4375-AFFF-856867726647}"/>
              </a:ext>
            </a:extLst>
          </p:cNvPr>
          <p:cNvPicPr>
            <a:picLocks noChangeAspect="1"/>
          </p:cNvPicPr>
          <p:nvPr/>
        </p:nvPicPr>
        <p:blipFill>
          <a:blip r:embed="rId2"/>
          <a:stretch>
            <a:fillRect/>
          </a:stretch>
        </p:blipFill>
        <p:spPr>
          <a:xfrm>
            <a:off x="3188214" y="2702859"/>
            <a:ext cx="5261044" cy="3857036"/>
          </a:xfrm>
          <a:prstGeom prst="rect">
            <a:avLst/>
          </a:prstGeom>
        </p:spPr>
      </p:pic>
    </p:spTree>
    <p:extLst>
      <p:ext uri="{BB962C8B-B14F-4D97-AF65-F5344CB8AC3E}">
        <p14:creationId xmlns:p14="http://schemas.microsoft.com/office/powerpoint/2010/main" val="33273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806C74-36BE-40D2-ADE6-CEFD5807EBF5}"/>
              </a:ext>
            </a:extLst>
          </p:cNvPr>
          <p:cNvSpPr>
            <a:spLocks noGrp="1"/>
          </p:cNvSpPr>
          <p:nvPr>
            <p:ph type="title"/>
          </p:nvPr>
        </p:nvSpPr>
        <p:spPr/>
        <p:txBody>
          <a:bodyPr/>
          <a:lstStyle/>
          <a:p>
            <a:r>
              <a:rPr lang="en-US" dirty="0"/>
              <a:t>Who invented?</a:t>
            </a:r>
          </a:p>
        </p:txBody>
      </p:sp>
      <p:sp>
        <p:nvSpPr>
          <p:cNvPr id="3" name="Content Placeholder 2">
            <a:extLst>
              <a:ext uri="{FF2B5EF4-FFF2-40B4-BE49-F238E27FC236}">
                <a16:creationId xmlns:a16="http://schemas.microsoft.com/office/drawing/2014/main" xmlns="" id="{17100DD3-D567-4480-92CB-A74ADA3BA483}"/>
              </a:ext>
            </a:extLst>
          </p:cNvPr>
          <p:cNvSpPr>
            <a:spLocks noGrp="1"/>
          </p:cNvSpPr>
          <p:nvPr>
            <p:ph idx="1"/>
          </p:nvPr>
        </p:nvSpPr>
        <p:spPr>
          <a:xfrm>
            <a:off x="685801" y="2142067"/>
            <a:ext cx="7384773" cy="4232229"/>
          </a:xfrm>
        </p:spPr>
        <p:txBody>
          <a:bodyPr/>
          <a:lstStyle/>
          <a:p>
            <a:r>
              <a:rPr lang="en-US" dirty="0">
                <a:latin typeface="Times New Roman" panose="02020603050405020304" pitchFamily="18" charset="0"/>
                <a:cs typeface="Times New Roman" panose="02020603050405020304" pitchFamily="18" charset="0"/>
              </a:rPr>
              <a:t>The set is named after Benoit B. Mandelbrot, a mathematician at the IBM Thomas J. Watson Research Center. He is best known for coining the term fractal to describe phenomena (such as coastlines, snowflakes, mountains and trees) whose patterns repeat themselves at smaller and smaller scales.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 quoted “Clouds are not spheres, mountains are not cones, coastlines are not circles, and bark is not smooth, nor does lightning travel in a straight line.”</a:t>
            </a:r>
          </a:p>
          <a:p>
            <a:endParaRPr lang="en-US" dirty="0"/>
          </a:p>
        </p:txBody>
      </p:sp>
      <p:pic>
        <p:nvPicPr>
          <p:cNvPr id="5" name="Picture 4">
            <a:extLst>
              <a:ext uri="{FF2B5EF4-FFF2-40B4-BE49-F238E27FC236}">
                <a16:creationId xmlns:a16="http://schemas.microsoft.com/office/drawing/2014/main" xmlns="" id="{87A44486-A96E-4433-B503-4912BD548D8C}"/>
              </a:ext>
            </a:extLst>
          </p:cNvPr>
          <p:cNvPicPr>
            <a:picLocks noChangeAspect="1"/>
          </p:cNvPicPr>
          <p:nvPr/>
        </p:nvPicPr>
        <p:blipFill>
          <a:blip r:embed="rId2"/>
          <a:stretch>
            <a:fillRect/>
          </a:stretch>
        </p:blipFill>
        <p:spPr>
          <a:xfrm>
            <a:off x="8195577" y="1930400"/>
            <a:ext cx="3222487" cy="3222487"/>
          </a:xfrm>
          <a:prstGeom prst="rect">
            <a:avLst/>
          </a:prstGeom>
        </p:spPr>
      </p:pic>
    </p:spTree>
    <p:extLst>
      <p:ext uri="{BB962C8B-B14F-4D97-AF65-F5344CB8AC3E}">
        <p14:creationId xmlns:p14="http://schemas.microsoft.com/office/powerpoint/2010/main" val="2543956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B93B93-67B2-45B7-BC5B-51D4E6865E58}"/>
              </a:ext>
            </a:extLst>
          </p:cNvPr>
          <p:cNvSpPr>
            <a:spLocks noGrp="1"/>
          </p:cNvSpPr>
          <p:nvPr>
            <p:ph type="title"/>
          </p:nvPr>
        </p:nvSpPr>
        <p:spPr>
          <a:xfrm>
            <a:off x="1002331" y="774853"/>
            <a:ext cx="8596667" cy="566738"/>
          </a:xfrm>
        </p:spPr>
        <p:txBody>
          <a:bodyPr>
            <a:normAutofit fontScale="90000"/>
          </a:bodyPr>
          <a:lstStyle/>
          <a:p>
            <a:r>
              <a:rPr lang="en-US" sz="4400" dirty="0">
                <a:latin typeface="Arial Rounded MT Bold" panose="020F0704030504030204" pitchFamily="34" charset="0"/>
              </a:rPr>
              <a:t>Project Purpose</a:t>
            </a:r>
            <a:r>
              <a:rPr lang="en-US" dirty="0">
                <a:latin typeface="Arial Rounded MT Bold" panose="020F0704030504030204" pitchFamily="34" charset="0"/>
              </a:rPr>
              <a:t>	</a:t>
            </a:r>
          </a:p>
        </p:txBody>
      </p:sp>
      <p:sp>
        <p:nvSpPr>
          <p:cNvPr id="6" name="Text Placeholder 3">
            <a:extLst>
              <a:ext uri="{FF2B5EF4-FFF2-40B4-BE49-F238E27FC236}">
                <a16:creationId xmlns:a16="http://schemas.microsoft.com/office/drawing/2014/main" xmlns="" id="{4DF12C3C-3E97-4E43-BD87-01957F13E21D}"/>
              </a:ext>
            </a:extLst>
          </p:cNvPr>
          <p:cNvSpPr txBox="1">
            <a:spLocks/>
          </p:cNvSpPr>
          <p:nvPr/>
        </p:nvSpPr>
        <p:spPr>
          <a:xfrm>
            <a:off x="578182" y="2291509"/>
            <a:ext cx="8343279" cy="622030"/>
          </a:xfrm>
          <a:prstGeom prst="rect">
            <a:avLst/>
          </a:prstGeom>
        </p:spPr>
        <p:txBody>
          <a:bodyPr vert="horz" lIns="91440" tIns="45720" rIns="91440" bIns="4572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9pPr>
          </a:lstStyle>
          <a:p>
            <a:pPr lvl="2"/>
            <a:r>
              <a:rPr lang="en-US" sz="2000" dirty="0" smtClean="0">
                <a:latin typeface="Times New Roman" panose="02020603050405020304" pitchFamily="18" charset="0"/>
                <a:cs typeface="Times New Roman" panose="02020603050405020304" pitchFamily="18" charset="0"/>
              </a:rPr>
              <a:t>1.   To generate interesting visual image</a:t>
            </a:r>
          </a:p>
          <a:p>
            <a:pPr marL="342900" indent="-342900">
              <a:buFont typeface="Wingdings 3" charset="2"/>
              <a:buAutoNum type="arabicPeriod"/>
            </a:pPr>
            <a:r>
              <a:rPr lang="en-US" sz="2000" dirty="0" smtClean="0">
                <a:latin typeface="Times New Roman" panose="02020603050405020304" pitchFamily="18" charset="0"/>
                <a:cs typeface="Times New Roman" panose="02020603050405020304" pitchFamily="18" charset="0"/>
              </a:rPr>
              <a:t>          2.   Understand the basic activities of multi process and multi threads.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6148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D1B0CF-FAE3-4218-BA35-C90C8AF9EC6D}"/>
              </a:ext>
            </a:extLst>
          </p:cNvPr>
          <p:cNvSpPr>
            <a:spLocks noGrp="1"/>
          </p:cNvSpPr>
          <p:nvPr>
            <p:ph type="title"/>
          </p:nvPr>
        </p:nvSpPr>
        <p:spPr>
          <a:xfrm>
            <a:off x="685801" y="609601"/>
            <a:ext cx="10131427" cy="1904999"/>
          </a:xfrm>
        </p:spPr>
        <p:txBody>
          <a:bodyPr/>
          <a:lstStyle/>
          <a:p>
            <a:r>
              <a:rPr lang="en-US" dirty="0">
                <a:latin typeface="Arial Rounded MT Bold" panose="020F0704030504030204" pitchFamily="34" charset="0"/>
              </a:rPr>
              <a:t>APPLICATION</a:t>
            </a:r>
          </a:p>
        </p:txBody>
      </p:sp>
      <p:sp>
        <p:nvSpPr>
          <p:cNvPr id="3" name="Text Placeholder 2">
            <a:extLst>
              <a:ext uri="{FF2B5EF4-FFF2-40B4-BE49-F238E27FC236}">
                <a16:creationId xmlns:a16="http://schemas.microsoft.com/office/drawing/2014/main" xmlns="" id="{D6390DC6-6340-408D-AEA0-CC92556ADEBA}"/>
              </a:ext>
            </a:extLst>
          </p:cNvPr>
          <p:cNvSpPr>
            <a:spLocks noGrp="1"/>
          </p:cNvSpPr>
          <p:nvPr>
            <p:ph type="body" idx="1"/>
          </p:nvPr>
        </p:nvSpPr>
        <p:spPr>
          <a:xfrm>
            <a:off x="685800" y="3048000"/>
            <a:ext cx="10131428" cy="1904999"/>
          </a:xfrm>
        </p:spPr>
        <p:txBody>
          <a:bodyPr/>
          <a:lstStyle/>
          <a:p>
            <a:r>
              <a:rPr lang="en-US" dirty="0">
                <a:latin typeface="Times New Roman" panose="02020603050405020304" pitchFamily="18" charset="0"/>
                <a:cs typeface="Times New Roman" panose="02020603050405020304" pitchFamily="18" charset="0"/>
              </a:rPr>
              <a:t>There are no non-artistic application of the Mandelbrot set. It is just a mathematical curiosity that creates beautiful images.</a:t>
            </a:r>
          </a:p>
        </p:txBody>
      </p:sp>
    </p:spTree>
    <p:extLst>
      <p:ext uri="{BB962C8B-B14F-4D97-AF65-F5344CB8AC3E}">
        <p14:creationId xmlns:p14="http://schemas.microsoft.com/office/powerpoint/2010/main" val="324639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33C35-F27A-4EB9-97B5-7B5D824D2548}"/>
              </a:ext>
            </a:extLst>
          </p:cNvPr>
          <p:cNvSpPr>
            <a:spLocks noGrp="1"/>
          </p:cNvSpPr>
          <p:nvPr>
            <p:ph type="title"/>
          </p:nvPr>
        </p:nvSpPr>
        <p:spPr/>
        <p:txBody>
          <a:bodyPr/>
          <a:lstStyle/>
          <a:p>
            <a:r>
              <a:rPr lang="en-US" dirty="0"/>
              <a:t>How Mandelbrot set works</a:t>
            </a:r>
          </a:p>
        </p:txBody>
      </p:sp>
      <p:sp>
        <p:nvSpPr>
          <p:cNvPr id="3" name="Content Placeholder 2">
            <a:extLst>
              <a:ext uri="{FF2B5EF4-FFF2-40B4-BE49-F238E27FC236}">
                <a16:creationId xmlns:a16="http://schemas.microsoft.com/office/drawing/2014/main" xmlns="" id="{4D24777C-9A81-4F46-8532-7614B2ECDE4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Recurrence equation</a:t>
            </a:r>
          </a:p>
          <a:p>
            <a:r>
              <a:rPr lang="en-US" dirty="0">
                <a:latin typeface="Times New Roman" panose="02020603050405020304" pitchFamily="18" charset="0"/>
                <a:cs typeface="Times New Roman" panose="02020603050405020304" pitchFamily="18" charset="0"/>
              </a:rPr>
              <a:t>If c is a complex number</a:t>
            </a:r>
          </a:p>
          <a:p>
            <a:r>
              <a:rPr lang="en-US" dirty="0">
                <a:latin typeface="Times New Roman" panose="02020603050405020304" pitchFamily="18" charset="0"/>
                <a:cs typeface="Times New Roman" panose="02020603050405020304" pitchFamily="18" charset="0"/>
              </a:rPr>
              <a:t>Z</a:t>
            </a:r>
            <a:r>
              <a:rPr lang="en-US" baseline="-25000" dirty="0">
                <a:latin typeface="Times New Roman" panose="02020603050405020304" pitchFamily="18" charset="0"/>
                <a:cs typeface="Times New Roman" panose="02020603050405020304" pitchFamily="18" charset="0"/>
              </a:rPr>
              <a:t>n+1</a:t>
            </a:r>
            <a:r>
              <a:rPr lang="en-US" dirty="0">
                <a:latin typeface="Times New Roman" panose="02020603050405020304" pitchFamily="18" charset="0"/>
                <a:cs typeface="Times New Roman" panose="02020603050405020304" pitchFamily="18" charset="0"/>
              </a:rPr>
              <a:t> =  Z</a:t>
            </a:r>
            <a:r>
              <a:rPr lang="en-US" baseline="-25000" dirty="0">
                <a:latin typeface="Times New Roman" panose="02020603050405020304" pitchFamily="18" charset="0"/>
                <a:cs typeface="Times New Roman" panose="02020603050405020304" pitchFamily="18" charset="0"/>
              </a:rPr>
              <a:t>n</a:t>
            </a:r>
            <a:r>
              <a:rPr lang="en-US" baseline="30000"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 + C</a:t>
            </a:r>
            <a:endParaRPr lang="en-US" baseline="30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3C343C6A-39C1-4C45-8B8B-ABB37607CC28}"/>
              </a:ext>
            </a:extLst>
          </p:cNvPr>
          <p:cNvPicPr>
            <a:picLocks noChangeAspect="1"/>
          </p:cNvPicPr>
          <p:nvPr/>
        </p:nvPicPr>
        <p:blipFill>
          <a:blip r:embed="rId2"/>
          <a:stretch>
            <a:fillRect/>
          </a:stretch>
        </p:blipFill>
        <p:spPr>
          <a:xfrm>
            <a:off x="5317005" y="1802847"/>
            <a:ext cx="5770094" cy="4327571"/>
          </a:xfrm>
          <a:prstGeom prst="rect">
            <a:avLst/>
          </a:prstGeom>
        </p:spPr>
      </p:pic>
    </p:spTree>
    <p:extLst>
      <p:ext uri="{BB962C8B-B14F-4D97-AF65-F5344CB8AC3E}">
        <p14:creationId xmlns:p14="http://schemas.microsoft.com/office/powerpoint/2010/main" val="2693864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DE580728-6A16-49A3-A7E7-D5C18B3C5C00}"/>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xmlns="" id="{F1BEEEF1-A065-4274-9CF6-A5EEF9ECC411}"/>
              </a:ext>
            </a:extLst>
          </p:cNvPr>
          <p:cNvPicPr>
            <a:picLocks noGrp="1" noChangeAspect="1"/>
          </p:cNvPicPr>
          <p:nvPr>
            <p:ph sz="quarter" idx="4"/>
          </p:nvPr>
        </p:nvPicPr>
        <p:blipFill>
          <a:blip r:embed="rId2"/>
          <a:stretch>
            <a:fillRect/>
          </a:stretch>
        </p:blipFill>
        <p:spPr>
          <a:xfrm>
            <a:off x="288235" y="3429000"/>
            <a:ext cx="5236452" cy="2153059"/>
          </a:xfrm>
        </p:spPr>
      </p:pic>
      <p:sp>
        <p:nvSpPr>
          <p:cNvPr id="4" name="Content Placeholder 3"/>
          <p:cNvSpPr>
            <a:spLocks noGrp="1"/>
          </p:cNvSpPr>
          <p:nvPr>
            <p:ph sz="half" idx="2"/>
          </p:nvPr>
        </p:nvSpPr>
        <p:spPr/>
        <p:txBody>
          <a:bodyPr/>
          <a:lstStyle/>
          <a:p>
            <a:endParaRPr lang="en-US" dirty="0"/>
          </a:p>
        </p:txBody>
      </p:sp>
      <p:pic>
        <p:nvPicPr>
          <p:cNvPr id="9" name="Content Placeholder 7">
            <a:extLst>
              <a:ext uri="{FF2B5EF4-FFF2-40B4-BE49-F238E27FC236}">
                <a16:creationId xmlns:a16="http://schemas.microsoft.com/office/drawing/2014/main" xmlns="" id="{213973AF-8758-4571-90E8-EB4A8297A7B5}"/>
              </a:ext>
            </a:extLst>
          </p:cNvPr>
          <p:cNvPicPr>
            <a:picLocks noChangeAspect="1"/>
          </p:cNvPicPr>
          <p:nvPr/>
        </p:nvPicPr>
        <p:blipFill>
          <a:blip r:embed="rId3"/>
          <a:stretch>
            <a:fillRect/>
          </a:stretch>
        </p:blipFill>
        <p:spPr>
          <a:xfrm>
            <a:off x="5922253" y="1775791"/>
            <a:ext cx="6076913" cy="4472609"/>
          </a:xfrm>
          <a:prstGeom prst="rect">
            <a:avLst/>
          </a:prstGeom>
        </p:spPr>
      </p:pic>
    </p:spTree>
    <p:extLst>
      <p:ext uri="{BB962C8B-B14F-4D97-AF65-F5344CB8AC3E}">
        <p14:creationId xmlns:p14="http://schemas.microsoft.com/office/powerpoint/2010/main" val="1736207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9C1B92-5D14-4C7D-A665-6E2B1E8EDABB}"/>
              </a:ext>
            </a:extLst>
          </p:cNvPr>
          <p:cNvSpPr>
            <a:spLocks noGrp="1"/>
          </p:cNvSpPr>
          <p:nvPr>
            <p:ph type="title"/>
          </p:nvPr>
        </p:nvSpPr>
        <p:spPr/>
        <p:txBody>
          <a:bodyPr/>
          <a:lstStyle/>
          <a:p>
            <a:r>
              <a:rPr lang="en-US" dirty="0">
                <a:latin typeface="Arial Rounded MT Bold" panose="020F0704030504030204" pitchFamily="34" charset="0"/>
              </a:rPr>
              <a:t>implementation</a:t>
            </a:r>
          </a:p>
        </p:txBody>
      </p:sp>
      <p:sp>
        <p:nvSpPr>
          <p:cNvPr id="3" name="Content Placeholder 2">
            <a:extLst>
              <a:ext uri="{FF2B5EF4-FFF2-40B4-BE49-F238E27FC236}">
                <a16:creationId xmlns:a16="http://schemas.microsoft.com/office/drawing/2014/main" xmlns="" id="{1C6642EF-3528-4418-AA3E-0C9F7631787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Using for loop</a:t>
            </a:r>
          </a:p>
          <a:p>
            <a:r>
              <a:rPr lang="en-US" dirty="0">
                <a:latin typeface="Times New Roman" panose="02020603050405020304" pitchFamily="18" charset="0"/>
                <a:cs typeface="Times New Roman" panose="02020603050405020304" pitchFamily="18" charset="0"/>
              </a:rPr>
              <a:t>Using multi processors</a:t>
            </a:r>
          </a:p>
          <a:p>
            <a:r>
              <a:rPr lang="en-US" dirty="0">
                <a:latin typeface="Times New Roman" panose="02020603050405020304" pitchFamily="18" charset="0"/>
                <a:cs typeface="Times New Roman" panose="02020603050405020304" pitchFamily="18" charset="0"/>
              </a:rPr>
              <a:t>Using multi threads</a:t>
            </a:r>
          </a:p>
        </p:txBody>
      </p:sp>
    </p:spTree>
    <p:extLst>
      <p:ext uri="{BB962C8B-B14F-4D97-AF65-F5344CB8AC3E}">
        <p14:creationId xmlns:p14="http://schemas.microsoft.com/office/powerpoint/2010/main" val="39910616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207</TotalTime>
  <Words>235</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Rounded MT Bold</vt:lpstr>
      <vt:lpstr>Eras Demi ITC</vt:lpstr>
      <vt:lpstr>Times New Roman</vt:lpstr>
      <vt:lpstr>Trebuchet MS</vt:lpstr>
      <vt:lpstr>Wingdings 3</vt:lpstr>
      <vt:lpstr>Facet</vt:lpstr>
      <vt:lpstr>Mandelbrot set image processing</vt:lpstr>
      <vt:lpstr>Presented By </vt:lpstr>
      <vt:lpstr>What is Mandelbrot set</vt:lpstr>
      <vt:lpstr>Who invented?</vt:lpstr>
      <vt:lpstr>Project Purpose </vt:lpstr>
      <vt:lpstr>APPLICATION</vt:lpstr>
      <vt:lpstr>How Mandelbrot set works</vt:lpstr>
      <vt:lpstr>PowerPoint Presentation</vt:lpstr>
      <vt:lpstr>implementation</vt:lpstr>
      <vt:lpstr>‘For’ loop</vt:lpstr>
      <vt:lpstr>Multi processing</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Sriti</cp:lastModifiedBy>
  <cp:revision>18</cp:revision>
  <dcterms:created xsi:type="dcterms:W3CDTF">2017-12-03T06:46:10Z</dcterms:created>
  <dcterms:modified xsi:type="dcterms:W3CDTF">2018-08-04T14:27:15Z</dcterms:modified>
</cp:coreProperties>
</file>