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9" r:id="rId3"/>
    <p:sldId id="299" r:id="rId4"/>
    <p:sldId id="305" r:id="rId5"/>
    <p:sldId id="306" r:id="rId6"/>
    <p:sldId id="308" r:id="rId7"/>
    <p:sldId id="309" r:id="rId8"/>
    <p:sldId id="313" r:id="rId9"/>
    <p:sldId id="259" r:id="rId10"/>
    <p:sldId id="260" r:id="rId11"/>
    <p:sldId id="314" r:id="rId12"/>
    <p:sldId id="315" r:id="rId13"/>
    <p:sldId id="265" r:id="rId14"/>
    <p:sldId id="261" r:id="rId15"/>
    <p:sldId id="262" r:id="rId16"/>
    <p:sldId id="263" r:id="rId17"/>
    <p:sldId id="266" r:id="rId18"/>
    <p:sldId id="311" r:id="rId19"/>
    <p:sldId id="268" r:id="rId20"/>
    <p:sldId id="277" r:id="rId21"/>
    <p:sldId id="278" r:id="rId22"/>
    <p:sldId id="276" r:id="rId23"/>
    <p:sldId id="275" r:id="rId24"/>
    <p:sldId id="312" r:id="rId25"/>
    <p:sldId id="280" r:id="rId26"/>
    <p:sldId id="297" r:id="rId27"/>
    <p:sldId id="302" r:id="rId28"/>
    <p:sldId id="300" r:id="rId29"/>
    <p:sldId id="301" r:id="rId30"/>
    <p:sldId id="303" r:id="rId31"/>
    <p:sldId id="304" r:id="rId32"/>
    <p:sldId id="26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404040"/>
    <a:srgbClr val="63A537"/>
    <a:srgbClr val="BD582C"/>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B6266-EC51-4882-BC01-3AB2D4CF0544}" type="datetimeFigureOut">
              <a:rPr lang="en-ID" smtClean="0"/>
              <a:t>18/03/2021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6D221F6-958B-4559-82BD-B358E0789A4B}"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2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B6266-EC51-4882-BC01-3AB2D4CF0544}" type="datetimeFigureOut">
              <a:rPr lang="en-ID" smtClean="0"/>
              <a:t>18/03/2021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202952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B6266-EC51-4882-BC01-3AB2D4CF0544}" type="datetimeFigureOut">
              <a:rPr lang="en-ID" smtClean="0"/>
              <a:t>18/03/2021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319847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B6266-EC51-4882-BC01-3AB2D4CF0544}" type="datetimeFigureOut">
              <a:rPr lang="en-ID" smtClean="0"/>
              <a:t>18/03/2021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225976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B6266-EC51-4882-BC01-3AB2D4CF0544}" type="datetimeFigureOut">
              <a:rPr lang="en-ID" smtClean="0"/>
              <a:t>18/03/2021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6D221F6-958B-4559-82BD-B358E0789A4B}"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0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B6266-EC51-4882-BC01-3AB2D4CF0544}" type="datetimeFigureOut">
              <a:rPr lang="en-ID" smtClean="0"/>
              <a:t>18/03/2021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290721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B6266-EC51-4882-BC01-3AB2D4CF0544}" type="datetimeFigureOut">
              <a:rPr lang="en-ID" smtClean="0"/>
              <a:t>18/03/2021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173451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B6266-EC51-4882-BC01-3AB2D4CF0544}" type="datetimeFigureOut">
              <a:rPr lang="en-ID" smtClean="0"/>
              <a:t>18/03/2021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31774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9B6266-EC51-4882-BC01-3AB2D4CF0544}" type="datetimeFigureOut">
              <a:rPr lang="en-ID" smtClean="0"/>
              <a:t>18/03/2021</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288198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9B6266-EC51-4882-BC01-3AB2D4CF0544}" type="datetimeFigureOut">
              <a:rPr lang="en-ID" smtClean="0"/>
              <a:t>18/03/2021</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D221F6-958B-4559-82BD-B358E0789A4B}" type="slidenum">
              <a:rPr lang="en-ID" smtClean="0"/>
              <a:t>‹#›</a:t>
            </a:fld>
            <a:endParaRPr lang="en-ID"/>
          </a:p>
        </p:txBody>
      </p:sp>
    </p:spTree>
    <p:extLst>
      <p:ext uri="{BB962C8B-B14F-4D97-AF65-F5344CB8AC3E}">
        <p14:creationId xmlns:p14="http://schemas.microsoft.com/office/powerpoint/2010/main" val="379583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B6266-EC51-4882-BC01-3AB2D4CF0544}" type="datetimeFigureOut">
              <a:rPr lang="en-ID" smtClean="0"/>
              <a:t>18/03/2021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6D221F6-958B-4559-82BD-B358E0789A4B}" type="slidenum">
              <a:rPr lang="en-ID" smtClean="0"/>
              <a:t>‹#›</a:t>
            </a:fld>
            <a:endParaRPr lang="en-ID"/>
          </a:p>
        </p:txBody>
      </p:sp>
    </p:spTree>
    <p:extLst>
      <p:ext uri="{BB962C8B-B14F-4D97-AF65-F5344CB8AC3E}">
        <p14:creationId xmlns:p14="http://schemas.microsoft.com/office/powerpoint/2010/main" val="148923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9B6266-EC51-4882-BC01-3AB2D4CF0544}" type="datetimeFigureOut">
              <a:rPr lang="en-ID" smtClean="0"/>
              <a:t>18/03/2021</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D221F6-958B-4559-82BD-B358E0789A4B}"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5403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tip.in/SD04code" TargetMode="External"/><Relationship Id="rId2" Type="http://schemas.openxmlformats.org/officeDocument/2006/relationships/hyperlink" Target="https://intip.in/SD04materi"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intip.in/zoomSD" TargetMode="External"/><Relationship Id="rId4" Type="http://schemas.openxmlformats.org/officeDocument/2006/relationships/hyperlink" Target="https://intip.in/SD04Ctuga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1656-7E02-4660-97F2-F0569972BF70}"/>
              </a:ext>
            </a:extLst>
          </p:cNvPr>
          <p:cNvSpPr>
            <a:spLocks noGrp="1"/>
          </p:cNvSpPr>
          <p:nvPr>
            <p:ph type="ctrTitle"/>
          </p:nvPr>
        </p:nvSpPr>
        <p:spPr>
          <a:xfrm>
            <a:off x="3836504" y="1778358"/>
            <a:ext cx="7319175" cy="2214958"/>
          </a:xfrm>
        </p:spPr>
        <p:txBody>
          <a:bodyPr>
            <a:normAutofit/>
          </a:bodyPr>
          <a:lstStyle/>
          <a:p>
            <a:r>
              <a:rPr lang="id-ID" sz="3600" b="1" u="sng"/>
              <a:t>Struktur Data</a:t>
            </a:r>
            <a:br>
              <a:rPr lang="id-ID" sz="5400" b="1"/>
            </a:br>
            <a:r>
              <a:rPr lang="id-ID" sz="5400" b="1"/>
              <a:t>Fungsi Rekursif</a:t>
            </a:r>
            <a:endParaRPr lang="en-ID" sz="5400" b="1"/>
          </a:p>
        </p:txBody>
      </p:sp>
      <p:sp>
        <p:nvSpPr>
          <p:cNvPr id="3" name="Subtitle 2">
            <a:extLst>
              <a:ext uri="{FF2B5EF4-FFF2-40B4-BE49-F238E27FC236}">
                <a16:creationId xmlns:a16="http://schemas.microsoft.com/office/drawing/2014/main" id="{72F78282-4CB8-451D-8B39-401F6C203E72}"/>
              </a:ext>
            </a:extLst>
          </p:cNvPr>
          <p:cNvSpPr>
            <a:spLocks noGrp="1"/>
          </p:cNvSpPr>
          <p:nvPr>
            <p:ph type="subTitle" idx="1"/>
          </p:nvPr>
        </p:nvSpPr>
        <p:spPr>
          <a:xfrm>
            <a:off x="1233981" y="4469688"/>
            <a:ext cx="7321946" cy="1143000"/>
          </a:xfrm>
        </p:spPr>
        <p:txBody>
          <a:bodyPr>
            <a:normAutofit/>
          </a:bodyPr>
          <a:lstStyle/>
          <a:p>
            <a:r>
              <a:rPr lang="id-ID" sz="1500"/>
              <a:t>Muhammad ‘ariful furqon s.pd., m.kom.</a:t>
            </a:r>
          </a:p>
          <a:p>
            <a:r>
              <a:rPr lang="id-ID" sz="1500"/>
              <a:t>Fakultas ilmu komputer</a:t>
            </a:r>
          </a:p>
          <a:p>
            <a:r>
              <a:rPr lang="id-ID" sz="1500"/>
              <a:t>Universitas jember</a:t>
            </a:r>
            <a:endParaRPr lang="en-ID" sz="1500"/>
          </a:p>
        </p:txBody>
      </p:sp>
      <p:pic>
        <p:nvPicPr>
          <p:cNvPr id="4" name="Picture 3" descr="Logo&#10;&#10;Description automatically generated">
            <a:extLst>
              <a:ext uri="{FF2B5EF4-FFF2-40B4-BE49-F238E27FC236}">
                <a16:creationId xmlns:a16="http://schemas.microsoft.com/office/drawing/2014/main" id="{3CEB500D-BCF0-41F7-A49D-B28B43907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81" y="1661094"/>
            <a:ext cx="2449486" cy="2449486"/>
          </a:xfrm>
          <a:prstGeom prst="rect">
            <a:avLst/>
          </a:prstGeom>
        </p:spPr>
      </p:pic>
    </p:spTree>
    <p:extLst>
      <p:ext uri="{BB962C8B-B14F-4D97-AF65-F5344CB8AC3E}">
        <p14:creationId xmlns:p14="http://schemas.microsoft.com/office/powerpoint/2010/main" val="27750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391F-870B-4977-AD03-EE1037BA4610}"/>
              </a:ext>
            </a:extLst>
          </p:cNvPr>
          <p:cNvSpPr>
            <a:spLocks noGrp="1"/>
          </p:cNvSpPr>
          <p:nvPr>
            <p:ph type="title"/>
          </p:nvPr>
        </p:nvSpPr>
        <p:spPr/>
        <p:txBody>
          <a:bodyPr/>
          <a:lstStyle/>
          <a:p>
            <a:r>
              <a:rPr lang="en-ID" err="1"/>
              <a:t>Fungsi</a:t>
            </a:r>
            <a:r>
              <a:rPr lang="en-ID"/>
              <a:t> Rekursif</a:t>
            </a:r>
            <a:endParaRPr lang="en-ID" dirty="0"/>
          </a:p>
        </p:txBody>
      </p:sp>
      <p:sp>
        <p:nvSpPr>
          <p:cNvPr id="3" name="Content Placeholder 2">
            <a:extLst>
              <a:ext uri="{FF2B5EF4-FFF2-40B4-BE49-F238E27FC236}">
                <a16:creationId xmlns:a16="http://schemas.microsoft.com/office/drawing/2014/main" id="{38C4C6B7-418A-4ED7-9E02-47DB8B7218C6}"/>
              </a:ext>
            </a:extLst>
          </p:cNvPr>
          <p:cNvSpPr>
            <a:spLocks noGrp="1"/>
          </p:cNvSpPr>
          <p:nvPr>
            <p:ph idx="1"/>
          </p:nvPr>
        </p:nvSpPr>
        <p:spPr/>
        <p:txBody>
          <a:bodyPr>
            <a:normAutofit/>
          </a:bodyPr>
          <a:lstStyle/>
          <a:p>
            <a:r>
              <a:rPr lang="en-ID" sz="2400" dirty="0" err="1"/>
              <a:t>Fungsi</a:t>
            </a:r>
            <a:r>
              <a:rPr lang="en-ID" sz="2400" dirty="0"/>
              <a:t> yang </a:t>
            </a:r>
            <a:r>
              <a:rPr lang="en-ID" sz="2400" dirty="0" err="1"/>
              <a:t>memanggil</a:t>
            </a:r>
            <a:r>
              <a:rPr lang="en-ID" sz="2400" dirty="0"/>
              <a:t> </a:t>
            </a:r>
            <a:r>
              <a:rPr lang="en-ID" sz="2400" dirty="0" err="1"/>
              <a:t>dirinya</a:t>
            </a:r>
            <a:r>
              <a:rPr lang="en-ID" sz="2400" dirty="0"/>
              <a:t> </a:t>
            </a:r>
            <a:r>
              <a:rPr lang="en-ID" sz="2400" dirty="0" err="1"/>
              <a:t>sendiri</a:t>
            </a:r>
            <a:endParaRPr lang="en-ID" sz="2400" dirty="0"/>
          </a:p>
          <a:p>
            <a:r>
              <a:rPr lang="id-ID" sz="2400"/>
              <a:t>Fungsi</a:t>
            </a:r>
            <a:r>
              <a:rPr lang="en-ID" sz="2400"/>
              <a:t> </a:t>
            </a:r>
            <a:r>
              <a:rPr lang="en-ID" sz="2400" dirty="0"/>
              <a:t>F </a:t>
            </a:r>
            <a:r>
              <a:rPr lang="en-ID" sz="2400" dirty="0" err="1"/>
              <a:t>disebut</a:t>
            </a:r>
            <a:r>
              <a:rPr lang="en-ID" sz="2400" dirty="0"/>
              <a:t> </a:t>
            </a:r>
            <a:r>
              <a:rPr lang="en-ID" sz="2400" dirty="0" err="1"/>
              <a:t>rekursif</a:t>
            </a:r>
            <a:r>
              <a:rPr lang="en-ID" sz="2400" dirty="0"/>
              <a:t> </a:t>
            </a:r>
            <a:r>
              <a:rPr lang="en-ID" sz="2400" dirty="0" err="1"/>
              <a:t>jika</a:t>
            </a:r>
            <a:endParaRPr lang="en-ID" sz="2400" dirty="0"/>
          </a:p>
          <a:p>
            <a:pPr marL="534988" lvl="1" indent="-334963">
              <a:buFont typeface="Wingdings" panose="05000000000000000000" pitchFamily="2" charset="2"/>
              <a:buChar char="ü"/>
            </a:pPr>
            <a:r>
              <a:rPr lang="en-ID" sz="2400" dirty="0"/>
              <a:t>Di </a:t>
            </a:r>
            <a:r>
              <a:rPr lang="en-ID" sz="2400" dirty="0" err="1"/>
              <a:t>bagian</a:t>
            </a:r>
            <a:r>
              <a:rPr lang="en-ID" sz="2400" dirty="0"/>
              <a:t> badan F </a:t>
            </a:r>
            <a:r>
              <a:rPr lang="en-ID" sz="2400" dirty="0" err="1"/>
              <a:t>ada</a:t>
            </a:r>
            <a:r>
              <a:rPr lang="en-ID" sz="2400" dirty="0"/>
              <a:t> </a:t>
            </a:r>
            <a:r>
              <a:rPr lang="en-ID" sz="2400" dirty="0" err="1"/>
              <a:t>pemanggilan</a:t>
            </a:r>
            <a:r>
              <a:rPr lang="en-ID" sz="2400" dirty="0"/>
              <a:t> </a:t>
            </a:r>
            <a:r>
              <a:rPr lang="en-ID" sz="2400" dirty="0" err="1"/>
              <a:t>terhadap</a:t>
            </a:r>
            <a:r>
              <a:rPr lang="en-ID" sz="2400" dirty="0"/>
              <a:t> F</a:t>
            </a:r>
          </a:p>
          <a:p>
            <a:pPr marL="534988" lvl="1" indent="-334963">
              <a:buFont typeface="Wingdings" panose="05000000000000000000" pitchFamily="2" charset="2"/>
              <a:buChar char="ü"/>
            </a:pPr>
            <a:r>
              <a:rPr lang="en-ID" sz="2400" dirty="0"/>
              <a:t>Di </a:t>
            </a:r>
            <a:r>
              <a:rPr lang="en-ID" sz="2400" dirty="0" err="1"/>
              <a:t>bagian</a:t>
            </a:r>
            <a:r>
              <a:rPr lang="en-ID" sz="2400" dirty="0"/>
              <a:t> badan F </a:t>
            </a:r>
            <a:r>
              <a:rPr lang="en-ID" sz="2400" dirty="0" err="1"/>
              <a:t>ada</a:t>
            </a:r>
            <a:r>
              <a:rPr lang="en-ID" sz="2400" dirty="0"/>
              <a:t> </a:t>
            </a:r>
            <a:r>
              <a:rPr lang="en-ID" sz="2400" err="1"/>
              <a:t>pemanggilan</a:t>
            </a:r>
            <a:r>
              <a:rPr lang="en-ID" sz="2400"/>
              <a:t> </a:t>
            </a:r>
            <a:r>
              <a:rPr lang="id-ID" sz="2400"/>
              <a:t>fungsi</a:t>
            </a:r>
            <a:r>
              <a:rPr lang="en-ID" sz="2400"/>
              <a:t> </a:t>
            </a:r>
            <a:r>
              <a:rPr lang="en-ID" sz="2400" dirty="0"/>
              <a:t>G. Dan di badan G </a:t>
            </a:r>
            <a:r>
              <a:rPr lang="en-ID" sz="2400" dirty="0" err="1"/>
              <a:t>ada</a:t>
            </a:r>
            <a:r>
              <a:rPr lang="en-ID" sz="2400" dirty="0"/>
              <a:t> </a:t>
            </a:r>
            <a:r>
              <a:rPr lang="en-ID" sz="2400" dirty="0" err="1"/>
              <a:t>pemanggilan</a:t>
            </a:r>
            <a:r>
              <a:rPr lang="en-ID" sz="2400" dirty="0"/>
              <a:t> </a:t>
            </a:r>
            <a:r>
              <a:rPr lang="en-ID" sz="2400" dirty="0" err="1"/>
              <a:t>terhadap</a:t>
            </a:r>
            <a:r>
              <a:rPr lang="en-ID" sz="2400" dirty="0"/>
              <a:t> F</a:t>
            </a:r>
          </a:p>
        </p:txBody>
      </p:sp>
      <p:pic>
        <p:nvPicPr>
          <p:cNvPr id="4" name="Picture 3" descr="Logo&#10;&#10;Description automatically generated">
            <a:extLst>
              <a:ext uri="{FF2B5EF4-FFF2-40B4-BE49-F238E27FC236}">
                <a16:creationId xmlns:a16="http://schemas.microsoft.com/office/drawing/2014/main" id="{3072E05A-42EE-4916-8FF3-AAA732985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275269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788C-00E3-4000-B8A9-702659C283E7}"/>
              </a:ext>
            </a:extLst>
          </p:cNvPr>
          <p:cNvSpPr>
            <a:spLocks noGrp="1"/>
          </p:cNvSpPr>
          <p:nvPr>
            <p:ph type="title"/>
          </p:nvPr>
        </p:nvSpPr>
        <p:spPr/>
        <p:txBody>
          <a:bodyPr>
            <a:normAutofit/>
          </a:bodyPr>
          <a:lstStyle/>
          <a:p>
            <a:r>
              <a:rPr lang="id-ID" sz="4400"/>
              <a:t>Fungsi Rekursif : </a:t>
            </a:r>
            <a:r>
              <a:rPr lang="id-ID" sz="4400" i="1"/>
              <a:t>Direct Call</a:t>
            </a:r>
            <a:endParaRPr lang="en-ID" sz="4400" i="1"/>
          </a:p>
        </p:txBody>
      </p:sp>
      <p:grpSp>
        <p:nvGrpSpPr>
          <p:cNvPr id="4" name="Group 3">
            <a:extLst>
              <a:ext uri="{FF2B5EF4-FFF2-40B4-BE49-F238E27FC236}">
                <a16:creationId xmlns:a16="http://schemas.microsoft.com/office/drawing/2014/main" id="{3630C7E8-0A57-40FB-AE36-B2DF2271424C}"/>
              </a:ext>
            </a:extLst>
          </p:cNvPr>
          <p:cNvGrpSpPr>
            <a:grpSpLocks/>
          </p:cNvGrpSpPr>
          <p:nvPr/>
        </p:nvGrpSpPr>
        <p:grpSpPr bwMode="auto">
          <a:xfrm>
            <a:off x="3149823" y="3215641"/>
            <a:ext cx="1981200" cy="1295400"/>
            <a:chOff x="288" y="3360"/>
            <a:chExt cx="864" cy="384"/>
          </a:xfrm>
        </p:grpSpPr>
        <p:sp>
          <p:nvSpPr>
            <p:cNvPr id="5" name="Text Box 4">
              <a:extLst>
                <a:ext uri="{FF2B5EF4-FFF2-40B4-BE49-F238E27FC236}">
                  <a16:creationId xmlns:a16="http://schemas.microsoft.com/office/drawing/2014/main" id="{8BB05B15-E659-415F-9F47-EBC294F3C5B0}"/>
                </a:ext>
              </a:extLst>
            </p:cNvPr>
            <p:cNvSpPr txBox="1">
              <a:spLocks noChangeArrowheads="1"/>
            </p:cNvSpPr>
            <p:nvPr/>
          </p:nvSpPr>
          <p:spPr bwMode="auto">
            <a:xfrm>
              <a:off x="288" y="3456"/>
              <a:ext cx="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a:latin typeface="Tahoma" panose="020B0604030504040204" pitchFamily="34" charset="0"/>
                </a:rPr>
                <a:t>function</a:t>
              </a:r>
            </a:p>
          </p:txBody>
        </p:sp>
        <p:cxnSp>
          <p:nvCxnSpPr>
            <p:cNvPr id="6" name="AutoShape 5">
              <a:extLst>
                <a:ext uri="{FF2B5EF4-FFF2-40B4-BE49-F238E27FC236}">
                  <a16:creationId xmlns:a16="http://schemas.microsoft.com/office/drawing/2014/main" id="{2850F7CF-8050-42E3-9361-31CEA5C7370F}"/>
                </a:ext>
              </a:extLst>
            </p:cNvPr>
            <p:cNvCxnSpPr>
              <a:cxnSpLocks noChangeShapeType="1"/>
              <a:endCxn id="5" idx="2"/>
            </p:cNvCxnSpPr>
            <p:nvPr/>
          </p:nvCxnSpPr>
          <p:spPr bwMode="auto">
            <a:xfrm rot="5400000">
              <a:off x="552" y="3528"/>
              <a:ext cx="384" cy="48"/>
            </a:xfrm>
            <a:prstGeom prst="curvedConnector5">
              <a:avLst>
                <a:gd name="adj1" fmla="val -69273"/>
                <a:gd name="adj2" fmla="val -1804167"/>
                <a:gd name="adj3" fmla="val 20572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pic>
        <p:nvPicPr>
          <p:cNvPr id="22" name="Picture 21" descr="Logo&#10;&#10;Description automatically generated">
            <a:extLst>
              <a:ext uri="{FF2B5EF4-FFF2-40B4-BE49-F238E27FC236}">
                <a16:creationId xmlns:a16="http://schemas.microsoft.com/office/drawing/2014/main" id="{16ADF01A-C522-4A46-87E6-98C5563E3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graphicFrame>
        <p:nvGraphicFramePr>
          <p:cNvPr id="23" name="Table 22">
            <a:extLst>
              <a:ext uri="{FF2B5EF4-FFF2-40B4-BE49-F238E27FC236}">
                <a16:creationId xmlns:a16="http://schemas.microsoft.com/office/drawing/2014/main" id="{5BAA323E-4038-44CD-9B41-A898D62931F2}"/>
              </a:ext>
            </a:extLst>
          </p:cNvPr>
          <p:cNvGraphicFramePr>
            <a:graphicFrameLocks noGrp="1"/>
          </p:cNvGraphicFramePr>
          <p:nvPr>
            <p:extLst>
              <p:ext uri="{D42A27DB-BD31-4B8C-83A1-F6EECF244321}">
                <p14:modId xmlns:p14="http://schemas.microsoft.com/office/powerpoint/2010/main" val="2667498457"/>
              </p:ext>
            </p:extLst>
          </p:nvPr>
        </p:nvGraphicFramePr>
        <p:xfrm>
          <a:off x="6702962" y="3403919"/>
          <a:ext cx="3467979" cy="1188720"/>
        </p:xfrm>
        <a:graphic>
          <a:graphicData uri="http://schemas.openxmlformats.org/drawingml/2006/table">
            <a:tbl>
              <a:tblPr firstRow="1" bandRow="1">
                <a:tableStyleId>{2D5ABB26-0587-4C30-8999-92F81FD0307C}</a:tableStyleId>
              </a:tblPr>
              <a:tblGrid>
                <a:gridCol w="471561">
                  <a:extLst>
                    <a:ext uri="{9D8B030D-6E8A-4147-A177-3AD203B41FA5}">
                      <a16:colId xmlns:a16="http://schemas.microsoft.com/office/drawing/2014/main" val="959058876"/>
                    </a:ext>
                  </a:extLst>
                </a:gridCol>
                <a:gridCol w="2996418">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ID" sz="1800" b="0" kern="1200">
                          <a:solidFill>
                            <a:srgbClr val="2683C6"/>
                          </a:solidFill>
                          <a:effectLst/>
                          <a:latin typeface="Courier New" panose="02070309020205020404" pitchFamily="49" charset="0"/>
                          <a:ea typeface="+mn-ea"/>
                          <a:cs typeface="Courier New" panose="02070309020205020404" pitchFamily="49" charset="0"/>
                        </a:rPr>
                        <a:t>def </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fungsi():</a:t>
                      </a:r>
                    </a:p>
                    <a:p>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p>
                    <a:p>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fungsi()</a:t>
                      </a:r>
                    </a:p>
                    <a:p>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spTree>
    <p:extLst>
      <p:ext uri="{BB962C8B-B14F-4D97-AF65-F5344CB8AC3E}">
        <p14:creationId xmlns:p14="http://schemas.microsoft.com/office/powerpoint/2010/main" val="66878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788C-00E3-4000-B8A9-702659C283E7}"/>
              </a:ext>
            </a:extLst>
          </p:cNvPr>
          <p:cNvSpPr>
            <a:spLocks noGrp="1"/>
          </p:cNvSpPr>
          <p:nvPr>
            <p:ph type="title"/>
          </p:nvPr>
        </p:nvSpPr>
        <p:spPr/>
        <p:txBody>
          <a:bodyPr>
            <a:normAutofit/>
          </a:bodyPr>
          <a:lstStyle/>
          <a:p>
            <a:r>
              <a:rPr lang="id-ID" sz="4400"/>
              <a:t>Fungsi Rekursif : </a:t>
            </a:r>
            <a:r>
              <a:rPr lang="id-ID" sz="4400" i="1"/>
              <a:t>Indirect Call</a:t>
            </a:r>
            <a:endParaRPr lang="en-ID" sz="4400" i="1"/>
          </a:p>
        </p:txBody>
      </p:sp>
      <p:pic>
        <p:nvPicPr>
          <p:cNvPr id="8" name="Picture 7" descr="Logo&#10;&#10;Description automatically generated">
            <a:extLst>
              <a:ext uri="{FF2B5EF4-FFF2-40B4-BE49-F238E27FC236}">
                <a16:creationId xmlns:a16="http://schemas.microsoft.com/office/drawing/2014/main" id="{949799F3-7402-433F-8ABA-5FEC90B8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grpSp>
        <p:nvGrpSpPr>
          <p:cNvPr id="23" name="Group 17">
            <a:extLst>
              <a:ext uri="{FF2B5EF4-FFF2-40B4-BE49-F238E27FC236}">
                <a16:creationId xmlns:a16="http://schemas.microsoft.com/office/drawing/2014/main" id="{92A7ABE1-5032-45B2-980F-D875ADE7FF5D}"/>
              </a:ext>
            </a:extLst>
          </p:cNvPr>
          <p:cNvGrpSpPr>
            <a:grpSpLocks/>
          </p:cNvGrpSpPr>
          <p:nvPr/>
        </p:nvGrpSpPr>
        <p:grpSpPr bwMode="auto">
          <a:xfrm>
            <a:off x="1007644" y="2900109"/>
            <a:ext cx="4399671" cy="2030617"/>
            <a:chOff x="144" y="1296"/>
            <a:chExt cx="1872" cy="864"/>
          </a:xfrm>
        </p:grpSpPr>
        <p:sp>
          <p:nvSpPr>
            <p:cNvPr id="24" name="Text Box 3">
              <a:extLst>
                <a:ext uri="{FF2B5EF4-FFF2-40B4-BE49-F238E27FC236}">
                  <a16:creationId xmlns:a16="http://schemas.microsoft.com/office/drawing/2014/main" id="{2063AE1F-BAFB-42F3-8462-6DED3BF3353E}"/>
                </a:ext>
              </a:extLst>
            </p:cNvPr>
            <p:cNvSpPr txBox="1">
              <a:spLocks noChangeArrowheads="1"/>
            </p:cNvSpPr>
            <p:nvPr/>
          </p:nvSpPr>
          <p:spPr bwMode="auto">
            <a:xfrm>
              <a:off x="144" y="129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FontTx/>
                <a:buNone/>
              </a:pPr>
              <a:r>
                <a:rPr lang="en-US" altLang="en-US">
                  <a:latin typeface="Tahoma" panose="020B0604030504040204" pitchFamily="34" charset="0"/>
                </a:rPr>
                <a:t>f</a:t>
              </a:r>
              <a:r>
                <a:rPr lang="en-US" altLang="en-US" baseline="30000">
                  <a:latin typeface="Tahoma" panose="020B0604030504040204" pitchFamily="34" charset="0"/>
                </a:rPr>
                <a:t>1</a:t>
              </a:r>
            </a:p>
          </p:txBody>
        </p:sp>
        <p:sp>
          <p:nvSpPr>
            <p:cNvPr id="25" name="Text Box 4">
              <a:extLst>
                <a:ext uri="{FF2B5EF4-FFF2-40B4-BE49-F238E27FC236}">
                  <a16:creationId xmlns:a16="http://schemas.microsoft.com/office/drawing/2014/main" id="{9A17F91E-4073-4ED4-8BED-E6D293D72798}"/>
                </a:ext>
              </a:extLst>
            </p:cNvPr>
            <p:cNvSpPr txBox="1">
              <a:spLocks noChangeArrowheads="1"/>
            </p:cNvSpPr>
            <p:nvPr/>
          </p:nvSpPr>
          <p:spPr bwMode="auto">
            <a:xfrm>
              <a:off x="1440" y="187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50000"/>
                </a:spcBef>
                <a:buFontTx/>
                <a:buNone/>
              </a:pPr>
              <a:r>
                <a:rPr lang="en-US" altLang="en-US">
                  <a:latin typeface="Tahoma" panose="020B0604030504040204" pitchFamily="34" charset="0"/>
                </a:rPr>
                <a:t>f</a:t>
              </a:r>
              <a:r>
                <a:rPr lang="en-US" altLang="en-US" baseline="30000">
                  <a:latin typeface="Tahoma" panose="020B0604030504040204" pitchFamily="34" charset="0"/>
                </a:rPr>
                <a:t>2</a:t>
              </a:r>
            </a:p>
          </p:txBody>
        </p:sp>
        <p:cxnSp>
          <p:nvCxnSpPr>
            <p:cNvPr id="26" name="AutoShape 5">
              <a:extLst>
                <a:ext uri="{FF2B5EF4-FFF2-40B4-BE49-F238E27FC236}">
                  <a16:creationId xmlns:a16="http://schemas.microsoft.com/office/drawing/2014/main" id="{DF5EB732-7F7F-4515-9AAD-395E113D0980}"/>
                </a:ext>
              </a:extLst>
            </p:cNvPr>
            <p:cNvCxnSpPr>
              <a:cxnSpLocks noChangeShapeType="1"/>
              <a:stCxn id="24" idx="0"/>
              <a:endCxn id="25" idx="3"/>
            </p:cNvCxnSpPr>
            <p:nvPr/>
          </p:nvCxnSpPr>
          <p:spPr bwMode="auto">
            <a:xfrm rot="5400000" flipV="1">
              <a:off x="864" y="864"/>
              <a:ext cx="720" cy="1584"/>
            </a:xfrm>
            <a:prstGeom prst="curvedConnector4">
              <a:avLst>
                <a:gd name="adj1" fmla="val -20000"/>
                <a:gd name="adj2" fmla="val 10909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cxnSp>
        <p:nvCxnSpPr>
          <p:cNvPr id="27" name="AutoShape 6">
            <a:extLst>
              <a:ext uri="{FF2B5EF4-FFF2-40B4-BE49-F238E27FC236}">
                <a16:creationId xmlns:a16="http://schemas.microsoft.com/office/drawing/2014/main" id="{0351214A-A52D-4565-9288-D749CD4C787E}"/>
              </a:ext>
            </a:extLst>
          </p:cNvPr>
          <p:cNvCxnSpPr>
            <a:cxnSpLocks noChangeShapeType="1"/>
            <a:stCxn id="25" idx="2"/>
            <a:endCxn id="24" idx="2"/>
          </p:cNvCxnSpPr>
          <p:nvPr/>
        </p:nvCxnSpPr>
        <p:spPr bwMode="auto">
          <a:xfrm rot="5400000" flipH="1">
            <a:off x="2530607" y="2730891"/>
            <a:ext cx="1353745" cy="3045926"/>
          </a:xfrm>
          <a:prstGeom prst="curvedConnector3">
            <a:avLst>
              <a:gd name="adj1" fmla="val -1688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30" name="Table 29">
            <a:extLst>
              <a:ext uri="{FF2B5EF4-FFF2-40B4-BE49-F238E27FC236}">
                <a16:creationId xmlns:a16="http://schemas.microsoft.com/office/drawing/2014/main" id="{03B7DE8D-E64D-4032-B062-34B9622BCAFC}"/>
              </a:ext>
            </a:extLst>
          </p:cNvPr>
          <p:cNvGraphicFramePr>
            <a:graphicFrameLocks noGrp="1"/>
          </p:cNvGraphicFramePr>
          <p:nvPr>
            <p:extLst>
              <p:ext uri="{D42A27DB-BD31-4B8C-83A1-F6EECF244321}">
                <p14:modId xmlns:p14="http://schemas.microsoft.com/office/powerpoint/2010/main" val="87570286"/>
              </p:ext>
            </p:extLst>
          </p:nvPr>
        </p:nvGraphicFramePr>
        <p:xfrm>
          <a:off x="6784686" y="2919046"/>
          <a:ext cx="3467979" cy="2011680"/>
        </p:xfrm>
        <a:graphic>
          <a:graphicData uri="http://schemas.openxmlformats.org/drawingml/2006/table">
            <a:tbl>
              <a:tblPr firstRow="1" bandRow="1">
                <a:tableStyleId>{2D5ABB26-0587-4C30-8999-92F81FD0307C}</a:tableStyleId>
              </a:tblPr>
              <a:tblGrid>
                <a:gridCol w="471561">
                  <a:extLst>
                    <a:ext uri="{9D8B030D-6E8A-4147-A177-3AD203B41FA5}">
                      <a16:colId xmlns:a16="http://schemas.microsoft.com/office/drawing/2014/main" val="959058876"/>
                    </a:ext>
                  </a:extLst>
                </a:gridCol>
                <a:gridCol w="2996418">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p>
                      <a:pPr algn="ctr"/>
                      <a:r>
                        <a:rPr lang="id-ID" sz="1800">
                          <a:latin typeface="Courier New" panose="02070309020205020404" pitchFamily="49" charset="0"/>
                          <a:cs typeface="Courier New" panose="02070309020205020404" pitchFamily="49" charset="0"/>
                        </a:rPr>
                        <a:t>6</a:t>
                      </a:r>
                    </a:p>
                    <a:p>
                      <a:pPr algn="ctr"/>
                      <a:r>
                        <a:rPr lang="id-ID" sz="180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ID" sz="1800" b="0" kern="1200">
                          <a:solidFill>
                            <a:srgbClr val="2683C6"/>
                          </a:solidFill>
                          <a:effectLst/>
                          <a:latin typeface="Courier New" panose="02070309020205020404" pitchFamily="49" charset="0"/>
                          <a:ea typeface="+mn-ea"/>
                          <a:cs typeface="Courier New" panose="02070309020205020404" pitchFamily="49" charset="0"/>
                        </a:rPr>
                        <a:t>def </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fun</a:t>
                      </a:r>
                      <a:r>
                        <a:rPr lang="id-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gsi</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1():</a:t>
                      </a:r>
                    </a:p>
                    <a:p>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fun</a:t>
                      </a:r>
                      <a:r>
                        <a:rPr lang="id-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gsi</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2()</a:t>
                      </a:r>
                    </a:p>
                    <a:p>
                      <a:endParaRPr lang="en-ID" sz="1800" b="0" kern="1200">
                        <a:solidFill>
                          <a:srgbClr val="2683C6"/>
                        </a:solidFill>
                        <a:effectLst/>
                        <a:latin typeface="Courier New" panose="02070309020205020404" pitchFamily="49" charset="0"/>
                        <a:ea typeface="+mn-ea"/>
                        <a:cs typeface="Courier New" panose="02070309020205020404" pitchFamily="49" charset="0"/>
                      </a:endParaRPr>
                    </a:p>
                    <a:p>
                      <a:r>
                        <a:rPr lang="en-ID" sz="1800" b="0" kern="1200">
                          <a:solidFill>
                            <a:srgbClr val="2683C6"/>
                          </a:solidFill>
                          <a:effectLst/>
                          <a:latin typeface="Courier New" panose="02070309020205020404" pitchFamily="49" charset="0"/>
                          <a:ea typeface="+mn-ea"/>
                          <a:cs typeface="Courier New" panose="02070309020205020404" pitchFamily="49" charset="0"/>
                        </a:rPr>
                        <a:t>def </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fun</a:t>
                      </a:r>
                      <a:r>
                        <a:rPr lang="id-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gsi</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2():</a:t>
                      </a:r>
                    </a:p>
                    <a:p>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fun</a:t>
                      </a:r>
                      <a:r>
                        <a:rPr lang="id-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gsi</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1()</a:t>
                      </a:r>
                    </a:p>
                    <a:p>
                      <a:endPar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p>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fun</a:t>
                      </a:r>
                      <a:r>
                        <a:rPr lang="id-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gsi</a:t>
                      </a:r>
                      <a:r>
                        <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spTree>
    <p:extLst>
      <p:ext uri="{BB962C8B-B14F-4D97-AF65-F5344CB8AC3E}">
        <p14:creationId xmlns:p14="http://schemas.microsoft.com/office/powerpoint/2010/main" val="22795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391F-870B-4977-AD03-EE1037BA4610}"/>
              </a:ext>
            </a:extLst>
          </p:cNvPr>
          <p:cNvSpPr>
            <a:spLocks noGrp="1"/>
          </p:cNvSpPr>
          <p:nvPr>
            <p:ph type="title"/>
          </p:nvPr>
        </p:nvSpPr>
        <p:spPr/>
        <p:txBody>
          <a:bodyPr/>
          <a:lstStyle/>
          <a:p>
            <a:r>
              <a:rPr lang="en-ID" err="1"/>
              <a:t>Fungsi</a:t>
            </a:r>
            <a:r>
              <a:rPr lang="en-ID"/>
              <a:t> Rekursif</a:t>
            </a:r>
            <a:endParaRPr lang="en-ID" dirty="0"/>
          </a:p>
        </p:txBody>
      </p:sp>
      <p:sp>
        <p:nvSpPr>
          <p:cNvPr id="3" name="Content Placeholder 2">
            <a:extLst>
              <a:ext uri="{FF2B5EF4-FFF2-40B4-BE49-F238E27FC236}">
                <a16:creationId xmlns:a16="http://schemas.microsoft.com/office/drawing/2014/main" id="{38C4C6B7-418A-4ED7-9E02-47DB8B7218C6}"/>
              </a:ext>
            </a:extLst>
          </p:cNvPr>
          <p:cNvSpPr>
            <a:spLocks noGrp="1"/>
          </p:cNvSpPr>
          <p:nvPr>
            <p:ph idx="1"/>
          </p:nvPr>
        </p:nvSpPr>
        <p:spPr>
          <a:xfrm>
            <a:off x="1097280" y="1845733"/>
            <a:ext cx="10058400" cy="4344051"/>
          </a:xfrm>
        </p:spPr>
        <p:txBody>
          <a:bodyPr>
            <a:normAutofit/>
          </a:bodyPr>
          <a:lstStyle/>
          <a:p>
            <a:r>
              <a:rPr lang="en-ID" sz="2400"/>
              <a:t>Ada </a:t>
            </a:r>
            <a:r>
              <a:rPr lang="id-ID" sz="2400"/>
              <a:t>beberapa </a:t>
            </a:r>
            <a:r>
              <a:rPr lang="en-ID" sz="2400"/>
              <a:t>jenis </a:t>
            </a:r>
            <a:r>
              <a:rPr lang="en-ID" sz="2400" dirty="0" err="1"/>
              <a:t>permasalahan</a:t>
            </a:r>
            <a:r>
              <a:rPr lang="en-ID" sz="2400" dirty="0"/>
              <a:t> yang </a:t>
            </a:r>
            <a:r>
              <a:rPr lang="en-ID" sz="2400" dirty="0" err="1"/>
              <a:t>cocok</a:t>
            </a:r>
            <a:r>
              <a:rPr lang="en-ID" sz="2400" dirty="0"/>
              <a:t> </a:t>
            </a:r>
            <a:r>
              <a:rPr lang="en-ID" sz="2400" dirty="0" err="1"/>
              <a:t>diselesaikan</a:t>
            </a:r>
            <a:r>
              <a:rPr lang="en-ID" sz="2400" dirty="0"/>
              <a:t> </a:t>
            </a:r>
            <a:r>
              <a:rPr lang="en-ID" sz="2400" err="1"/>
              <a:t>secara</a:t>
            </a:r>
            <a:r>
              <a:rPr lang="en-ID" sz="2400"/>
              <a:t> rekursif</a:t>
            </a:r>
            <a:r>
              <a:rPr lang="id-ID" sz="2400"/>
              <a:t> :</a:t>
            </a:r>
            <a:endParaRPr lang="en-ID" sz="2400" dirty="0"/>
          </a:p>
          <a:p>
            <a:pPr marL="542925" lvl="1" indent="-342900">
              <a:buFont typeface="Wingdings" panose="05000000000000000000" pitchFamily="2" charset="2"/>
              <a:buChar char="ü"/>
            </a:pPr>
            <a:r>
              <a:rPr lang="en-ID" sz="2400"/>
              <a:t>Dengan </a:t>
            </a:r>
            <a:r>
              <a:rPr lang="id-ID" sz="2400"/>
              <a:t>menggunakan </a:t>
            </a:r>
            <a:r>
              <a:rPr lang="en-ID" sz="2400"/>
              <a:t>rekursif kode</a:t>
            </a:r>
            <a:r>
              <a:rPr lang="id-ID" sz="2400"/>
              <a:t> akan</a:t>
            </a:r>
            <a:r>
              <a:rPr lang="en-ID" sz="2400"/>
              <a:t> </a:t>
            </a:r>
            <a:r>
              <a:rPr lang="en-ID" sz="2400" dirty="0" err="1"/>
              <a:t>menjadi</a:t>
            </a:r>
            <a:r>
              <a:rPr lang="en-ID" sz="2400" dirty="0"/>
              <a:t> </a:t>
            </a:r>
            <a:r>
              <a:rPr lang="en-ID" sz="2400" dirty="0" err="1"/>
              <a:t>sederhana</a:t>
            </a:r>
            <a:r>
              <a:rPr lang="en-ID" sz="2400" dirty="0"/>
              <a:t> dan </a:t>
            </a:r>
            <a:r>
              <a:rPr lang="en-ID" sz="2400" dirty="0" err="1"/>
              <a:t>singkat</a:t>
            </a:r>
            <a:endParaRPr lang="en-ID" sz="2400" dirty="0"/>
          </a:p>
          <a:p>
            <a:pPr marL="542925" lvl="1" indent="-342900">
              <a:buFont typeface="Wingdings" panose="05000000000000000000" pitchFamily="2" charset="2"/>
              <a:buChar char="ü"/>
            </a:pPr>
            <a:r>
              <a:rPr lang="en-ID" sz="2400" dirty="0" err="1"/>
              <a:t>Versi</a:t>
            </a:r>
            <a:r>
              <a:rPr lang="en-ID" sz="2400" dirty="0"/>
              <a:t> </a:t>
            </a:r>
            <a:r>
              <a:rPr lang="en-ID" sz="2400" dirty="0" err="1"/>
              <a:t>iteratifnya</a:t>
            </a:r>
            <a:r>
              <a:rPr lang="en-ID" sz="2400" dirty="0"/>
              <a:t> </a:t>
            </a:r>
            <a:r>
              <a:rPr lang="en-ID" sz="2400" dirty="0" err="1"/>
              <a:t>sangat</a:t>
            </a:r>
            <a:r>
              <a:rPr lang="en-ID" sz="2400" dirty="0"/>
              <a:t> </a:t>
            </a:r>
            <a:r>
              <a:rPr lang="en-ID" sz="2400" dirty="0" err="1"/>
              <a:t>kompleks</a:t>
            </a:r>
            <a:endParaRPr lang="en-ID" sz="2400" dirty="0"/>
          </a:p>
          <a:p>
            <a:pPr marL="542925" lvl="1" indent="-342900">
              <a:buFont typeface="Wingdings" panose="05000000000000000000" pitchFamily="2" charset="2"/>
              <a:buChar char="ü"/>
            </a:pPr>
            <a:r>
              <a:rPr lang="en-ID" sz="2400" dirty="0" err="1"/>
              <a:t>Contoh</a:t>
            </a:r>
            <a:r>
              <a:rPr lang="en-ID" sz="2400" dirty="0"/>
              <a:t> :</a:t>
            </a:r>
            <a:r>
              <a:rPr lang="en-ID" sz="2400" dirty="0">
                <a:solidFill>
                  <a:srgbClr val="2683C6"/>
                </a:solidFill>
              </a:rPr>
              <a:t> tower </a:t>
            </a:r>
            <a:r>
              <a:rPr lang="en-ID" sz="2400">
                <a:solidFill>
                  <a:srgbClr val="2683C6"/>
                </a:solidFill>
              </a:rPr>
              <a:t>of Hanoi</a:t>
            </a:r>
            <a:endParaRPr lang="id-ID" sz="2400">
              <a:solidFill>
                <a:srgbClr val="2683C6"/>
              </a:solidFill>
            </a:endParaRPr>
          </a:p>
          <a:p>
            <a:pPr marL="200025" lvl="1" indent="0">
              <a:buNone/>
            </a:pPr>
            <a:endParaRPr lang="id-ID" sz="2400">
              <a:solidFill>
                <a:srgbClr val="2683C6"/>
              </a:solidFill>
            </a:endParaRPr>
          </a:p>
          <a:p>
            <a:pPr marL="200025" lvl="1" indent="0">
              <a:buNone/>
            </a:pPr>
            <a:endParaRPr lang="id-ID" sz="2400">
              <a:solidFill>
                <a:srgbClr val="2683C6"/>
              </a:solidFill>
            </a:endParaRPr>
          </a:p>
          <a:p>
            <a:pPr marL="200025" lvl="1" indent="0">
              <a:buNone/>
            </a:pPr>
            <a:endParaRPr lang="en-ID" sz="2400" dirty="0">
              <a:solidFill>
                <a:srgbClr val="2683C6"/>
              </a:solidFill>
            </a:endParaRPr>
          </a:p>
          <a:p>
            <a:pPr marL="0" indent="0">
              <a:buNone/>
            </a:pPr>
            <a:r>
              <a:rPr lang="id-ID" sz="4000" b="1">
                <a:solidFill>
                  <a:srgbClr val="FF0000"/>
                </a:solidFill>
                <a:sym typeface="Wingdings" panose="05000000000000000000" pitchFamily="2" charset="2"/>
              </a:rPr>
              <a:t></a:t>
            </a:r>
            <a:r>
              <a:rPr lang="id-ID" sz="2400"/>
              <a:t> </a:t>
            </a:r>
            <a:r>
              <a:rPr lang="en-ID" sz="2400"/>
              <a:t>Fungsi </a:t>
            </a:r>
            <a:r>
              <a:rPr lang="en-ID" sz="2400" dirty="0" err="1"/>
              <a:t>rekursif</a:t>
            </a:r>
            <a:r>
              <a:rPr lang="en-ID" sz="2400" dirty="0"/>
              <a:t> </a:t>
            </a:r>
            <a:r>
              <a:rPr lang="en-ID" sz="2400" dirty="0" err="1"/>
              <a:t>umumnya</a:t>
            </a:r>
            <a:r>
              <a:rPr lang="en-ID" sz="2400" dirty="0"/>
              <a:t> </a:t>
            </a:r>
            <a:r>
              <a:rPr lang="en-ID" sz="2400" dirty="0" err="1"/>
              <a:t>membutuhkan</a:t>
            </a:r>
            <a:r>
              <a:rPr lang="en-ID" sz="2400" dirty="0"/>
              <a:t> </a:t>
            </a:r>
            <a:r>
              <a:rPr lang="en-ID" sz="2400" dirty="0" err="1"/>
              <a:t>memori</a:t>
            </a:r>
            <a:r>
              <a:rPr lang="en-ID" sz="2400" dirty="0"/>
              <a:t> </a:t>
            </a:r>
            <a:r>
              <a:rPr lang="en-ID" sz="2400" dirty="0" err="1"/>
              <a:t>lebih</a:t>
            </a:r>
            <a:r>
              <a:rPr lang="en-ID" sz="2400" dirty="0"/>
              <a:t> </a:t>
            </a:r>
            <a:r>
              <a:rPr lang="en-ID" sz="2400" dirty="0" err="1"/>
              <a:t>banyak</a:t>
            </a:r>
            <a:endParaRPr lang="en-ID" sz="2400" dirty="0"/>
          </a:p>
          <a:p>
            <a:pPr marL="0" indent="0">
              <a:buNone/>
            </a:pPr>
            <a:r>
              <a:rPr lang="id-ID" sz="4000" b="1">
                <a:solidFill>
                  <a:srgbClr val="FF0000"/>
                </a:solidFill>
                <a:sym typeface="Wingdings" panose="05000000000000000000" pitchFamily="2" charset="2"/>
              </a:rPr>
              <a:t> </a:t>
            </a:r>
            <a:r>
              <a:rPr lang="en-ID" sz="2400"/>
              <a:t>Lebih </a:t>
            </a:r>
            <a:r>
              <a:rPr lang="en-ID" sz="2400" dirty="0" err="1"/>
              <a:t>sulit</a:t>
            </a:r>
            <a:r>
              <a:rPr lang="en-ID" sz="2400" dirty="0"/>
              <a:t> </a:t>
            </a:r>
            <a:r>
              <a:rPr lang="en-ID" sz="2400" dirty="0" err="1"/>
              <a:t>mentrace</a:t>
            </a:r>
            <a:r>
              <a:rPr lang="en-ID" sz="2400" dirty="0"/>
              <a:t> </a:t>
            </a:r>
            <a:r>
              <a:rPr lang="en-ID" sz="2400" dirty="0" err="1"/>
              <a:t>fungsi</a:t>
            </a:r>
            <a:r>
              <a:rPr lang="en-ID" sz="2400" dirty="0"/>
              <a:t> </a:t>
            </a:r>
            <a:r>
              <a:rPr lang="en-ID" sz="2400" dirty="0" err="1"/>
              <a:t>rekursif</a:t>
            </a:r>
            <a:r>
              <a:rPr lang="en-ID" sz="2400" dirty="0"/>
              <a:t> </a:t>
            </a:r>
            <a:r>
              <a:rPr lang="en-ID" sz="2400" dirty="0" err="1"/>
              <a:t>dibanding</a:t>
            </a:r>
            <a:r>
              <a:rPr lang="en-ID" sz="2400" dirty="0"/>
              <a:t> </a:t>
            </a:r>
            <a:r>
              <a:rPr lang="en-ID" sz="2400" dirty="0" err="1"/>
              <a:t>iteratif</a:t>
            </a:r>
            <a:r>
              <a:rPr lang="en-ID" sz="2400" dirty="0"/>
              <a:t> </a:t>
            </a:r>
          </a:p>
        </p:txBody>
      </p:sp>
      <p:pic>
        <p:nvPicPr>
          <p:cNvPr id="7" name="Picture 6">
            <a:extLst>
              <a:ext uri="{FF2B5EF4-FFF2-40B4-BE49-F238E27FC236}">
                <a16:creationId xmlns:a16="http://schemas.microsoft.com/office/drawing/2014/main" id="{060526F3-5F85-4A37-8913-7A70CB792C7F}"/>
              </a:ext>
            </a:extLst>
          </p:cNvPr>
          <p:cNvPicPr>
            <a:picLocks noChangeAspect="1"/>
          </p:cNvPicPr>
          <p:nvPr/>
        </p:nvPicPr>
        <p:blipFill>
          <a:blip r:embed="rId2"/>
          <a:stretch>
            <a:fillRect/>
          </a:stretch>
        </p:blipFill>
        <p:spPr>
          <a:xfrm>
            <a:off x="1649216" y="3429000"/>
            <a:ext cx="6276975" cy="1266825"/>
          </a:xfrm>
          <a:prstGeom prst="rect">
            <a:avLst/>
          </a:prstGeom>
        </p:spPr>
      </p:pic>
      <p:pic>
        <p:nvPicPr>
          <p:cNvPr id="9" name="Picture 8" descr="A picture containing indoor&#10;&#10;Description automatically generated">
            <a:extLst>
              <a:ext uri="{FF2B5EF4-FFF2-40B4-BE49-F238E27FC236}">
                <a16:creationId xmlns:a16="http://schemas.microsoft.com/office/drawing/2014/main" id="{0B00A40E-2436-4A0F-A267-F58348E55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887" y="3534601"/>
            <a:ext cx="3039793" cy="1337509"/>
          </a:xfrm>
          <a:prstGeom prst="rect">
            <a:avLst/>
          </a:prstGeom>
        </p:spPr>
      </p:pic>
      <p:pic>
        <p:nvPicPr>
          <p:cNvPr id="10" name="Picture 9" descr="Logo&#10;&#10;Description automatically generated">
            <a:extLst>
              <a:ext uri="{FF2B5EF4-FFF2-40B4-BE49-F238E27FC236}">
                <a16:creationId xmlns:a16="http://schemas.microsoft.com/office/drawing/2014/main" id="{42693267-DDE7-4364-A52B-0D72A9CC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110209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BC0C-C3A8-473A-9F4D-716229357D0A}"/>
              </a:ext>
            </a:extLst>
          </p:cNvPr>
          <p:cNvSpPr>
            <a:spLocks noGrp="1"/>
          </p:cNvSpPr>
          <p:nvPr>
            <p:ph type="title"/>
          </p:nvPr>
        </p:nvSpPr>
        <p:spPr/>
        <p:txBody>
          <a:bodyPr/>
          <a:lstStyle/>
          <a:p>
            <a:r>
              <a:rPr lang="en-ID" err="1"/>
              <a:t>Fungsi</a:t>
            </a:r>
            <a:r>
              <a:rPr lang="en-ID"/>
              <a:t> Rekursif</a:t>
            </a:r>
            <a:endParaRPr lang="en-ID" dirty="0"/>
          </a:p>
        </p:txBody>
      </p:sp>
      <p:sp>
        <p:nvSpPr>
          <p:cNvPr id="3" name="Content Placeholder 2">
            <a:extLst>
              <a:ext uri="{FF2B5EF4-FFF2-40B4-BE49-F238E27FC236}">
                <a16:creationId xmlns:a16="http://schemas.microsoft.com/office/drawing/2014/main" id="{70FB888D-671C-492C-9187-4C37B3025FF0}"/>
              </a:ext>
            </a:extLst>
          </p:cNvPr>
          <p:cNvSpPr>
            <a:spLocks noGrp="1"/>
          </p:cNvSpPr>
          <p:nvPr>
            <p:ph idx="1"/>
          </p:nvPr>
        </p:nvSpPr>
        <p:spPr/>
        <p:txBody>
          <a:bodyPr>
            <a:normAutofit/>
          </a:bodyPr>
          <a:lstStyle/>
          <a:p>
            <a:r>
              <a:rPr lang="en-ID" sz="2400" dirty="0" err="1"/>
              <a:t>Tidak</a:t>
            </a:r>
            <a:r>
              <a:rPr lang="en-ID" sz="2400" dirty="0"/>
              <a:t> </a:t>
            </a:r>
            <a:r>
              <a:rPr lang="en-ID" sz="2400" dirty="0" err="1"/>
              <a:t>semua</a:t>
            </a:r>
            <a:r>
              <a:rPr lang="en-ID" sz="2400" dirty="0"/>
              <a:t> </a:t>
            </a:r>
            <a:r>
              <a:rPr lang="en-ID" sz="2400" dirty="0" err="1"/>
              <a:t>permasalahan</a:t>
            </a:r>
            <a:r>
              <a:rPr lang="en-ID" sz="2400" dirty="0"/>
              <a:t> </a:t>
            </a:r>
            <a:r>
              <a:rPr lang="en-ID" sz="2400" dirty="0" err="1"/>
              <a:t>bisa</a:t>
            </a:r>
            <a:r>
              <a:rPr lang="en-ID" sz="2400" dirty="0"/>
              <a:t> </a:t>
            </a:r>
            <a:r>
              <a:rPr lang="en-ID" sz="2400" dirty="0" err="1"/>
              <a:t>diselesaikan</a:t>
            </a:r>
            <a:r>
              <a:rPr lang="en-ID" sz="2400" dirty="0"/>
              <a:t> </a:t>
            </a:r>
            <a:r>
              <a:rPr lang="en-ID" sz="2400" dirty="0" err="1"/>
              <a:t>menggunakan</a:t>
            </a:r>
            <a:r>
              <a:rPr lang="en-ID" sz="2400" dirty="0"/>
              <a:t> </a:t>
            </a:r>
            <a:r>
              <a:rPr lang="en-ID" sz="2400" dirty="0" err="1"/>
              <a:t>rekursif</a:t>
            </a:r>
            <a:endParaRPr lang="en-ID" sz="2400" dirty="0"/>
          </a:p>
          <a:p>
            <a:r>
              <a:rPr lang="en-ID" sz="2400" dirty="0" err="1"/>
              <a:t>Ciri</a:t>
            </a:r>
            <a:r>
              <a:rPr lang="en-ID" sz="2400" dirty="0"/>
              <a:t> </a:t>
            </a:r>
            <a:r>
              <a:rPr lang="en-ID" sz="2400" dirty="0" err="1"/>
              <a:t>ciri</a:t>
            </a:r>
            <a:r>
              <a:rPr lang="en-ID" sz="2400" dirty="0"/>
              <a:t> </a:t>
            </a:r>
            <a:r>
              <a:rPr lang="en-ID" sz="2400" dirty="0" err="1"/>
              <a:t>permasalahan</a:t>
            </a:r>
            <a:r>
              <a:rPr lang="en-ID" sz="2400" dirty="0"/>
              <a:t> yang </a:t>
            </a:r>
            <a:r>
              <a:rPr lang="en-ID" sz="2400" dirty="0" err="1"/>
              <a:t>dapat</a:t>
            </a:r>
            <a:r>
              <a:rPr lang="en-ID" sz="2400" dirty="0"/>
              <a:t> </a:t>
            </a:r>
            <a:r>
              <a:rPr lang="en-ID" sz="2400" dirty="0" err="1"/>
              <a:t>diselesaikan</a:t>
            </a:r>
            <a:r>
              <a:rPr lang="en-ID" sz="2400" dirty="0"/>
              <a:t> oleh </a:t>
            </a:r>
            <a:r>
              <a:rPr lang="en-ID" sz="2400" dirty="0" err="1"/>
              <a:t>fungsi</a:t>
            </a:r>
            <a:r>
              <a:rPr lang="en-ID" sz="2400" dirty="0"/>
              <a:t> </a:t>
            </a:r>
            <a:r>
              <a:rPr lang="en-ID" sz="2400" dirty="0" err="1"/>
              <a:t>rekursif</a:t>
            </a:r>
            <a:endParaRPr lang="en-ID" sz="2400" dirty="0"/>
          </a:p>
          <a:p>
            <a:pPr marL="534988" lvl="1" indent="-334963">
              <a:buFont typeface="Wingdings" panose="05000000000000000000" pitchFamily="2" charset="2"/>
              <a:buChar char="ü"/>
            </a:pPr>
            <a:r>
              <a:rPr lang="en-ID" sz="2400" dirty="0" err="1"/>
              <a:t>Memiliki</a:t>
            </a:r>
            <a:r>
              <a:rPr lang="en-ID" sz="2400" dirty="0"/>
              <a:t> </a:t>
            </a:r>
            <a:r>
              <a:rPr lang="en-ID" sz="2400" dirty="0" err="1"/>
              <a:t>kasus</a:t>
            </a:r>
            <a:r>
              <a:rPr lang="en-ID" sz="2400" dirty="0"/>
              <a:t> </a:t>
            </a:r>
            <a:r>
              <a:rPr lang="en-ID" sz="2400" dirty="0" err="1"/>
              <a:t>sederhana</a:t>
            </a:r>
            <a:r>
              <a:rPr lang="en-ID" sz="2400" dirty="0"/>
              <a:t> yang </a:t>
            </a:r>
            <a:r>
              <a:rPr lang="en-ID" sz="2400" dirty="0" err="1"/>
              <a:t>dapat</a:t>
            </a:r>
            <a:r>
              <a:rPr lang="en-ID" sz="2400" dirty="0"/>
              <a:t> </a:t>
            </a:r>
            <a:r>
              <a:rPr lang="en-ID" sz="2400" dirty="0" err="1"/>
              <a:t>langsung</a:t>
            </a:r>
            <a:r>
              <a:rPr lang="en-ID" sz="2400" dirty="0"/>
              <a:t> </a:t>
            </a:r>
            <a:r>
              <a:rPr lang="en-ID" sz="2400" dirty="0" err="1"/>
              <a:t>diselesaikan</a:t>
            </a:r>
            <a:r>
              <a:rPr lang="en-ID" sz="2400" b="1" dirty="0"/>
              <a:t> </a:t>
            </a:r>
            <a:r>
              <a:rPr lang="en-ID" sz="2400" b="1" dirty="0">
                <a:solidFill>
                  <a:srgbClr val="2683C6"/>
                </a:solidFill>
              </a:rPr>
              <a:t>(base case)</a:t>
            </a:r>
            <a:r>
              <a:rPr lang="en-ID" sz="2400" dirty="0"/>
              <a:t>.  </a:t>
            </a:r>
            <a:r>
              <a:rPr lang="en-ID" sz="2400" err="1"/>
              <a:t>Contoh</a:t>
            </a:r>
            <a:r>
              <a:rPr lang="en-ID" sz="2400"/>
              <a:t>  0!</a:t>
            </a:r>
            <a:r>
              <a:rPr lang="id-ID" sz="2400"/>
              <a:t> </a:t>
            </a:r>
            <a:r>
              <a:rPr lang="en-ID" sz="2400"/>
              <a:t>= </a:t>
            </a:r>
            <a:r>
              <a:rPr lang="en-ID" sz="2400" dirty="0"/>
              <a:t>1.</a:t>
            </a:r>
          </a:p>
          <a:p>
            <a:pPr marL="534988" lvl="1" indent="-334963">
              <a:buFont typeface="Wingdings" panose="05000000000000000000" pitchFamily="2" charset="2"/>
              <a:buChar char="ü"/>
            </a:pPr>
            <a:r>
              <a:rPr lang="en-ID" sz="2400" dirty="0" err="1"/>
              <a:t>Kasus</a:t>
            </a:r>
            <a:r>
              <a:rPr lang="en-ID" sz="2400" dirty="0"/>
              <a:t> </a:t>
            </a:r>
            <a:r>
              <a:rPr lang="en-ID" sz="2400" dirty="0" err="1"/>
              <a:t>besar</a:t>
            </a:r>
            <a:r>
              <a:rPr lang="en-ID" sz="2400" dirty="0"/>
              <a:t> </a:t>
            </a:r>
            <a:r>
              <a:rPr lang="en-ID" sz="2400" dirty="0" err="1"/>
              <a:t>dapat</a:t>
            </a:r>
            <a:r>
              <a:rPr lang="en-ID" sz="2400" dirty="0"/>
              <a:t> </a:t>
            </a:r>
            <a:r>
              <a:rPr lang="en-ID" sz="2400" dirty="0" err="1"/>
              <a:t>diubah</a:t>
            </a:r>
            <a:r>
              <a:rPr lang="en-ID" sz="2400" dirty="0"/>
              <a:t> </a:t>
            </a:r>
            <a:r>
              <a:rPr lang="en-ID" sz="2400" dirty="0" err="1"/>
              <a:t>menjadi</a:t>
            </a:r>
            <a:r>
              <a:rPr lang="en-ID" sz="2400" dirty="0"/>
              <a:t> </a:t>
            </a:r>
            <a:r>
              <a:rPr lang="en-ID" sz="2400" dirty="0" err="1"/>
              <a:t>kasus</a:t>
            </a:r>
            <a:r>
              <a:rPr lang="en-ID" sz="2400" dirty="0"/>
              <a:t> </a:t>
            </a:r>
            <a:r>
              <a:rPr lang="en-ID" sz="2400" dirty="0" err="1"/>
              <a:t>sejenis</a:t>
            </a:r>
            <a:r>
              <a:rPr lang="en-ID" sz="2400" dirty="0"/>
              <a:t> yang </a:t>
            </a:r>
            <a:r>
              <a:rPr lang="en-ID" sz="2400" dirty="0" err="1"/>
              <a:t>lebih</a:t>
            </a:r>
            <a:r>
              <a:rPr lang="en-ID" sz="2400" dirty="0"/>
              <a:t> </a:t>
            </a:r>
            <a:r>
              <a:rPr lang="en-ID" sz="2400" dirty="0" err="1"/>
              <a:t>sederhana</a:t>
            </a:r>
            <a:r>
              <a:rPr lang="en-ID" sz="2400" dirty="0"/>
              <a:t> </a:t>
            </a:r>
            <a:r>
              <a:rPr lang="en-ID" sz="2400" b="1" dirty="0">
                <a:solidFill>
                  <a:srgbClr val="2683C6"/>
                </a:solidFill>
              </a:rPr>
              <a:t>(recursive cases)</a:t>
            </a:r>
            <a:r>
              <a:rPr lang="en-ID" sz="2400" dirty="0"/>
              <a:t>. </a:t>
            </a:r>
            <a:r>
              <a:rPr lang="en-ID" sz="2400" dirty="0" err="1"/>
              <a:t>Contoh</a:t>
            </a:r>
            <a:r>
              <a:rPr lang="en-ID" sz="2400" dirty="0"/>
              <a:t>: n! = n * (n-1)! </a:t>
            </a:r>
          </a:p>
          <a:p>
            <a:pPr marL="534988" lvl="1" indent="-334963">
              <a:buFont typeface="Wingdings" panose="05000000000000000000" pitchFamily="2" charset="2"/>
              <a:buChar char="ü"/>
            </a:pPr>
            <a:r>
              <a:rPr lang="en-ID" sz="2400" dirty="0" err="1"/>
              <a:t>Dengan</a:t>
            </a:r>
            <a:r>
              <a:rPr lang="en-ID" sz="2400" dirty="0"/>
              <a:t> </a:t>
            </a:r>
            <a:r>
              <a:rPr lang="en-ID" sz="2400" dirty="0" err="1"/>
              <a:t>menerapkan</a:t>
            </a:r>
            <a:r>
              <a:rPr lang="en-ID" sz="2400" dirty="0"/>
              <a:t> recursive case </a:t>
            </a:r>
            <a:r>
              <a:rPr lang="en-ID" sz="2400" dirty="0" err="1"/>
              <a:t>secara</a:t>
            </a:r>
            <a:r>
              <a:rPr lang="en-ID" sz="2400" dirty="0"/>
              <a:t> </a:t>
            </a:r>
            <a:r>
              <a:rPr lang="en-ID" sz="2400" dirty="0" err="1"/>
              <a:t>berulang</a:t>
            </a:r>
            <a:r>
              <a:rPr lang="en-ID" sz="2400" dirty="0"/>
              <a:t> </a:t>
            </a:r>
            <a:r>
              <a:rPr lang="en-ID" sz="2400" dirty="0" err="1"/>
              <a:t>maka</a:t>
            </a:r>
            <a:r>
              <a:rPr lang="en-ID" sz="2400" dirty="0"/>
              <a:t> </a:t>
            </a:r>
            <a:r>
              <a:rPr lang="en-ID" sz="2400" dirty="0" err="1"/>
              <a:t>kasus</a:t>
            </a:r>
            <a:r>
              <a:rPr lang="en-ID" sz="2400" dirty="0"/>
              <a:t> </a:t>
            </a:r>
            <a:r>
              <a:rPr lang="en-ID" sz="2400" dirty="0" err="1"/>
              <a:t>besar</a:t>
            </a:r>
            <a:r>
              <a:rPr lang="en-ID" sz="2400" dirty="0"/>
              <a:t> </a:t>
            </a:r>
            <a:r>
              <a:rPr lang="en-ID" sz="2400" dirty="0" err="1"/>
              <a:t>akan</a:t>
            </a:r>
            <a:r>
              <a:rPr lang="en-ID" sz="2400" dirty="0"/>
              <a:t> </a:t>
            </a:r>
            <a:r>
              <a:rPr lang="en-ID" sz="2400" b="1" dirty="0" err="1">
                <a:solidFill>
                  <a:srgbClr val="2683C6"/>
                </a:solidFill>
              </a:rPr>
              <a:t>mendekati</a:t>
            </a:r>
            <a:r>
              <a:rPr lang="en-ID" sz="2400" b="1" dirty="0">
                <a:solidFill>
                  <a:srgbClr val="2683C6"/>
                </a:solidFill>
              </a:rPr>
              <a:t> dan </a:t>
            </a:r>
            <a:r>
              <a:rPr lang="en-ID" sz="2400" b="1" dirty="0" err="1">
                <a:solidFill>
                  <a:srgbClr val="2683C6"/>
                </a:solidFill>
              </a:rPr>
              <a:t>sampai</a:t>
            </a:r>
            <a:r>
              <a:rPr lang="en-ID" sz="2400" b="1" dirty="0">
                <a:solidFill>
                  <a:srgbClr val="2683C6"/>
                </a:solidFill>
              </a:rPr>
              <a:t> pada base case</a:t>
            </a:r>
            <a:r>
              <a:rPr lang="en-ID" sz="2400" dirty="0"/>
              <a:t>.  </a:t>
            </a:r>
            <a:r>
              <a:rPr lang="en-ID" sz="2400" dirty="0" err="1"/>
              <a:t>Contoh</a:t>
            </a:r>
            <a:r>
              <a:rPr lang="en-ID" sz="2400" dirty="0"/>
              <a:t>: </a:t>
            </a:r>
            <a:r>
              <a:rPr lang="en-US" altLang="en-US" sz="2400" dirty="0"/>
              <a:t>n! </a:t>
            </a:r>
            <a:r>
              <a:rPr lang="en-US" altLang="en-US" sz="2400" dirty="0">
                <a:sym typeface="Wingdings" panose="05000000000000000000" pitchFamily="2" charset="2"/>
              </a:rPr>
              <a:t> (n-1)!  (n-2)!  . . . 1!, </a:t>
            </a:r>
            <a:r>
              <a:rPr lang="en-US" altLang="en-US" sz="2400">
                <a:sym typeface="Wingdings" panose="05000000000000000000" pitchFamily="2" charset="2"/>
              </a:rPr>
              <a:t>0!.</a:t>
            </a:r>
            <a:endParaRPr lang="en-US" altLang="en-US" sz="2400" dirty="0">
              <a:sym typeface="Wingdings" panose="05000000000000000000" pitchFamily="2" charset="2"/>
            </a:endParaRPr>
          </a:p>
        </p:txBody>
      </p:sp>
      <p:pic>
        <p:nvPicPr>
          <p:cNvPr id="4" name="Picture 3" descr="Logo&#10;&#10;Description automatically generated">
            <a:extLst>
              <a:ext uri="{FF2B5EF4-FFF2-40B4-BE49-F238E27FC236}">
                <a16:creationId xmlns:a16="http://schemas.microsoft.com/office/drawing/2014/main" id="{2ACBFA62-E2C0-45E8-BC5E-ACD6AA89B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238681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B2B2-5E07-4C6B-B020-B542A1FF5E4B}"/>
              </a:ext>
            </a:extLst>
          </p:cNvPr>
          <p:cNvSpPr>
            <a:spLocks noGrp="1"/>
          </p:cNvSpPr>
          <p:nvPr>
            <p:ph type="title"/>
          </p:nvPr>
        </p:nvSpPr>
        <p:spPr/>
        <p:txBody>
          <a:bodyPr/>
          <a:lstStyle/>
          <a:p>
            <a:r>
              <a:rPr lang="en-ID" err="1"/>
              <a:t>Fungsi</a:t>
            </a:r>
            <a:r>
              <a:rPr lang="en-ID"/>
              <a:t> Rekursif</a:t>
            </a:r>
            <a:endParaRPr lang="en-ID" dirty="0"/>
          </a:p>
        </p:txBody>
      </p:sp>
      <p:pic>
        <p:nvPicPr>
          <p:cNvPr id="4" name="Picture 4">
            <a:extLst>
              <a:ext uri="{FF2B5EF4-FFF2-40B4-BE49-F238E27FC236}">
                <a16:creationId xmlns:a16="http://schemas.microsoft.com/office/drawing/2014/main" id="{43170487-15BA-4CE0-B740-B4F1F5824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36" y="2466390"/>
            <a:ext cx="8620927" cy="2977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10;&#10;Description automatically generated">
            <a:extLst>
              <a:ext uri="{FF2B5EF4-FFF2-40B4-BE49-F238E27FC236}">
                <a16:creationId xmlns:a16="http://schemas.microsoft.com/office/drawing/2014/main" id="{13DFC5D9-BC0A-43D3-8D2B-FD6BF294B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175579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66F3-9A89-48B3-8DC3-23D179DCBA7A}"/>
              </a:ext>
            </a:extLst>
          </p:cNvPr>
          <p:cNvSpPr>
            <a:spLocks noGrp="1"/>
          </p:cNvSpPr>
          <p:nvPr>
            <p:ph type="title"/>
          </p:nvPr>
        </p:nvSpPr>
        <p:spPr/>
        <p:txBody>
          <a:bodyPr/>
          <a:lstStyle/>
          <a:p>
            <a:r>
              <a:rPr lang="en-ID"/>
              <a:t>Format Fungsi Rekursif</a:t>
            </a:r>
            <a:endParaRPr lang="en-ID" dirty="0"/>
          </a:p>
        </p:txBody>
      </p:sp>
      <p:sp>
        <p:nvSpPr>
          <p:cNvPr id="4" name="Content Placeholder 2">
            <a:extLst>
              <a:ext uri="{FF2B5EF4-FFF2-40B4-BE49-F238E27FC236}">
                <a16:creationId xmlns:a16="http://schemas.microsoft.com/office/drawing/2014/main" id="{45B54FEA-9E46-4F49-83D0-9F8F126A26A9}"/>
              </a:ext>
            </a:extLst>
          </p:cNvPr>
          <p:cNvSpPr txBox="1">
            <a:spLocks/>
          </p:cNvSpPr>
          <p:nvPr/>
        </p:nvSpPr>
        <p:spPr>
          <a:xfrm>
            <a:off x="921141" y="2110310"/>
            <a:ext cx="10926493" cy="43513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2400" b="1" dirty="0">
                <a:solidFill>
                  <a:srgbClr val="2683C6"/>
                </a:solidFill>
              </a:rPr>
              <a:t>If</a:t>
            </a:r>
          </a:p>
          <a:p>
            <a:pPr marL="266700" lvl="1">
              <a:buFont typeface="Wingdings" panose="05000000000000000000" pitchFamily="2" charset="2"/>
              <a:buChar char="ü"/>
            </a:pPr>
            <a:r>
              <a:rPr lang="en-ID" dirty="0">
                <a:solidFill>
                  <a:schemeClr val="tx1">
                    <a:lumMod val="75000"/>
                    <a:lumOff val="25000"/>
                  </a:schemeClr>
                </a:solidFill>
              </a:rPr>
              <a:t>Jika </a:t>
            </a:r>
            <a:r>
              <a:rPr lang="en-ID" dirty="0" err="1">
                <a:solidFill>
                  <a:schemeClr val="tx1">
                    <a:lumMod val="75000"/>
                    <a:lumOff val="25000"/>
                  </a:schemeClr>
                </a:solidFill>
              </a:rPr>
              <a:t>terjadi</a:t>
            </a:r>
            <a:r>
              <a:rPr lang="en-ID" dirty="0">
                <a:solidFill>
                  <a:schemeClr val="tx1">
                    <a:lumMod val="75000"/>
                    <a:lumOff val="25000"/>
                  </a:schemeClr>
                </a:solidFill>
              </a:rPr>
              <a:t> base case </a:t>
            </a:r>
            <a:r>
              <a:rPr lang="en-ID" dirty="0" err="1">
                <a:solidFill>
                  <a:schemeClr val="tx1">
                    <a:lumMod val="75000"/>
                    <a:lumOff val="25000"/>
                  </a:schemeClr>
                </a:solidFill>
              </a:rPr>
              <a:t>maka</a:t>
            </a:r>
            <a:r>
              <a:rPr lang="en-ID" dirty="0">
                <a:solidFill>
                  <a:schemeClr val="tx1">
                    <a:lumMod val="75000"/>
                    <a:lumOff val="25000"/>
                  </a:schemeClr>
                </a:solidFill>
              </a:rPr>
              <a:t> </a:t>
            </a:r>
            <a:r>
              <a:rPr lang="en-ID" dirty="0" err="1">
                <a:solidFill>
                  <a:schemeClr val="tx1">
                    <a:lumMod val="75000"/>
                    <a:lumOff val="25000"/>
                  </a:schemeClr>
                </a:solidFill>
              </a:rPr>
              <a:t>masuk</a:t>
            </a:r>
            <a:r>
              <a:rPr lang="en-ID" dirty="0">
                <a:solidFill>
                  <a:schemeClr val="tx1">
                    <a:lumMod val="75000"/>
                    <a:lumOff val="25000"/>
                  </a:schemeClr>
                </a:solidFill>
              </a:rPr>
              <a:t> if</a:t>
            </a:r>
          </a:p>
          <a:p>
            <a:pPr marL="266700" lvl="1">
              <a:buFont typeface="Wingdings" panose="05000000000000000000" pitchFamily="2" charset="2"/>
              <a:buChar char="ü"/>
            </a:pPr>
            <a:r>
              <a:rPr lang="en-ID" dirty="0">
                <a:solidFill>
                  <a:schemeClr val="tx1">
                    <a:lumMod val="75000"/>
                    <a:lumOff val="25000"/>
                  </a:schemeClr>
                </a:solidFill>
              </a:rPr>
              <a:t>Problem </a:t>
            </a:r>
            <a:r>
              <a:rPr lang="en-ID" dirty="0" err="1">
                <a:solidFill>
                  <a:schemeClr val="tx1">
                    <a:lumMod val="75000"/>
                    <a:lumOff val="25000"/>
                  </a:schemeClr>
                </a:solidFill>
              </a:rPr>
              <a:t>diselesaikan</a:t>
            </a:r>
            <a:r>
              <a:rPr lang="en-ID" dirty="0">
                <a:solidFill>
                  <a:schemeClr val="tx1">
                    <a:lumMod val="75000"/>
                    <a:lumOff val="25000"/>
                  </a:schemeClr>
                </a:solidFill>
              </a:rPr>
              <a:t> </a:t>
            </a:r>
            <a:r>
              <a:rPr lang="en-ID" err="1">
                <a:solidFill>
                  <a:schemeClr val="tx1">
                    <a:lumMod val="75000"/>
                    <a:lumOff val="25000"/>
                  </a:schemeClr>
                </a:solidFill>
              </a:rPr>
              <a:t>secara</a:t>
            </a:r>
            <a:r>
              <a:rPr lang="en-ID">
                <a:solidFill>
                  <a:schemeClr val="tx1">
                    <a:lumMod val="75000"/>
                    <a:lumOff val="25000"/>
                  </a:schemeClr>
                </a:solidFill>
              </a:rPr>
              <a:t> langsung</a:t>
            </a:r>
            <a:endParaRPr lang="id-ID">
              <a:solidFill>
                <a:schemeClr val="tx1">
                  <a:lumMod val="75000"/>
                  <a:lumOff val="25000"/>
                </a:schemeClr>
              </a:solidFill>
            </a:endParaRPr>
          </a:p>
          <a:p>
            <a:pPr marL="266700" lvl="1">
              <a:buFont typeface="Wingdings" panose="05000000000000000000" pitchFamily="2" charset="2"/>
              <a:buChar char="ü"/>
            </a:pPr>
            <a:endParaRPr lang="en-ID" dirty="0">
              <a:solidFill>
                <a:schemeClr val="tx1">
                  <a:lumMod val="75000"/>
                  <a:lumOff val="25000"/>
                </a:schemeClr>
              </a:solidFill>
            </a:endParaRPr>
          </a:p>
          <a:p>
            <a:pPr marL="0" indent="0">
              <a:buNone/>
            </a:pPr>
            <a:r>
              <a:rPr lang="en-ID" sz="2400" b="1" dirty="0">
                <a:solidFill>
                  <a:srgbClr val="2683C6"/>
                </a:solidFill>
              </a:rPr>
              <a:t>Else</a:t>
            </a:r>
          </a:p>
          <a:p>
            <a:pPr marL="266700" lvl="1">
              <a:buFont typeface="Wingdings" panose="05000000000000000000" pitchFamily="2" charset="2"/>
              <a:buChar char="ü"/>
            </a:pPr>
            <a:r>
              <a:rPr lang="en-ID" dirty="0">
                <a:solidFill>
                  <a:schemeClr val="tx1">
                    <a:lumMod val="75000"/>
                    <a:lumOff val="25000"/>
                  </a:schemeClr>
                </a:solidFill>
              </a:rPr>
              <a:t>Jika </a:t>
            </a:r>
            <a:r>
              <a:rPr lang="en-ID" dirty="0" err="1">
                <a:solidFill>
                  <a:schemeClr val="tx1">
                    <a:lumMod val="75000"/>
                    <a:lumOff val="25000"/>
                  </a:schemeClr>
                </a:solidFill>
              </a:rPr>
              <a:t>kondisi</a:t>
            </a:r>
            <a:r>
              <a:rPr lang="en-ID" dirty="0">
                <a:solidFill>
                  <a:schemeClr val="tx1">
                    <a:lumMod val="75000"/>
                    <a:lumOff val="25000"/>
                  </a:schemeClr>
                </a:solidFill>
              </a:rPr>
              <a:t> if </a:t>
            </a:r>
            <a:r>
              <a:rPr lang="en-ID" dirty="0" err="1">
                <a:solidFill>
                  <a:schemeClr val="tx1">
                    <a:lumMod val="75000"/>
                    <a:lumOff val="25000"/>
                  </a:schemeClr>
                </a:solidFill>
              </a:rPr>
              <a:t>tidak</a:t>
            </a:r>
            <a:r>
              <a:rPr lang="en-ID" dirty="0">
                <a:solidFill>
                  <a:schemeClr val="tx1">
                    <a:lumMod val="75000"/>
                    <a:lumOff val="25000"/>
                  </a:schemeClr>
                </a:solidFill>
              </a:rPr>
              <a:t> </a:t>
            </a:r>
            <a:r>
              <a:rPr lang="en-ID" dirty="0" err="1">
                <a:solidFill>
                  <a:schemeClr val="tx1">
                    <a:lumMod val="75000"/>
                    <a:lumOff val="25000"/>
                  </a:schemeClr>
                </a:solidFill>
              </a:rPr>
              <a:t>terpenuhi</a:t>
            </a:r>
            <a:r>
              <a:rPr lang="en-ID" dirty="0">
                <a:solidFill>
                  <a:schemeClr val="tx1">
                    <a:lumMod val="75000"/>
                    <a:lumOff val="25000"/>
                  </a:schemeClr>
                </a:solidFill>
              </a:rPr>
              <a:t> </a:t>
            </a:r>
            <a:r>
              <a:rPr lang="en-ID" dirty="0" err="1">
                <a:solidFill>
                  <a:schemeClr val="tx1">
                    <a:lumMod val="75000"/>
                    <a:lumOff val="25000"/>
                  </a:schemeClr>
                </a:solidFill>
              </a:rPr>
              <a:t>masuk</a:t>
            </a:r>
            <a:r>
              <a:rPr lang="en-ID" dirty="0">
                <a:solidFill>
                  <a:schemeClr val="tx1">
                    <a:lumMod val="75000"/>
                    <a:lumOff val="25000"/>
                  </a:schemeClr>
                </a:solidFill>
              </a:rPr>
              <a:t> else</a:t>
            </a:r>
          </a:p>
          <a:p>
            <a:pPr marL="266700" lvl="1">
              <a:buFont typeface="Wingdings" panose="05000000000000000000" pitchFamily="2" charset="2"/>
              <a:buChar char="ü"/>
            </a:pPr>
            <a:r>
              <a:rPr lang="en-ID" dirty="0" err="1">
                <a:solidFill>
                  <a:schemeClr val="tx1">
                    <a:lumMod val="75000"/>
                    <a:lumOff val="25000"/>
                  </a:schemeClr>
                </a:solidFill>
              </a:rPr>
              <a:t>berisi</a:t>
            </a:r>
            <a:r>
              <a:rPr lang="en-ID" dirty="0">
                <a:solidFill>
                  <a:schemeClr val="tx1">
                    <a:lumMod val="75000"/>
                    <a:lumOff val="25000"/>
                  </a:schemeClr>
                </a:solidFill>
              </a:rPr>
              <a:t> recursive case. </a:t>
            </a:r>
            <a:r>
              <a:rPr lang="en-ID" dirty="0" err="1">
                <a:solidFill>
                  <a:schemeClr val="tx1">
                    <a:lumMod val="75000"/>
                    <a:lumOff val="25000"/>
                  </a:schemeClr>
                </a:solidFill>
              </a:rPr>
              <a:t>Pemanggilan</a:t>
            </a:r>
            <a:r>
              <a:rPr lang="en-ID" dirty="0">
                <a:solidFill>
                  <a:schemeClr val="tx1">
                    <a:lumMod val="75000"/>
                    <a:lumOff val="25000"/>
                  </a:schemeClr>
                </a:solidFill>
              </a:rPr>
              <a:t> </a:t>
            </a:r>
            <a:r>
              <a:rPr lang="en-ID" dirty="0" err="1">
                <a:solidFill>
                  <a:schemeClr val="tx1">
                    <a:lumMod val="75000"/>
                    <a:lumOff val="25000"/>
                  </a:schemeClr>
                </a:solidFill>
              </a:rPr>
              <a:t>fungsi</a:t>
            </a:r>
            <a:r>
              <a:rPr lang="en-ID" dirty="0">
                <a:solidFill>
                  <a:schemeClr val="tx1">
                    <a:lumMod val="75000"/>
                    <a:lumOff val="25000"/>
                  </a:schemeClr>
                </a:solidFill>
              </a:rPr>
              <a:t> </a:t>
            </a:r>
            <a:r>
              <a:rPr lang="en-ID" dirty="0" err="1">
                <a:solidFill>
                  <a:schemeClr val="tx1">
                    <a:lumMod val="75000"/>
                    <a:lumOff val="25000"/>
                  </a:schemeClr>
                </a:solidFill>
              </a:rPr>
              <a:t>rekursif</a:t>
            </a:r>
            <a:r>
              <a:rPr lang="en-ID" dirty="0">
                <a:solidFill>
                  <a:schemeClr val="tx1">
                    <a:lumMod val="75000"/>
                    <a:lumOff val="25000"/>
                  </a:schemeClr>
                </a:solidFill>
              </a:rPr>
              <a:t> </a:t>
            </a:r>
            <a:r>
              <a:rPr lang="en-ID" dirty="0" err="1">
                <a:solidFill>
                  <a:schemeClr val="tx1">
                    <a:lumMod val="75000"/>
                    <a:lumOff val="25000"/>
                  </a:schemeClr>
                </a:solidFill>
              </a:rPr>
              <a:t>terjadi</a:t>
            </a:r>
            <a:r>
              <a:rPr lang="en-ID" dirty="0">
                <a:solidFill>
                  <a:schemeClr val="tx1">
                    <a:lumMod val="75000"/>
                    <a:lumOff val="25000"/>
                  </a:schemeClr>
                </a:solidFill>
              </a:rPr>
              <a:t> di </a:t>
            </a:r>
            <a:r>
              <a:rPr lang="en-ID" dirty="0" err="1">
                <a:solidFill>
                  <a:schemeClr val="tx1">
                    <a:lumMod val="75000"/>
                    <a:lumOff val="25000"/>
                  </a:schemeClr>
                </a:solidFill>
              </a:rPr>
              <a:t>sini</a:t>
            </a:r>
            <a:endParaRPr lang="en-ID" dirty="0">
              <a:solidFill>
                <a:schemeClr val="tx1">
                  <a:lumMod val="75000"/>
                  <a:lumOff val="25000"/>
                </a:schemeClr>
              </a:solidFill>
            </a:endParaRPr>
          </a:p>
          <a:p>
            <a:pPr marL="266700" lvl="1">
              <a:buFont typeface="Wingdings" panose="05000000000000000000" pitchFamily="2" charset="2"/>
              <a:buChar char="ü"/>
            </a:pPr>
            <a:r>
              <a:rPr lang="en-ID" dirty="0">
                <a:solidFill>
                  <a:schemeClr val="tx1">
                    <a:lumMod val="75000"/>
                    <a:lumOff val="25000"/>
                  </a:schemeClr>
                </a:solidFill>
              </a:rPr>
              <a:t>Di </a:t>
            </a:r>
            <a:r>
              <a:rPr lang="en-ID" dirty="0" err="1">
                <a:solidFill>
                  <a:schemeClr val="tx1">
                    <a:lumMod val="75000"/>
                    <a:lumOff val="25000"/>
                  </a:schemeClr>
                </a:solidFill>
              </a:rPr>
              <a:t>pemanggilan</a:t>
            </a:r>
            <a:r>
              <a:rPr lang="en-ID" dirty="0">
                <a:solidFill>
                  <a:schemeClr val="tx1">
                    <a:lumMod val="75000"/>
                    <a:lumOff val="25000"/>
                  </a:schemeClr>
                </a:solidFill>
              </a:rPr>
              <a:t> </a:t>
            </a:r>
            <a:r>
              <a:rPr lang="en-ID" dirty="0" err="1">
                <a:solidFill>
                  <a:schemeClr val="tx1">
                    <a:lumMod val="75000"/>
                    <a:lumOff val="25000"/>
                  </a:schemeClr>
                </a:solidFill>
              </a:rPr>
              <a:t>rekursif</a:t>
            </a:r>
            <a:r>
              <a:rPr lang="en-ID" dirty="0">
                <a:solidFill>
                  <a:schemeClr val="tx1">
                    <a:lumMod val="75000"/>
                    <a:lumOff val="25000"/>
                  </a:schemeClr>
                </a:solidFill>
              </a:rPr>
              <a:t>, </a:t>
            </a:r>
            <a:r>
              <a:rPr lang="en-ID" dirty="0" err="1">
                <a:solidFill>
                  <a:schemeClr val="tx1">
                    <a:lumMod val="75000"/>
                    <a:lumOff val="25000"/>
                  </a:schemeClr>
                </a:solidFill>
              </a:rPr>
              <a:t>nilai</a:t>
            </a:r>
            <a:r>
              <a:rPr lang="en-ID" dirty="0">
                <a:solidFill>
                  <a:schemeClr val="tx1">
                    <a:lumMod val="75000"/>
                    <a:lumOff val="25000"/>
                  </a:schemeClr>
                </a:solidFill>
              </a:rPr>
              <a:t> parameter input </a:t>
            </a:r>
            <a:r>
              <a:rPr lang="en-ID" dirty="0" err="1">
                <a:solidFill>
                  <a:schemeClr val="tx1">
                    <a:lumMod val="75000"/>
                    <a:lumOff val="25000"/>
                  </a:schemeClr>
                </a:solidFill>
              </a:rPr>
              <a:t>harus</a:t>
            </a:r>
            <a:r>
              <a:rPr lang="en-ID" dirty="0">
                <a:solidFill>
                  <a:schemeClr val="tx1">
                    <a:lumMod val="75000"/>
                    <a:lumOff val="25000"/>
                  </a:schemeClr>
                </a:solidFill>
              </a:rPr>
              <a:t> </a:t>
            </a:r>
            <a:r>
              <a:rPr lang="en-ID" dirty="0" err="1">
                <a:solidFill>
                  <a:schemeClr val="tx1">
                    <a:lumMod val="75000"/>
                    <a:lumOff val="25000"/>
                  </a:schemeClr>
                </a:solidFill>
              </a:rPr>
              <a:t>lebih</a:t>
            </a:r>
            <a:r>
              <a:rPr lang="en-ID" dirty="0">
                <a:solidFill>
                  <a:schemeClr val="tx1">
                    <a:lumMod val="75000"/>
                    <a:lumOff val="25000"/>
                  </a:schemeClr>
                </a:solidFill>
              </a:rPr>
              <a:t> </a:t>
            </a:r>
            <a:r>
              <a:rPr lang="en-ID" dirty="0" err="1">
                <a:solidFill>
                  <a:schemeClr val="tx1">
                    <a:lumMod val="75000"/>
                    <a:lumOff val="25000"/>
                  </a:schemeClr>
                </a:solidFill>
              </a:rPr>
              <a:t>dekat</a:t>
            </a:r>
            <a:r>
              <a:rPr lang="en-ID" dirty="0">
                <a:solidFill>
                  <a:schemeClr val="tx1">
                    <a:lumMod val="75000"/>
                    <a:lumOff val="25000"/>
                  </a:schemeClr>
                </a:solidFill>
              </a:rPr>
              <a:t> </a:t>
            </a:r>
            <a:r>
              <a:rPr lang="en-ID" dirty="0" err="1">
                <a:solidFill>
                  <a:schemeClr val="tx1">
                    <a:lumMod val="75000"/>
                    <a:lumOff val="25000"/>
                  </a:schemeClr>
                </a:solidFill>
              </a:rPr>
              <a:t>ke</a:t>
            </a:r>
            <a:r>
              <a:rPr lang="en-ID" dirty="0">
                <a:solidFill>
                  <a:schemeClr val="tx1">
                    <a:lumMod val="75000"/>
                    <a:lumOff val="25000"/>
                  </a:schemeClr>
                </a:solidFill>
              </a:rPr>
              <a:t> </a:t>
            </a:r>
            <a:r>
              <a:rPr lang="en-ID">
                <a:solidFill>
                  <a:schemeClr val="tx1">
                    <a:lumMod val="75000"/>
                    <a:lumOff val="25000"/>
                  </a:schemeClr>
                </a:solidFill>
              </a:rPr>
              <a:t>base case</a:t>
            </a:r>
            <a:endParaRPr lang="id-ID">
              <a:solidFill>
                <a:schemeClr val="tx1">
                  <a:lumMod val="75000"/>
                  <a:lumOff val="25000"/>
                </a:schemeClr>
              </a:solidFill>
            </a:endParaRPr>
          </a:p>
          <a:p>
            <a:pPr marL="38100" lvl="1" indent="0">
              <a:buNone/>
            </a:pPr>
            <a:endParaRPr lang="en-ID" dirty="0">
              <a:solidFill>
                <a:schemeClr val="tx1">
                  <a:lumMod val="75000"/>
                  <a:lumOff val="25000"/>
                </a:schemeClr>
              </a:solidFill>
            </a:endParaRPr>
          </a:p>
          <a:p>
            <a:pPr marL="0" indent="0">
              <a:buNone/>
            </a:pPr>
            <a:r>
              <a:rPr lang="en-ID" sz="2400" b="1" dirty="0">
                <a:solidFill>
                  <a:srgbClr val="2683C6"/>
                </a:solidFill>
              </a:rPr>
              <a:t>If</a:t>
            </a:r>
            <a:r>
              <a:rPr lang="en-ID" sz="2400" dirty="0">
                <a:solidFill>
                  <a:schemeClr val="tx1">
                    <a:lumMod val="75000"/>
                    <a:lumOff val="25000"/>
                  </a:schemeClr>
                </a:solidFill>
              </a:rPr>
              <a:t> dan </a:t>
            </a:r>
            <a:r>
              <a:rPr lang="en-ID" sz="2400" b="1" dirty="0">
                <a:solidFill>
                  <a:srgbClr val="2683C6"/>
                </a:solidFill>
              </a:rPr>
              <a:t>else</a:t>
            </a:r>
            <a:r>
              <a:rPr lang="en-ID" sz="2400" dirty="0">
                <a:solidFill>
                  <a:schemeClr val="tx1">
                    <a:lumMod val="75000"/>
                    <a:lumOff val="25000"/>
                  </a:schemeClr>
                </a:solidFill>
              </a:rPr>
              <a:t> </a:t>
            </a:r>
            <a:r>
              <a:rPr lang="en-ID" sz="2400" err="1">
                <a:solidFill>
                  <a:schemeClr val="tx1">
                    <a:lumMod val="75000"/>
                    <a:lumOff val="25000"/>
                  </a:schemeClr>
                </a:solidFill>
              </a:rPr>
              <a:t>bisa</a:t>
            </a:r>
            <a:r>
              <a:rPr lang="en-ID" sz="2400">
                <a:solidFill>
                  <a:schemeClr val="tx1">
                    <a:lumMod val="75000"/>
                    <a:lumOff val="25000"/>
                  </a:schemeClr>
                </a:solidFill>
              </a:rPr>
              <a:t> dibalik</a:t>
            </a:r>
            <a:endParaRPr lang="en-ID" sz="2400" dirty="0">
              <a:solidFill>
                <a:schemeClr val="tx1">
                  <a:lumMod val="75000"/>
                  <a:lumOff val="25000"/>
                </a:schemeClr>
              </a:solidFill>
            </a:endParaRPr>
          </a:p>
        </p:txBody>
      </p:sp>
      <p:pic>
        <p:nvPicPr>
          <p:cNvPr id="5" name="Picture 4" descr="Logo&#10;&#10;Description automatically generated">
            <a:extLst>
              <a:ext uri="{FF2B5EF4-FFF2-40B4-BE49-F238E27FC236}">
                <a16:creationId xmlns:a16="http://schemas.microsoft.com/office/drawing/2014/main" id="{70ABF90F-4BF7-48DA-A7C6-558BDAAA0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graphicFrame>
        <p:nvGraphicFramePr>
          <p:cNvPr id="6" name="Table 5">
            <a:extLst>
              <a:ext uri="{FF2B5EF4-FFF2-40B4-BE49-F238E27FC236}">
                <a16:creationId xmlns:a16="http://schemas.microsoft.com/office/drawing/2014/main" id="{972FDAC8-75C1-43B4-BAB7-558A31783220}"/>
              </a:ext>
            </a:extLst>
          </p:cNvPr>
          <p:cNvGraphicFramePr>
            <a:graphicFrameLocks noGrp="1"/>
          </p:cNvGraphicFramePr>
          <p:nvPr>
            <p:extLst>
              <p:ext uri="{D42A27DB-BD31-4B8C-83A1-F6EECF244321}">
                <p14:modId xmlns:p14="http://schemas.microsoft.com/office/powerpoint/2010/main" val="1305249122"/>
              </p:ext>
            </p:extLst>
          </p:nvPr>
        </p:nvGraphicFramePr>
        <p:xfrm>
          <a:off x="6946803" y="2462002"/>
          <a:ext cx="4208877" cy="1463040"/>
        </p:xfrm>
        <a:graphic>
          <a:graphicData uri="http://schemas.openxmlformats.org/drawingml/2006/table">
            <a:tbl>
              <a:tblPr firstRow="1" bandRow="1">
                <a:tableStyleId>{2D5ABB26-0587-4C30-8999-92F81FD0307C}</a:tableStyleId>
              </a:tblPr>
              <a:tblGrid>
                <a:gridCol w="572305">
                  <a:extLst>
                    <a:ext uri="{9D8B030D-6E8A-4147-A177-3AD203B41FA5}">
                      <a16:colId xmlns:a16="http://schemas.microsoft.com/office/drawing/2014/main" val="959058876"/>
                    </a:ext>
                  </a:extLst>
                </a:gridCol>
                <a:gridCol w="3636572">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800" b="1" kern="1200">
                          <a:solidFill>
                            <a:srgbClr val="2683C6"/>
                          </a:solidFill>
                          <a:effectLst/>
                          <a:latin typeface="Courier New" panose="02070309020205020404" pitchFamily="49" charset="0"/>
                          <a:ea typeface="+mn-ea"/>
                          <a:cs typeface="Courier New" panose="02070309020205020404" pitchFamily="49" charset="0"/>
                        </a:rPr>
                        <a:t>if</a:t>
                      </a:r>
                      <a:r>
                        <a:rPr lang="en-US" sz="1800" b="0" kern="1200">
                          <a:solidFill>
                            <a:srgbClr val="2683C6"/>
                          </a:solidFill>
                          <a:effectLst/>
                          <a:latin typeface="Courier New" panose="02070309020205020404" pitchFamily="49" charset="0"/>
                          <a:ea typeface="+mn-ea"/>
                          <a:cs typeface="Courier New" panose="02070309020205020404" pitchFamily="49" charset="0"/>
                        </a:rPr>
                        <a:t> </a:t>
                      </a:r>
                      <a:r>
                        <a:rPr lang="en-US"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base case</a:t>
                      </a:r>
                    </a:p>
                    <a:p>
                      <a:pPr marL="365125" indent="0"/>
                      <a:r>
                        <a:rPr lang="en-US"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solve it</a:t>
                      </a:r>
                    </a:p>
                    <a:p>
                      <a:r>
                        <a:rPr lang="en-US" sz="1800" b="1" kern="1200">
                          <a:solidFill>
                            <a:srgbClr val="2683C6"/>
                          </a:solidFill>
                          <a:effectLst/>
                          <a:latin typeface="Courier New" panose="02070309020205020404" pitchFamily="49" charset="0"/>
                          <a:ea typeface="+mn-ea"/>
                          <a:cs typeface="Courier New" panose="02070309020205020404" pitchFamily="49" charset="0"/>
                        </a:rPr>
                        <a:t>else</a:t>
                      </a:r>
                    </a:p>
                    <a:p>
                      <a:pPr marL="365125" indent="0"/>
                      <a:r>
                        <a:rPr lang="en-US"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redefine the problem using recursion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spTree>
    <p:extLst>
      <p:ext uri="{BB962C8B-B14F-4D97-AF65-F5344CB8AC3E}">
        <p14:creationId xmlns:p14="http://schemas.microsoft.com/office/powerpoint/2010/main" val="315429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C9E-DAA9-4968-9F5E-5694BF732B0F}"/>
              </a:ext>
            </a:extLst>
          </p:cNvPr>
          <p:cNvSpPr>
            <a:spLocks noGrp="1"/>
          </p:cNvSpPr>
          <p:nvPr>
            <p:ph type="title"/>
          </p:nvPr>
        </p:nvSpPr>
        <p:spPr/>
        <p:txBody>
          <a:bodyPr/>
          <a:lstStyle/>
          <a:p>
            <a:r>
              <a:rPr lang="en-ID"/>
              <a:t>Latihan</a:t>
            </a:r>
            <a:r>
              <a:rPr lang="id-ID"/>
              <a:t> 2</a:t>
            </a:r>
            <a:endParaRPr lang="en-ID" dirty="0"/>
          </a:p>
        </p:txBody>
      </p:sp>
      <p:sp>
        <p:nvSpPr>
          <p:cNvPr id="3" name="Content Placeholder 2">
            <a:extLst>
              <a:ext uri="{FF2B5EF4-FFF2-40B4-BE49-F238E27FC236}">
                <a16:creationId xmlns:a16="http://schemas.microsoft.com/office/drawing/2014/main" id="{809F95E9-57DF-4E38-9724-27C631059946}"/>
              </a:ext>
            </a:extLst>
          </p:cNvPr>
          <p:cNvSpPr>
            <a:spLocks noGrp="1"/>
          </p:cNvSpPr>
          <p:nvPr>
            <p:ph idx="1"/>
          </p:nvPr>
        </p:nvSpPr>
        <p:spPr>
          <a:xfrm>
            <a:off x="1097280" y="1845734"/>
            <a:ext cx="10058400" cy="559841"/>
          </a:xfrm>
        </p:spPr>
        <p:txBody>
          <a:bodyPr>
            <a:normAutofit/>
          </a:bodyPr>
          <a:lstStyle/>
          <a:p>
            <a:r>
              <a:rPr lang="en-ID" sz="2400" dirty="0" err="1"/>
              <a:t>Buatlah</a:t>
            </a:r>
            <a:r>
              <a:rPr lang="en-ID" sz="2400" dirty="0"/>
              <a:t> </a:t>
            </a:r>
            <a:r>
              <a:rPr lang="en-ID" sz="2400" err="1"/>
              <a:t>fungsi</a:t>
            </a:r>
            <a:r>
              <a:rPr lang="en-ID" sz="2400"/>
              <a:t> non</a:t>
            </a:r>
            <a:r>
              <a:rPr lang="id-ID" sz="2400"/>
              <a:t>-</a:t>
            </a:r>
            <a:r>
              <a:rPr lang="en-ID" sz="2400"/>
              <a:t>rekursif </a:t>
            </a:r>
            <a:r>
              <a:rPr lang="en-ID" sz="2400" dirty="0"/>
              <a:t>dan </a:t>
            </a:r>
            <a:r>
              <a:rPr lang="en-ID" sz="2400" dirty="0" err="1"/>
              <a:t>fungsi</a:t>
            </a:r>
            <a:r>
              <a:rPr lang="en-ID" sz="2400" dirty="0"/>
              <a:t> </a:t>
            </a:r>
            <a:r>
              <a:rPr lang="en-ID" sz="2400" dirty="0" err="1"/>
              <a:t>rekursif</a:t>
            </a:r>
            <a:r>
              <a:rPr lang="en-ID" sz="2400" dirty="0"/>
              <a:t> </a:t>
            </a:r>
            <a:r>
              <a:rPr lang="en-ID" sz="2400" dirty="0" err="1"/>
              <a:t>untuk</a:t>
            </a:r>
            <a:r>
              <a:rPr lang="en-ID" sz="2400" dirty="0"/>
              <a:t> </a:t>
            </a:r>
            <a:r>
              <a:rPr lang="en-ID" sz="2400" err="1"/>
              <a:t>menghitung</a:t>
            </a:r>
            <a:r>
              <a:rPr lang="en-ID" sz="2400"/>
              <a:t> </a:t>
            </a:r>
            <a:r>
              <a:rPr lang="id-ID" sz="2400"/>
              <a:t>n! (n faktorial)</a:t>
            </a:r>
            <a:r>
              <a:rPr lang="en-ID" sz="2400"/>
              <a:t>!</a:t>
            </a:r>
            <a:endParaRPr lang="en-ID" sz="2400" dirty="0"/>
          </a:p>
        </p:txBody>
      </p:sp>
      <p:sp>
        <p:nvSpPr>
          <p:cNvPr id="7" name="TextBox 6">
            <a:extLst>
              <a:ext uri="{FF2B5EF4-FFF2-40B4-BE49-F238E27FC236}">
                <a16:creationId xmlns:a16="http://schemas.microsoft.com/office/drawing/2014/main" id="{FD1D2317-8C7E-475E-B6B5-98F1A396DAFE}"/>
              </a:ext>
            </a:extLst>
          </p:cNvPr>
          <p:cNvSpPr txBox="1"/>
          <p:nvPr/>
        </p:nvSpPr>
        <p:spPr>
          <a:xfrm>
            <a:off x="1097280" y="2744266"/>
            <a:ext cx="10058400" cy="3416320"/>
          </a:xfrm>
          <a:prstGeom prst="rect">
            <a:avLst/>
          </a:prstGeom>
          <a:noFill/>
        </p:spPr>
        <p:txBody>
          <a:bodyPr wrap="square">
            <a:spAutoFit/>
          </a:bodyPr>
          <a:lstStyle/>
          <a:p>
            <a:r>
              <a:rPr lang="en-ID" sz="2400">
                <a:solidFill>
                  <a:schemeClr val="tx1">
                    <a:lumMod val="75000"/>
                    <a:lumOff val="25000"/>
                  </a:schemeClr>
                </a:solidFill>
              </a:rPr>
              <a:t>Makna n! = n * (n - 1) * (n-2) * … * 1. misal 10! = 10 * 9 * 8 * … * 1</a:t>
            </a:r>
            <a:endParaRPr lang="id-ID" sz="2400">
              <a:solidFill>
                <a:schemeClr val="tx1">
                  <a:lumMod val="75000"/>
                  <a:lumOff val="25000"/>
                </a:schemeClr>
              </a:solidFill>
            </a:endParaRPr>
          </a:p>
          <a:p>
            <a:r>
              <a:rPr lang="en-ID" sz="2400">
                <a:solidFill>
                  <a:schemeClr val="tx1">
                    <a:lumMod val="75000"/>
                    <a:lumOff val="25000"/>
                  </a:schemeClr>
                </a:solidFill>
              </a:rPr>
              <a:t>Punya sifat menarik 9! = 9 * 8! Kasus </a:t>
            </a:r>
            <a:r>
              <a:rPr lang="id-ID" sz="2400">
                <a:solidFill>
                  <a:schemeClr val="tx1">
                    <a:lumMod val="75000"/>
                    <a:lumOff val="25000"/>
                  </a:schemeClr>
                </a:solidFill>
              </a:rPr>
              <a:t>faktorial</a:t>
            </a:r>
            <a:r>
              <a:rPr lang="en-ID" sz="2400">
                <a:solidFill>
                  <a:schemeClr val="tx1">
                    <a:lumMod val="75000"/>
                    <a:lumOff val="25000"/>
                  </a:schemeClr>
                </a:solidFill>
              </a:rPr>
              <a:t> bisa diubah menjadi kasus </a:t>
            </a:r>
            <a:r>
              <a:rPr lang="id-ID" sz="2400">
                <a:solidFill>
                  <a:schemeClr val="tx1">
                    <a:lumMod val="75000"/>
                    <a:lumOff val="25000"/>
                  </a:schemeClr>
                </a:solidFill>
              </a:rPr>
              <a:t>faktorial</a:t>
            </a:r>
            <a:r>
              <a:rPr lang="en-ID" sz="2400">
                <a:solidFill>
                  <a:schemeClr val="tx1">
                    <a:lumMod val="75000"/>
                    <a:lumOff val="25000"/>
                  </a:schemeClr>
                </a:solidFill>
              </a:rPr>
              <a:t> yang lebih sederhana</a:t>
            </a:r>
            <a:r>
              <a:rPr lang="id-ID" sz="2400">
                <a:solidFill>
                  <a:schemeClr val="tx1">
                    <a:lumMod val="75000"/>
                    <a:lumOff val="25000"/>
                  </a:schemeClr>
                </a:solidFill>
              </a:rPr>
              <a:t> dan m</a:t>
            </a:r>
            <a:r>
              <a:rPr lang="en-ID" sz="2400">
                <a:solidFill>
                  <a:schemeClr val="tx1">
                    <a:lumMod val="75000"/>
                    <a:lumOff val="25000"/>
                  </a:schemeClr>
                </a:solidFill>
              </a:rPr>
              <a:t>emenuhi ciri-ciri permasalahan yang bisa diselesaikan secara rekursif</a:t>
            </a:r>
            <a:r>
              <a:rPr lang="id-ID" sz="2400">
                <a:solidFill>
                  <a:schemeClr val="tx1">
                    <a:lumMod val="75000"/>
                    <a:lumOff val="25000"/>
                  </a:schemeClr>
                </a:solidFill>
              </a:rPr>
              <a:t> :</a:t>
            </a:r>
            <a:endParaRPr lang="en-ID" sz="2400">
              <a:solidFill>
                <a:schemeClr val="tx1">
                  <a:lumMod val="75000"/>
                  <a:lumOff val="25000"/>
                </a:schemeClr>
              </a:solidFill>
            </a:endParaRPr>
          </a:p>
          <a:p>
            <a:pPr marL="534988" lvl="1" indent="-342900">
              <a:buFont typeface="Wingdings" panose="05000000000000000000" pitchFamily="2" charset="2"/>
              <a:buChar char="ü"/>
            </a:pPr>
            <a:r>
              <a:rPr lang="en-ID" sz="2400">
                <a:solidFill>
                  <a:schemeClr val="tx1">
                    <a:lumMod val="75000"/>
                    <a:lumOff val="25000"/>
                  </a:schemeClr>
                </a:solidFill>
              </a:rPr>
              <a:t>Base case : 1! = 1</a:t>
            </a:r>
          </a:p>
          <a:p>
            <a:pPr marL="534988" lvl="1" indent="-342900">
              <a:buFont typeface="Wingdings" panose="05000000000000000000" pitchFamily="2" charset="2"/>
              <a:buChar char="ü"/>
            </a:pPr>
            <a:r>
              <a:rPr lang="en-ID" sz="2400">
                <a:solidFill>
                  <a:schemeClr val="tx1">
                    <a:lumMod val="75000"/>
                    <a:lumOff val="25000"/>
                  </a:schemeClr>
                </a:solidFill>
              </a:rPr>
              <a:t>Recursive case : n! = n * (n - 1)!</a:t>
            </a:r>
          </a:p>
          <a:p>
            <a:pPr marL="534988" lvl="1" indent="-342900">
              <a:buFont typeface="Wingdings" panose="05000000000000000000" pitchFamily="2" charset="2"/>
              <a:buChar char="ü"/>
            </a:pPr>
            <a:r>
              <a:rPr lang="en-ID" sz="2400">
                <a:solidFill>
                  <a:schemeClr val="tx1">
                    <a:lumMod val="75000"/>
                    <a:lumOff val="25000"/>
                  </a:schemeClr>
                </a:solidFill>
              </a:rPr>
              <a:t>Dengan menerapkan recursive case secara berulang. Maka kasus besar akan bisa mencapai base case. Contoh : 9! = 9 * 8! → 8! = 8 * 7! → 7! = 7 * 6! → dst akan mencapai 1! </a:t>
            </a:r>
            <a:endParaRPr lang="en-ID" sz="2400" dirty="0">
              <a:solidFill>
                <a:schemeClr val="tx1">
                  <a:lumMod val="75000"/>
                  <a:lumOff val="25000"/>
                </a:schemeClr>
              </a:solidFill>
            </a:endParaRPr>
          </a:p>
        </p:txBody>
      </p:sp>
      <p:pic>
        <p:nvPicPr>
          <p:cNvPr id="8" name="Picture 7" descr="Logo&#10;&#10;Description automatically generated">
            <a:extLst>
              <a:ext uri="{FF2B5EF4-FFF2-40B4-BE49-F238E27FC236}">
                <a16:creationId xmlns:a16="http://schemas.microsoft.com/office/drawing/2014/main" id="{6710D7E7-9628-4BB4-8F6C-460066B50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114441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CCA1-54B7-4943-B23F-81F22DDB8B8A}"/>
              </a:ext>
            </a:extLst>
          </p:cNvPr>
          <p:cNvSpPr>
            <a:spLocks noGrp="1"/>
          </p:cNvSpPr>
          <p:nvPr>
            <p:ph type="title"/>
          </p:nvPr>
        </p:nvSpPr>
        <p:spPr/>
        <p:txBody>
          <a:bodyPr/>
          <a:lstStyle/>
          <a:p>
            <a:r>
              <a:rPr lang="id-ID"/>
              <a:t>Fungsi Non-Rekursif</a:t>
            </a:r>
            <a:endParaRPr lang="en-ID" dirty="0"/>
          </a:p>
        </p:txBody>
      </p:sp>
      <p:graphicFrame>
        <p:nvGraphicFramePr>
          <p:cNvPr id="7" name="Table 4">
            <a:extLst>
              <a:ext uri="{FF2B5EF4-FFF2-40B4-BE49-F238E27FC236}">
                <a16:creationId xmlns:a16="http://schemas.microsoft.com/office/drawing/2014/main" id="{08A7BEA0-3AB2-4770-80A2-31E53E248AB1}"/>
              </a:ext>
            </a:extLst>
          </p:cNvPr>
          <p:cNvGraphicFramePr>
            <a:graphicFrameLocks noGrp="1"/>
          </p:cNvGraphicFramePr>
          <p:nvPr>
            <p:extLst>
              <p:ext uri="{D42A27DB-BD31-4B8C-83A1-F6EECF244321}">
                <p14:modId xmlns:p14="http://schemas.microsoft.com/office/powerpoint/2010/main" val="3804340111"/>
              </p:ext>
            </p:extLst>
          </p:nvPr>
        </p:nvGraphicFramePr>
        <p:xfrm>
          <a:off x="1228285" y="2560321"/>
          <a:ext cx="9735430" cy="2560320"/>
        </p:xfrm>
        <a:graphic>
          <a:graphicData uri="http://schemas.openxmlformats.org/drawingml/2006/table">
            <a:tbl>
              <a:tblPr firstRow="1" bandRow="1">
                <a:tableStyleId>{2D5ABB26-0587-4C30-8999-92F81FD0307C}</a:tableStyleId>
              </a:tblPr>
              <a:tblGrid>
                <a:gridCol w="684475">
                  <a:extLst>
                    <a:ext uri="{9D8B030D-6E8A-4147-A177-3AD203B41FA5}">
                      <a16:colId xmlns:a16="http://schemas.microsoft.com/office/drawing/2014/main" val="959058876"/>
                    </a:ext>
                  </a:extLst>
                </a:gridCol>
                <a:gridCol w="9050955">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p>
                      <a:pPr algn="ctr"/>
                      <a:r>
                        <a:rPr lang="id-ID" sz="1800">
                          <a:latin typeface="Courier New" panose="02070309020205020404" pitchFamily="49" charset="0"/>
                          <a:cs typeface="Courier New" panose="02070309020205020404" pitchFamily="49" charset="0"/>
                        </a:rPr>
                        <a:t>6</a:t>
                      </a:r>
                    </a:p>
                    <a:p>
                      <a:pPr algn="ctr"/>
                      <a:r>
                        <a:rPr lang="id-ID" sz="1800">
                          <a:latin typeface="Courier New" panose="02070309020205020404" pitchFamily="49" charset="0"/>
                          <a:cs typeface="Courier New" panose="02070309020205020404" pitchFamily="49" charset="0"/>
                        </a:rPr>
                        <a:t>7</a:t>
                      </a:r>
                    </a:p>
                    <a:p>
                      <a:pPr algn="ctr"/>
                      <a:r>
                        <a:rPr lang="id-ID" sz="1800">
                          <a:latin typeface="Courier New" panose="02070309020205020404" pitchFamily="49" charset="0"/>
                          <a:cs typeface="Courier New" panose="02070309020205020404" pitchFamily="49" charset="0"/>
                        </a:rPr>
                        <a:t>8</a:t>
                      </a:r>
                    </a:p>
                    <a:p>
                      <a:pPr algn="ctr"/>
                      <a:r>
                        <a:rPr lang="id-ID" sz="1800">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pt-BR" sz="1800" b="1" kern="1200">
                          <a:solidFill>
                            <a:srgbClr val="2683C6"/>
                          </a:solidFill>
                          <a:effectLst/>
                          <a:latin typeface="Courier New" panose="02070309020205020404" pitchFamily="49" charset="0"/>
                          <a:ea typeface="+mn-ea"/>
                          <a:cs typeface="Courier New" panose="02070309020205020404" pitchFamily="49" charset="0"/>
                        </a:rPr>
                        <a:t>def</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faktorialnonrekursif(bil):</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hasil = 1</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for</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i </a:t>
                      </a:r>
                      <a:r>
                        <a:rPr lang="pt-BR" sz="1800" b="1" kern="1200">
                          <a:solidFill>
                            <a:srgbClr val="2683C6"/>
                          </a:solidFill>
                          <a:effectLst/>
                          <a:latin typeface="Courier New" panose="02070309020205020404" pitchFamily="49" charset="0"/>
                          <a:ea typeface="+mn-ea"/>
                          <a:cs typeface="Courier New" panose="02070309020205020404" pitchFamily="49" charset="0"/>
                        </a:rPr>
                        <a:t>in range</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(1, bil+1):</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hasil = hasil*i</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return</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hasil</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(faktorialnonrekursif(5))</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(faktorialnonrekursif(6))</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(faktorialnonrekursif(7))</a:t>
                      </a:r>
                      <a:endPar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sp>
        <p:nvSpPr>
          <p:cNvPr id="10" name="TextBox 9">
            <a:extLst>
              <a:ext uri="{FF2B5EF4-FFF2-40B4-BE49-F238E27FC236}">
                <a16:creationId xmlns:a16="http://schemas.microsoft.com/office/drawing/2014/main" id="{1807C345-941F-4257-BA52-67CC69903BB1}"/>
              </a:ext>
            </a:extLst>
          </p:cNvPr>
          <p:cNvSpPr txBox="1"/>
          <p:nvPr/>
        </p:nvSpPr>
        <p:spPr>
          <a:xfrm>
            <a:off x="1228285" y="2102091"/>
            <a:ext cx="6098344" cy="369332"/>
          </a:xfrm>
          <a:prstGeom prst="rect">
            <a:avLst/>
          </a:prstGeom>
          <a:noFill/>
        </p:spPr>
        <p:txBody>
          <a:bodyPr wrap="square">
            <a:spAutoFit/>
          </a:bodyPr>
          <a:lstStyle/>
          <a:p>
            <a:r>
              <a:rPr lang="id-ID" b="1"/>
              <a:t>Fungsi Faktorial Non Rekursif </a:t>
            </a:r>
            <a:r>
              <a:rPr lang="id-ID" b="1">
                <a:solidFill>
                  <a:srgbClr val="2683C6"/>
                </a:solidFill>
              </a:rPr>
              <a:t>(faktorialnonrekursif.py)</a:t>
            </a:r>
            <a:endParaRPr lang="en-ID" b="1">
              <a:solidFill>
                <a:srgbClr val="2683C6"/>
              </a:solidFill>
            </a:endParaRPr>
          </a:p>
        </p:txBody>
      </p:sp>
      <p:pic>
        <p:nvPicPr>
          <p:cNvPr id="12" name="Picture 11">
            <a:extLst>
              <a:ext uri="{FF2B5EF4-FFF2-40B4-BE49-F238E27FC236}">
                <a16:creationId xmlns:a16="http://schemas.microsoft.com/office/drawing/2014/main" id="{DDF61450-49E6-43C6-8DBE-44F3A8549416}"/>
              </a:ext>
            </a:extLst>
          </p:cNvPr>
          <p:cNvPicPr>
            <a:picLocks noChangeAspect="1"/>
          </p:cNvPicPr>
          <p:nvPr/>
        </p:nvPicPr>
        <p:blipFill>
          <a:blip r:embed="rId2"/>
          <a:stretch>
            <a:fillRect/>
          </a:stretch>
        </p:blipFill>
        <p:spPr>
          <a:xfrm>
            <a:off x="6643715" y="3878964"/>
            <a:ext cx="4320000" cy="1241677"/>
          </a:xfrm>
          <a:prstGeom prst="rect">
            <a:avLst/>
          </a:prstGeom>
        </p:spPr>
      </p:pic>
      <p:pic>
        <p:nvPicPr>
          <p:cNvPr id="13" name="Picture 12" descr="Logo&#10;&#10;Description automatically generated">
            <a:extLst>
              <a:ext uri="{FF2B5EF4-FFF2-40B4-BE49-F238E27FC236}">
                <a16:creationId xmlns:a16="http://schemas.microsoft.com/office/drawing/2014/main" id="{57149B3B-1908-46DD-9656-B406EEB84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95333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A814-DF72-4733-A811-CD65241ABA6A}"/>
              </a:ext>
            </a:extLst>
          </p:cNvPr>
          <p:cNvSpPr>
            <a:spLocks noGrp="1"/>
          </p:cNvSpPr>
          <p:nvPr>
            <p:ph type="title"/>
          </p:nvPr>
        </p:nvSpPr>
        <p:spPr/>
        <p:txBody>
          <a:bodyPr/>
          <a:lstStyle/>
          <a:p>
            <a:r>
              <a:rPr lang="id-ID"/>
              <a:t>Fungsi Rekursif</a:t>
            </a:r>
            <a:endParaRPr lang="en-ID" dirty="0"/>
          </a:p>
        </p:txBody>
      </p:sp>
      <p:graphicFrame>
        <p:nvGraphicFramePr>
          <p:cNvPr id="7" name="Table 4">
            <a:extLst>
              <a:ext uri="{FF2B5EF4-FFF2-40B4-BE49-F238E27FC236}">
                <a16:creationId xmlns:a16="http://schemas.microsoft.com/office/drawing/2014/main" id="{5820F458-E51C-4E0B-B121-47A35F75B9D8}"/>
              </a:ext>
            </a:extLst>
          </p:cNvPr>
          <p:cNvGraphicFramePr>
            <a:graphicFrameLocks noGrp="1"/>
          </p:cNvGraphicFramePr>
          <p:nvPr>
            <p:extLst>
              <p:ext uri="{D42A27DB-BD31-4B8C-83A1-F6EECF244321}">
                <p14:modId xmlns:p14="http://schemas.microsoft.com/office/powerpoint/2010/main" val="1124508139"/>
              </p:ext>
            </p:extLst>
          </p:nvPr>
        </p:nvGraphicFramePr>
        <p:xfrm>
          <a:off x="1228285" y="2639383"/>
          <a:ext cx="9735430" cy="2834640"/>
        </p:xfrm>
        <a:graphic>
          <a:graphicData uri="http://schemas.openxmlformats.org/drawingml/2006/table">
            <a:tbl>
              <a:tblPr firstRow="1" bandRow="1">
                <a:tableStyleId>{2D5ABB26-0587-4C30-8999-92F81FD0307C}</a:tableStyleId>
              </a:tblPr>
              <a:tblGrid>
                <a:gridCol w="684475">
                  <a:extLst>
                    <a:ext uri="{9D8B030D-6E8A-4147-A177-3AD203B41FA5}">
                      <a16:colId xmlns:a16="http://schemas.microsoft.com/office/drawing/2014/main" val="959058876"/>
                    </a:ext>
                  </a:extLst>
                </a:gridCol>
                <a:gridCol w="9050955">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p>
                      <a:pPr algn="ctr"/>
                      <a:r>
                        <a:rPr lang="id-ID" sz="1800">
                          <a:latin typeface="Courier New" panose="02070309020205020404" pitchFamily="49" charset="0"/>
                          <a:cs typeface="Courier New" panose="02070309020205020404" pitchFamily="49" charset="0"/>
                        </a:rPr>
                        <a:t>6</a:t>
                      </a:r>
                    </a:p>
                    <a:p>
                      <a:pPr algn="ctr"/>
                      <a:r>
                        <a:rPr lang="id-ID" sz="1800">
                          <a:latin typeface="Courier New" panose="02070309020205020404" pitchFamily="49" charset="0"/>
                          <a:cs typeface="Courier New" panose="02070309020205020404" pitchFamily="49" charset="0"/>
                        </a:rPr>
                        <a:t>7</a:t>
                      </a:r>
                    </a:p>
                    <a:p>
                      <a:pPr algn="ctr"/>
                      <a:r>
                        <a:rPr lang="id-ID" sz="1800">
                          <a:latin typeface="Courier New" panose="02070309020205020404" pitchFamily="49" charset="0"/>
                          <a:cs typeface="Courier New" panose="02070309020205020404" pitchFamily="49" charset="0"/>
                        </a:rPr>
                        <a:t>8</a:t>
                      </a:r>
                    </a:p>
                    <a:p>
                      <a:pPr algn="ctr"/>
                      <a:r>
                        <a:rPr lang="id-ID" sz="1800">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pt-BR" sz="1800" b="1" kern="1200">
                          <a:solidFill>
                            <a:srgbClr val="2683C6"/>
                          </a:solidFill>
                          <a:effectLst/>
                          <a:latin typeface="Courier New" panose="02070309020205020404" pitchFamily="49" charset="0"/>
                          <a:ea typeface="+mn-ea"/>
                          <a:cs typeface="Courier New" panose="02070309020205020404" pitchFamily="49" charset="0"/>
                        </a:rPr>
                        <a:t>def</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faktorialrekursif(bil):</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if</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bil == 1:</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return</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1</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else</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return bil * faktorialrekursif(bil - 1)</a:t>
                      </a:r>
                    </a:p>
                    <a:p>
                      <a:endPar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(faktorialrekursif(5))</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(faktorialrekursif(6))</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(faktorialrekursif(7))</a:t>
                      </a:r>
                      <a:endParaRPr lang="id-ID"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p>
                      <a:endPar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sp>
        <p:nvSpPr>
          <p:cNvPr id="9" name="TextBox 8">
            <a:extLst>
              <a:ext uri="{FF2B5EF4-FFF2-40B4-BE49-F238E27FC236}">
                <a16:creationId xmlns:a16="http://schemas.microsoft.com/office/drawing/2014/main" id="{A018C4F7-3BF7-48E6-B573-8185B29870A9}"/>
              </a:ext>
            </a:extLst>
          </p:cNvPr>
          <p:cNvSpPr txBox="1"/>
          <p:nvPr/>
        </p:nvSpPr>
        <p:spPr>
          <a:xfrm>
            <a:off x="1228285" y="2181153"/>
            <a:ext cx="6098344" cy="369332"/>
          </a:xfrm>
          <a:prstGeom prst="rect">
            <a:avLst/>
          </a:prstGeom>
          <a:noFill/>
        </p:spPr>
        <p:txBody>
          <a:bodyPr wrap="square">
            <a:spAutoFit/>
          </a:bodyPr>
          <a:lstStyle/>
          <a:p>
            <a:r>
              <a:rPr lang="id-ID" b="1"/>
              <a:t>Fungsi Faktorial Rekursif </a:t>
            </a:r>
            <a:r>
              <a:rPr lang="id-ID" b="1">
                <a:solidFill>
                  <a:srgbClr val="2683C6"/>
                </a:solidFill>
              </a:rPr>
              <a:t>(faktorialrekursif.py)</a:t>
            </a:r>
            <a:endParaRPr lang="en-ID" b="1">
              <a:solidFill>
                <a:srgbClr val="2683C6"/>
              </a:solidFill>
            </a:endParaRPr>
          </a:p>
        </p:txBody>
      </p:sp>
      <p:pic>
        <p:nvPicPr>
          <p:cNvPr id="11" name="Picture 10">
            <a:extLst>
              <a:ext uri="{FF2B5EF4-FFF2-40B4-BE49-F238E27FC236}">
                <a16:creationId xmlns:a16="http://schemas.microsoft.com/office/drawing/2014/main" id="{C3B02791-379F-4BDD-B128-BEFBC1067884}"/>
              </a:ext>
            </a:extLst>
          </p:cNvPr>
          <p:cNvPicPr>
            <a:picLocks noChangeAspect="1"/>
          </p:cNvPicPr>
          <p:nvPr/>
        </p:nvPicPr>
        <p:blipFill>
          <a:blip r:embed="rId2"/>
          <a:stretch>
            <a:fillRect/>
          </a:stretch>
        </p:blipFill>
        <p:spPr>
          <a:xfrm>
            <a:off x="6643715" y="4056703"/>
            <a:ext cx="4320000" cy="1400727"/>
          </a:xfrm>
          <a:prstGeom prst="rect">
            <a:avLst/>
          </a:prstGeom>
        </p:spPr>
      </p:pic>
      <p:pic>
        <p:nvPicPr>
          <p:cNvPr id="12" name="Picture 11" descr="Logo&#10;&#10;Description automatically generated">
            <a:extLst>
              <a:ext uri="{FF2B5EF4-FFF2-40B4-BE49-F238E27FC236}">
                <a16:creationId xmlns:a16="http://schemas.microsoft.com/office/drawing/2014/main" id="{86894181-5540-4E02-A096-210E2D3A7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43552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1B04-A475-4F93-AFD0-ECE8075D915C}"/>
              </a:ext>
            </a:extLst>
          </p:cNvPr>
          <p:cNvSpPr>
            <a:spLocks noGrp="1"/>
          </p:cNvSpPr>
          <p:nvPr>
            <p:ph type="title"/>
          </p:nvPr>
        </p:nvSpPr>
        <p:spPr/>
        <p:txBody>
          <a:bodyPr/>
          <a:lstStyle/>
          <a:p>
            <a:r>
              <a:rPr lang="id-ID"/>
              <a:t>Review!!!</a:t>
            </a:r>
            <a:endParaRPr lang="en-ID"/>
          </a:p>
        </p:txBody>
      </p:sp>
      <p:sp>
        <p:nvSpPr>
          <p:cNvPr id="3" name="Content Placeholder 2">
            <a:extLst>
              <a:ext uri="{FF2B5EF4-FFF2-40B4-BE49-F238E27FC236}">
                <a16:creationId xmlns:a16="http://schemas.microsoft.com/office/drawing/2014/main" id="{62BAAF35-6395-44BB-AB3C-AFB29AB4B9C6}"/>
              </a:ext>
            </a:extLst>
          </p:cNvPr>
          <p:cNvSpPr>
            <a:spLocks noGrp="1"/>
          </p:cNvSpPr>
          <p:nvPr>
            <p:ph idx="1"/>
          </p:nvPr>
        </p:nvSpPr>
        <p:spPr/>
        <p:txBody>
          <a:bodyPr>
            <a:normAutofit/>
          </a:bodyPr>
          <a:lstStyle/>
          <a:p>
            <a:pPr marL="457200" indent="-457200">
              <a:buFont typeface="+mj-lt"/>
              <a:buAutoNum type="arabicPeriod"/>
            </a:pPr>
            <a:r>
              <a:rPr lang="en-ID" sz="2400"/>
              <a:t>Sebutkan 2 komponen ADT</a:t>
            </a:r>
            <a:r>
              <a:rPr lang="id-ID" sz="2400"/>
              <a:t>!</a:t>
            </a:r>
            <a:endParaRPr lang="en-ID" sz="2400"/>
          </a:p>
          <a:p>
            <a:pPr marL="457200" indent="-457200">
              <a:buFont typeface="+mj-lt"/>
              <a:buAutoNum type="arabicPeriod"/>
            </a:pPr>
            <a:r>
              <a:rPr lang="en-ID" sz="2400"/>
              <a:t>Jelaskan fungsi class dalam hubungannya dengan ADT</a:t>
            </a:r>
            <a:r>
              <a:rPr lang="id-ID" sz="2400"/>
              <a:t>!</a:t>
            </a:r>
            <a:endParaRPr lang="en-ID" sz="2400"/>
          </a:p>
          <a:p>
            <a:pPr marL="457200" indent="-457200">
              <a:buFont typeface="+mj-lt"/>
              <a:buAutoNum type="arabicPeriod"/>
            </a:pPr>
            <a:r>
              <a:rPr lang="en-ID" sz="2400"/>
              <a:t>Jelaskan perbedaan class dan object</a:t>
            </a:r>
            <a:r>
              <a:rPr lang="id-ID" sz="2400"/>
              <a:t>!</a:t>
            </a:r>
            <a:endParaRPr lang="en-ID" sz="2400"/>
          </a:p>
          <a:p>
            <a:pPr marL="457200" indent="-457200">
              <a:buFont typeface="+mj-lt"/>
              <a:buAutoNum type="arabicPeriod"/>
            </a:pPr>
            <a:r>
              <a:rPr lang="en-ID" sz="2400"/>
              <a:t>Jelaskan fungsi konstruktor</a:t>
            </a:r>
            <a:r>
              <a:rPr lang="id-ID" sz="2400"/>
              <a:t>!</a:t>
            </a:r>
            <a:endParaRPr lang="en-ID" sz="2400"/>
          </a:p>
          <a:p>
            <a:pPr marL="457200" indent="-457200">
              <a:buFont typeface="+mj-lt"/>
              <a:buAutoNum type="arabicPeriod"/>
            </a:pPr>
            <a:r>
              <a:rPr lang="en-ID" sz="2400"/>
              <a:t>Jelaskan fungsi self</a:t>
            </a:r>
            <a:r>
              <a:rPr lang="id-ID" sz="2400"/>
              <a:t>!</a:t>
            </a:r>
            <a:endParaRPr lang="en-ID" sz="2400"/>
          </a:p>
          <a:p>
            <a:pPr marL="457200" indent="-457200">
              <a:buFont typeface="+mj-lt"/>
              <a:buAutoNum type="arabicPeriod"/>
            </a:pPr>
            <a:r>
              <a:rPr lang="en-ID" sz="2400"/>
              <a:t>Jelaskan peranan function pada sebuah class</a:t>
            </a:r>
            <a:r>
              <a:rPr lang="id-ID" sz="2400"/>
              <a:t>!</a:t>
            </a:r>
            <a:endParaRPr lang="en-ID" sz="2400" dirty="0"/>
          </a:p>
        </p:txBody>
      </p:sp>
      <p:pic>
        <p:nvPicPr>
          <p:cNvPr id="4" name="Picture 3" descr="Logo&#10;&#10;Description automatically generated">
            <a:extLst>
              <a:ext uri="{FF2B5EF4-FFF2-40B4-BE49-F238E27FC236}">
                <a16:creationId xmlns:a16="http://schemas.microsoft.com/office/drawing/2014/main" id="{4D226AD0-C7B4-49E6-AE51-62AE9CB3D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738112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007-1316-4CA3-9AFB-0C19BDD7C437}"/>
              </a:ext>
            </a:extLst>
          </p:cNvPr>
          <p:cNvSpPr>
            <a:spLocks noGrp="1"/>
          </p:cNvSpPr>
          <p:nvPr>
            <p:ph type="title"/>
          </p:nvPr>
        </p:nvSpPr>
        <p:spPr/>
        <p:txBody>
          <a:bodyPr>
            <a:normAutofit/>
          </a:bodyPr>
          <a:lstStyle/>
          <a:p>
            <a:r>
              <a:rPr lang="en-ID" sz="4400" err="1"/>
              <a:t>Pohon</a:t>
            </a:r>
            <a:r>
              <a:rPr lang="en-ID" sz="4400"/>
              <a:t> Rekursi</a:t>
            </a:r>
            <a:r>
              <a:rPr lang="id-ID" sz="4400"/>
              <a:t>f</a:t>
            </a:r>
            <a:endParaRPr lang="en-ID" sz="4400" dirty="0"/>
          </a:p>
        </p:txBody>
      </p:sp>
      <p:sp>
        <p:nvSpPr>
          <p:cNvPr id="4" name="TextBox 3">
            <a:extLst>
              <a:ext uri="{FF2B5EF4-FFF2-40B4-BE49-F238E27FC236}">
                <a16:creationId xmlns:a16="http://schemas.microsoft.com/office/drawing/2014/main" id="{B6680498-FB3F-4F66-9DCB-FF7295E59B2E}"/>
              </a:ext>
            </a:extLst>
          </p:cNvPr>
          <p:cNvSpPr txBox="1"/>
          <p:nvPr/>
        </p:nvSpPr>
        <p:spPr>
          <a:xfrm>
            <a:off x="868679" y="1812280"/>
            <a:ext cx="4561610" cy="461665"/>
          </a:xfrm>
          <a:prstGeom prst="rect">
            <a:avLst/>
          </a:prstGeom>
          <a:noFill/>
        </p:spPr>
        <p:txBody>
          <a:bodyPr wrap="square" rtlCol="0">
            <a:spAutoFit/>
          </a:bodyPr>
          <a:lstStyle/>
          <a:p>
            <a:r>
              <a:rPr lang="en-ID" sz="2400" dirty="0" err="1"/>
              <a:t>faktorial</a:t>
            </a:r>
            <a:r>
              <a:rPr lang="en-ID" sz="2400" dirty="0"/>
              <a:t>(5) = 5 * </a:t>
            </a:r>
            <a:r>
              <a:rPr lang="en-ID" sz="2400" dirty="0" err="1"/>
              <a:t>faktorial</a:t>
            </a:r>
            <a:r>
              <a:rPr lang="en-ID" sz="2400" dirty="0"/>
              <a:t>(4)</a:t>
            </a:r>
          </a:p>
        </p:txBody>
      </p:sp>
      <p:sp>
        <p:nvSpPr>
          <p:cNvPr id="5" name="Arrow: Down 4">
            <a:extLst>
              <a:ext uri="{FF2B5EF4-FFF2-40B4-BE49-F238E27FC236}">
                <a16:creationId xmlns:a16="http://schemas.microsoft.com/office/drawing/2014/main" id="{DCBC58DF-01F6-447A-BFE3-C568DA98BD75}"/>
              </a:ext>
            </a:extLst>
          </p:cNvPr>
          <p:cNvSpPr/>
          <p:nvPr/>
        </p:nvSpPr>
        <p:spPr>
          <a:xfrm>
            <a:off x="3033459" y="2303707"/>
            <a:ext cx="258381"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E13523EE-C8A6-4B87-97CC-5150ADFF1E30}"/>
              </a:ext>
            </a:extLst>
          </p:cNvPr>
          <p:cNvSpPr txBox="1"/>
          <p:nvPr/>
        </p:nvSpPr>
        <p:spPr>
          <a:xfrm>
            <a:off x="1706879" y="2831119"/>
            <a:ext cx="4561610" cy="461665"/>
          </a:xfrm>
          <a:prstGeom prst="rect">
            <a:avLst/>
          </a:prstGeom>
          <a:noFill/>
        </p:spPr>
        <p:txBody>
          <a:bodyPr wrap="square" rtlCol="0">
            <a:spAutoFit/>
          </a:bodyPr>
          <a:lstStyle/>
          <a:p>
            <a:r>
              <a:rPr lang="en-ID" sz="2400" dirty="0" err="1"/>
              <a:t>faktorial</a:t>
            </a:r>
            <a:r>
              <a:rPr lang="en-ID" sz="2400" dirty="0"/>
              <a:t>(4) = 4 * </a:t>
            </a:r>
            <a:r>
              <a:rPr lang="en-ID" sz="2400" dirty="0" err="1"/>
              <a:t>faktorial</a:t>
            </a:r>
            <a:r>
              <a:rPr lang="en-ID" sz="2400" dirty="0"/>
              <a:t>(3)</a:t>
            </a:r>
          </a:p>
        </p:txBody>
      </p:sp>
      <p:sp>
        <p:nvSpPr>
          <p:cNvPr id="7" name="Arrow: Down 6">
            <a:extLst>
              <a:ext uri="{FF2B5EF4-FFF2-40B4-BE49-F238E27FC236}">
                <a16:creationId xmlns:a16="http://schemas.microsoft.com/office/drawing/2014/main" id="{8C451B79-3A49-48E1-A5D5-6D53591BBA75}"/>
              </a:ext>
            </a:extLst>
          </p:cNvPr>
          <p:cNvSpPr/>
          <p:nvPr/>
        </p:nvSpPr>
        <p:spPr>
          <a:xfrm>
            <a:off x="4072122" y="3292785"/>
            <a:ext cx="302930" cy="5571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57966C55-B876-4417-9359-C1245508208D}"/>
              </a:ext>
            </a:extLst>
          </p:cNvPr>
          <p:cNvSpPr txBox="1"/>
          <p:nvPr/>
        </p:nvSpPr>
        <p:spPr>
          <a:xfrm>
            <a:off x="2745542" y="3940122"/>
            <a:ext cx="4561610" cy="461665"/>
          </a:xfrm>
          <a:prstGeom prst="rect">
            <a:avLst/>
          </a:prstGeom>
          <a:noFill/>
        </p:spPr>
        <p:txBody>
          <a:bodyPr wrap="square" rtlCol="0">
            <a:spAutoFit/>
          </a:bodyPr>
          <a:lstStyle/>
          <a:p>
            <a:r>
              <a:rPr lang="en-ID" sz="2400" dirty="0" err="1"/>
              <a:t>faktorial</a:t>
            </a:r>
            <a:r>
              <a:rPr lang="en-ID" sz="2400" dirty="0"/>
              <a:t>(3) = 3 * </a:t>
            </a:r>
            <a:r>
              <a:rPr lang="en-ID" sz="2400" dirty="0" err="1"/>
              <a:t>faktorial</a:t>
            </a:r>
            <a:r>
              <a:rPr lang="en-ID" sz="2400" dirty="0"/>
              <a:t>(2)</a:t>
            </a:r>
          </a:p>
        </p:txBody>
      </p:sp>
      <p:sp>
        <p:nvSpPr>
          <p:cNvPr id="9" name="Arrow: Down 8">
            <a:extLst>
              <a:ext uri="{FF2B5EF4-FFF2-40B4-BE49-F238E27FC236}">
                <a16:creationId xmlns:a16="http://schemas.microsoft.com/office/drawing/2014/main" id="{21BF2643-C973-41FE-A1B6-9CC6C1EC1860}"/>
              </a:ext>
            </a:extLst>
          </p:cNvPr>
          <p:cNvSpPr/>
          <p:nvPr/>
        </p:nvSpPr>
        <p:spPr>
          <a:xfrm>
            <a:off x="5183472" y="4433216"/>
            <a:ext cx="246817" cy="461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60F71099-FD10-46F9-BBCF-180AC293E24B}"/>
              </a:ext>
            </a:extLst>
          </p:cNvPr>
          <p:cNvSpPr txBox="1"/>
          <p:nvPr/>
        </p:nvSpPr>
        <p:spPr>
          <a:xfrm>
            <a:off x="3815195" y="4967063"/>
            <a:ext cx="4561610" cy="461665"/>
          </a:xfrm>
          <a:prstGeom prst="rect">
            <a:avLst/>
          </a:prstGeom>
          <a:noFill/>
        </p:spPr>
        <p:txBody>
          <a:bodyPr wrap="square" rtlCol="0">
            <a:spAutoFit/>
          </a:bodyPr>
          <a:lstStyle/>
          <a:p>
            <a:r>
              <a:rPr lang="en-ID" sz="2400" dirty="0" err="1"/>
              <a:t>faktorial</a:t>
            </a:r>
            <a:r>
              <a:rPr lang="en-ID" sz="2400" dirty="0"/>
              <a:t>(2) = 2 * </a:t>
            </a:r>
            <a:r>
              <a:rPr lang="en-ID" sz="2400" dirty="0" err="1"/>
              <a:t>faktorial</a:t>
            </a:r>
            <a:r>
              <a:rPr lang="en-ID" sz="2400" dirty="0"/>
              <a:t>(1)</a:t>
            </a:r>
          </a:p>
        </p:txBody>
      </p:sp>
      <p:sp>
        <p:nvSpPr>
          <p:cNvPr id="11" name="Arrow: Down 10">
            <a:extLst>
              <a:ext uri="{FF2B5EF4-FFF2-40B4-BE49-F238E27FC236}">
                <a16:creationId xmlns:a16="http://schemas.microsoft.com/office/drawing/2014/main" id="{14BDF457-6B30-463C-BC0D-0D66303EC5ED}"/>
              </a:ext>
            </a:extLst>
          </p:cNvPr>
          <p:cNvSpPr/>
          <p:nvPr/>
        </p:nvSpPr>
        <p:spPr>
          <a:xfrm>
            <a:off x="6283098" y="5426736"/>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B6DD876-7111-4E26-A7BE-94B16C064C25}"/>
              </a:ext>
            </a:extLst>
          </p:cNvPr>
          <p:cNvSpPr txBox="1"/>
          <p:nvPr/>
        </p:nvSpPr>
        <p:spPr>
          <a:xfrm>
            <a:off x="5772442" y="5954151"/>
            <a:ext cx="4810231" cy="461665"/>
          </a:xfrm>
          <a:prstGeom prst="rect">
            <a:avLst/>
          </a:prstGeom>
          <a:noFill/>
        </p:spPr>
        <p:txBody>
          <a:bodyPr wrap="square" rtlCol="0">
            <a:spAutoFit/>
          </a:bodyPr>
          <a:lstStyle/>
          <a:p>
            <a:r>
              <a:rPr lang="en-ID" sz="2400" dirty="0" err="1"/>
              <a:t>faktorial</a:t>
            </a:r>
            <a:r>
              <a:rPr lang="en-ID" sz="2400" dirty="0"/>
              <a:t>(1)</a:t>
            </a:r>
          </a:p>
        </p:txBody>
      </p:sp>
      <p:sp>
        <p:nvSpPr>
          <p:cNvPr id="13" name="TextBox 12">
            <a:extLst>
              <a:ext uri="{FF2B5EF4-FFF2-40B4-BE49-F238E27FC236}">
                <a16:creationId xmlns:a16="http://schemas.microsoft.com/office/drawing/2014/main" id="{5AA1A5C1-FFEB-4446-81B2-0AECD4AC32F3}"/>
              </a:ext>
            </a:extLst>
          </p:cNvPr>
          <p:cNvSpPr txBox="1"/>
          <p:nvPr/>
        </p:nvSpPr>
        <p:spPr>
          <a:xfrm>
            <a:off x="4644682" y="1819418"/>
            <a:ext cx="4810231" cy="461665"/>
          </a:xfrm>
          <a:prstGeom prst="rect">
            <a:avLst/>
          </a:prstGeom>
          <a:noFill/>
        </p:spPr>
        <p:txBody>
          <a:bodyPr wrap="square" rtlCol="0">
            <a:spAutoFit/>
          </a:bodyPr>
          <a:lstStyle/>
          <a:p>
            <a:r>
              <a:rPr lang="en-ID" sz="2400" dirty="0">
                <a:solidFill>
                  <a:srgbClr val="FF0000"/>
                </a:solidFill>
              </a:rPr>
              <a:t>pending</a:t>
            </a:r>
          </a:p>
        </p:txBody>
      </p:sp>
      <p:sp>
        <p:nvSpPr>
          <p:cNvPr id="14" name="TextBox 13">
            <a:extLst>
              <a:ext uri="{FF2B5EF4-FFF2-40B4-BE49-F238E27FC236}">
                <a16:creationId xmlns:a16="http://schemas.microsoft.com/office/drawing/2014/main" id="{B68A5C60-A39A-4A24-B0D0-8FAE198D69C0}"/>
              </a:ext>
            </a:extLst>
          </p:cNvPr>
          <p:cNvSpPr txBox="1"/>
          <p:nvPr/>
        </p:nvSpPr>
        <p:spPr>
          <a:xfrm>
            <a:off x="5289451" y="2829947"/>
            <a:ext cx="4810231" cy="461665"/>
          </a:xfrm>
          <a:prstGeom prst="rect">
            <a:avLst/>
          </a:prstGeom>
          <a:noFill/>
        </p:spPr>
        <p:txBody>
          <a:bodyPr wrap="square" rtlCol="0">
            <a:spAutoFit/>
          </a:bodyPr>
          <a:lstStyle/>
          <a:p>
            <a:r>
              <a:rPr lang="en-ID" sz="2400" dirty="0">
                <a:solidFill>
                  <a:srgbClr val="FF0000"/>
                </a:solidFill>
              </a:rPr>
              <a:t>pending</a:t>
            </a:r>
          </a:p>
        </p:txBody>
      </p:sp>
      <p:sp>
        <p:nvSpPr>
          <p:cNvPr id="15" name="TextBox 14">
            <a:extLst>
              <a:ext uri="{FF2B5EF4-FFF2-40B4-BE49-F238E27FC236}">
                <a16:creationId xmlns:a16="http://schemas.microsoft.com/office/drawing/2014/main" id="{4FEF8BF7-656B-4A12-A9F0-9145E8FA6993}"/>
              </a:ext>
            </a:extLst>
          </p:cNvPr>
          <p:cNvSpPr txBox="1"/>
          <p:nvPr/>
        </p:nvSpPr>
        <p:spPr>
          <a:xfrm>
            <a:off x="6527407" y="3913159"/>
            <a:ext cx="4810231" cy="461665"/>
          </a:xfrm>
          <a:prstGeom prst="rect">
            <a:avLst/>
          </a:prstGeom>
          <a:noFill/>
        </p:spPr>
        <p:txBody>
          <a:bodyPr wrap="square" rtlCol="0">
            <a:spAutoFit/>
          </a:bodyPr>
          <a:lstStyle/>
          <a:p>
            <a:r>
              <a:rPr lang="en-ID" sz="2400" dirty="0">
                <a:solidFill>
                  <a:srgbClr val="FF0000"/>
                </a:solidFill>
              </a:rPr>
              <a:t>pending</a:t>
            </a:r>
          </a:p>
        </p:txBody>
      </p:sp>
      <p:sp>
        <p:nvSpPr>
          <p:cNvPr id="16" name="TextBox 15">
            <a:extLst>
              <a:ext uri="{FF2B5EF4-FFF2-40B4-BE49-F238E27FC236}">
                <a16:creationId xmlns:a16="http://schemas.microsoft.com/office/drawing/2014/main" id="{94B7BD93-F3F4-4ED0-92A7-7DA5CCE247B5}"/>
              </a:ext>
            </a:extLst>
          </p:cNvPr>
          <p:cNvSpPr txBox="1"/>
          <p:nvPr/>
        </p:nvSpPr>
        <p:spPr>
          <a:xfrm>
            <a:off x="7504607" y="4919624"/>
            <a:ext cx="1744395" cy="461665"/>
          </a:xfrm>
          <a:prstGeom prst="rect">
            <a:avLst/>
          </a:prstGeom>
          <a:noFill/>
        </p:spPr>
        <p:txBody>
          <a:bodyPr wrap="square" rtlCol="0">
            <a:spAutoFit/>
          </a:bodyPr>
          <a:lstStyle/>
          <a:p>
            <a:r>
              <a:rPr lang="en-ID" sz="2400" dirty="0">
                <a:solidFill>
                  <a:srgbClr val="FF0000"/>
                </a:solidFill>
              </a:rPr>
              <a:t>pending</a:t>
            </a:r>
          </a:p>
        </p:txBody>
      </p:sp>
      <p:pic>
        <p:nvPicPr>
          <p:cNvPr id="17" name="Picture 16" descr="Logo&#10;&#10;Description automatically generated">
            <a:extLst>
              <a:ext uri="{FF2B5EF4-FFF2-40B4-BE49-F238E27FC236}">
                <a16:creationId xmlns:a16="http://schemas.microsoft.com/office/drawing/2014/main" id="{3C92A35B-B1FF-407C-9404-1843F7719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214731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007-1316-4CA3-9AFB-0C19BDD7C437}"/>
              </a:ext>
            </a:extLst>
          </p:cNvPr>
          <p:cNvSpPr>
            <a:spLocks noGrp="1"/>
          </p:cNvSpPr>
          <p:nvPr>
            <p:ph type="title"/>
          </p:nvPr>
        </p:nvSpPr>
        <p:spPr/>
        <p:txBody>
          <a:bodyPr/>
          <a:lstStyle/>
          <a:p>
            <a:r>
              <a:rPr lang="en-ID" err="1"/>
              <a:t>Pohon</a:t>
            </a:r>
            <a:r>
              <a:rPr lang="en-ID"/>
              <a:t> rekursi</a:t>
            </a:r>
            <a:r>
              <a:rPr lang="id-ID"/>
              <a:t>f</a:t>
            </a:r>
            <a:endParaRPr lang="en-ID" dirty="0"/>
          </a:p>
        </p:txBody>
      </p:sp>
      <p:sp>
        <p:nvSpPr>
          <p:cNvPr id="4" name="TextBox 3">
            <a:extLst>
              <a:ext uri="{FF2B5EF4-FFF2-40B4-BE49-F238E27FC236}">
                <a16:creationId xmlns:a16="http://schemas.microsoft.com/office/drawing/2014/main" id="{B6680498-FB3F-4F66-9DCB-FF7295E59B2E}"/>
              </a:ext>
            </a:extLst>
          </p:cNvPr>
          <p:cNvSpPr txBox="1"/>
          <p:nvPr/>
        </p:nvSpPr>
        <p:spPr>
          <a:xfrm>
            <a:off x="868679" y="1812280"/>
            <a:ext cx="4561610" cy="461665"/>
          </a:xfrm>
          <a:prstGeom prst="rect">
            <a:avLst/>
          </a:prstGeom>
          <a:noFill/>
        </p:spPr>
        <p:txBody>
          <a:bodyPr wrap="square" rtlCol="0">
            <a:spAutoFit/>
          </a:bodyPr>
          <a:lstStyle/>
          <a:p>
            <a:r>
              <a:rPr lang="en-ID" sz="2400" dirty="0" err="1"/>
              <a:t>faktorial</a:t>
            </a:r>
            <a:r>
              <a:rPr lang="en-ID" sz="2400" dirty="0"/>
              <a:t>(5) = 5 * </a:t>
            </a:r>
            <a:r>
              <a:rPr lang="en-ID" sz="2400" dirty="0" err="1"/>
              <a:t>faktorial</a:t>
            </a:r>
            <a:r>
              <a:rPr lang="en-ID" sz="2400" dirty="0"/>
              <a:t>(4)</a:t>
            </a:r>
          </a:p>
        </p:txBody>
      </p:sp>
      <p:sp>
        <p:nvSpPr>
          <p:cNvPr id="6" name="TextBox 5">
            <a:extLst>
              <a:ext uri="{FF2B5EF4-FFF2-40B4-BE49-F238E27FC236}">
                <a16:creationId xmlns:a16="http://schemas.microsoft.com/office/drawing/2014/main" id="{E13523EE-C8A6-4B87-97CC-5150ADFF1E30}"/>
              </a:ext>
            </a:extLst>
          </p:cNvPr>
          <p:cNvSpPr txBox="1"/>
          <p:nvPr/>
        </p:nvSpPr>
        <p:spPr>
          <a:xfrm>
            <a:off x="1706879" y="2831119"/>
            <a:ext cx="4561610" cy="461665"/>
          </a:xfrm>
          <a:prstGeom prst="rect">
            <a:avLst/>
          </a:prstGeom>
          <a:noFill/>
        </p:spPr>
        <p:txBody>
          <a:bodyPr wrap="square" rtlCol="0">
            <a:spAutoFit/>
          </a:bodyPr>
          <a:lstStyle/>
          <a:p>
            <a:r>
              <a:rPr lang="en-ID" sz="2400" dirty="0" err="1"/>
              <a:t>faktorial</a:t>
            </a:r>
            <a:r>
              <a:rPr lang="en-ID" sz="2400" dirty="0"/>
              <a:t>(4) = 4 * </a:t>
            </a:r>
            <a:r>
              <a:rPr lang="en-ID" sz="2400" dirty="0" err="1"/>
              <a:t>faktorial</a:t>
            </a:r>
            <a:r>
              <a:rPr lang="en-ID" sz="2400" dirty="0"/>
              <a:t>(3)</a:t>
            </a:r>
          </a:p>
        </p:txBody>
      </p:sp>
      <p:sp>
        <p:nvSpPr>
          <p:cNvPr id="8" name="TextBox 7">
            <a:extLst>
              <a:ext uri="{FF2B5EF4-FFF2-40B4-BE49-F238E27FC236}">
                <a16:creationId xmlns:a16="http://schemas.microsoft.com/office/drawing/2014/main" id="{57966C55-B876-4417-9359-C1245508208D}"/>
              </a:ext>
            </a:extLst>
          </p:cNvPr>
          <p:cNvSpPr txBox="1"/>
          <p:nvPr/>
        </p:nvSpPr>
        <p:spPr>
          <a:xfrm>
            <a:off x="2745542" y="3940122"/>
            <a:ext cx="4561610" cy="461665"/>
          </a:xfrm>
          <a:prstGeom prst="rect">
            <a:avLst/>
          </a:prstGeom>
          <a:noFill/>
        </p:spPr>
        <p:txBody>
          <a:bodyPr wrap="square" rtlCol="0">
            <a:spAutoFit/>
          </a:bodyPr>
          <a:lstStyle/>
          <a:p>
            <a:r>
              <a:rPr lang="en-ID" sz="2400" dirty="0" err="1"/>
              <a:t>faktorial</a:t>
            </a:r>
            <a:r>
              <a:rPr lang="en-ID" sz="2400" dirty="0"/>
              <a:t>(3) = 3 * </a:t>
            </a:r>
            <a:r>
              <a:rPr lang="en-ID" sz="2400" dirty="0" err="1"/>
              <a:t>faktorial</a:t>
            </a:r>
            <a:r>
              <a:rPr lang="en-ID" sz="2400" dirty="0"/>
              <a:t>(2)</a:t>
            </a:r>
          </a:p>
        </p:txBody>
      </p:sp>
      <p:sp>
        <p:nvSpPr>
          <p:cNvPr id="10" name="TextBox 9">
            <a:extLst>
              <a:ext uri="{FF2B5EF4-FFF2-40B4-BE49-F238E27FC236}">
                <a16:creationId xmlns:a16="http://schemas.microsoft.com/office/drawing/2014/main" id="{60F71099-FD10-46F9-BBCF-180AC293E24B}"/>
              </a:ext>
            </a:extLst>
          </p:cNvPr>
          <p:cNvSpPr txBox="1"/>
          <p:nvPr/>
        </p:nvSpPr>
        <p:spPr>
          <a:xfrm>
            <a:off x="3815195" y="4967063"/>
            <a:ext cx="4561610" cy="461665"/>
          </a:xfrm>
          <a:prstGeom prst="rect">
            <a:avLst/>
          </a:prstGeom>
          <a:noFill/>
        </p:spPr>
        <p:txBody>
          <a:bodyPr wrap="square" rtlCol="0">
            <a:spAutoFit/>
          </a:bodyPr>
          <a:lstStyle/>
          <a:p>
            <a:r>
              <a:rPr lang="en-ID" sz="2400" dirty="0" err="1"/>
              <a:t>faktorial</a:t>
            </a:r>
            <a:r>
              <a:rPr lang="en-ID" sz="2400" dirty="0"/>
              <a:t>(2) = 2 * </a:t>
            </a:r>
            <a:r>
              <a:rPr lang="en-ID" sz="2400" dirty="0" err="1"/>
              <a:t>faktorial</a:t>
            </a:r>
            <a:r>
              <a:rPr lang="en-ID" sz="2400" dirty="0"/>
              <a:t>(1)</a:t>
            </a:r>
          </a:p>
        </p:txBody>
      </p:sp>
      <p:sp>
        <p:nvSpPr>
          <p:cNvPr id="11" name="Arrow: Down 10">
            <a:extLst>
              <a:ext uri="{FF2B5EF4-FFF2-40B4-BE49-F238E27FC236}">
                <a16:creationId xmlns:a16="http://schemas.microsoft.com/office/drawing/2014/main" id="{14BDF457-6B30-463C-BC0D-0D66303EC5ED}"/>
              </a:ext>
            </a:extLst>
          </p:cNvPr>
          <p:cNvSpPr/>
          <p:nvPr/>
        </p:nvSpPr>
        <p:spPr>
          <a:xfrm rot="10800000">
            <a:off x="6363048" y="5448607"/>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B6DD876-7111-4E26-A7BE-94B16C064C25}"/>
              </a:ext>
            </a:extLst>
          </p:cNvPr>
          <p:cNvSpPr txBox="1"/>
          <p:nvPr/>
        </p:nvSpPr>
        <p:spPr>
          <a:xfrm>
            <a:off x="5772442" y="5954151"/>
            <a:ext cx="4810231" cy="461665"/>
          </a:xfrm>
          <a:prstGeom prst="rect">
            <a:avLst/>
          </a:prstGeom>
          <a:noFill/>
        </p:spPr>
        <p:txBody>
          <a:bodyPr wrap="square" rtlCol="0">
            <a:spAutoFit/>
          </a:bodyPr>
          <a:lstStyle/>
          <a:p>
            <a:r>
              <a:rPr lang="en-ID" sz="2400" dirty="0" err="1"/>
              <a:t>faktorial</a:t>
            </a:r>
            <a:r>
              <a:rPr lang="en-ID" sz="2400" dirty="0"/>
              <a:t>(1)</a:t>
            </a:r>
          </a:p>
        </p:txBody>
      </p:sp>
      <p:sp>
        <p:nvSpPr>
          <p:cNvPr id="17" name="TextBox 16">
            <a:extLst>
              <a:ext uri="{FF2B5EF4-FFF2-40B4-BE49-F238E27FC236}">
                <a16:creationId xmlns:a16="http://schemas.microsoft.com/office/drawing/2014/main" id="{0918B85E-3C6B-4051-B59B-117110F6E1E0}"/>
              </a:ext>
            </a:extLst>
          </p:cNvPr>
          <p:cNvSpPr txBox="1"/>
          <p:nvPr/>
        </p:nvSpPr>
        <p:spPr>
          <a:xfrm>
            <a:off x="7333450" y="5930151"/>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00B050"/>
              </a:solidFill>
            </a:endParaRPr>
          </a:p>
        </p:txBody>
      </p:sp>
      <p:sp>
        <p:nvSpPr>
          <p:cNvPr id="18" name="TextBox 17">
            <a:extLst>
              <a:ext uri="{FF2B5EF4-FFF2-40B4-BE49-F238E27FC236}">
                <a16:creationId xmlns:a16="http://schemas.microsoft.com/office/drawing/2014/main" id="{69CB6E84-050F-4CFF-8B37-26C347254836}"/>
              </a:ext>
            </a:extLst>
          </p:cNvPr>
          <p:cNvSpPr txBox="1"/>
          <p:nvPr/>
        </p:nvSpPr>
        <p:spPr>
          <a:xfrm>
            <a:off x="6683993" y="5505776"/>
            <a:ext cx="1744395" cy="461665"/>
          </a:xfrm>
          <a:prstGeom prst="rect">
            <a:avLst/>
          </a:prstGeom>
          <a:noFill/>
        </p:spPr>
        <p:txBody>
          <a:bodyPr wrap="square" rtlCol="0">
            <a:spAutoFit/>
          </a:bodyPr>
          <a:lstStyle/>
          <a:p>
            <a:r>
              <a:rPr lang="en-ID" sz="2400" dirty="0"/>
              <a:t>1</a:t>
            </a:r>
          </a:p>
        </p:txBody>
      </p:sp>
      <p:sp>
        <p:nvSpPr>
          <p:cNvPr id="20" name="Arrow: Down 19">
            <a:extLst>
              <a:ext uri="{FF2B5EF4-FFF2-40B4-BE49-F238E27FC236}">
                <a16:creationId xmlns:a16="http://schemas.microsoft.com/office/drawing/2014/main" id="{62EB30A8-79A4-4F22-8883-6512772C13BF}"/>
              </a:ext>
            </a:extLst>
          </p:cNvPr>
          <p:cNvSpPr/>
          <p:nvPr/>
        </p:nvSpPr>
        <p:spPr>
          <a:xfrm rot="10800000">
            <a:off x="5108680" y="4433392"/>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3E14718E-DCC3-48AE-9C8A-DD53B46570FE}"/>
              </a:ext>
            </a:extLst>
          </p:cNvPr>
          <p:cNvSpPr txBox="1"/>
          <p:nvPr/>
        </p:nvSpPr>
        <p:spPr>
          <a:xfrm>
            <a:off x="5429625" y="4490561"/>
            <a:ext cx="1744395" cy="461665"/>
          </a:xfrm>
          <a:prstGeom prst="rect">
            <a:avLst/>
          </a:prstGeom>
          <a:noFill/>
        </p:spPr>
        <p:txBody>
          <a:bodyPr wrap="square" rtlCol="0">
            <a:spAutoFit/>
          </a:bodyPr>
          <a:lstStyle/>
          <a:p>
            <a:r>
              <a:rPr lang="en-ID" sz="2400" dirty="0"/>
              <a:t>2</a:t>
            </a:r>
          </a:p>
        </p:txBody>
      </p:sp>
      <p:sp>
        <p:nvSpPr>
          <p:cNvPr id="23" name="Arrow: Down 22">
            <a:extLst>
              <a:ext uri="{FF2B5EF4-FFF2-40B4-BE49-F238E27FC236}">
                <a16:creationId xmlns:a16="http://schemas.microsoft.com/office/drawing/2014/main" id="{5C7EDB6C-2D6D-4949-BE69-073DF766E9C9}"/>
              </a:ext>
            </a:extLst>
          </p:cNvPr>
          <p:cNvSpPr/>
          <p:nvPr/>
        </p:nvSpPr>
        <p:spPr>
          <a:xfrm rot="10800000">
            <a:off x="3980921" y="3319701"/>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C8AF800A-EFBE-48D7-9725-B103F000B445}"/>
              </a:ext>
            </a:extLst>
          </p:cNvPr>
          <p:cNvSpPr txBox="1"/>
          <p:nvPr/>
        </p:nvSpPr>
        <p:spPr>
          <a:xfrm>
            <a:off x="4301866" y="3376870"/>
            <a:ext cx="1744395" cy="461665"/>
          </a:xfrm>
          <a:prstGeom prst="rect">
            <a:avLst/>
          </a:prstGeom>
          <a:noFill/>
        </p:spPr>
        <p:txBody>
          <a:bodyPr wrap="square" rtlCol="0">
            <a:spAutoFit/>
          </a:bodyPr>
          <a:lstStyle/>
          <a:p>
            <a:r>
              <a:rPr lang="en-ID" sz="2400" dirty="0"/>
              <a:t>6</a:t>
            </a:r>
          </a:p>
        </p:txBody>
      </p:sp>
      <p:sp>
        <p:nvSpPr>
          <p:cNvPr id="25" name="Arrow: Down 24">
            <a:extLst>
              <a:ext uri="{FF2B5EF4-FFF2-40B4-BE49-F238E27FC236}">
                <a16:creationId xmlns:a16="http://schemas.microsoft.com/office/drawing/2014/main" id="{6AB0FDB6-809A-4F44-9BBD-7DCBBD1056A1}"/>
              </a:ext>
            </a:extLst>
          </p:cNvPr>
          <p:cNvSpPr/>
          <p:nvPr/>
        </p:nvSpPr>
        <p:spPr>
          <a:xfrm rot="10800000">
            <a:off x="3221265" y="2278691"/>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TextBox 25">
            <a:extLst>
              <a:ext uri="{FF2B5EF4-FFF2-40B4-BE49-F238E27FC236}">
                <a16:creationId xmlns:a16="http://schemas.microsoft.com/office/drawing/2014/main" id="{AE59B640-A09A-4903-AAD5-3F5D8475059E}"/>
              </a:ext>
            </a:extLst>
          </p:cNvPr>
          <p:cNvSpPr txBox="1"/>
          <p:nvPr/>
        </p:nvSpPr>
        <p:spPr>
          <a:xfrm>
            <a:off x="3542210" y="2335860"/>
            <a:ext cx="1744395" cy="461665"/>
          </a:xfrm>
          <a:prstGeom prst="rect">
            <a:avLst/>
          </a:prstGeom>
          <a:noFill/>
        </p:spPr>
        <p:txBody>
          <a:bodyPr wrap="square" rtlCol="0">
            <a:spAutoFit/>
          </a:bodyPr>
          <a:lstStyle/>
          <a:p>
            <a:r>
              <a:rPr lang="en-ID" sz="2400" dirty="0"/>
              <a:t>24</a:t>
            </a:r>
          </a:p>
        </p:txBody>
      </p:sp>
      <p:sp>
        <p:nvSpPr>
          <p:cNvPr id="28" name="TextBox 27">
            <a:extLst>
              <a:ext uri="{FF2B5EF4-FFF2-40B4-BE49-F238E27FC236}">
                <a16:creationId xmlns:a16="http://schemas.microsoft.com/office/drawing/2014/main" id="{9C31E5D4-6C3E-4703-970C-B52199CD2026}"/>
              </a:ext>
            </a:extLst>
          </p:cNvPr>
          <p:cNvSpPr txBox="1"/>
          <p:nvPr/>
        </p:nvSpPr>
        <p:spPr>
          <a:xfrm>
            <a:off x="8428388" y="1791903"/>
            <a:ext cx="1744395" cy="461665"/>
          </a:xfrm>
          <a:prstGeom prst="rect">
            <a:avLst/>
          </a:prstGeom>
          <a:noFill/>
        </p:spPr>
        <p:txBody>
          <a:bodyPr wrap="square" rtlCol="0">
            <a:spAutoFit/>
          </a:bodyPr>
          <a:lstStyle/>
          <a:p>
            <a:r>
              <a:rPr lang="en-ID" sz="2400" dirty="0"/>
              <a:t>120</a:t>
            </a:r>
          </a:p>
        </p:txBody>
      </p:sp>
      <p:sp>
        <p:nvSpPr>
          <p:cNvPr id="30" name="TextBox 29">
            <a:extLst>
              <a:ext uri="{FF2B5EF4-FFF2-40B4-BE49-F238E27FC236}">
                <a16:creationId xmlns:a16="http://schemas.microsoft.com/office/drawing/2014/main" id="{6EDB807C-AC31-4443-B0DE-F82248BB4E86}"/>
              </a:ext>
            </a:extLst>
          </p:cNvPr>
          <p:cNvSpPr txBox="1"/>
          <p:nvPr/>
        </p:nvSpPr>
        <p:spPr>
          <a:xfrm>
            <a:off x="7485850" y="4914934"/>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00B050"/>
              </a:solidFill>
            </a:endParaRPr>
          </a:p>
        </p:txBody>
      </p:sp>
      <p:sp>
        <p:nvSpPr>
          <p:cNvPr id="31" name="TextBox 30">
            <a:extLst>
              <a:ext uri="{FF2B5EF4-FFF2-40B4-BE49-F238E27FC236}">
                <a16:creationId xmlns:a16="http://schemas.microsoft.com/office/drawing/2014/main" id="{964472AF-144C-40B3-8FE4-E0AEFAA4D0D7}"/>
              </a:ext>
            </a:extLst>
          </p:cNvPr>
          <p:cNvSpPr txBox="1"/>
          <p:nvPr/>
        </p:nvSpPr>
        <p:spPr>
          <a:xfrm>
            <a:off x="6430774" y="3916124"/>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00B050"/>
              </a:solidFill>
            </a:endParaRPr>
          </a:p>
        </p:txBody>
      </p:sp>
      <p:sp>
        <p:nvSpPr>
          <p:cNvPr id="32" name="TextBox 31">
            <a:extLst>
              <a:ext uri="{FF2B5EF4-FFF2-40B4-BE49-F238E27FC236}">
                <a16:creationId xmlns:a16="http://schemas.microsoft.com/office/drawing/2014/main" id="{690753FA-EA19-4059-80C6-EB2EF25FFB64}"/>
              </a:ext>
            </a:extLst>
          </p:cNvPr>
          <p:cNvSpPr txBox="1"/>
          <p:nvPr/>
        </p:nvSpPr>
        <p:spPr>
          <a:xfrm>
            <a:off x="5431967" y="2832912"/>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00B050"/>
              </a:solidFill>
            </a:endParaRPr>
          </a:p>
        </p:txBody>
      </p:sp>
      <p:sp>
        <p:nvSpPr>
          <p:cNvPr id="33" name="TextBox 32">
            <a:extLst>
              <a:ext uri="{FF2B5EF4-FFF2-40B4-BE49-F238E27FC236}">
                <a16:creationId xmlns:a16="http://schemas.microsoft.com/office/drawing/2014/main" id="{F5B0A32B-CAB1-43CC-BBE6-1F5C78AC9B5B}"/>
              </a:ext>
            </a:extLst>
          </p:cNvPr>
          <p:cNvSpPr txBox="1"/>
          <p:nvPr/>
        </p:nvSpPr>
        <p:spPr>
          <a:xfrm>
            <a:off x="4559769" y="1791904"/>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00B050"/>
              </a:solidFill>
            </a:endParaRPr>
          </a:p>
        </p:txBody>
      </p:sp>
      <p:sp>
        <p:nvSpPr>
          <p:cNvPr id="29" name="Arrow: Down 28">
            <a:extLst>
              <a:ext uri="{FF2B5EF4-FFF2-40B4-BE49-F238E27FC236}">
                <a16:creationId xmlns:a16="http://schemas.microsoft.com/office/drawing/2014/main" id="{9CA5C165-00E1-4FAF-AC29-6FA542096570}"/>
              </a:ext>
            </a:extLst>
          </p:cNvPr>
          <p:cNvSpPr/>
          <p:nvPr/>
        </p:nvSpPr>
        <p:spPr>
          <a:xfrm rot="16200000">
            <a:off x="6883755" y="716519"/>
            <a:ext cx="381740" cy="2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64499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C9E-DAA9-4968-9F5E-5694BF732B0F}"/>
              </a:ext>
            </a:extLst>
          </p:cNvPr>
          <p:cNvSpPr>
            <a:spLocks noGrp="1"/>
          </p:cNvSpPr>
          <p:nvPr>
            <p:ph type="title"/>
          </p:nvPr>
        </p:nvSpPr>
        <p:spPr/>
        <p:txBody>
          <a:bodyPr/>
          <a:lstStyle/>
          <a:p>
            <a:r>
              <a:rPr lang="en-ID" dirty="0"/>
              <a:t>Latihan 3</a:t>
            </a:r>
          </a:p>
        </p:txBody>
      </p:sp>
      <p:sp>
        <p:nvSpPr>
          <p:cNvPr id="3" name="Content Placeholder 2">
            <a:extLst>
              <a:ext uri="{FF2B5EF4-FFF2-40B4-BE49-F238E27FC236}">
                <a16:creationId xmlns:a16="http://schemas.microsoft.com/office/drawing/2014/main" id="{809F95E9-57DF-4E38-9724-27C631059946}"/>
              </a:ext>
            </a:extLst>
          </p:cNvPr>
          <p:cNvSpPr>
            <a:spLocks noGrp="1"/>
          </p:cNvSpPr>
          <p:nvPr>
            <p:ph idx="1"/>
          </p:nvPr>
        </p:nvSpPr>
        <p:spPr>
          <a:xfrm>
            <a:off x="1097280" y="1845734"/>
            <a:ext cx="10058400" cy="517638"/>
          </a:xfrm>
        </p:spPr>
        <p:txBody>
          <a:bodyPr>
            <a:normAutofit/>
          </a:bodyPr>
          <a:lstStyle/>
          <a:p>
            <a:r>
              <a:rPr lang="en-ID" sz="2400" dirty="0" err="1"/>
              <a:t>Buatlah</a:t>
            </a:r>
            <a:r>
              <a:rPr lang="en-ID" sz="2400" dirty="0"/>
              <a:t> </a:t>
            </a:r>
            <a:r>
              <a:rPr lang="en-ID" sz="2400" dirty="0" err="1"/>
              <a:t>fungsi</a:t>
            </a:r>
            <a:r>
              <a:rPr lang="en-ID" sz="2400" dirty="0"/>
              <a:t> </a:t>
            </a:r>
            <a:r>
              <a:rPr lang="en-ID" sz="2400" dirty="0" err="1"/>
              <a:t>rekursif</a:t>
            </a:r>
            <a:r>
              <a:rPr lang="en-ID" sz="2400" dirty="0"/>
              <a:t> </a:t>
            </a:r>
            <a:r>
              <a:rPr lang="en-ID" sz="2400" dirty="0" err="1"/>
              <a:t>untuk</a:t>
            </a:r>
            <a:r>
              <a:rPr lang="en-ID" sz="2400" dirty="0"/>
              <a:t> </a:t>
            </a:r>
            <a:r>
              <a:rPr lang="en-ID" sz="2400" dirty="0" err="1"/>
              <a:t>menghitung</a:t>
            </a:r>
            <a:r>
              <a:rPr lang="en-ID" sz="2400" dirty="0"/>
              <a:t> </a:t>
            </a:r>
            <a:r>
              <a:rPr lang="en-ID" sz="2400" dirty="0" err="1"/>
              <a:t>nilai</a:t>
            </a:r>
            <a:r>
              <a:rPr lang="en-ID" sz="2400" dirty="0"/>
              <a:t> a x b (</a:t>
            </a:r>
            <a:r>
              <a:rPr lang="en-ID" sz="2400" err="1"/>
              <a:t>perkalian</a:t>
            </a:r>
            <a:r>
              <a:rPr lang="en-ID" sz="2400"/>
              <a:t>)</a:t>
            </a:r>
            <a:endParaRPr lang="en-ID" sz="2400" dirty="0"/>
          </a:p>
        </p:txBody>
      </p:sp>
      <p:sp>
        <p:nvSpPr>
          <p:cNvPr id="5" name="TextBox 4">
            <a:extLst>
              <a:ext uri="{FF2B5EF4-FFF2-40B4-BE49-F238E27FC236}">
                <a16:creationId xmlns:a16="http://schemas.microsoft.com/office/drawing/2014/main" id="{A8275D54-EDB5-4E2E-B299-66252105412A}"/>
              </a:ext>
            </a:extLst>
          </p:cNvPr>
          <p:cNvSpPr txBox="1"/>
          <p:nvPr/>
        </p:nvSpPr>
        <p:spPr>
          <a:xfrm>
            <a:off x="1066800" y="2552252"/>
            <a:ext cx="10058400" cy="3416320"/>
          </a:xfrm>
          <a:prstGeom prst="rect">
            <a:avLst/>
          </a:prstGeom>
          <a:noFill/>
        </p:spPr>
        <p:txBody>
          <a:bodyPr wrap="square">
            <a:spAutoFit/>
          </a:bodyPr>
          <a:lstStyle/>
          <a:p>
            <a:r>
              <a:rPr lang="en-ID" sz="2400">
                <a:solidFill>
                  <a:schemeClr val="tx1">
                    <a:lumMod val="75000"/>
                    <a:lumOff val="25000"/>
                  </a:schemeClr>
                </a:solidFill>
              </a:rPr>
              <a:t>Makna a x b = b + b + … + b (sebanyak a). misal 3 x 5 = 5 + 5 + 5</a:t>
            </a:r>
          </a:p>
          <a:p>
            <a:r>
              <a:rPr lang="en-ID" sz="2400">
                <a:solidFill>
                  <a:schemeClr val="tx1">
                    <a:lumMod val="75000"/>
                    <a:lumOff val="25000"/>
                  </a:schemeClr>
                </a:solidFill>
              </a:rPr>
              <a:t>Punya sifat menarik 3 x 5 =  (3-1) x 5 + 5. Kasus perkalian bisa diubah menjadi kasus perkalian yang lebih sederhana</a:t>
            </a:r>
          </a:p>
          <a:p>
            <a:r>
              <a:rPr lang="en-ID" sz="2400">
                <a:solidFill>
                  <a:schemeClr val="tx1">
                    <a:lumMod val="75000"/>
                    <a:lumOff val="25000"/>
                  </a:schemeClr>
                </a:solidFill>
              </a:rPr>
              <a:t>Memenuhi ciri-ciri permasalahan yang bisa diselesaikan secara rekursif</a:t>
            </a:r>
          </a:p>
          <a:p>
            <a:pPr marL="534988" lvl="1" indent="-342900">
              <a:buFont typeface="Wingdings" panose="05000000000000000000" pitchFamily="2" charset="2"/>
              <a:buChar char="ü"/>
            </a:pPr>
            <a:r>
              <a:rPr lang="en-ID" sz="2400">
                <a:solidFill>
                  <a:schemeClr val="tx1">
                    <a:lumMod val="75000"/>
                    <a:lumOff val="25000"/>
                  </a:schemeClr>
                </a:solidFill>
              </a:rPr>
              <a:t>Base case : 1 x b = </a:t>
            </a:r>
            <a:r>
              <a:rPr lang="id-ID" sz="2400">
                <a:solidFill>
                  <a:schemeClr val="tx1">
                    <a:lumMod val="75000"/>
                    <a:lumOff val="25000"/>
                  </a:schemeClr>
                </a:solidFill>
              </a:rPr>
              <a:t>b</a:t>
            </a:r>
            <a:endParaRPr lang="en-ID" sz="2400">
              <a:solidFill>
                <a:schemeClr val="tx1">
                  <a:lumMod val="75000"/>
                  <a:lumOff val="25000"/>
                </a:schemeClr>
              </a:solidFill>
            </a:endParaRPr>
          </a:p>
          <a:p>
            <a:pPr marL="534988" lvl="1" indent="-342900">
              <a:buFont typeface="Wingdings" panose="05000000000000000000" pitchFamily="2" charset="2"/>
              <a:buChar char="ü"/>
            </a:pPr>
            <a:r>
              <a:rPr lang="en-ID" sz="2400">
                <a:solidFill>
                  <a:schemeClr val="tx1">
                    <a:lumMod val="75000"/>
                    <a:lumOff val="25000"/>
                  </a:schemeClr>
                </a:solidFill>
              </a:rPr>
              <a:t>Recursive case : a x b = (a - 1) x b + b</a:t>
            </a:r>
          </a:p>
          <a:p>
            <a:pPr marL="534988" lvl="1" indent="-342900">
              <a:buFont typeface="Wingdings" panose="05000000000000000000" pitchFamily="2" charset="2"/>
              <a:buChar char="ü"/>
            </a:pPr>
            <a:r>
              <a:rPr lang="en-ID" sz="2400">
                <a:solidFill>
                  <a:schemeClr val="tx1">
                    <a:lumMod val="75000"/>
                    <a:lumOff val="25000"/>
                  </a:schemeClr>
                </a:solidFill>
              </a:rPr>
              <a:t>Dengan menerapkan recursive case secara berulang. Maka kasus besar akan bisa mencapai base case. Contoh : 4 x 5 → 3 x 5 → dst akan mencapai 1 x 5</a:t>
            </a:r>
          </a:p>
        </p:txBody>
      </p:sp>
    </p:spTree>
    <p:extLst>
      <p:ext uri="{BB962C8B-B14F-4D97-AF65-F5344CB8AC3E}">
        <p14:creationId xmlns:p14="http://schemas.microsoft.com/office/powerpoint/2010/main" val="403509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A814-DF72-4733-A811-CD65241ABA6A}"/>
              </a:ext>
            </a:extLst>
          </p:cNvPr>
          <p:cNvSpPr>
            <a:spLocks noGrp="1"/>
          </p:cNvSpPr>
          <p:nvPr>
            <p:ph type="title"/>
          </p:nvPr>
        </p:nvSpPr>
        <p:spPr/>
        <p:txBody>
          <a:bodyPr/>
          <a:lstStyle/>
          <a:p>
            <a:r>
              <a:rPr lang="en-ID" dirty="0" err="1"/>
              <a:t>Jawaban</a:t>
            </a:r>
            <a:r>
              <a:rPr lang="en-ID" dirty="0"/>
              <a:t> </a:t>
            </a:r>
            <a:r>
              <a:rPr lang="en-ID" dirty="0" err="1"/>
              <a:t>soal</a:t>
            </a:r>
            <a:r>
              <a:rPr lang="en-ID" dirty="0"/>
              <a:t> 3</a:t>
            </a:r>
          </a:p>
        </p:txBody>
      </p:sp>
      <p:graphicFrame>
        <p:nvGraphicFramePr>
          <p:cNvPr id="9" name="Table 4">
            <a:extLst>
              <a:ext uri="{FF2B5EF4-FFF2-40B4-BE49-F238E27FC236}">
                <a16:creationId xmlns:a16="http://schemas.microsoft.com/office/drawing/2014/main" id="{427FC075-2C7C-4B1F-896D-BDCCE0F6E537}"/>
              </a:ext>
            </a:extLst>
          </p:cNvPr>
          <p:cNvGraphicFramePr>
            <a:graphicFrameLocks noGrp="1"/>
          </p:cNvGraphicFramePr>
          <p:nvPr>
            <p:extLst>
              <p:ext uri="{D42A27DB-BD31-4B8C-83A1-F6EECF244321}">
                <p14:modId xmlns:p14="http://schemas.microsoft.com/office/powerpoint/2010/main" val="375577345"/>
              </p:ext>
            </p:extLst>
          </p:nvPr>
        </p:nvGraphicFramePr>
        <p:xfrm>
          <a:off x="1228285" y="2639383"/>
          <a:ext cx="9735430" cy="2834640"/>
        </p:xfrm>
        <a:graphic>
          <a:graphicData uri="http://schemas.openxmlformats.org/drawingml/2006/table">
            <a:tbl>
              <a:tblPr firstRow="1" bandRow="1">
                <a:tableStyleId>{2D5ABB26-0587-4C30-8999-92F81FD0307C}</a:tableStyleId>
              </a:tblPr>
              <a:tblGrid>
                <a:gridCol w="684475">
                  <a:extLst>
                    <a:ext uri="{9D8B030D-6E8A-4147-A177-3AD203B41FA5}">
                      <a16:colId xmlns:a16="http://schemas.microsoft.com/office/drawing/2014/main" val="959058876"/>
                    </a:ext>
                  </a:extLst>
                </a:gridCol>
                <a:gridCol w="9050955">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p>
                      <a:pPr algn="ctr"/>
                      <a:r>
                        <a:rPr lang="id-ID" sz="1800">
                          <a:latin typeface="Courier New" panose="02070309020205020404" pitchFamily="49" charset="0"/>
                          <a:cs typeface="Courier New" panose="02070309020205020404" pitchFamily="49" charset="0"/>
                        </a:rPr>
                        <a:t>6</a:t>
                      </a:r>
                    </a:p>
                    <a:p>
                      <a:pPr algn="ctr"/>
                      <a:r>
                        <a:rPr lang="id-ID" sz="1800">
                          <a:latin typeface="Courier New" panose="02070309020205020404" pitchFamily="49" charset="0"/>
                          <a:cs typeface="Courier New" panose="02070309020205020404" pitchFamily="49" charset="0"/>
                        </a:rPr>
                        <a:t>7</a:t>
                      </a:r>
                    </a:p>
                    <a:p>
                      <a:pPr algn="ctr"/>
                      <a:r>
                        <a:rPr lang="id-ID" sz="1800">
                          <a:latin typeface="Courier New" panose="02070309020205020404" pitchFamily="49" charset="0"/>
                          <a:cs typeface="Courier New" panose="02070309020205020404" pitchFamily="49" charset="0"/>
                        </a:rPr>
                        <a:t>8</a:t>
                      </a:r>
                    </a:p>
                    <a:p>
                      <a:pPr algn="ctr"/>
                      <a:r>
                        <a:rPr lang="id-ID" sz="1800">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pt-BR" sz="1800" b="1" kern="1200">
                          <a:solidFill>
                            <a:srgbClr val="2683C6"/>
                          </a:solidFill>
                          <a:effectLst/>
                          <a:latin typeface="Courier New" panose="02070309020205020404" pitchFamily="49" charset="0"/>
                          <a:ea typeface="+mn-ea"/>
                          <a:cs typeface="Courier New" panose="02070309020205020404" pitchFamily="49" charset="0"/>
                        </a:rPr>
                        <a:t>def</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perkalianrekursif(bil1, bil2):</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if</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bil1 == 1:</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return</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bil2</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else</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r>
                        <a:rPr lang="pt-BR" sz="1800" b="1" kern="1200">
                          <a:solidFill>
                            <a:srgbClr val="2683C6"/>
                          </a:solidFill>
                          <a:effectLst/>
                          <a:latin typeface="Courier New" panose="02070309020205020404" pitchFamily="49" charset="0"/>
                          <a:ea typeface="+mn-ea"/>
                          <a:cs typeface="Courier New" panose="02070309020205020404" pitchFamily="49" charset="0"/>
                        </a:rPr>
                        <a:t>return</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perkalianrekursif(bil1-1, bil2) + bil2</a:t>
                      </a:r>
                    </a:p>
                    <a:p>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(perkalianrekursif(2, 3))</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(perkalianrekursif(5, 4))</a:t>
                      </a:r>
                    </a:p>
                    <a:p>
                      <a:r>
                        <a:rPr lang="pt-BR" sz="1800" b="1" kern="1200">
                          <a:solidFill>
                            <a:srgbClr val="FFC000"/>
                          </a:solidFill>
                          <a:effectLst/>
                          <a:latin typeface="Courier New" panose="02070309020205020404" pitchFamily="49" charset="0"/>
                          <a:ea typeface="+mn-ea"/>
                          <a:cs typeface="Courier New" panose="02070309020205020404" pitchFamily="49" charset="0"/>
                        </a:rPr>
                        <a:t>print</a:t>
                      </a:r>
                      <a:r>
                        <a:rPr lang="pt-BR"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rPr>
                        <a:t> (perkalianrekursif(7, 8))</a:t>
                      </a:r>
                      <a:endParaRPr lang="id-ID" sz="1800" b="1"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p>
                      <a:endParaRPr lang="en-ID" sz="1800" b="0" kern="1200">
                        <a:solidFill>
                          <a:schemeClr val="tx1">
                            <a:lumMod val="75000"/>
                            <a:lumOff val="25000"/>
                          </a:schemeClr>
                        </a:solidFill>
                        <a:effectLst/>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sp>
        <p:nvSpPr>
          <p:cNvPr id="10" name="TextBox 9">
            <a:extLst>
              <a:ext uri="{FF2B5EF4-FFF2-40B4-BE49-F238E27FC236}">
                <a16:creationId xmlns:a16="http://schemas.microsoft.com/office/drawing/2014/main" id="{1619B611-917D-497E-A4E9-AFBB3BF00D26}"/>
              </a:ext>
            </a:extLst>
          </p:cNvPr>
          <p:cNvSpPr txBox="1"/>
          <p:nvPr/>
        </p:nvSpPr>
        <p:spPr>
          <a:xfrm>
            <a:off x="1228285" y="2181153"/>
            <a:ext cx="6098344" cy="369332"/>
          </a:xfrm>
          <a:prstGeom prst="rect">
            <a:avLst/>
          </a:prstGeom>
          <a:noFill/>
        </p:spPr>
        <p:txBody>
          <a:bodyPr wrap="square">
            <a:spAutoFit/>
          </a:bodyPr>
          <a:lstStyle/>
          <a:p>
            <a:r>
              <a:rPr lang="id-ID" b="1"/>
              <a:t>Fungsi Perkalian Rekursif </a:t>
            </a:r>
            <a:r>
              <a:rPr lang="id-ID" b="1">
                <a:solidFill>
                  <a:srgbClr val="2683C6"/>
                </a:solidFill>
              </a:rPr>
              <a:t>(perkalianrekursif.py)</a:t>
            </a:r>
            <a:endParaRPr lang="en-ID" b="1">
              <a:solidFill>
                <a:srgbClr val="2683C6"/>
              </a:solidFill>
            </a:endParaRPr>
          </a:p>
        </p:txBody>
      </p:sp>
      <p:pic>
        <p:nvPicPr>
          <p:cNvPr id="4" name="Picture 3">
            <a:extLst>
              <a:ext uri="{FF2B5EF4-FFF2-40B4-BE49-F238E27FC236}">
                <a16:creationId xmlns:a16="http://schemas.microsoft.com/office/drawing/2014/main" id="{DC30E6CC-5D6D-4BD6-BA4B-99AF7704DBD7}"/>
              </a:ext>
            </a:extLst>
          </p:cNvPr>
          <p:cNvPicPr>
            <a:picLocks noChangeAspect="1"/>
          </p:cNvPicPr>
          <p:nvPr/>
        </p:nvPicPr>
        <p:blipFill>
          <a:blip r:embed="rId2"/>
          <a:stretch>
            <a:fillRect/>
          </a:stretch>
        </p:blipFill>
        <p:spPr>
          <a:xfrm>
            <a:off x="6303112" y="4122724"/>
            <a:ext cx="4660603" cy="1351299"/>
          </a:xfrm>
          <a:prstGeom prst="rect">
            <a:avLst/>
          </a:prstGeom>
        </p:spPr>
      </p:pic>
    </p:spTree>
    <p:extLst>
      <p:ext uri="{BB962C8B-B14F-4D97-AF65-F5344CB8AC3E}">
        <p14:creationId xmlns:p14="http://schemas.microsoft.com/office/powerpoint/2010/main" val="1959001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007-1316-4CA3-9AFB-0C19BDD7C437}"/>
              </a:ext>
            </a:extLst>
          </p:cNvPr>
          <p:cNvSpPr>
            <a:spLocks noGrp="1"/>
          </p:cNvSpPr>
          <p:nvPr>
            <p:ph type="title"/>
          </p:nvPr>
        </p:nvSpPr>
        <p:spPr/>
        <p:txBody>
          <a:bodyPr/>
          <a:lstStyle/>
          <a:p>
            <a:r>
              <a:rPr lang="en-ID" err="1"/>
              <a:t>Pohon</a:t>
            </a:r>
            <a:r>
              <a:rPr lang="en-ID"/>
              <a:t> </a:t>
            </a:r>
            <a:r>
              <a:rPr lang="id-ID"/>
              <a:t>Rekursif</a:t>
            </a:r>
            <a:endParaRPr lang="en-ID" dirty="0"/>
          </a:p>
        </p:txBody>
      </p:sp>
      <p:sp>
        <p:nvSpPr>
          <p:cNvPr id="4" name="TextBox 3">
            <a:extLst>
              <a:ext uri="{FF2B5EF4-FFF2-40B4-BE49-F238E27FC236}">
                <a16:creationId xmlns:a16="http://schemas.microsoft.com/office/drawing/2014/main" id="{B6680498-FB3F-4F66-9DCB-FF7295E59B2E}"/>
              </a:ext>
            </a:extLst>
          </p:cNvPr>
          <p:cNvSpPr txBox="1"/>
          <p:nvPr/>
        </p:nvSpPr>
        <p:spPr>
          <a:xfrm>
            <a:off x="868679" y="1812280"/>
            <a:ext cx="4561610" cy="461665"/>
          </a:xfrm>
          <a:prstGeom prst="rect">
            <a:avLst/>
          </a:prstGeom>
          <a:noFill/>
        </p:spPr>
        <p:txBody>
          <a:bodyPr wrap="square" rtlCol="0">
            <a:spAutoFit/>
          </a:bodyPr>
          <a:lstStyle/>
          <a:p>
            <a:r>
              <a:rPr lang="en-ID" sz="2400" dirty="0"/>
              <a:t>kali(5, 4) = kali(4, 4) + 4</a:t>
            </a:r>
          </a:p>
        </p:txBody>
      </p:sp>
      <p:sp>
        <p:nvSpPr>
          <p:cNvPr id="5" name="Arrow: Down 4">
            <a:extLst>
              <a:ext uri="{FF2B5EF4-FFF2-40B4-BE49-F238E27FC236}">
                <a16:creationId xmlns:a16="http://schemas.microsoft.com/office/drawing/2014/main" id="{DCBC58DF-01F6-447A-BFE3-C568DA98BD75}"/>
              </a:ext>
            </a:extLst>
          </p:cNvPr>
          <p:cNvSpPr/>
          <p:nvPr/>
        </p:nvSpPr>
        <p:spPr>
          <a:xfrm>
            <a:off x="2723969" y="2303707"/>
            <a:ext cx="258381"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E13523EE-C8A6-4B87-97CC-5150ADFF1E30}"/>
              </a:ext>
            </a:extLst>
          </p:cNvPr>
          <p:cNvSpPr txBox="1"/>
          <p:nvPr/>
        </p:nvSpPr>
        <p:spPr>
          <a:xfrm>
            <a:off x="1706879" y="2831119"/>
            <a:ext cx="4561610" cy="461665"/>
          </a:xfrm>
          <a:prstGeom prst="rect">
            <a:avLst/>
          </a:prstGeom>
          <a:noFill/>
        </p:spPr>
        <p:txBody>
          <a:bodyPr wrap="square" rtlCol="0">
            <a:spAutoFit/>
          </a:bodyPr>
          <a:lstStyle/>
          <a:p>
            <a:r>
              <a:rPr lang="en-ID" sz="2400" dirty="0"/>
              <a:t>kali(4, 4) = kali(3, 4) + 4</a:t>
            </a:r>
          </a:p>
        </p:txBody>
      </p:sp>
      <p:sp>
        <p:nvSpPr>
          <p:cNvPr id="7" name="Arrow: Down 6">
            <a:extLst>
              <a:ext uri="{FF2B5EF4-FFF2-40B4-BE49-F238E27FC236}">
                <a16:creationId xmlns:a16="http://schemas.microsoft.com/office/drawing/2014/main" id="{8C451B79-3A49-48E1-A5D5-6D53591BBA75}"/>
              </a:ext>
            </a:extLst>
          </p:cNvPr>
          <p:cNvSpPr/>
          <p:nvPr/>
        </p:nvSpPr>
        <p:spPr>
          <a:xfrm>
            <a:off x="3706362" y="3292785"/>
            <a:ext cx="302930" cy="5571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57966C55-B876-4417-9359-C1245508208D}"/>
              </a:ext>
            </a:extLst>
          </p:cNvPr>
          <p:cNvSpPr txBox="1"/>
          <p:nvPr/>
        </p:nvSpPr>
        <p:spPr>
          <a:xfrm>
            <a:off x="2745542" y="3940122"/>
            <a:ext cx="4561610" cy="461665"/>
          </a:xfrm>
          <a:prstGeom prst="rect">
            <a:avLst/>
          </a:prstGeom>
          <a:noFill/>
        </p:spPr>
        <p:txBody>
          <a:bodyPr wrap="square" rtlCol="0">
            <a:spAutoFit/>
          </a:bodyPr>
          <a:lstStyle/>
          <a:p>
            <a:r>
              <a:rPr lang="en-ID" sz="2400" dirty="0"/>
              <a:t>kali(3, 4) = kali(2, 4) + 4</a:t>
            </a:r>
          </a:p>
        </p:txBody>
      </p:sp>
      <p:sp>
        <p:nvSpPr>
          <p:cNvPr id="9" name="Arrow: Down 8">
            <a:extLst>
              <a:ext uri="{FF2B5EF4-FFF2-40B4-BE49-F238E27FC236}">
                <a16:creationId xmlns:a16="http://schemas.microsoft.com/office/drawing/2014/main" id="{21BF2643-C973-41FE-A1B6-9CC6C1EC1860}"/>
              </a:ext>
            </a:extLst>
          </p:cNvPr>
          <p:cNvSpPr/>
          <p:nvPr/>
        </p:nvSpPr>
        <p:spPr>
          <a:xfrm>
            <a:off x="4677033" y="4433216"/>
            <a:ext cx="246817" cy="461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60F71099-FD10-46F9-BBCF-180AC293E24B}"/>
              </a:ext>
            </a:extLst>
          </p:cNvPr>
          <p:cNvSpPr txBox="1"/>
          <p:nvPr/>
        </p:nvSpPr>
        <p:spPr>
          <a:xfrm>
            <a:off x="3815195" y="4967063"/>
            <a:ext cx="4561610" cy="461665"/>
          </a:xfrm>
          <a:prstGeom prst="rect">
            <a:avLst/>
          </a:prstGeom>
          <a:noFill/>
        </p:spPr>
        <p:txBody>
          <a:bodyPr wrap="square" rtlCol="0">
            <a:spAutoFit/>
          </a:bodyPr>
          <a:lstStyle/>
          <a:p>
            <a:r>
              <a:rPr lang="en-ID" sz="2400" dirty="0"/>
              <a:t>kali(2, 4) = kali(1, 4) + 4</a:t>
            </a:r>
          </a:p>
        </p:txBody>
      </p:sp>
      <p:sp>
        <p:nvSpPr>
          <p:cNvPr id="11" name="Arrow: Down 10">
            <a:extLst>
              <a:ext uri="{FF2B5EF4-FFF2-40B4-BE49-F238E27FC236}">
                <a16:creationId xmlns:a16="http://schemas.microsoft.com/office/drawing/2014/main" id="{14BDF457-6B30-463C-BC0D-0D66303EC5ED}"/>
              </a:ext>
            </a:extLst>
          </p:cNvPr>
          <p:cNvSpPr/>
          <p:nvPr/>
        </p:nvSpPr>
        <p:spPr>
          <a:xfrm>
            <a:off x="5861066" y="5426736"/>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B6DD876-7111-4E26-A7BE-94B16C064C25}"/>
              </a:ext>
            </a:extLst>
          </p:cNvPr>
          <p:cNvSpPr txBox="1"/>
          <p:nvPr/>
        </p:nvSpPr>
        <p:spPr>
          <a:xfrm>
            <a:off x="5631764" y="5954151"/>
            <a:ext cx="4810231" cy="461665"/>
          </a:xfrm>
          <a:prstGeom prst="rect">
            <a:avLst/>
          </a:prstGeom>
          <a:noFill/>
        </p:spPr>
        <p:txBody>
          <a:bodyPr wrap="square" rtlCol="0">
            <a:spAutoFit/>
          </a:bodyPr>
          <a:lstStyle/>
          <a:p>
            <a:r>
              <a:rPr lang="en-ID" sz="2400" dirty="0"/>
              <a:t>kali(1, 4)</a:t>
            </a:r>
          </a:p>
        </p:txBody>
      </p:sp>
      <p:sp>
        <p:nvSpPr>
          <p:cNvPr id="13" name="TextBox 12">
            <a:extLst>
              <a:ext uri="{FF2B5EF4-FFF2-40B4-BE49-F238E27FC236}">
                <a16:creationId xmlns:a16="http://schemas.microsoft.com/office/drawing/2014/main" id="{5AA1A5C1-FFEB-4446-81B2-0AECD4AC32F3}"/>
              </a:ext>
            </a:extLst>
          </p:cNvPr>
          <p:cNvSpPr txBox="1"/>
          <p:nvPr/>
        </p:nvSpPr>
        <p:spPr>
          <a:xfrm>
            <a:off x="4067904" y="1819418"/>
            <a:ext cx="4810231" cy="461665"/>
          </a:xfrm>
          <a:prstGeom prst="rect">
            <a:avLst/>
          </a:prstGeom>
          <a:noFill/>
        </p:spPr>
        <p:txBody>
          <a:bodyPr wrap="square" rtlCol="0">
            <a:spAutoFit/>
          </a:bodyPr>
          <a:lstStyle/>
          <a:p>
            <a:r>
              <a:rPr lang="en-ID" sz="2400" dirty="0">
                <a:solidFill>
                  <a:srgbClr val="FF0000"/>
                </a:solidFill>
              </a:rPr>
              <a:t>pending</a:t>
            </a:r>
          </a:p>
        </p:txBody>
      </p:sp>
      <p:sp>
        <p:nvSpPr>
          <p:cNvPr id="14" name="TextBox 13">
            <a:extLst>
              <a:ext uri="{FF2B5EF4-FFF2-40B4-BE49-F238E27FC236}">
                <a16:creationId xmlns:a16="http://schemas.microsoft.com/office/drawing/2014/main" id="{B68A5C60-A39A-4A24-B0D0-8FAE198D69C0}"/>
              </a:ext>
            </a:extLst>
          </p:cNvPr>
          <p:cNvSpPr txBox="1"/>
          <p:nvPr/>
        </p:nvSpPr>
        <p:spPr>
          <a:xfrm>
            <a:off x="4712673" y="2829947"/>
            <a:ext cx="4810231" cy="461665"/>
          </a:xfrm>
          <a:prstGeom prst="rect">
            <a:avLst/>
          </a:prstGeom>
          <a:noFill/>
        </p:spPr>
        <p:txBody>
          <a:bodyPr wrap="square" rtlCol="0">
            <a:spAutoFit/>
          </a:bodyPr>
          <a:lstStyle/>
          <a:p>
            <a:r>
              <a:rPr lang="en-ID" sz="2400" dirty="0">
                <a:solidFill>
                  <a:srgbClr val="FF0000"/>
                </a:solidFill>
              </a:rPr>
              <a:t>pending</a:t>
            </a:r>
          </a:p>
        </p:txBody>
      </p:sp>
      <p:sp>
        <p:nvSpPr>
          <p:cNvPr id="15" name="TextBox 14">
            <a:extLst>
              <a:ext uri="{FF2B5EF4-FFF2-40B4-BE49-F238E27FC236}">
                <a16:creationId xmlns:a16="http://schemas.microsoft.com/office/drawing/2014/main" id="{4FEF8BF7-656B-4A12-A9F0-9145E8FA6993}"/>
              </a:ext>
            </a:extLst>
          </p:cNvPr>
          <p:cNvSpPr txBox="1"/>
          <p:nvPr/>
        </p:nvSpPr>
        <p:spPr>
          <a:xfrm>
            <a:off x="5950629" y="3913159"/>
            <a:ext cx="4810231" cy="461665"/>
          </a:xfrm>
          <a:prstGeom prst="rect">
            <a:avLst/>
          </a:prstGeom>
          <a:noFill/>
        </p:spPr>
        <p:txBody>
          <a:bodyPr wrap="square" rtlCol="0">
            <a:spAutoFit/>
          </a:bodyPr>
          <a:lstStyle/>
          <a:p>
            <a:r>
              <a:rPr lang="en-ID" sz="2400" dirty="0">
                <a:solidFill>
                  <a:srgbClr val="FF0000"/>
                </a:solidFill>
              </a:rPr>
              <a:t>pending</a:t>
            </a:r>
          </a:p>
        </p:txBody>
      </p:sp>
      <p:sp>
        <p:nvSpPr>
          <p:cNvPr id="16" name="TextBox 15">
            <a:extLst>
              <a:ext uri="{FF2B5EF4-FFF2-40B4-BE49-F238E27FC236}">
                <a16:creationId xmlns:a16="http://schemas.microsoft.com/office/drawing/2014/main" id="{94B7BD93-F3F4-4ED0-92A7-7DA5CCE247B5}"/>
              </a:ext>
            </a:extLst>
          </p:cNvPr>
          <p:cNvSpPr txBox="1"/>
          <p:nvPr/>
        </p:nvSpPr>
        <p:spPr>
          <a:xfrm>
            <a:off x="6927829" y="4919624"/>
            <a:ext cx="1744395" cy="461665"/>
          </a:xfrm>
          <a:prstGeom prst="rect">
            <a:avLst/>
          </a:prstGeom>
          <a:noFill/>
        </p:spPr>
        <p:txBody>
          <a:bodyPr wrap="square" rtlCol="0">
            <a:spAutoFit/>
          </a:bodyPr>
          <a:lstStyle/>
          <a:p>
            <a:r>
              <a:rPr lang="en-ID" sz="2400" dirty="0">
                <a:solidFill>
                  <a:srgbClr val="FF0000"/>
                </a:solidFill>
              </a:rPr>
              <a:t>pending</a:t>
            </a:r>
          </a:p>
        </p:txBody>
      </p:sp>
    </p:spTree>
    <p:extLst>
      <p:ext uri="{BB962C8B-B14F-4D97-AF65-F5344CB8AC3E}">
        <p14:creationId xmlns:p14="http://schemas.microsoft.com/office/powerpoint/2010/main" val="417849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007-1316-4CA3-9AFB-0C19BDD7C437}"/>
              </a:ext>
            </a:extLst>
          </p:cNvPr>
          <p:cNvSpPr>
            <a:spLocks noGrp="1"/>
          </p:cNvSpPr>
          <p:nvPr>
            <p:ph type="title"/>
          </p:nvPr>
        </p:nvSpPr>
        <p:spPr/>
        <p:txBody>
          <a:bodyPr/>
          <a:lstStyle/>
          <a:p>
            <a:r>
              <a:rPr lang="en-ID" err="1"/>
              <a:t>Pohon</a:t>
            </a:r>
            <a:r>
              <a:rPr lang="en-ID"/>
              <a:t> </a:t>
            </a:r>
            <a:r>
              <a:rPr lang="id-ID"/>
              <a:t>Rekursif</a:t>
            </a:r>
            <a:endParaRPr lang="en-ID" dirty="0"/>
          </a:p>
        </p:txBody>
      </p:sp>
      <p:sp>
        <p:nvSpPr>
          <p:cNvPr id="4" name="TextBox 3">
            <a:extLst>
              <a:ext uri="{FF2B5EF4-FFF2-40B4-BE49-F238E27FC236}">
                <a16:creationId xmlns:a16="http://schemas.microsoft.com/office/drawing/2014/main" id="{B6680498-FB3F-4F66-9DCB-FF7295E59B2E}"/>
              </a:ext>
            </a:extLst>
          </p:cNvPr>
          <p:cNvSpPr txBox="1"/>
          <p:nvPr/>
        </p:nvSpPr>
        <p:spPr>
          <a:xfrm>
            <a:off x="868679" y="1812280"/>
            <a:ext cx="4561610" cy="461665"/>
          </a:xfrm>
          <a:prstGeom prst="rect">
            <a:avLst/>
          </a:prstGeom>
          <a:noFill/>
        </p:spPr>
        <p:txBody>
          <a:bodyPr wrap="square" rtlCol="0">
            <a:spAutoFit/>
          </a:bodyPr>
          <a:lstStyle/>
          <a:p>
            <a:r>
              <a:rPr lang="en-ID" sz="2400" dirty="0"/>
              <a:t>kali(5, 4) = kali(4, 4) + 4</a:t>
            </a:r>
          </a:p>
        </p:txBody>
      </p:sp>
      <p:sp>
        <p:nvSpPr>
          <p:cNvPr id="5" name="Arrow: Down 4">
            <a:extLst>
              <a:ext uri="{FF2B5EF4-FFF2-40B4-BE49-F238E27FC236}">
                <a16:creationId xmlns:a16="http://schemas.microsoft.com/office/drawing/2014/main" id="{DCBC58DF-01F6-447A-BFE3-C568DA98BD75}"/>
              </a:ext>
            </a:extLst>
          </p:cNvPr>
          <p:cNvSpPr/>
          <p:nvPr/>
        </p:nvSpPr>
        <p:spPr>
          <a:xfrm rot="10800000">
            <a:off x="2723969" y="2303707"/>
            <a:ext cx="258381"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E13523EE-C8A6-4B87-97CC-5150ADFF1E30}"/>
              </a:ext>
            </a:extLst>
          </p:cNvPr>
          <p:cNvSpPr txBox="1"/>
          <p:nvPr/>
        </p:nvSpPr>
        <p:spPr>
          <a:xfrm>
            <a:off x="1706879" y="2831119"/>
            <a:ext cx="4561610" cy="461665"/>
          </a:xfrm>
          <a:prstGeom prst="rect">
            <a:avLst/>
          </a:prstGeom>
          <a:noFill/>
        </p:spPr>
        <p:txBody>
          <a:bodyPr wrap="square" rtlCol="0">
            <a:spAutoFit/>
          </a:bodyPr>
          <a:lstStyle/>
          <a:p>
            <a:r>
              <a:rPr lang="en-ID" sz="2400" dirty="0"/>
              <a:t>kali(4, 4) = kali(3, 4) + 4</a:t>
            </a:r>
          </a:p>
        </p:txBody>
      </p:sp>
      <p:sp>
        <p:nvSpPr>
          <p:cNvPr id="7" name="Arrow: Down 6">
            <a:extLst>
              <a:ext uri="{FF2B5EF4-FFF2-40B4-BE49-F238E27FC236}">
                <a16:creationId xmlns:a16="http://schemas.microsoft.com/office/drawing/2014/main" id="{8C451B79-3A49-48E1-A5D5-6D53591BBA75}"/>
              </a:ext>
            </a:extLst>
          </p:cNvPr>
          <p:cNvSpPr/>
          <p:nvPr/>
        </p:nvSpPr>
        <p:spPr>
          <a:xfrm rot="10800000">
            <a:off x="3706362" y="3292785"/>
            <a:ext cx="302930" cy="5571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57966C55-B876-4417-9359-C1245508208D}"/>
              </a:ext>
            </a:extLst>
          </p:cNvPr>
          <p:cNvSpPr txBox="1"/>
          <p:nvPr/>
        </p:nvSpPr>
        <p:spPr>
          <a:xfrm>
            <a:off x="2745542" y="3940122"/>
            <a:ext cx="4561610" cy="461665"/>
          </a:xfrm>
          <a:prstGeom prst="rect">
            <a:avLst/>
          </a:prstGeom>
          <a:noFill/>
        </p:spPr>
        <p:txBody>
          <a:bodyPr wrap="square" rtlCol="0">
            <a:spAutoFit/>
          </a:bodyPr>
          <a:lstStyle/>
          <a:p>
            <a:r>
              <a:rPr lang="en-ID" sz="2400" dirty="0"/>
              <a:t>kali(3, 4) = kali(2, 4) + 4</a:t>
            </a:r>
          </a:p>
        </p:txBody>
      </p:sp>
      <p:sp>
        <p:nvSpPr>
          <p:cNvPr id="9" name="Arrow: Down 8">
            <a:extLst>
              <a:ext uri="{FF2B5EF4-FFF2-40B4-BE49-F238E27FC236}">
                <a16:creationId xmlns:a16="http://schemas.microsoft.com/office/drawing/2014/main" id="{21BF2643-C973-41FE-A1B6-9CC6C1EC1860}"/>
              </a:ext>
            </a:extLst>
          </p:cNvPr>
          <p:cNvSpPr/>
          <p:nvPr/>
        </p:nvSpPr>
        <p:spPr>
          <a:xfrm rot="10800000">
            <a:off x="4677033" y="4433216"/>
            <a:ext cx="246817" cy="461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60F71099-FD10-46F9-BBCF-180AC293E24B}"/>
              </a:ext>
            </a:extLst>
          </p:cNvPr>
          <p:cNvSpPr txBox="1"/>
          <p:nvPr/>
        </p:nvSpPr>
        <p:spPr>
          <a:xfrm>
            <a:off x="3815195" y="4967063"/>
            <a:ext cx="4561610" cy="461665"/>
          </a:xfrm>
          <a:prstGeom prst="rect">
            <a:avLst/>
          </a:prstGeom>
          <a:noFill/>
        </p:spPr>
        <p:txBody>
          <a:bodyPr wrap="square" rtlCol="0">
            <a:spAutoFit/>
          </a:bodyPr>
          <a:lstStyle/>
          <a:p>
            <a:r>
              <a:rPr lang="en-ID" sz="2400" dirty="0"/>
              <a:t>kali(2, 4) = kali(1, 4) + 4</a:t>
            </a:r>
          </a:p>
        </p:txBody>
      </p:sp>
      <p:sp>
        <p:nvSpPr>
          <p:cNvPr id="11" name="Arrow: Down 10">
            <a:extLst>
              <a:ext uri="{FF2B5EF4-FFF2-40B4-BE49-F238E27FC236}">
                <a16:creationId xmlns:a16="http://schemas.microsoft.com/office/drawing/2014/main" id="{14BDF457-6B30-463C-BC0D-0D66303EC5ED}"/>
              </a:ext>
            </a:extLst>
          </p:cNvPr>
          <p:cNvSpPr/>
          <p:nvPr/>
        </p:nvSpPr>
        <p:spPr>
          <a:xfrm rot="10800000">
            <a:off x="5861066" y="5426736"/>
            <a:ext cx="32871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B6DD876-7111-4E26-A7BE-94B16C064C25}"/>
              </a:ext>
            </a:extLst>
          </p:cNvPr>
          <p:cNvSpPr txBox="1"/>
          <p:nvPr/>
        </p:nvSpPr>
        <p:spPr>
          <a:xfrm>
            <a:off x="5631764" y="5954151"/>
            <a:ext cx="4810231" cy="461665"/>
          </a:xfrm>
          <a:prstGeom prst="rect">
            <a:avLst/>
          </a:prstGeom>
          <a:noFill/>
        </p:spPr>
        <p:txBody>
          <a:bodyPr wrap="square" rtlCol="0">
            <a:spAutoFit/>
          </a:bodyPr>
          <a:lstStyle/>
          <a:p>
            <a:r>
              <a:rPr lang="en-ID" sz="2400" dirty="0"/>
              <a:t>kali(1, 4)</a:t>
            </a:r>
          </a:p>
        </p:txBody>
      </p:sp>
      <p:sp>
        <p:nvSpPr>
          <p:cNvPr id="13" name="TextBox 12">
            <a:extLst>
              <a:ext uri="{FF2B5EF4-FFF2-40B4-BE49-F238E27FC236}">
                <a16:creationId xmlns:a16="http://schemas.microsoft.com/office/drawing/2014/main" id="{5AA1A5C1-FFEB-4446-81B2-0AECD4AC32F3}"/>
              </a:ext>
            </a:extLst>
          </p:cNvPr>
          <p:cNvSpPr txBox="1"/>
          <p:nvPr/>
        </p:nvSpPr>
        <p:spPr>
          <a:xfrm>
            <a:off x="4067904" y="1819418"/>
            <a:ext cx="4810231"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00B050"/>
              </a:solidFill>
            </a:endParaRPr>
          </a:p>
        </p:txBody>
      </p:sp>
      <p:sp>
        <p:nvSpPr>
          <p:cNvPr id="14" name="TextBox 13">
            <a:extLst>
              <a:ext uri="{FF2B5EF4-FFF2-40B4-BE49-F238E27FC236}">
                <a16:creationId xmlns:a16="http://schemas.microsoft.com/office/drawing/2014/main" id="{B68A5C60-A39A-4A24-B0D0-8FAE198D69C0}"/>
              </a:ext>
            </a:extLst>
          </p:cNvPr>
          <p:cNvSpPr txBox="1"/>
          <p:nvPr/>
        </p:nvSpPr>
        <p:spPr>
          <a:xfrm>
            <a:off x="4712673" y="2829947"/>
            <a:ext cx="4810231"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FF0000"/>
              </a:solidFill>
            </a:endParaRPr>
          </a:p>
        </p:txBody>
      </p:sp>
      <p:sp>
        <p:nvSpPr>
          <p:cNvPr id="15" name="TextBox 14">
            <a:extLst>
              <a:ext uri="{FF2B5EF4-FFF2-40B4-BE49-F238E27FC236}">
                <a16:creationId xmlns:a16="http://schemas.microsoft.com/office/drawing/2014/main" id="{4FEF8BF7-656B-4A12-A9F0-9145E8FA6993}"/>
              </a:ext>
            </a:extLst>
          </p:cNvPr>
          <p:cNvSpPr txBox="1"/>
          <p:nvPr/>
        </p:nvSpPr>
        <p:spPr>
          <a:xfrm>
            <a:off x="5950629" y="3913159"/>
            <a:ext cx="4810231"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FF0000"/>
              </a:solidFill>
            </a:endParaRPr>
          </a:p>
        </p:txBody>
      </p:sp>
      <p:sp>
        <p:nvSpPr>
          <p:cNvPr id="16" name="TextBox 15">
            <a:extLst>
              <a:ext uri="{FF2B5EF4-FFF2-40B4-BE49-F238E27FC236}">
                <a16:creationId xmlns:a16="http://schemas.microsoft.com/office/drawing/2014/main" id="{94B7BD93-F3F4-4ED0-92A7-7DA5CCE247B5}"/>
              </a:ext>
            </a:extLst>
          </p:cNvPr>
          <p:cNvSpPr txBox="1"/>
          <p:nvPr/>
        </p:nvSpPr>
        <p:spPr>
          <a:xfrm>
            <a:off x="6927829" y="4919624"/>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FF0000"/>
              </a:solidFill>
            </a:endParaRPr>
          </a:p>
        </p:txBody>
      </p:sp>
      <p:sp>
        <p:nvSpPr>
          <p:cNvPr id="18" name="TextBox 17">
            <a:extLst>
              <a:ext uri="{FF2B5EF4-FFF2-40B4-BE49-F238E27FC236}">
                <a16:creationId xmlns:a16="http://schemas.microsoft.com/office/drawing/2014/main" id="{3FFC54A3-D24C-4E6B-81E4-6C83A9408CA4}"/>
              </a:ext>
            </a:extLst>
          </p:cNvPr>
          <p:cNvSpPr txBox="1"/>
          <p:nvPr/>
        </p:nvSpPr>
        <p:spPr>
          <a:xfrm>
            <a:off x="7009889" y="5972353"/>
            <a:ext cx="1744395" cy="461665"/>
          </a:xfrm>
          <a:prstGeom prst="rect">
            <a:avLst/>
          </a:prstGeom>
          <a:noFill/>
        </p:spPr>
        <p:txBody>
          <a:bodyPr wrap="square" rtlCol="0">
            <a:spAutoFit/>
          </a:bodyPr>
          <a:lstStyle/>
          <a:p>
            <a:r>
              <a:rPr lang="en-ID" sz="2400" dirty="0" err="1">
                <a:solidFill>
                  <a:srgbClr val="00B050"/>
                </a:solidFill>
              </a:rPr>
              <a:t>eksekusi</a:t>
            </a:r>
            <a:endParaRPr lang="en-ID" sz="2400" dirty="0">
              <a:solidFill>
                <a:srgbClr val="FF0000"/>
              </a:solidFill>
            </a:endParaRPr>
          </a:p>
        </p:txBody>
      </p:sp>
      <p:sp>
        <p:nvSpPr>
          <p:cNvPr id="19" name="TextBox 18">
            <a:extLst>
              <a:ext uri="{FF2B5EF4-FFF2-40B4-BE49-F238E27FC236}">
                <a16:creationId xmlns:a16="http://schemas.microsoft.com/office/drawing/2014/main" id="{3E34F54A-77AC-481F-94A2-805344E7CCD2}"/>
              </a:ext>
            </a:extLst>
          </p:cNvPr>
          <p:cNvSpPr txBox="1"/>
          <p:nvPr/>
        </p:nvSpPr>
        <p:spPr>
          <a:xfrm>
            <a:off x="6402638" y="5477640"/>
            <a:ext cx="1744395" cy="461665"/>
          </a:xfrm>
          <a:prstGeom prst="rect">
            <a:avLst/>
          </a:prstGeom>
          <a:noFill/>
        </p:spPr>
        <p:txBody>
          <a:bodyPr wrap="square" rtlCol="0">
            <a:spAutoFit/>
          </a:bodyPr>
          <a:lstStyle/>
          <a:p>
            <a:r>
              <a:rPr lang="en-ID" sz="2400" dirty="0"/>
              <a:t>4</a:t>
            </a:r>
          </a:p>
        </p:txBody>
      </p:sp>
      <p:sp>
        <p:nvSpPr>
          <p:cNvPr id="20" name="TextBox 19">
            <a:extLst>
              <a:ext uri="{FF2B5EF4-FFF2-40B4-BE49-F238E27FC236}">
                <a16:creationId xmlns:a16="http://schemas.microsoft.com/office/drawing/2014/main" id="{01FBD714-442A-4268-9905-C61AC007A443}"/>
              </a:ext>
            </a:extLst>
          </p:cNvPr>
          <p:cNvSpPr txBox="1"/>
          <p:nvPr/>
        </p:nvSpPr>
        <p:spPr>
          <a:xfrm>
            <a:off x="5108411" y="4436633"/>
            <a:ext cx="1744395" cy="461665"/>
          </a:xfrm>
          <a:prstGeom prst="rect">
            <a:avLst/>
          </a:prstGeom>
          <a:noFill/>
        </p:spPr>
        <p:txBody>
          <a:bodyPr wrap="square" rtlCol="0">
            <a:spAutoFit/>
          </a:bodyPr>
          <a:lstStyle/>
          <a:p>
            <a:r>
              <a:rPr lang="en-ID" sz="2400" dirty="0"/>
              <a:t>8</a:t>
            </a:r>
          </a:p>
        </p:txBody>
      </p:sp>
      <p:sp>
        <p:nvSpPr>
          <p:cNvPr id="21" name="TextBox 20">
            <a:extLst>
              <a:ext uri="{FF2B5EF4-FFF2-40B4-BE49-F238E27FC236}">
                <a16:creationId xmlns:a16="http://schemas.microsoft.com/office/drawing/2014/main" id="{ED904F24-E2DB-40AC-82D1-6F4AF6C52E3C}"/>
              </a:ext>
            </a:extLst>
          </p:cNvPr>
          <p:cNvSpPr txBox="1"/>
          <p:nvPr/>
        </p:nvSpPr>
        <p:spPr>
          <a:xfrm>
            <a:off x="4116670" y="3355370"/>
            <a:ext cx="1744395" cy="461665"/>
          </a:xfrm>
          <a:prstGeom prst="rect">
            <a:avLst/>
          </a:prstGeom>
          <a:noFill/>
        </p:spPr>
        <p:txBody>
          <a:bodyPr wrap="square" rtlCol="0">
            <a:spAutoFit/>
          </a:bodyPr>
          <a:lstStyle/>
          <a:p>
            <a:r>
              <a:rPr lang="en-ID" sz="2400" dirty="0"/>
              <a:t>12</a:t>
            </a:r>
          </a:p>
        </p:txBody>
      </p:sp>
      <p:sp>
        <p:nvSpPr>
          <p:cNvPr id="22" name="TextBox 21">
            <a:extLst>
              <a:ext uri="{FF2B5EF4-FFF2-40B4-BE49-F238E27FC236}">
                <a16:creationId xmlns:a16="http://schemas.microsoft.com/office/drawing/2014/main" id="{9861D0CE-AC1C-4C6F-BE61-DED8E8264E7B}"/>
              </a:ext>
            </a:extLst>
          </p:cNvPr>
          <p:cNvSpPr txBox="1"/>
          <p:nvPr/>
        </p:nvSpPr>
        <p:spPr>
          <a:xfrm>
            <a:off x="3279609" y="2326477"/>
            <a:ext cx="1744395" cy="461665"/>
          </a:xfrm>
          <a:prstGeom prst="rect">
            <a:avLst/>
          </a:prstGeom>
          <a:noFill/>
        </p:spPr>
        <p:txBody>
          <a:bodyPr wrap="square" rtlCol="0">
            <a:spAutoFit/>
          </a:bodyPr>
          <a:lstStyle/>
          <a:p>
            <a:r>
              <a:rPr lang="en-ID" sz="2400" dirty="0"/>
              <a:t>16</a:t>
            </a:r>
          </a:p>
        </p:txBody>
      </p:sp>
      <p:sp>
        <p:nvSpPr>
          <p:cNvPr id="24" name="TextBox 23">
            <a:extLst>
              <a:ext uri="{FF2B5EF4-FFF2-40B4-BE49-F238E27FC236}">
                <a16:creationId xmlns:a16="http://schemas.microsoft.com/office/drawing/2014/main" id="{F0674079-350F-448D-A126-37A1810B28D0}"/>
              </a:ext>
            </a:extLst>
          </p:cNvPr>
          <p:cNvSpPr txBox="1"/>
          <p:nvPr/>
        </p:nvSpPr>
        <p:spPr>
          <a:xfrm>
            <a:off x="8428388" y="1791903"/>
            <a:ext cx="1744395" cy="461665"/>
          </a:xfrm>
          <a:prstGeom prst="rect">
            <a:avLst/>
          </a:prstGeom>
          <a:noFill/>
        </p:spPr>
        <p:txBody>
          <a:bodyPr wrap="square" rtlCol="0">
            <a:spAutoFit/>
          </a:bodyPr>
          <a:lstStyle/>
          <a:p>
            <a:r>
              <a:rPr lang="id-ID" sz="2400"/>
              <a:t>20</a:t>
            </a:r>
            <a:endParaRPr lang="en-ID" sz="2400" dirty="0"/>
          </a:p>
        </p:txBody>
      </p:sp>
      <p:sp>
        <p:nvSpPr>
          <p:cNvPr id="25" name="Arrow: Down 24">
            <a:extLst>
              <a:ext uri="{FF2B5EF4-FFF2-40B4-BE49-F238E27FC236}">
                <a16:creationId xmlns:a16="http://schemas.microsoft.com/office/drawing/2014/main" id="{9D2626AA-DA6E-42A7-BAE2-DAC53AC44EB9}"/>
              </a:ext>
            </a:extLst>
          </p:cNvPr>
          <p:cNvSpPr/>
          <p:nvPr/>
        </p:nvSpPr>
        <p:spPr>
          <a:xfrm rot="16200000">
            <a:off x="6883755" y="716519"/>
            <a:ext cx="381740" cy="2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6069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DB45-9CAA-48B8-AA27-69DC89B853DA}"/>
              </a:ext>
            </a:extLst>
          </p:cNvPr>
          <p:cNvSpPr>
            <a:spLocks noGrp="1"/>
          </p:cNvSpPr>
          <p:nvPr>
            <p:ph type="title"/>
          </p:nvPr>
        </p:nvSpPr>
        <p:spPr/>
        <p:txBody>
          <a:bodyPr/>
          <a:lstStyle/>
          <a:p>
            <a:r>
              <a:rPr lang="id-ID"/>
              <a:t>Tugas</a:t>
            </a:r>
            <a:endParaRPr lang="en-ID" dirty="0"/>
          </a:p>
        </p:txBody>
      </p:sp>
      <p:sp>
        <p:nvSpPr>
          <p:cNvPr id="6" name="Content Placeholder 5">
            <a:extLst>
              <a:ext uri="{FF2B5EF4-FFF2-40B4-BE49-F238E27FC236}">
                <a16:creationId xmlns:a16="http://schemas.microsoft.com/office/drawing/2014/main" id="{80863222-5730-47CB-B93D-C66179B57F75}"/>
              </a:ext>
            </a:extLst>
          </p:cNvPr>
          <p:cNvSpPr>
            <a:spLocks noGrp="1"/>
          </p:cNvSpPr>
          <p:nvPr>
            <p:ph idx="1"/>
          </p:nvPr>
        </p:nvSpPr>
        <p:spPr>
          <a:xfrm>
            <a:off x="1066800" y="2014546"/>
            <a:ext cx="10058400" cy="4023360"/>
          </a:xfrm>
        </p:spPr>
        <p:txBody>
          <a:bodyPr>
            <a:normAutofit fontScale="92500" lnSpcReduction="10000"/>
          </a:bodyPr>
          <a:lstStyle/>
          <a:p>
            <a:pPr marL="266700" indent="-266700">
              <a:buFont typeface="Wingdings" panose="05000000000000000000" pitchFamily="2" charset="2"/>
              <a:buChar char="ü"/>
            </a:pPr>
            <a:r>
              <a:rPr lang="en-ID"/>
              <a:t>Pengumpulan tugas 1 struktur data</a:t>
            </a:r>
          </a:p>
          <a:p>
            <a:pPr marL="266700" indent="-266700">
              <a:buFont typeface="Wingdings" panose="05000000000000000000" pitchFamily="2" charset="2"/>
              <a:buChar char="ü"/>
            </a:pPr>
            <a:r>
              <a:rPr lang="en-ID"/>
              <a:t>Tugas bisa dilihat di ppt minggu 4 (bukan bagian latihan)</a:t>
            </a:r>
          </a:p>
          <a:p>
            <a:pPr marL="266700" indent="-266700">
              <a:buFont typeface="Wingdings" panose="05000000000000000000" pitchFamily="2" charset="2"/>
              <a:buChar char="ü"/>
            </a:pPr>
            <a:r>
              <a:rPr lang="en-ID"/>
              <a:t>Pengumpulan tugas </a:t>
            </a:r>
            <a:r>
              <a:rPr lang="en-ID" b="1">
                <a:solidFill>
                  <a:srgbClr val="FF0000"/>
                </a:solidFill>
              </a:rPr>
              <a:t>MAX</a:t>
            </a:r>
            <a:r>
              <a:rPr lang="en-ID"/>
              <a:t> hari </a:t>
            </a:r>
            <a:r>
              <a:rPr lang="en-ID">
                <a:solidFill>
                  <a:srgbClr val="FF0000"/>
                </a:solidFill>
              </a:rPr>
              <a:t>minggu 21 maret jam 24.00 </a:t>
            </a:r>
            <a:r>
              <a:rPr lang="en-ID"/>
              <a:t>di assignment</a:t>
            </a:r>
          </a:p>
          <a:p>
            <a:pPr marL="266700" indent="-266700">
              <a:buFont typeface="Wingdings" panose="05000000000000000000" pitchFamily="2" charset="2"/>
              <a:buChar char="ü"/>
            </a:pPr>
            <a:r>
              <a:rPr lang="en-ID"/>
              <a:t>pengumpulan tugas menggunakan salah satu dari 2 format. silahkan memilih salah satu :</a:t>
            </a:r>
          </a:p>
          <a:p>
            <a:pPr marL="534988" indent="-268288">
              <a:buFont typeface="+mj-lt"/>
              <a:buAutoNum type="arabicPeriod"/>
            </a:pPr>
            <a:r>
              <a:rPr lang="en-ID"/>
              <a:t>tugas ditulis tangan di kertas. diberi penjelasan kode. jangan lupa mencantumkan nama dan nim. setiap nomor ditandatangani oleh mahasiswa. kemudian lembar jawaban discan / difoto. untuk screenshot hasil eksekusi software bisa digabung menggunakan word. dijadikan 1 pdf dan dikumpulkan. format nama file : nim_tugas01.pdf</a:t>
            </a:r>
          </a:p>
          <a:p>
            <a:pPr marL="534988" indent="-268288">
              <a:buFont typeface="+mj-lt"/>
              <a:buAutoNum type="arabicPeriod"/>
            </a:pPr>
            <a:r>
              <a:rPr lang="en-ID"/>
              <a:t>membuat video pembahasan modul. durasi max 20 menit. pada saat menjelaskan harap wajah ditampilkan di sudut video. video diupload di youtube. link youtube ditulis di file txt (jangan pdf). format nama file : nim_modul.txt</a:t>
            </a:r>
          </a:p>
          <a:p>
            <a:pPr marL="266700" indent="-266700">
              <a:buFont typeface="Wingdings" panose="05000000000000000000" pitchFamily="2" charset="2"/>
              <a:buChar char="ü"/>
            </a:pPr>
            <a:r>
              <a:rPr lang="en-ID"/>
              <a:t>pengumpulan laporan dengan </a:t>
            </a:r>
            <a:r>
              <a:rPr lang="en-ID">
                <a:solidFill>
                  <a:srgbClr val="2683C6"/>
                </a:solidFill>
              </a:rPr>
              <a:t>video</a:t>
            </a:r>
            <a:r>
              <a:rPr lang="en-ID"/>
              <a:t> poin penilaiannya lebih </a:t>
            </a:r>
            <a:r>
              <a:rPr lang="en-ID">
                <a:solidFill>
                  <a:srgbClr val="2683C6"/>
                </a:solidFill>
              </a:rPr>
              <a:t>maximal</a:t>
            </a:r>
            <a:r>
              <a:rPr lang="en-ID"/>
              <a:t> dari yang pdf</a:t>
            </a:r>
          </a:p>
        </p:txBody>
      </p:sp>
      <p:pic>
        <p:nvPicPr>
          <p:cNvPr id="9" name="Picture 8" descr="Logo&#10;&#10;Description automatically generated">
            <a:extLst>
              <a:ext uri="{FF2B5EF4-FFF2-40B4-BE49-F238E27FC236}">
                <a16:creationId xmlns:a16="http://schemas.microsoft.com/office/drawing/2014/main" id="{148B4D0B-6ADD-4631-AC2B-CBD3894D2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259878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DB45-9CAA-48B8-AA27-69DC89B853DA}"/>
              </a:ext>
            </a:extLst>
          </p:cNvPr>
          <p:cNvSpPr>
            <a:spLocks noGrp="1"/>
          </p:cNvSpPr>
          <p:nvPr>
            <p:ph type="title"/>
          </p:nvPr>
        </p:nvSpPr>
        <p:spPr/>
        <p:txBody>
          <a:bodyPr/>
          <a:lstStyle/>
          <a:p>
            <a:r>
              <a:rPr lang="id-ID"/>
              <a:t>Tugas</a:t>
            </a:r>
            <a:endParaRPr lang="en-ID" dirty="0"/>
          </a:p>
        </p:txBody>
      </p:sp>
      <p:sp>
        <p:nvSpPr>
          <p:cNvPr id="6" name="Content Placeholder 5">
            <a:extLst>
              <a:ext uri="{FF2B5EF4-FFF2-40B4-BE49-F238E27FC236}">
                <a16:creationId xmlns:a16="http://schemas.microsoft.com/office/drawing/2014/main" id="{80863222-5730-47CB-B93D-C66179B57F75}"/>
              </a:ext>
            </a:extLst>
          </p:cNvPr>
          <p:cNvSpPr>
            <a:spLocks noGrp="1"/>
          </p:cNvSpPr>
          <p:nvPr>
            <p:ph idx="1"/>
          </p:nvPr>
        </p:nvSpPr>
        <p:spPr>
          <a:xfrm>
            <a:off x="1066800" y="2014546"/>
            <a:ext cx="10058400" cy="4023360"/>
          </a:xfrm>
        </p:spPr>
        <p:txBody>
          <a:bodyPr>
            <a:normAutofit lnSpcReduction="10000"/>
          </a:bodyPr>
          <a:lstStyle/>
          <a:p>
            <a:r>
              <a:rPr lang="en-ID" b="1"/>
              <a:t>Soal 1</a:t>
            </a:r>
            <a:endParaRPr lang="en-ID" b="1">
              <a:solidFill>
                <a:srgbClr val="FF0000"/>
              </a:solidFill>
            </a:endParaRPr>
          </a:p>
          <a:p>
            <a:pPr marL="457200" indent="-457200">
              <a:buFont typeface="+mj-lt"/>
              <a:buAutoNum type="arabicPeriod"/>
            </a:pPr>
            <a:r>
              <a:rPr lang="en-ID"/>
              <a:t>Buat fungsi rekursi</a:t>
            </a:r>
            <a:r>
              <a:rPr lang="id-ID"/>
              <a:t>f</a:t>
            </a:r>
            <a:r>
              <a:rPr lang="en-ID"/>
              <a:t> untuk menghitung bilangan Fibonacci ke</a:t>
            </a:r>
            <a:r>
              <a:rPr lang="id-ID"/>
              <a:t>-</a:t>
            </a:r>
            <a:r>
              <a:rPr lang="en-ID"/>
              <a:t>n</a:t>
            </a:r>
          </a:p>
          <a:p>
            <a:pPr marL="457200" indent="-457200">
              <a:buFont typeface="+mj-lt"/>
              <a:buAutoNum type="arabicPeriod"/>
            </a:pPr>
            <a:r>
              <a:rPr lang="en-ID"/>
              <a:t>Gunakan fungsi yang anda buat untuk menghitung bilangan Fibonacci ke 5, 7, 10</a:t>
            </a:r>
          </a:p>
          <a:p>
            <a:pPr marL="457200" indent="-457200">
              <a:buFont typeface="+mj-lt"/>
              <a:buAutoNum type="arabicPeriod"/>
            </a:pPr>
            <a:r>
              <a:rPr lang="en-ID"/>
              <a:t>Buat pohon rekursif untuk eksekusi pencarian Fibonacci ke 4</a:t>
            </a:r>
          </a:p>
          <a:p>
            <a:r>
              <a:rPr lang="en-ID" b="1"/>
              <a:t>Soal 2</a:t>
            </a:r>
          </a:p>
          <a:p>
            <a:pPr marL="457200" indent="-457200">
              <a:buFont typeface="+mj-lt"/>
              <a:buAutoNum type="arabicPeriod"/>
            </a:pPr>
            <a:r>
              <a:rPr lang="en-ID"/>
              <a:t>Buat fungsi rekursi</a:t>
            </a:r>
            <a:r>
              <a:rPr lang="id-ID"/>
              <a:t>f</a:t>
            </a:r>
            <a:r>
              <a:rPr lang="en-ID"/>
              <a:t> untuk mengecek apakah sebuh list bilangan integer merupakan </a:t>
            </a:r>
            <a:r>
              <a:rPr lang="en-ID" i="1">
                <a:solidFill>
                  <a:srgbClr val="FF0000"/>
                </a:solidFill>
              </a:rPr>
              <a:t>palindrom</a:t>
            </a:r>
            <a:r>
              <a:rPr lang="en-ID"/>
              <a:t> atau bukan</a:t>
            </a:r>
          </a:p>
          <a:p>
            <a:pPr marL="457200" indent="-457200">
              <a:buFont typeface="+mj-lt"/>
              <a:buAutoNum type="arabicPeriod"/>
            </a:pPr>
            <a:r>
              <a:rPr lang="en-ID"/>
              <a:t>Gunakan fungsi yang anda buat untuk memeriksa list berikut apakah </a:t>
            </a:r>
            <a:r>
              <a:rPr lang="en-ID" i="1">
                <a:solidFill>
                  <a:srgbClr val="FF0000"/>
                </a:solidFill>
              </a:rPr>
              <a:t>palindrom</a:t>
            </a:r>
            <a:r>
              <a:rPr lang="en-ID"/>
              <a:t> [1,2,3,4,4,3,2,1]</a:t>
            </a:r>
            <a:r>
              <a:rPr lang="id-ID"/>
              <a:t> atau bukan</a:t>
            </a:r>
            <a:endParaRPr lang="en-ID"/>
          </a:p>
          <a:p>
            <a:pPr marL="457200" indent="-457200">
              <a:buFont typeface="+mj-lt"/>
              <a:buAutoNum type="arabicPeriod"/>
            </a:pPr>
            <a:r>
              <a:rPr lang="en-ID"/>
              <a:t>Buat pohon rekursif untuk eksekusi pengecekan list berikut [1,2,3,4,4,3,2,1]</a:t>
            </a:r>
          </a:p>
          <a:p>
            <a:endParaRPr lang="en-ID"/>
          </a:p>
        </p:txBody>
      </p:sp>
      <p:pic>
        <p:nvPicPr>
          <p:cNvPr id="4" name="Picture 3" descr="Logo&#10;&#10;Description automatically generated">
            <a:extLst>
              <a:ext uri="{FF2B5EF4-FFF2-40B4-BE49-F238E27FC236}">
                <a16:creationId xmlns:a16="http://schemas.microsoft.com/office/drawing/2014/main" id="{6536F31A-1E50-4007-B5EB-4C0550ADC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207129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4EC73A-2EC9-46F6-A1C1-B6E3D1A8BBC6}"/>
              </a:ext>
            </a:extLst>
          </p:cNvPr>
          <p:cNvSpPr>
            <a:spLocks noGrp="1"/>
          </p:cNvSpPr>
          <p:nvPr>
            <p:ph type="title"/>
          </p:nvPr>
        </p:nvSpPr>
        <p:spPr>
          <a:xfrm>
            <a:off x="1097280" y="286603"/>
            <a:ext cx="10058400" cy="1450757"/>
          </a:xfrm>
        </p:spPr>
        <p:txBody>
          <a:bodyPr/>
          <a:lstStyle/>
          <a:p>
            <a:r>
              <a:rPr lang="id-ID"/>
              <a:t>Tugas</a:t>
            </a:r>
            <a:endParaRPr lang="en-ID" dirty="0"/>
          </a:p>
        </p:txBody>
      </p:sp>
      <p:sp>
        <p:nvSpPr>
          <p:cNvPr id="5" name="Content Placeholder 5">
            <a:extLst>
              <a:ext uri="{FF2B5EF4-FFF2-40B4-BE49-F238E27FC236}">
                <a16:creationId xmlns:a16="http://schemas.microsoft.com/office/drawing/2014/main" id="{5BB29FBA-08FB-46A1-9992-E1CF8625BCD5}"/>
              </a:ext>
            </a:extLst>
          </p:cNvPr>
          <p:cNvSpPr>
            <a:spLocks noGrp="1"/>
          </p:cNvSpPr>
          <p:nvPr>
            <p:ph idx="1"/>
          </p:nvPr>
        </p:nvSpPr>
        <p:spPr>
          <a:xfrm>
            <a:off x="1066800" y="2014546"/>
            <a:ext cx="10058400" cy="4023360"/>
          </a:xfrm>
        </p:spPr>
        <p:txBody>
          <a:bodyPr>
            <a:normAutofit/>
          </a:bodyPr>
          <a:lstStyle/>
          <a:p>
            <a:pPr marL="0" indent="0">
              <a:buNone/>
            </a:pPr>
            <a:r>
              <a:rPr lang="id-ID" b="1"/>
              <a:t>Soal 3 - </a:t>
            </a:r>
            <a:r>
              <a:rPr lang="en-ID" b="1"/>
              <a:t>Antrian bank</a:t>
            </a:r>
          </a:p>
          <a:p>
            <a:r>
              <a:rPr lang="en-ID"/>
              <a:t>Data</a:t>
            </a:r>
          </a:p>
          <a:p>
            <a:pPr lvl="1">
              <a:buFont typeface="Courier New" panose="02070309020205020404" pitchFamily="49" charset="0"/>
              <a:buChar char="o"/>
            </a:pPr>
            <a:r>
              <a:rPr lang="en-ID"/>
              <a:t>panggil : bilangan &gt;= 0 yang merepresentasikan nomor yang saat ini dilayani kasir</a:t>
            </a:r>
          </a:p>
          <a:p>
            <a:pPr lvl="1">
              <a:buFont typeface="Courier New" panose="02070309020205020404" pitchFamily="49" charset="0"/>
              <a:buChar char="o"/>
            </a:pPr>
            <a:r>
              <a:rPr lang="en-ID"/>
              <a:t>antrian : bilangan &gt;= 0 yang merepresentasikan nomor nasabah terakhir yang mengambil nomor antrian</a:t>
            </a:r>
          </a:p>
          <a:p>
            <a:r>
              <a:rPr lang="en-ID"/>
              <a:t>Operasi</a:t>
            </a:r>
          </a:p>
          <a:p>
            <a:pPr lvl="1">
              <a:buFont typeface="Courier New" panose="02070309020205020404" pitchFamily="49" charset="0"/>
              <a:buChar char="o"/>
            </a:pPr>
            <a:r>
              <a:rPr lang="en-ID"/>
              <a:t>upPanggil () : menaikkan nilai panggil sebanyak 1 (increment). bila sebelum operasi ini dieksekusi nilai panggil = antrian, maka panggil tidak diincrement.</a:t>
            </a:r>
          </a:p>
          <a:p>
            <a:pPr lvl="1">
              <a:buFont typeface="Courier New" panose="02070309020205020404" pitchFamily="49" charset="0"/>
              <a:buChar char="o"/>
            </a:pPr>
            <a:r>
              <a:rPr lang="en-ID"/>
              <a:t>upAntrian () : menaikkan nilai antrian sebanyak 1 (increment). reset : memberi nilai 0 pada panggil dan antrian</a:t>
            </a:r>
          </a:p>
          <a:p>
            <a:pPr lvl="1">
              <a:buFont typeface="Courier New" panose="02070309020205020404" pitchFamily="49" charset="0"/>
              <a:buChar char="o"/>
            </a:pPr>
            <a:r>
              <a:rPr lang="en-ID"/>
              <a:t>getPanggil() : mengembalikan (return value) nilai panggil saat ini</a:t>
            </a:r>
          </a:p>
          <a:p>
            <a:pPr lvl="1">
              <a:buFont typeface="Courier New" panose="02070309020205020404" pitchFamily="49" charset="0"/>
              <a:buChar char="o"/>
            </a:pPr>
            <a:r>
              <a:rPr lang="en-ID"/>
              <a:t>getAntrian() : mengembalikan (return value) nilai panggil saat ini</a:t>
            </a:r>
          </a:p>
        </p:txBody>
      </p:sp>
      <p:pic>
        <p:nvPicPr>
          <p:cNvPr id="8" name="Picture 7" descr="Logo&#10;&#10;Description automatically generated">
            <a:extLst>
              <a:ext uri="{FF2B5EF4-FFF2-40B4-BE49-F238E27FC236}">
                <a16:creationId xmlns:a16="http://schemas.microsoft.com/office/drawing/2014/main" id="{022204AC-6274-48FE-B5A5-1541FA2D4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169331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4EC73A-2EC9-46F6-A1C1-B6E3D1A8BBC6}"/>
              </a:ext>
            </a:extLst>
          </p:cNvPr>
          <p:cNvSpPr>
            <a:spLocks noGrp="1"/>
          </p:cNvSpPr>
          <p:nvPr>
            <p:ph type="title"/>
          </p:nvPr>
        </p:nvSpPr>
        <p:spPr>
          <a:xfrm>
            <a:off x="1097280" y="286603"/>
            <a:ext cx="10058400" cy="1450757"/>
          </a:xfrm>
        </p:spPr>
        <p:txBody>
          <a:bodyPr/>
          <a:lstStyle/>
          <a:p>
            <a:r>
              <a:rPr lang="id-ID"/>
              <a:t>Tugas</a:t>
            </a:r>
            <a:endParaRPr lang="en-ID" dirty="0"/>
          </a:p>
        </p:txBody>
      </p:sp>
      <p:sp>
        <p:nvSpPr>
          <p:cNvPr id="5" name="Content Placeholder 5">
            <a:extLst>
              <a:ext uri="{FF2B5EF4-FFF2-40B4-BE49-F238E27FC236}">
                <a16:creationId xmlns:a16="http://schemas.microsoft.com/office/drawing/2014/main" id="{5BB29FBA-08FB-46A1-9992-E1CF8625BCD5}"/>
              </a:ext>
            </a:extLst>
          </p:cNvPr>
          <p:cNvSpPr>
            <a:spLocks noGrp="1"/>
          </p:cNvSpPr>
          <p:nvPr>
            <p:ph idx="1"/>
          </p:nvPr>
        </p:nvSpPr>
        <p:spPr>
          <a:xfrm>
            <a:off x="1066800" y="2014546"/>
            <a:ext cx="10058400" cy="4023360"/>
          </a:xfrm>
        </p:spPr>
        <p:txBody>
          <a:bodyPr>
            <a:normAutofit lnSpcReduction="10000"/>
          </a:bodyPr>
          <a:lstStyle/>
          <a:p>
            <a:pPr marL="0" indent="0">
              <a:buNone/>
            </a:pPr>
            <a:r>
              <a:rPr lang="id-ID" b="1"/>
              <a:t>Soal 3 - </a:t>
            </a:r>
            <a:r>
              <a:rPr lang="en-ID" b="1"/>
              <a:t>Antrian bank</a:t>
            </a:r>
          </a:p>
          <a:p>
            <a:pPr marL="457200" indent="-457200">
              <a:buFont typeface="+mj-lt"/>
              <a:buAutoNum type="arabicPeriod"/>
            </a:pPr>
            <a:r>
              <a:rPr lang="en-ID"/>
              <a:t>Implementasikan ADT antrian bank menjadi struktur data </a:t>
            </a:r>
          </a:p>
          <a:p>
            <a:pPr marL="457200" indent="-457200">
              <a:buFont typeface="+mj-lt"/>
              <a:buAutoNum type="arabicPeriod"/>
            </a:pPr>
            <a:r>
              <a:rPr lang="en-ID"/>
              <a:t>Gunakan struktur data anda untuk mensimulasikan kejadian berikut</a:t>
            </a:r>
          </a:p>
          <a:p>
            <a:pPr marL="717550" lvl="1" indent="-182563">
              <a:buFont typeface="Courier New" panose="02070309020205020404" pitchFamily="49" charset="0"/>
              <a:buChar char="o"/>
            </a:pPr>
            <a:r>
              <a:rPr lang="en-ID"/>
              <a:t>1 nasabah mengambil nomor antrian</a:t>
            </a:r>
          </a:p>
          <a:p>
            <a:pPr marL="717550" lvl="1" indent="-182563">
              <a:buFont typeface="Courier New" panose="02070309020205020404" pitchFamily="49" charset="0"/>
              <a:buChar char="o"/>
            </a:pPr>
            <a:r>
              <a:rPr lang="en-ID"/>
              <a:t>1 nasabah mengambil nomor antrian</a:t>
            </a:r>
          </a:p>
          <a:p>
            <a:pPr marL="717550" lvl="1" indent="-182563">
              <a:buFont typeface="Courier New" panose="02070309020205020404" pitchFamily="49" charset="0"/>
              <a:buChar char="o"/>
            </a:pPr>
            <a:r>
              <a:rPr lang="en-ID"/>
              <a:t>1 nasabah mengambil nomor antrian</a:t>
            </a:r>
          </a:p>
          <a:p>
            <a:pPr marL="717550" lvl="1" indent="-182563">
              <a:buFont typeface="Courier New" panose="02070309020205020404" pitchFamily="49" charset="0"/>
              <a:buChar char="o"/>
            </a:pPr>
            <a:r>
              <a:rPr lang="en-ID"/>
              <a:t>1 nasabah dilayani</a:t>
            </a:r>
          </a:p>
          <a:p>
            <a:pPr marL="717550" lvl="1" indent="-182563">
              <a:buFont typeface="Courier New" panose="02070309020205020404" pitchFamily="49" charset="0"/>
              <a:buChar char="o"/>
            </a:pPr>
            <a:r>
              <a:rPr lang="en-ID"/>
              <a:t>1 nasabah dilayani</a:t>
            </a:r>
          </a:p>
          <a:p>
            <a:pPr marL="717550" lvl="1" indent="-182563">
              <a:buFont typeface="Courier New" panose="02070309020205020404" pitchFamily="49" charset="0"/>
              <a:buChar char="o"/>
            </a:pPr>
            <a:r>
              <a:rPr lang="en-ID"/>
              <a:t>1 nasabah dilayani</a:t>
            </a:r>
          </a:p>
          <a:p>
            <a:pPr marL="717550" lvl="1" indent="-182563">
              <a:buFont typeface="Courier New" panose="02070309020205020404" pitchFamily="49" charset="0"/>
              <a:buChar char="o"/>
            </a:pPr>
            <a:r>
              <a:rPr lang="en-ID"/>
              <a:t>1 nasabah dilayani</a:t>
            </a:r>
          </a:p>
          <a:p>
            <a:pPr marL="717550" lvl="1" indent="-182563">
              <a:buFont typeface="Courier New" panose="02070309020205020404" pitchFamily="49" charset="0"/>
              <a:buChar char="o"/>
            </a:pPr>
            <a:r>
              <a:rPr lang="en-ID"/>
              <a:t>1 nasabah mengambil nomor antrian</a:t>
            </a:r>
          </a:p>
          <a:p>
            <a:pPr marL="717550" lvl="1" indent="-182563">
              <a:buFont typeface="Courier New" panose="02070309020205020404" pitchFamily="49" charset="0"/>
              <a:buChar char="o"/>
            </a:pPr>
            <a:r>
              <a:rPr lang="en-ID"/>
              <a:t>1 nasabah dilayani</a:t>
            </a:r>
            <a:endParaRPr lang="en-ID" dirty="0"/>
          </a:p>
        </p:txBody>
      </p:sp>
      <p:pic>
        <p:nvPicPr>
          <p:cNvPr id="6" name="Picture 5" descr="Logo&#10;&#10;Description automatically generated">
            <a:extLst>
              <a:ext uri="{FF2B5EF4-FFF2-40B4-BE49-F238E27FC236}">
                <a16:creationId xmlns:a16="http://schemas.microsoft.com/office/drawing/2014/main" id="{94F818AF-4781-4E4F-9189-6D359B12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278592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EB87-9117-4E36-9253-A51E131BCBCE}"/>
              </a:ext>
            </a:extLst>
          </p:cNvPr>
          <p:cNvSpPr>
            <a:spLocks noGrp="1"/>
          </p:cNvSpPr>
          <p:nvPr>
            <p:ph type="title"/>
          </p:nvPr>
        </p:nvSpPr>
        <p:spPr/>
        <p:txBody>
          <a:bodyPr/>
          <a:lstStyle/>
          <a:p>
            <a:r>
              <a:rPr lang="id-ID" b="1"/>
              <a:t>Important Links</a:t>
            </a:r>
            <a:endParaRPr lang="en-ID" b="1"/>
          </a:p>
        </p:txBody>
      </p:sp>
      <p:sp>
        <p:nvSpPr>
          <p:cNvPr id="3" name="Content Placeholder 2">
            <a:extLst>
              <a:ext uri="{FF2B5EF4-FFF2-40B4-BE49-F238E27FC236}">
                <a16:creationId xmlns:a16="http://schemas.microsoft.com/office/drawing/2014/main" id="{55AFCAFE-48B8-4A93-B5A1-A2B967C4578E}"/>
              </a:ext>
            </a:extLst>
          </p:cNvPr>
          <p:cNvSpPr>
            <a:spLocks noGrp="1"/>
          </p:cNvSpPr>
          <p:nvPr>
            <p:ph idx="1"/>
          </p:nvPr>
        </p:nvSpPr>
        <p:spPr/>
        <p:txBody>
          <a:bodyPr>
            <a:normAutofit/>
          </a:bodyPr>
          <a:lstStyle/>
          <a:p>
            <a:r>
              <a:rPr lang="id-ID" sz="2800"/>
              <a:t>Link PPT : </a:t>
            </a:r>
            <a:r>
              <a:rPr lang="id-ID" sz="2800" u="sng">
                <a:solidFill>
                  <a:srgbClr val="002060"/>
                </a:solidFill>
                <a:hlinkClick r:id="rId2"/>
              </a:rPr>
              <a:t>https://intip.in/SD04materi</a:t>
            </a:r>
            <a:endParaRPr lang="id-ID" sz="2800" u="sng">
              <a:solidFill>
                <a:srgbClr val="002060"/>
              </a:solidFill>
            </a:endParaRPr>
          </a:p>
          <a:p>
            <a:r>
              <a:rPr lang="id-ID" sz="2800"/>
              <a:t>Link Code: </a:t>
            </a:r>
            <a:r>
              <a:rPr lang="id-ID" sz="2800" u="sng">
                <a:solidFill>
                  <a:srgbClr val="002060"/>
                </a:solidFill>
                <a:hlinkClick r:id="rId3"/>
              </a:rPr>
              <a:t>https://intip.in/SD04code</a:t>
            </a:r>
            <a:endParaRPr lang="id-ID" sz="2800" u="sng">
              <a:solidFill>
                <a:srgbClr val="002060"/>
              </a:solidFill>
            </a:endParaRPr>
          </a:p>
          <a:p>
            <a:r>
              <a:rPr lang="id-ID" sz="2800"/>
              <a:t>Link Tugas kelas C: </a:t>
            </a:r>
            <a:r>
              <a:rPr lang="id-ID" sz="2800" u="sng">
                <a:solidFill>
                  <a:srgbClr val="002060"/>
                </a:solidFill>
                <a:hlinkClick r:id="rId4"/>
              </a:rPr>
              <a:t>https://intip.in/SD04Ctugas</a:t>
            </a:r>
            <a:endParaRPr lang="id-ID" sz="2800" u="sng">
              <a:solidFill>
                <a:srgbClr val="002060"/>
              </a:solidFill>
            </a:endParaRPr>
          </a:p>
          <a:p>
            <a:r>
              <a:rPr lang="id-ID" sz="2800"/>
              <a:t>Link Record: </a:t>
            </a:r>
            <a:r>
              <a:rPr lang="id-ID" sz="2800" u="sng">
                <a:solidFill>
                  <a:srgbClr val="002060"/>
                </a:solidFill>
                <a:hlinkClick r:id="rId5"/>
              </a:rPr>
              <a:t>https://intip.in/zoomSD</a:t>
            </a:r>
            <a:endParaRPr lang="id-ID" sz="2800" u="sng">
              <a:solidFill>
                <a:srgbClr val="002060"/>
              </a:solidFill>
            </a:endParaRPr>
          </a:p>
        </p:txBody>
      </p:sp>
      <p:pic>
        <p:nvPicPr>
          <p:cNvPr id="4" name="Picture 3" descr="Logo&#10;&#10;Description automatically generated">
            <a:extLst>
              <a:ext uri="{FF2B5EF4-FFF2-40B4-BE49-F238E27FC236}">
                <a16:creationId xmlns:a16="http://schemas.microsoft.com/office/drawing/2014/main" id="{CF1ECA30-F078-4CE8-905A-DDF3CE0195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200806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4EC73A-2EC9-46F6-A1C1-B6E3D1A8BBC6}"/>
              </a:ext>
            </a:extLst>
          </p:cNvPr>
          <p:cNvSpPr>
            <a:spLocks noGrp="1"/>
          </p:cNvSpPr>
          <p:nvPr>
            <p:ph type="title"/>
          </p:nvPr>
        </p:nvSpPr>
        <p:spPr>
          <a:xfrm>
            <a:off x="1097280" y="286603"/>
            <a:ext cx="10058400" cy="1450757"/>
          </a:xfrm>
        </p:spPr>
        <p:txBody>
          <a:bodyPr/>
          <a:lstStyle/>
          <a:p>
            <a:r>
              <a:rPr lang="id-ID"/>
              <a:t>Tugas</a:t>
            </a:r>
            <a:endParaRPr lang="en-ID" dirty="0"/>
          </a:p>
        </p:txBody>
      </p:sp>
      <p:sp>
        <p:nvSpPr>
          <p:cNvPr id="5" name="Content Placeholder 5">
            <a:extLst>
              <a:ext uri="{FF2B5EF4-FFF2-40B4-BE49-F238E27FC236}">
                <a16:creationId xmlns:a16="http://schemas.microsoft.com/office/drawing/2014/main" id="{5BB29FBA-08FB-46A1-9992-E1CF8625BCD5}"/>
              </a:ext>
            </a:extLst>
          </p:cNvPr>
          <p:cNvSpPr>
            <a:spLocks noGrp="1"/>
          </p:cNvSpPr>
          <p:nvPr>
            <p:ph idx="1"/>
          </p:nvPr>
        </p:nvSpPr>
        <p:spPr>
          <a:xfrm>
            <a:off x="1066800" y="2014546"/>
            <a:ext cx="10058400" cy="4023360"/>
          </a:xfrm>
        </p:spPr>
        <p:txBody>
          <a:bodyPr>
            <a:normAutofit/>
          </a:bodyPr>
          <a:lstStyle/>
          <a:p>
            <a:pPr marL="0" indent="0">
              <a:buNone/>
            </a:pPr>
            <a:r>
              <a:rPr lang="id-ID" b="1"/>
              <a:t>Soal 4 – Titik 2D</a:t>
            </a:r>
            <a:endParaRPr lang="en-ID" b="1"/>
          </a:p>
          <a:p>
            <a:r>
              <a:rPr lang="en-ID"/>
              <a:t>Data</a:t>
            </a:r>
          </a:p>
          <a:p>
            <a:pPr lvl="1">
              <a:buFont typeface="Courier New" panose="02070309020205020404" pitchFamily="49" charset="0"/>
              <a:buChar char="o"/>
            </a:pPr>
            <a:r>
              <a:rPr lang="en-ID"/>
              <a:t>x : bilangan yang merepresentasikan koordinat x sebuah titik</a:t>
            </a:r>
          </a:p>
          <a:p>
            <a:pPr lvl="1">
              <a:buFont typeface="Courier New" panose="02070309020205020404" pitchFamily="49" charset="0"/>
              <a:buChar char="o"/>
            </a:pPr>
            <a:r>
              <a:rPr lang="en-ID"/>
              <a:t>y : bilangan yang merepresentasikan koordinat y sebuah titik</a:t>
            </a:r>
          </a:p>
          <a:p>
            <a:r>
              <a:rPr lang="en-ID"/>
              <a:t>Operasi</a:t>
            </a:r>
          </a:p>
          <a:p>
            <a:pPr lvl="1">
              <a:buFont typeface="Courier New" panose="02070309020205020404" pitchFamily="49" charset="0"/>
              <a:buChar char="o"/>
            </a:pPr>
            <a:r>
              <a:rPr lang="en-ID"/>
              <a:t>geserHorizontal (dx) : menggeser titik secara horizontal sejauh dx (boleh ke kiri/ke kanan) </a:t>
            </a:r>
          </a:p>
          <a:p>
            <a:pPr lvl="1">
              <a:buFont typeface="Courier New" panose="02070309020205020404" pitchFamily="49" charset="0"/>
              <a:buChar char="o"/>
            </a:pPr>
            <a:r>
              <a:rPr lang="en-ID"/>
              <a:t>geserVertikal (dy) : menggeser titik secara vertikal sejauh dy (boleh ke atas/ke bawah)</a:t>
            </a:r>
          </a:p>
          <a:p>
            <a:pPr lvl="1">
              <a:buFont typeface="Courier New" panose="02070309020205020404" pitchFamily="49" charset="0"/>
              <a:buChar char="o"/>
            </a:pPr>
            <a:r>
              <a:rPr lang="en-ID"/>
              <a:t>hitungJarak (titik lain) : menerima inputan titik lain yang juga bertipe titik 2D. Kemudian menghitung jarak antara titik ini dengan titik lain. Mengembalikan nilai (return value) jarak dalam nilai positif</a:t>
            </a:r>
          </a:p>
          <a:p>
            <a:pPr lvl="1">
              <a:buFont typeface="Courier New" panose="02070309020205020404" pitchFamily="49" charset="0"/>
              <a:buChar char="o"/>
            </a:pPr>
            <a:r>
              <a:rPr lang="en-ID"/>
              <a:t>getX() : mengembalikan (return value) nilai x</a:t>
            </a:r>
          </a:p>
          <a:p>
            <a:pPr lvl="1">
              <a:buFont typeface="Courier New" panose="02070309020205020404" pitchFamily="49" charset="0"/>
              <a:buChar char="o"/>
            </a:pPr>
            <a:r>
              <a:rPr lang="en-ID"/>
              <a:t>getY() : mengembalikan (return value) nilai y</a:t>
            </a:r>
            <a:endParaRPr lang="en-ID" dirty="0"/>
          </a:p>
        </p:txBody>
      </p:sp>
      <p:pic>
        <p:nvPicPr>
          <p:cNvPr id="6" name="Picture 5" descr="Logo&#10;&#10;Description automatically generated">
            <a:extLst>
              <a:ext uri="{FF2B5EF4-FFF2-40B4-BE49-F238E27FC236}">
                <a16:creationId xmlns:a16="http://schemas.microsoft.com/office/drawing/2014/main" id="{94F818AF-4781-4E4F-9189-6D359B12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336889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4EC73A-2EC9-46F6-A1C1-B6E3D1A8BBC6}"/>
              </a:ext>
            </a:extLst>
          </p:cNvPr>
          <p:cNvSpPr>
            <a:spLocks noGrp="1"/>
          </p:cNvSpPr>
          <p:nvPr>
            <p:ph type="title"/>
          </p:nvPr>
        </p:nvSpPr>
        <p:spPr>
          <a:xfrm>
            <a:off x="1097280" y="286603"/>
            <a:ext cx="10058400" cy="1450757"/>
          </a:xfrm>
        </p:spPr>
        <p:txBody>
          <a:bodyPr/>
          <a:lstStyle/>
          <a:p>
            <a:r>
              <a:rPr lang="id-ID"/>
              <a:t>Tugas</a:t>
            </a:r>
            <a:endParaRPr lang="en-ID" dirty="0"/>
          </a:p>
        </p:txBody>
      </p:sp>
      <p:sp>
        <p:nvSpPr>
          <p:cNvPr id="5" name="Content Placeholder 5">
            <a:extLst>
              <a:ext uri="{FF2B5EF4-FFF2-40B4-BE49-F238E27FC236}">
                <a16:creationId xmlns:a16="http://schemas.microsoft.com/office/drawing/2014/main" id="{5BB29FBA-08FB-46A1-9992-E1CF8625BCD5}"/>
              </a:ext>
            </a:extLst>
          </p:cNvPr>
          <p:cNvSpPr>
            <a:spLocks noGrp="1"/>
          </p:cNvSpPr>
          <p:nvPr>
            <p:ph idx="1"/>
          </p:nvPr>
        </p:nvSpPr>
        <p:spPr>
          <a:xfrm>
            <a:off x="1066800" y="2014546"/>
            <a:ext cx="10058400" cy="4023360"/>
          </a:xfrm>
        </p:spPr>
        <p:txBody>
          <a:bodyPr>
            <a:normAutofit lnSpcReduction="10000"/>
          </a:bodyPr>
          <a:lstStyle/>
          <a:p>
            <a:pPr marL="0" indent="0">
              <a:buNone/>
            </a:pPr>
            <a:r>
              <a:rPr lang="id-ID" b="1"/>
              <a:t>Soal 4 – Titik 2D</a:t>
            </a:r>
            <a:endParaRPr lang="en-ID" b="1"/>
          </a:p>
          <a:p>
            <a:pPr marL="457200" indent="-457200">
              <a:buFont typeface="+mj-lt"/>
              <a:buAutoNum type="arabicPeriod"/>
            </a:pPr>
            <a:r>
              <a:rPr lang="en-ID"/>
              <a:t>Implementasikan ADT titik 2D menjadi struktur data </a:t>
            </a:r>
          </a:p>
          <a:p>
            <a:pPr marL="457200" indent="-457200">
              <a:buFont typeface="+mj-lt"/>
              <a:buAutoNum type="arabicPeriod"/>
            </a:pPr>
            <a:r>
              <a:rPr lang="en-ID"/>
              <a:t>Gunakan struktur data anda untuk mensimulasikan kejadian berikut</a:t>
            </a:r>
          </a:p>
          <a:p>
            <a:pPr marL="717550" lvl="1" indent="-182563">
              <a:buFont typeface="Courier New" panose="02070309020205020404" pitchFamily="49" charset="0"/>
              <a:buChar char="o"/>
            </a:pPr>
            <a:r>
              <a:rPr lang="en-ID"/>
              <a:t>Buat titik t1 dengan koordinat awal (2, 3)</a:t>
            </a:r>
          </a:p>
          <a:p>
            <a:pPr marL="717550" lvl="1" indent="-182563">
              <a:buFont typeface="Courier New" panose="02070309020205020404" pitchFamily="49" charset="0"/>
              <a:buChar char="o"/>
            </a:pPr>
            <a:r>
              <a:rPr lang="en-ID"/>
              <a:t>Buat titik t2 dengan koordinat awal (4, 5)</a:t>
            </a:r>
          </a:p>
          <a:p>
            <a:pPr marL="717550" lvl="1" indent="-182563">
              <a:buFont typeface="Courier New" panose="02070309020205020404" pitchFamily="49" charset="0"/>
              <a:buChar char="o"/>
            </a:pPr>
            <a:r>
              <a:rPr lang="en-ID"/>
              <a:t>Geserlah t1 ke kiri sebanyak 3 satuan</a:t>
            </a:r>
          </a:p>
          <a:p>
            <a:pPr marL="717550" lvl="1" indent="-182563">
              <a:buFont typeface="Courier New" panose="02070309020205020404" pitchFamily="49" charset="0"/>
              <a:buChar char="o"/>
            </a:pPr>
            <a:r>
              <a:rPr lang="en-ID"/>
              <a:t>Geserlah t1 ke bawah sebanyak 7 satuan</a:t>
            </a:r>
          </a:p>
          <a:p>
            <a:pPr marL="717550" lvl="1" indent="-182563">
              <a:buFont typeface="Courier New" panose="02070309020205020404" pitchFamily="49" charset="0"/>
              <a:buChar char="o"/>
            </a:pPr>
            <a:r>
              <a:rPr lang="en-ID"/>
              <a:t>Tampilkan koordinat t1 saat ini</a:t>
            </a:r>
          </a:p>
          <a:p>
            <a:pPr marL="717550" lvl="1" indent="-182563">
              <a:buFont typeface="Courier New" panose="02070309020205020404" pitchFamily="49" charset="0"/>
              <a:buChar char="o"/>
            </a:pPr>
            <a:r>
              <a:rPr lang="en-ID"/>
              <a:t>Geserlah t2 ke kanan sebanyak 15 satuan</a:t>
            </a:r>
          </a:p>
          <a:p>
            <a:pPr marL="717550" lvl="1" indent="-182563">
              <a:buFont typeface="Courier New" panose="02070309020205020404" pitchFamily="49" charset="0"/>
              <a:buChar char="o"/>
            </a:pPr>
            <a:r>
              <a:rPr lang="en-ID"/>
              <a:t>Geserlah t2 ke atas sebanyak 9 satuan</a:t>
            </a:r>
          </a:p>
          <a:p>
            <a:pPr marL="717550" lvl="1" indent="-182563">
              <a:buFont typeface="Courier New" panose="02070309020205020404" pitchFamily="49" charset="0"/>
              <a:buChar char="o"/>
            </a:pPr>
            <a:r>
              <a:rPr lang="en-ID"/>
              <a:t>Tampilkan koordinat t2 saat ini</a:t>
            </a:r>
          </a:p>
          <a:p>
            <a:pPr marL="717550" lvl="1" indent="-182563">
              <a:buFont typeface="Courier New" panose="02070309020205020404" pitchFamily="49" charset="0"/>
              <a:buChar char="o"/>
            </a:pPr>
            <a:r>
              <a:rPr lang="en-ID"/>
              <a:t>Tampilkan jarak t1 dengan t2</a:t>
            </a:r>
            <a:endParaRPr lang="en-ID" dirty="0"/>
          </a:p>
        </p:txBody>
      </p:sp>
      <p:pic>
        <p:nvPicPr>
          <p:cNvPr id="6" name="Picture 5" descr="Logo&#10;&#10;Description automatically generated">
            <a:extLst>
              <a:ext uri="{FF2B5EF4-FFF2-40B4-BE49-F238E27FC236}">
                <a16:creationId xmlns:a16="http://schemas.microsoft.com/office/drawing/2014/main" id="{94F818AF-4781-4E4F-9189-6D359B12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1733833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1656-7E02-4660-97F2-F0569972BF70}"/>
              </a:ext>
            </a:extLst>
          </p:cNvPr>
          <p:cNvSpPr>
            <a:spLocks noGrp="1"/>
          </p:cNvSpPr>
          <p:nvPr>
            <p:ph type="ctrTitle"/>
          </p:nvPr>
        </p:nvSpPr>
        <p:spPr>
          <a:xfrm>
            <a:off x="1266610" y="1393371"/>
            <a:ext cx="6507259" cy="2926080"/>
          </a:xfrm>
        </p:spPr>
        <p:txBody>
          <a:bodyPr>
            <a:normAutofit/>
          </a:bodyPr>
          <a:lstStyle/>
          <a:p>
            <a:pPr algn="ctr"/>
            <a:r>
              <a:rPr lang="id-ID" sz="8800" b="1">
                <a:solidFill>
                  <a:srgbClr val="2683C6"/>
                </a:solidFill>
              </a:rPr>
              <a:t>Terima Kasih!</a:t>
            </a:r>
            <a:endParaRPr lang="en-ID" sz="8800" b="1">
              <a:solidFill>
                <a:srgbClr val="2683C6"/>
              </a:solidFill>
            </a:endParaRPr>
          </a:p>
        </p:txBody>
      </p:sp>
      <p:pic>
        <p:nvPicPr>
          <p:cNvPr id="15" name="Picture 14" descr="Logo&#10;&#10;Description automatically generated">
            <a:extLst>
              <a:ext uri="{FF2B5EF4-FFF2-40B4-BE49-F238E27FC236}">
                <a16:creationId xmlns:a16="http://schemas.microsoft.com/office/drawing/2014/main" id="{F51235A5-3358-46B8-AFB4-F32AB054B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412" y="1530531"/>
            <a:ext cx="2651760" cy="2651760"/>
          </a:xfrm>
          <a:prstGeom prst="rect">
            <a:avLst/>
          </a:prstGeom>
        </p:spPr>
      </p:pic>
    </p:spTree>
    <p:extLst>
      <p:ext uri="{BB962C8B-B14F-4D97-AF65-F5344CB8AC3E}">
        <p14:creationId xmlns:p14="http://schemas.microsoft.com/office/powerpoint/2010/main" val="393867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A2D3-9CFB-43D4-A0CE-3F4EF805F25C}"/>
              </a:ext>
            </a:extLst>
          </p:cNvPr>
          <p:cNvSpPr>
            <a:spLocks noGrp="1"/>
          </p:cNvSpPr>
          <p:nvPr>
            <p:ph type="title"/>
          </p:nvPr>
        </p:nvSpPr>
        <p:spPr/>
        <p:txBody>
          <a:bodyPr/>
          <a:lstStyle/>
          <a:p>
            <a:r>
              <a:rPr lang="id-ID"/>
              <a:t>Fungsi</a:t>
            </a:r>
            <a:endParaRPr lang="en-ID"/>
          </a:p>
        </p:txBody>
      </p:sp>
      <p:sp>
        <p:nvSpPr>
          <p:cNvPr id="3" name="Content Placeholder 2">
            <a:extLst>
              <a:ext uri="{FF2B5EF4-FFF2-40B4-BE49-F238E27FC236}">
                <a16:creationId xmlns:a16="http://schemas.microsoft.com/office/drawing/2014/main" id="{2756E2FF-062D-4490-81CD-F2589A58C1BE}"/>
              </a:ext>
            </a:extLst>
          </p:cNvPr>
          <p:cNvSpPr>
            <a:spLocks noGrp="1"/>
          </p:cNvSpPr>
          <p:nvPr>
            <p:ph idx="1"/>
          </p:nvPr>
        </p:nvSpPr>
        <p:spPr>
          <a:xfrm>
            <a:off x="1116038" y="1902004"/>
            <a:ext cx="10058399" cy="3556261"/>
          </a:xfrm>
        </p:spPr>
        <p:txBody>
          <a:bodyPr>
            <a:noAutofit/>
          </a:bodyPr>
          <a:lstStyle/>
          <a:p>
            <a:pPr marL="182563" indent="-182563">
              <a:buFont typeface="Arial" panose="020B0604020202020204" pitchFamily="34" charset="0"/>
              <a:buChar char="•"/>
            </a:pPr>
            <a:r>
              <a:rPr lang="id-ID" sz="2400"/>
              <a:t>Merupakan sekumpulan kode yang memiliki </a:t>
            </a:r>
            <a:r>
              <a:rPr lang="id-ID" sz="2400">
                <a:solidFill>
                  <a:srgbClr val="2683C6"/>
                </a:solidFill>
              </a:rPr>
              <a:t>nama</a:t>
            </a:r>
            <a:r>
              <a:rPr lang="id-ID" sz="2400"/>
              <a:t> dan memiliki </a:t>
            </a:r>
            <a:r>
              <a:rPr lang="id-ID" sz="2400">
                <a:solidFill>
                  <a:srgbClr val="2683C6"/>
                </a:solidFill>
              </a:rPr>
              <a:t>tugas spesifik </a:t>
            </a:r>
            <a:r>
              <a:rPr lang="id-ID" sz="2400"/>
              <a:t>dalam suatu program.</a:t>
            </a:r>
          </a:p>
          <a:p>
            <a:pPr marL="182563" indent="-182563">
              <a:buFont typeface="Arial" panose="020B0604020202020204" pitchFamily="34" charset="0"/>
              <a:buChar char="•"/>
            </a:pPr>
            <a:r>
              <a:rPr lang="id-ID" sz="2400"/>
              <a:t>Fungsi </a:t>
            </a:r>
            <a:r>
              <a:rPr lang="en-ID" sz="2400">
                <a:solidFill>
                  <a:srgbClr val="2683C6"/>
                </a:solidFill>
              </a:rPr>
              <a:t>dieksekusi saat dipanggil </a:t>
            </a:r>
            <a:r>
              <a:rPr lang="en-ID" sz="2400"/>
              <a:t>menggunakan nama</a:t>
            </a:r>
            <a:r>
              <a:rPr lang="id-ID" sz="2400"/>
              <a:t> function dan b</a:t>
            </a:r>
            <a:r>
              <a:rPr lang="en-ID" sz="2400"/>
              <a:t>isa digunakan </a:t>
            </a:r>
            <a:r>
              <a:rPr lang="en-ID" sz="2400">
                <a:solidFill>
                  <a:srgbClr val="2683C6"/>
                </a:solidFill>
              </a:rPr>
              <a:t>berkali kali</a:t>
            </a:r>
            <a:r>
              <a:rPr lang="id-ID" sz="2400">
                <a:solidFill>
                  <a:srgbClr val="2683C6"/>
                </a:solidFill>
              </a:rPr>
              <a:t>.</a:t>
            </a:r>
            <a:endParaRPr lang="en-ID" sz="2400">
              <a:solidFill>
                <a:srgbClr val="2683C6"/>
              </a:solidFill>
            </a:endParaRPr>
          </a:p>
          <a:p>
            <a:pPr marL="182563" indent="-182563">
              <a:buFont typeface="Arial" panose="020B0604020202020204" pitchFamily="34" charset="0"/>
              <a:buChar char="•"/>
            </a:pPr>
            <a:r>
              <a:rPr lang="id-ID" sz="2400"/>
              <a:t>Fungsi</a:t>
            </a:r>
            <a:r>
              <a:rPr lang="en-ID" sz="2400"/>
              <a:t> bisa </a:t>
            </a:r>
            <a:r>
              <a:rPr lang="en-ID" sz="2400">
                <a:solidFill>
                  <a:srgbClr val="2683C6"/>
                </a:solidFill>
              </a:rPr>
              <a:t>berdiri sendiri (prosedural) </a:t>
            </a:r>
            <a:r>
              <a:rPr lang="en-ID" sz="2400"/>
              <a:t>atau menjadi bagian dari </a:t>
            </a:r>
            <a:r>
              <a:rPr lang="en-ID" sz="2400">
                <a:solidFill>
                  <a:srgbClr val="2683C6"/>
                </a:solidFill>
              </a:rPr>
              <a:t>class (object oriented)</a:t>
            </a:r>
            <a:r>
              <a:rPr lang="id-ID" sz="2400">
                <a:solidFill>
                  <a:srgbClr val="2683C6"/>
                </a:solidFill>
              </a:rPr>
              <a:t>.</a:t>
            </a:r>
            <a:endParaRPr lang="en-ID" sz="2400">
              <a:solidFill>
                <a:srgbClr val="2683C6"/>
              </a:solidFill>
            </a:endParaRPr>
          </a:p>
          <a:p>
            <a:pPr marL="182563" indent="-182563">
              <a:buFont typeface="Arial" panose="020B0604020202020204" pitchFamily="34" charset="0"/>
              <a:buChar char="•"/>
            </a:pPr>
            <a:r>
              <a:rPr lang="en-ID" sz="2400"/>
              <a:t>Cara membuat function yang menjadi bagian class bisa dilihat di </a:t>
            </a:r>
            <a:r>
              <a:rPr lang="en-ID" sz="2400">
                <a:solidFill>
                  <a:srgbClr val="2683C6"/>
                </a:solidFill>
              </a:rPr>
              <a:t>slide minggu lalu</a:t>
            </a:r>
            <a:r>
              <a:rPr lang="id-ID" sz="2400">
                <a:solidFill>
                  <a:srgbClr val="2683C6"/>
                </a:solidFill>
              </a:rPr>
              <a:t>.</a:t>
            </a:r>
            <a:endParaRPr lang="en-ID" sz="2400">
              <a:solidFill>
                <a:srgbClr val="2683C6"/>
              </a:solidFill>
            </a:endParaRPr>
          </a:p>
        </p:txBody>
      </p:sp>
      <p:pic>
        <p:nvPicPr>
          <p:cNvPr id="5" name="Picture 4" descr="Logo&#10;&#10;Description automatically generated">
            <a:extLst>
              <a:ext uri="{FF2B5EF4-FFF2-40B4-BE49-F238E27FC236}">
                <a16:creationId xmlns:a16="http://schemas.microsoft.com/office/drawing/2014/main" id="{E8A53AB5-F367-4FA1-8354-D9508491B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364329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A2D3-9CFB-43D4-A0CE-3F4EF805F25C}"/>
              </a:ext>
            </a:extLst>
          </p:cNvPr>
          <p:cNvSpPr>
            <a:spLocks noGrp="1"/>
          </p:cNvSpPr>
          <p:nvPr>
            <p:ph type="title"/>
          </p:nvPr>
        </p:nvSpPr>
        <p:spPr/>
        <p:txBody>
          <a:bodyPr/>
          <a:lstStyle/>
          <a:p>
            <a:r>
              <a:rPr lang="id-ID"/>
              <a:t>Bagian Fungsi</a:t>
            </a:r>
            <a:endParaRPr lang="en-ID"/>
          </a:p>
        </p:txBody>
      </p:sp>
      <p:graphicFrame>
        <p:nvGraphicFramePr>
          <p:cNvPr id="4" name="Table 4">
            <a:extLst>
              <a:ext uri="{FF2B5EF4-FFF2-40B4-BE49-F238E27FC236}">
                <a16:creationId xmlns:a16="http://schemas.microsoft.com/office/drawing/2014/main" id="{BF1C6683-6199-45E4-B630-33B2CA6ABCEA}"/>
              </a:ext>
            </a:extLst>
          </p:cNvPr>
          <p:cNvGraphicFramePr>
            <a:graphicFrameLocks noGrp="1"/>
          </p:cNvGraphicFramePr>
          <p:nvPr>
            <p:extLst>
              <p:ext uri="{D42A27DB-BD31-4B8C-83A1-F6EECF244321}">
                <p14:modId xmlns:p14="http://schemas.microsoft.com/office/powerpoint/2010/main" val="3434220901"/>
              </p:ext>
            </p:extLst>
          </p:nvPr>
        </p:nvGraphicFramePr>
        <p:xfrm>
          <a:off x="2518117" y="3091245"/>
          <a:ext cx="7155766" cy="1554480"/>
        </p:xfrm>
        <a:graphic>
          <a:graphicData uri="http://schemas.openxmlformats.org/drawingml/2006/table">
            <a:tbl>
              <a:tblPr firstRow="1" bandRow="1">
                <a:tableStyleId>{2D5ABB26-0587-4C30-8999-92F81FD0307C}</a:tableStyleId>
              </a:tblPr>
              <a:tblGrid>
                <a:gridCol w="641489">
                  <a:extLst>
                    <a:ext uri="{9D8B030D-6E8A-4147-A177-3AD203B41FA5}">
                      <a16:colId xmlns:a16="http://schemas.microsoft.com/office/drawing/2014/main" val="959058876"/>
                    </a:ext>
                  </a:extLst>
                </a:gridCol>
                <a:gridCol w="6514277">
                  <a:extLst>
                    <a:ext uri="{9D8B030D-6E8A-4147-A177-3AD203B41FA5}">
                      <a16:colId xmlns:a16="http://schemas.microsoft.com/office/drawing/2014/main" val="576441737"/>
                    </a:ext>
                  </a:extLst>
                </a:gridCol>
              </a:tblGrid>
              <a:tr h="370840">
                <a:tc>
                  <a:txBody>
                    <a:bodyPr/>
                    <a:lstStyle/>
                    <a:p>
                      <a:pPr algn="ctr"/>
                      <a:r>
                        <a:rPr lang="id-ID" sz="3200">
                          <a:latin typeface="Courier New" panose="02070309020205020404" pitchFamily="49" charset="0"/>
                          <a:cs typeface="Courier New" panose="02070309020205020404" pitchFamily="49" charset="0"/>
                        </a:rPr>
                        <a:t>1</a:t>
                      </a:r>
                    </a:p>
                    <a:p>
                      <a:pPr algn="ctr"/>
                      <a:r>
                        <a:rPr lang="id-ID" sz="3200">
                          <a:latin typeface="Courier New" panose="02070309020205020404" pitchFamily="49" charset="0"/>
                          <a:cs typeface="Courier New" panose="02070309020205020404" pitchFamily="49" charset="0"/>
                        </a:rPr>
                        <a:t>2</a:t>
                      </a:r>
                    </a:p>
                    <a:p>
                      <a:pPr algn="ctr"/>
                      <a:r>
                        <a:rPr lang="id-ID" sz="320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pt-BR" sz="3200" b="1" kern="1200">
                          <a:solidFill>
                            <a:srgbClr val="2683C6"/>
                          </a:solidFill>
                          <a:effectLst/>
                          <a:latin typeface="Courier New" panose="02070309020205020404" pitchFamily="49" charset="0"/>
                          <a:ea typeface="+mn-ea"/>
                          <a:cs typeface="Courier New" panose="02070309020205020404" pitchFamily="49" charset="0"/>
                        </a:rPr>
                        <a:t>def</a:t>
                      </a:r>
                      <a:r>
                        <a:rPr lang="pt-BR" sz="3200" b="0" kern="1200">
                          <a:solidFill>
                            <a:schemeClr val="tx1"/>
                          </a:solidFill>
                          <a:effectLst/>
                          <a:latin typeface="Courier New" panose="02070309020205020404" pitchFamily="49" charset="0"/>
                          <a:ea typeface="+mn-ea"/>
                          <a:cs typeface="Courier New" panose="02070309020205020404" pitchFamily="49" charset="0"/>
                        </a:rPr>
                        <a:t> </a:t>
                      </a:r>
                      <a:r>
                        <a:rPr lang="id-ID" sz="3200" b="0" kern="1200">
                          <a:solidFill>
                            <a:schemeClr val="tx1"/>
                          </a:solidFill>
                          <a:effectLst/>
                          <a:latin typeface="Courier New" panose="02070309020205020404" pitchFamily="49" charset="0"/>
                          <a:ea typeface="+mn-ea"/>
                          <a:cs typeface="Courier New" panose="02070309020205020404" pitchFamily="49" charset="0"/>
                        </a:rPr>
                        <a:t>nama_function </a:t>
                      </a:r>
                      <a:r>
                        <a:rPr lang="pt-BR" sz="3200" b="0" kern="1200">
                          <a:solidFill>
                            <a:schemeClr val="tx1"/>
                          </a:solidFill>
                          <a:effectLst/>
                          <a:latin typeface="Courier New" panose="02070309020205020404" pitchFamily="49" charset="0"/>
                          <a:ea typeface="+mn-ea"/>
                          <a:cs typeface="Courier New" panose="02070309020205020404" pitchFamily="49" charset="0"/>
                        </a:rPr>
                        <a:t>(a, b):</a:t>
                      </a:r>
                    </a:p>
                    <a:p>
                      <a:r>
                        <a:rPr lang="pt-BR" sz="3200" b="0" kern="1200">
                          <a:solidFill>
                            <a:schemeClr val="tx1"/>
                          </a:solidFill>
                          <a:effectLst/>
                          <a:latin typeface="Courier New" panose="02070309020205020404" pitchFamily="49" charset="0"/>
                          <a:ea typeface="+mn-ea"/>
                          <a:cs typeface="Courier New" panose="02070309020205020404" pitchFamily="49" charset="0"/>
                        </a:rPr>
                        <a:t>    hasil = a + b</a:t>
                      </a:r>
                    </a:p>
                    <a:p>
                      <a:r>
                        <a:rPr lang="pt-BR" sz="3200" b="0" kern="1200">
                          <a:solidFill>
                            <a:schemeClr val="tx1"/>
                          </a:solidFill>
                          <a:effectLst/>
                          <a:latin typeface="Courier New" panose="02070309020205020404" pitchFamily="49" charset="0"/>
                          <a:ea typeface="+mn-ea"/>
                          <a:cs typeface="Courier New" panose="02070309020205020404" pitchFamily="49" charset="0"/>
                        </a:rPr>
                        <a:t>    return hasil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pic>
        <p:nvPicPr>
          <p:cNvPr id="5" name="Picture 4" descr="Logo&#10;&#10;Description automatically generated">
            <a:extLst>
              <a:ext uri="{FF2B5EF4-FFF2-40B4-BE49-F238E27FC236}">
                <a16:creationId xmlns:a16="http://schemas.microsoft.com/office/drawing/2014/main" id="{E8A53AB5-F367-4FA1-8354-D9508491B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
        <p:nvSpPr>
          <p:cNvPr id="8" name="Rectangle 7">
            <a:extLst>
              <a:ext uri="{FF2B5EF4-FFF2-40B4-BE49-F238E27FC236}">
                <a16:creationId xmlns:a16="http://schemas.microsoft.com/office/drawing/2014/main" id="{63B88504-2B2D-4341-8298-850CB65B5C4E}"/>
              </a:ext>
            </a:extLst>
          </p:cNvPr>
          <p:cNvSpPr/>
          <p:nvPr/>
        </p:nvSpPr>
        <p:spPr>
          <a:xfrm>
            <a:off x="4206241" y="3198185"/>
            <a:ext cx="3207434" cy="4616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598A81AD-CD21-447A-84B2-EC1F1374159A}"/>
              </a:ext>
            </a:extLst>
          </p:cNvPr>
          <p:cNvSpPr/>
          <p:nvPr/>
        </p:nvSpPr>
        <p:spPr>
          <a:xfrm>
            <a:off x="7882597" y="3204000"/>
            <a:ext cx="994117" cy="394361"/>
          </a:xfrm>
          <a:prstGeom prst="rect">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23D93EFE-C538-413B-B580-4C5493057392}"/>
              </a:ext>
            </a:extLst>
          </p:cNvPr>
          <p:cNvSpPr/>
          <p:nvPr/>
        </p:nvSpPr>
        <p:spPr>
          <a:xfrm>
            <a:off x="3317629" y="3732461"/>
            <a:ext cx="6163995" cy="881678"/>
          </a:xfrm>
          <a:prstGeom prst="rect">
            <a:avLst/>
          </a:prstGeom>
          <a:noFill/>
          <a:ln w="28575">
            <a:solidFill>
              <a:srgbClr val="63A5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107FA234-96DF-46AC-81C8-6A554A814795}"/>
              </a:ext>
            </a:extLst>
          </p:cNvPr>
          <p:cNvSpPr/>
          <p:nvPr/>
        </p:nvSpPr>
        <p:spPr>
          <a:xfrm>
            <a:off x="4089009" y="4160510"/>
            <a:ext cx="3232563" cy="38903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92FC8AEE-AC79-4661-BB2F-C062CB6DB745}"/>
              </a:ext>
            </a:extLst>
          </p:cNvPr>
          <p:cNvSpPr/>
          <p:nvPr/>
        </p:nvSpPr>
        <p:spPr>
          <a:xfrm>
            <a:off x="1763149" y="2172382"/>
            <a:ext cx="2236763" cy="483840"/>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a:t>Nama Fungsi</a:t>
            </a:r>
            <a:endParaRPr lang="en-ID" sz="2400"/>
          </a:p>
        </p:txBody>
      </p:sp>
      <p:sp>
        <p:nvSpPr>
          <p:cNvPr id="13" name="Rectangle 12">
            <a:extLst>
              <a:ext uri="{FF2B5EF4-FFF2-40B4-BE49-F238E27FC236}">
                <a16:creationId xmlns:a16="http://schemas.microsoft.com/office/drawing/2014/main" id="{0E5DD423-95D8-4D5A-A721-4F6A76AFE45A}"/>
              </a:ext>
            </a:extLst>
          </p:cNvPr>
          <p:cNvSpPr/>
          <p:nvPr/>
        </p:nvSpPr>
        <p:spPr>
          <a:xfrm>
            <a:off x="7601243" y="2171334"/>
            <a:ext cx="2236763" cy="483840"/>
          </a:xfrm>
          <a:prstGeom prst="rect">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a:t>Parameter</a:t>
            </a:r>
            <a:endParaRPr lang="en-ID" sz="2400"/>
          </a:p>
        </p:txBody>
      </p:sp>
      <p:sp>
        <p:nvSpPr>
          <p:cNvPr id="14" name="TextBox 13">
            <a:extLst>
              <a:ext uri="{FF2B5EF4-FFF2-40B4-BE49-F238E27FC236}">
                <a16:creationId xmlns:a16="http://schemas.microsoft.com/office/drawing/2014/main" id="{A157D2E3-D109-4AB9-8F22-D20479B04FDE}"/>
              </a:ext>
            </a:extLst>
          </p:cNvPr>
          <p:cNvSpPr txBox="1"/>
          <p:nvPr/>
        </p:nvSpPr>
        <p:spPr>
          <a:xfrm>
            <a:off x="6581667" y="1778726"/>
            <a:ext cx="4275914" cy="369332"/>
          </a:xfrm>
          <a:prstGeom prst="rect">
            <a:avLst/>
          </a:prstGeom>
          <a:noFill/>
        </p:spPr>
        <p:txBody>
          <a:bodyPr wrap="square" rtlCol="0">
            <a:spAutoFit/>
          </a:bodyPr>
          <a:lstStyle/>
          <a:p>
            <a:r>
              <a:rPr lang="en-ID"/>
              <a:t>tidak wajib, tergantung kasus yang dihadapi</a:t>
            </a:r>
          </a:p>
        </p:txBody>
      </p:sp>
      <p:sp>
        <p:nvSpPr>
          <p:cNvPr id="15" name="Rectangle 14">
            <a:extLst>
              <a:ext uri="{FF2B5EF4-FFF2-40B4-BE49-F238E27FC236}">
                <a16:creationId xmlns:a16="http://schemas.microsoft.com/office/drawing/2014/main" id="{FAB7BCFF-D23C-468B-B425-6F93D7184BD0}"/>
              </a:ext>
            </a:extLst>
          </p:cNvPr>
          <p:cNvSpPr/>
          <p:nvPr/>
        </p:nvSpPr>
        <p:spPr>
          <a:xfrm>
            <a:off x="644767" y="5091006"/>
            <a:ext cx="2236763" cy="483840"/>
          </a:xfrm>
          <a:prstGeom prst="rect">
            <a:avLst/>
          </a:prstGeom>
          <a:solidFill>
            <a:srgbClr val="63A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a:t>Badan Fungsi</a:t>
            </a:r>
            <a:endParaRPr lang="en-ID" sz="2400"/>
          </a:p>
        </p:txBody>
      </p:sp>
      <p:sp>
        <p:nvSpPr>
          <p:cNvPr id="16" name="TextBox 15">
            <a:extLst>
              <a:ext uri="{FF2B5EF4-FFF2-40B4-BE49-F238E27FC236}">
                <a16:creationId xmlns:a16="http://schemas.microsoft.com/office/drawing/2014/main" id="{B6BBF624-474C-4B6F-BA59-DDC46B1B0923}"/>
              </a:ext>
            </a:extLst>
          </p:cNvPr>
          <p:cNvSpPr txBox="1"/>
          <p:nvPr/>
        </p:nvSpPr>
        <p:spPr>
          <a:xfrm>
            <a:off x="471597" y="5587126"/>
            <a:ext cx="2409933" cy="369332"/>
          </a:xfrm>
          <a:prstGeom prst="rect">
            <a:avLst/>
          </a:prstGeom>
          <a:noFill/>
        </p:spPr>
        <p:txBody>
          <a:bodyPr wrap="square" rtlCol="0">
            <a:spAutoFit/>
          </a:bodyPr>
          <a:lstStyle/>
          <a:p>
            <a:pPr marL="0" lvl="1" algn="ctr"/>
            <a:r>
              <a:rPr lang="en-ID"/>
              <a:t>berisi kode / logika</a:t>
            </a:r>
            <a:endParaRPr lang="en-ID" dirty="0"/>
          </a:p>
        </p:txBody>
      </p:sp>
      <p:sp>
        <p:nvSpPr>
          <p:cNvPr id="17" name="Rectangle 16">
            <a:extLst>
              <a:ext uri="{FF2B5EF4-FFF2-40B4-BE49-F238E27FC236}">
                <a16:creationId xmlns:a16="http://schemas.microsoft.com/office/drawing/2014/main" id="{103A5460-B5C5-458B-BA8F-401CB023CD75}"/>
              </a:ext>
            </a:extLst>
          </p:cNvPr>
          <p:cNvSpPr/>
          <p:nvPr/>
        </p:nvSpPr>
        <p:spPr>
          <a:xfrm>
            <a:off x="7437120" y="5119174"/>
            <a:ext cx="2236763" cy="4838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a:solidFill>
                  <a:schemeClr val="tx1"/>
                </a:solidFill>
              </a:rPr>
              <a:t>Return Value</a:t>
            </a:r>
            <a:endParaRPr lang="en-ID" sz="2400">
              <a:solidFill>
                <a:schemeClr val="tx1"/>
              </a:solidFill>
            </a:endParaRPr>
          </a:p>
        </p:txBody>
      </p:sp>
      <p:sp>
        <p:nvSpPr>
          <p:cNvPr id="19" name="TextBox 18">
            <a:extLst>
              <a:ext uri="{FF2B5EF4-FFF2-40B4-BE49-F238E27FC236}">
                <a16:creationId xmlns:a16="http://schemas.microsoft.com/office/drawing/2014/main" id="{5272163C-0792-4E0A-A990-808BA7477C4D}"/>
              </a:ext>
            </a:extLst>
          </p:cNvPr>
          <p:cNvSpPr txBox="1"/>
          <p:nvPr/>
        </p:nvSpPr>
        <p:spPr>
          <a:xfrm>
            <a:off x="6535193" y="5661503"/>
            <a:ext cx="4368861" cy="369332"/>
          </a:xfrm>
          <a:prstGeom prst="rect">
            <a:avLst/>
          </a:prstGeom>
          <a:noFill/>
        </p:spPr>
        <p:txBody>
          <a:bodyPr wrap="square">
            <a:spAutoFit/>
          </a:bodyPr>
          <a:lstStyle/>
          <a:p>
            <a:r>
              <a:rPr lang="en-ID"/>
              <a:t>tidak wajib, tergantung kasus yang dihadapi</a:t>
            </a:r>
          </a:p>
        </p:txBody>
      </p:sp>
      <p:sp>
        <p:nvSpPr>
          <p:cNvPr id="20" name="Arrow: Right 19">
            <a:extLst>
              <a:ext uri="{FF2B5EF4-FFF2-40B4-BE49-F238E27FC236}">
                <a16:creationId xmlns:a16="http://schemas.microsoft.com/office/drawing/2014/main" id="{C705E1C5-A90F-42E6-B05C-084BE477EB1C}"/>
              </a:ext>
            </a:extLst>
          </p:cNvPr>
          <p:cNvSpPr/>
          <p:nvPr/>
        </p:nvSpPr>
        <p:spPr>
          <a:xfrm rot="2442923">
            <a:off x="4057142" y="2568380"/>
            <a:ext cx="647114" cy="4155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Arrow: Right 20">
            <a:extLst>
              <a:ext uri="{FF2B5EF4-FFF2-40B4-BE49-F238E27FC236}">
                <a16:creationId xmlns:a16="http://schemas.microsoft.com/office/drawing/2014/main" id="{EF1D7AAD-3073-482C-9A6B-1F1F363982D6}"/>
              </a:ext>
            </a:extLst>
          </p:cNvPr>
          <p:cNvSpPr/>
          <p:nvPr/>
        </p:nvSpPr>
        <p:spPr>
          <a:xfrm rot="8376382">
            <a:off x="8326819" y="2749564"/>
            <a:ext cx="647114" cy="415590"/>
          </a:xfrm>
          <a:prstGeom prst="rightArrow">
            <a:avLst/>
          </a:prstGeom>
          <a:solidFill>
            <a:srgbClr val="BD5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Arrow: Right 21">
            <a:extLst>
              <a:ext uri="{FF2B5EF4-FFF2-40B4-BE49-F238E27FC236}">
                <a16:creationId xmlns:a16="http://schemas.microsoft.com/office/drawing/2014/main" id="{67ABDBA1-640F-41D1-9DED-B9F91F230E5C}"/>
              </a:ext>
            </a:extLst>
          </p:cNvPr>
          <p:cNvSpPr/>
          <p:nvPr/>
        </p:nvSpPr>
        <p:spPr>
          <a:xfrm rot="19259404">
            <a:off x="2940186" y="4717695"/>
            <a:ext cx="647114" cy="415590"/>
          </a:xfrm>
          <a:prstGeom prst="rightArrow">
            <a:avLst/>
          </a:prstGeom>
          <a:solidFill>
            <a:srgbClr val="63A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Arrow: Right 22">
            <a:extLst>
              <a:ext uri="{FF2B5EF4-FFF2-40B4-BE49-F238E27FC236}">
                <a16:creationId xmlns:a16="http://schemas.microsoft.com/office/drawing/2014/main" id="{1ABA7AD1-03D4-4965-8C27-C23DFF79FF96}"/>
              </a:ext>
            </a:extLst>
          </p:cNvPr>
          <p:cNvSpPr/>
          <p:nvPr/>
        </p:nvSpPr>
        <p:spPr>
          <a:xfrm rot="13224312">
            <a:off x="7090117" y="4660571"/>
            <a:ext cx="647114" cy="41559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81199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A2D3-9CFB-43D4-A0CE-3F4EF805F25C}"/>
              </a:ext>
            </a:extLst>
          </p:cNvPr>
          <p:cNvSpPr>
            <a:spLocks noGrp="1"/>
          </p:cNvSpPr>
          <p:nvPr>
            <p:ph type="title"/>
          </p:nvPr>
        </p:nvSpPr>
        <p:spPr/>
        <p:txBody>
          <a:bodyPr/>
          <a:lstStyle/>
          <a:p>
            <a:r>
              <a:rPr lang="id-ID"/>
              <a:t>Fungsi (Prosedural)</a:t>
            </a:r>
            <a:endParaRPr lang="en-ID"/>
          </a:p>
        </p:txBody>
      </p:sp>
      <p:graphicFrame>
        <p:nvGraphicFramePr>
          <p:cNvPr id="4" name="Table 4">
            <a:extLst>
              <a:ext uri="{FF2B5EF4-FFF2-40B4-BE49-F238E27FC236}">
                <a16:creationId xmlns:a16="http://schemas.microsoft.com/office/drawing/2014/main" id="{BF1C6683-6199-45E4-B630-33B2CA6ABCEA}"/>
              </a:ext>
            </a:extLst>
          </p:cNvPr>
          <p:cNvGraphicFramePr>
            <a:graphicFrameLocks noGrp="1"/>
          </p:cNvGraphicFramePr>
          <p:nvPr>
            <p:extLst>
              <p:ext uri="{D42A27DB-BD31-4B8C-83A1-F6EECF244321}">
                <p14:modId xmlns:p14="http://schemas.microsoft.com/office/powerpoint/2010/main" val="2480274642"/>
              </p:ext>
            </p:extLst>
          </p:nvPr>
        </p:nvGraphicFramePr>
        <p:xfrm>
          <a:off x="1258765" y="2301758"/>
          <a:ext cx="9735430" cy="3931920"/>
        </p:xfrm>
        <a:graphic>
          <a:graphicData uri="http://schemas.openxmlformats.org/drawingml/2006/table">
            <a:tbl>
              <a:tblPr firstRow="1" bandRow="1">
                <a:tableStyleId>{2D5ABB26-0587-4C30-8999-92F81FD0307C}</a:tableStyleId>
              </a:tblPr>
              <a:tblGrid>
                <a:gridCol w="684475">
                  <a:extLst>
                    <a:ext uri="{9D8B030D-6E8A-4147-A177-3AD203B41FA5}">
                      <a16:colId xmlns:a16="http://schemas.microsoft.com/office/drawing/2014/main" val="959058876"/>
                    </a:ext>
                  </a:extLst>
                </a:gridCol>
                <a:gridCol w="9050955">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p>
                      <a:pPr algn="ctr"/>
                      <a:r>
                        <a:rPr lang="id-ID" sz="1800">
                          <a:latin typeface="Courier New" panose="02070309020205020404" pitchFamily="49" charset="0"/>
                          <a:cs typeface="Courier New" panose="02070309020205020404" pitchFamily="49" charset="0"/>
                        </a:rPr>
                        <a:t>6</a:t>
                      </a:r>
                    </a:p>
                    <a:p>
                      <a:pPr algn="ctr"/>
                      <a:r>
                        <a:rPr lang="id-ID" sz="1800">
                          <a:latin typeface="Courier New" panose="02070309020205020404" pitchFamily="49" charset="0"/>
                          <a:cs typeface="Courier New" panose="02070309020205020404" pitchFamily="49" charset="0"/>
                        </a:rPr>
                        <a:t>7</a:t>
                      </a:r>
                    </a:p>
                    <a:p>
                      <a:pPr algn="ctr"/>
                      <a:r>
                        <a:rPr lang="id-ID" sz="1800">
                          <a:latin typeface="Courier New" panose="02070309020205020404" pitchFamily="49" charset="0"/>
                          <a:cs typeface="Courier New" panose="02070309020205020404" pitchFamily="49" charset="0"/>
                        </a:rPr>
                        <a:t>8</a:t>
                      </a:r>
                    </a:p>
                    <a:p>
                      <a:pPr algn="ctr"/>
                      <a:r>
                        <a:rPr lang="id-ID" sz="1800">
                          <a:latin typeface="Courier New" panose="02070309020205020404" pitchFamily="49" charset="0"/>
                          <a:cs typeface="Courier New" panose="02070309020205020404" pitchFamily="49" charset="0"/>
                        </a:rPr>
                        <a:t>9</a:t>
                      </a:r>
                    </a:p>
                    <a:p>
                      <a:pPr algn="ctr"/>
                      <a:r>
                        <a:rPr lang="id-ID" sz="1800">
                          <a:latin typeface="Courier New" panose="02070309020205020404" pitchFamily="49" charset="0"/>
                          <a:cs typeface="Courier New" panose="02070309020205020404" pitchFamily="49" charset="0"/>
                        </a:rPr>
                        <a:t>10</a:t>
                      </a:r>
                    </a:p>
                    <a:p>
                      <a:pPr algn="ctr"/>
                      <a:r>
                        <a:rPr lang="id-ID" sz="1800">
                          <a:latin typeface="Courier New" panose="02070309020205020404" pitchFamily="49" charset="0"/>
                          <a:cs typeface="Courier New" panose="02070309020205020404" pitchFamily="49" charset="0"/>
                        </a:rPr>
                        <a:t>11</a:t>
                      </a:r>
                    </a:p>
                    <a:p>
                      <a:pPr algn="ctr"/>
                      <a:r>
                        <a:rPr lang="id-ID" sz="1800">
                          <a:latin typeface="Courier New" panose="02070309020205020404" pitchFamily="49" charset="0"/>
                          <a:cs typeface="Courier New" panose="02070309020205020404" pitchFamily="49" charset="0"/>
                        </a:rPr>
                        <a:t>12</a:t>
                      </a:r>
                    </a:p>
                    <a:p>
                      <a:pPr algn="ctr"/>
                      <a:r>
                        <a:rPr lang="id-ID" sz="1800">
                          <a:latin typeface="Courier New" panose="02070309020205020404" pitchFamily="49" charset="0"/>
                          <a:cs typeface="Courier New" panose="02070309020205020404" pitchFamily="49" charset="0"/>
                        </a:rPr>
                        <a:t>13</a:t>
                      </a:r>
                    </a:p>
                    <a:p>
                      <a:pPr algn="ctr"/>
                      <a:r>
                        <a:rPr lang="id-ID" sz="1800">
                          <a:latin typeface="Courier New" panose="02070309020205020404" pitchFamily="49" charset="0"/>
                          <a:cs typeface="Courier New" panose="02070309020205020404" pitchFamily="49" charset="0"/>
                        </a:rPr>
                        <a:t>14</a:t>
                      </a:r>
                      <a:endParaRPr lang="en-ID" sz="180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pt-BR" sz="1800" b="1" kern="1200">
                          <a:solidFill>
                            <a:srgbClr val="2683C6"/>
                          </a:solidFill>
                          <a:effectLst/>
                          <a:latin typeface="Courier New" panose="02070309020205020404" pitchFamily="49" charset="0"/>
                          <a:ea typeface="+mn-ea"/>
                          <a:cs typeface="Courier New" panose="02070309020205020404" pitchFamily="49" charset="0"/>
                        </a:rPr>
                        <a:t>def</a:t>
                      </a:r>
                      <a:r>
                        <a:rPr lang="pt-BR" sz="1800" b="0" kern="1200">
                          <a:solidFill>
                            <a:schemeClr val="tx1"/>
                          </a:solidFill>
                          <a:effectLst/>
                          <a:latin typeface="Courier New" panose="02070309020205020404" pitchFamily="49" charset="0"/>
                          <a:ea typeface="+mn-ea"/>
                          <a:cs typeface="Courier New" panose="02070309020205020404" pitchFamily="49" charset="0"/>
                        </a:rPr>
                        <a:t> penjumlahan</a:t>
                      </a:r>
                      <a:r>
                        <a:rPr lang="id-ID" sz="1800" b="0" kern="1200">
                          <a:solidFill>
                            <a:schemeClr val="tx1"/>
                          </a:solidFill>
                          <a:effectLst/>
                          <a:latin typeface="Courier New" panose="02070309020205020404" pitchFamily="49" charset="0"/>
                          <a:ea typeface="+mn-ea"/>
                          <a:cs typeface="Courier New" panose="02070309020205020404" pitchFamily="49" charset="0"/>
                        </a:rPr>
                        <a:t> </a:t>
                      </a:r>
                      <a:r>
                        <a:rPr lang="pt-BR" sz="1800" b="0" kern="1200">
                          <a:solidFill>
                            <a:schemeClr val="tx1"/>
                          </a:solidFill>
                          <a:effectLst/>
                          <a:latin typeface="Courier New" panose="02070309020205020404" pitchFamily="49" charset="0"/>
                          <a:ea typeface="+mn-ea"/>
                          <a:cs typeface="Courier New" panose="02070309020205020404" pitchFamily="49" charset="0"/>
                        </a:rPr>
                        <a:t>(a, b):</a:t>
                      </a:r>
                    </a:p>
                    <a:p>
                      <a:r>
                        <a:rPr lang="pt-BR" sz="1800" b="0" kern="1200">
                          <a:solidFill>
                            <a:schemeClr val="tx1"/>
                          </a:solidFill>
                          <a:effectLst/>
                          <a:latin typeface="Courier New" panose="02070309020205020404" pitchFamily="49" charset="0"/>
                          <a:ea typeface="+mn-ea"/>
                          <a:cs typeface="Courier New" panose="02070309020205020404" pitchFamily="49" charset="0"/>
                        </a:rPr>
                        <a:t>    hasil = a + b</a:t>
                      </a:r>
                    </a:p>
                    <a:p>
                      <a:r>
                        <a:rPr lang="pt-BR" sz="1800" b="0" kern="1200">
                          <a:solidFill>
                            <a:schemeClr val="tx1"/>
                          </a:solidFill>
                          <a:effectLst/>
                          <a:latin typeface="Courier New" panose="02070309020205020404" pitchFamily="49" charset="0"/>
                          <a:ea typeface="+mn-ea"/>
                          <a:cs typeface="Courier New" panose="02070309020205020404" pitchFamily="49" charset="0"/>
                        </a:rPr>
                        <a:t>    return hasil</a:t>
                      </a:r>
                    </a:p>
                    <a:p>
                      <a:br>
                        <a:rPr lang="pt-BR" sz="1800" b="0" kern="1200">
                          <a:solidFill>
                            <a:schemeClr val="tx1"/>
                          </a:solidFill>
                          <a:effectLst/>
                          <a:latin typeface="Courier New" panose="02070309020205020404" pitchFamily="49" charset="0"/>
                          <a:ea typeface="+mn-ea"/>
                          <a:cs typeface="Courier New" panose="02070309020205020404" pitchFamily="49" charset="0"/>
                        </a:rPr>
                      </a:br>
                      <a:r>
                        <a:rPr lang="pt-BR" sz="1800" b="0" kern="1200">
                          <a:solidFill>
                            <a:schemeClr val="tx1"/>
                          </a:solidFill>
                          <a:effectLst/>
                          <a:latin typeface="Courier New" panose="02070309020205020404" pitchFamily="49" charset="0"/>
                          <a:ea typeface="+mn-ea"/>
                          <a:cs typeface="Courier New" panose="02070309020205020404" pitchFamily="49" charset="0"/>
                        </a:rPr>
                        <a:t>n1=20</a:t>
                      </a:r>
                    </a:p>
                    <a:p>
                      <a:r>
                        <a:rPr lang="pt-BR" sz="1800" b="0" kern="1200">
                          <a:solidFill>
                            <a:schemeClr val="tx1"/>
                          </a:solidFill>
                          <a:effectLst/>
                          <a:latin typeface="Courier New" panose="02070309020205020404" pitchFamily="49" charset="0"/>
                          <a:ea typeface="+mn-ea"/>
                          <a:cs typeface="Courier New" panose="02070309020205020404" pitchFamily="49" charset="0"/>
                        </a:rPr>
                        <a:t>n2=40</a:t>
                      </a:r>
                    </a:p>
                    <a:p>
                      <a:r>
                        <a:rPr lang="pt-BR" sz="1800" b="0" kern="1200">
                          <a:solidFill>
                            <a:schemeClr val="tx1"/>
                          </a:solidFill>
                          <a:effectLst/>
                          <a:latin typeface="Courier New" panose="02070309020205020404" pitchFamily="49" charset="0"/>
                          <a:ea typeface="+mn-ea"/>
                          <a:cs typeface="Courier New" panose="02070309020205020404" pitchFamily="49" charset="0"/>
                        </a:rPr>
                        <a:t>n3=60</a:t>
                      </a:r>
                    </a:p>
                    <a:p>
                      <a:endParaRPr lang="id-ID" sz="1800">
                        <a:latin typeface="Courier New" panose="02070309020205020404" pitchFamily="49" charset="0"/>
                        <a:cs typeface="Courier New" panose="02070309020205020404" pitchFamily="49" charset="0"/>
                      </a:endParaRPr>
                    </a:p>
                    <a:p>
                      <a:r>
                        <a:rPr lang="en-ID" sz="1800" b="0" kern="1200">
                          <a:solidFill>
                            <a:srgbClr val="FFC000"/>
                          </a:solidFill>
                          <a:effectLst/>
                          <a:latin typeface="Courier New" panose="02070309020205020404" pitchFamily="49" charset="0"/>
                          <a:ea typeface="+mn-ea"/>
                          <a:cs typeface="Courier New" panose="02070309020205020404" pitchFamily="49" charset="0"/>
                        </a:rPr>
                        <a:t>print</a:t>
                      </a:r>
                      <a:r>
                        <a:rPr lang="en-ID" sz="1800" b="0" kern="1200">
                          <a:solidFill>
                            <a:schemeClr val="tx1"/>
                          </a:solidFill>
                          <a:effectLst/>
                          <a:latin typeface="Courier New" panose="02070309020205020404" pitchFamily="49" charset="0"/>
                          <a:ea typeface="+mn-ea"/>
                          <a:cs typeface="Courier New" panose="02070309020205020404" pitchFamily="49" charset="0"/>
                        </a:rPr>
                        <a:t>("hasil penjumlahan", n1,"dan", n2, "adalah",penjumlahan(n1, n2))</a:t>
                      </a:r>
                    </a:p>
                    <a:p>
                      <a:r>
                        <a:rPr lang="en-ID" sz="1800" b="0" kern="1200">
                          <a:solidFill>
                            <a:srgbClr val="FFC000"/>
                          </a:solidFill>
                          <a:effectLst/>
                          <a:latin typeface="Courier New" panose="02070309020205020404" pitchFamily="49" charset="0"/>
                          <a:ea typeface="+mn-ea"/>
                          <a:cs typeface="Courier New" panose="02070309020205020404" pitchFamily="49" charset="0"/>
                        </a:rPr>
                        <a:t>print</a:t>
                      </a:r>
                      <a:r>
                        <a:rPr lang="en-ID" sz="1800" b="0" kern="1200">
                          <a:solidFill>
                            <a:schemeClr val="tx1"/>
                          </a:solidFill>
                          <a:effectLst/>
                          <a:latin typeface="Courier New" panose="02070309020205020404" pitchFamily="49" charset="0"/>
                          <a:ea typeface="+mn-ea"/>
                          <a:cs typeface="Courier New" panose="02070309020205020404" pitchFamily="49" charset="0"/>
                        </a:rPr>
                        <a:t>("hasil penjumlahan", n1,"dan", n2, "adalah",penjumlahan(n1, n3))</a:t>
                      </a:r>
                    </a:p>
                    <a:p>
                      <a:r>
                        <a:rPr lang="en-ID" sz="1800" b="0" kern="1200">
                          <a:solidFill>
                            <a:srgbClr val="FFC000"/>
                          </a:solidFill>
                          <a:effectLst/>
                          <a:latin typeface="Courier New" panose="02070309020205020404" pitchFamily="49" charset="0"/>
                          <a:ea typeface="+mn-ea"/>
                          <a:cs typeface="Courier New" panose="02070309020205020404" pitchFamily="49" charset="0"/>
                        </a:rPr>
                        <a:t>print</a:t>
                      </a:r>
                      <a:r>
                        <a:rPr lang="en-ID" sz="1800" b="0" kern="1200">
                          <a:solidFill>
                            <a:schemeClr val="tx1"/>
                          </a:solidFill>
                          <a:effectLst/>
                          <a:latin typeface="Courier New" panose="02070309020205020404" pitchFamily="49" charset="0"/>
                          <a:ea typeface="+mn-ea"/>
                          <a:cs typeface="Courier New" panose="02070309020205020404" pitchFamily="49" charset="0"/>
                        </a:rPr>
                        <a:t>("hasil penjumlahan", n1,"dan", n2, "adalah",penjumlahan(n2, n3))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pic>
        <p:nvPicPr>
          <p:cNvPr id="5" name="Picture 4" descr="Logo&#10;&#10;Description automatically generated">
            <a:extLst>
              <a:ext uri="{FF2B5EF4-FFF2-40B4-BE49-F238E27FC236}">
                <a16:creationId xmlns:a16="http://schemas.microsoft.com/office/drawing/2014/main" id="{E8A53AB5-F367-4FA1-8354-D9508491B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
        <p:nvSpPr>
          <p:cNvPr id="9" name="TextBox 8">
            <a:extLst>
              <a:ext uri="{FF2B5EF4-FFF2-40B4-BE49-F238E27FC236}">
                <a16:creationId xmlns:a16="http://schemas.microsoft.com/office/drawing/2014/main" id="{440F0B56-9D7F-4CB0-84DF-F21B5C700786}"/>
              </a:ext>
            </a:extLst>
          </p:cNvPr>
          <p:cNvSpPr txBox="1"/>
          <p:nvPr/>
        </p:nvSpPr>
        <p:spPr>
          <a:xfrm>
            <a:off x="1258765" y="1834893"/>
            <a:ext cx="6098344" cy="369332"/>
          </a:xfrm>
          <a:prstGeom prst="rect">
            <a:avLst/>
          </a:prstGeom>
          <a:noFill/>
        </p:spPr>
        <p:txBody>
          <a:bodyPr wrap="square">
            <a:spAutoFit/>
          </a:bodyPr>
          <a:lstStyle/>
          <a:p>
            <a:r>
              <a:rPr lang="id-ID" b="1"/>
              <a:t>Fungsi Penjumlahan </a:t>
            </a:r>
            <a:r>
              <a:rPr lang="id-ID" b="1">
                <a:solidFill>
                  <a:srgbClr val="2683C6"/>
                </a:solidFill>
              </a:rPr>
              <a:t>(penjumlahan.py)</a:t>
            </a:r>
            <a:endParaRPr lang="en-ID" b="1">
              <a:solidFill>
                <a:srgbClr val="2683C6"/>
              </a:solidFill>
            </a:endParaRPr>
          </a:p>
        </p:txBody>
      </p:sp>
      <p:pic>
        <p:nvPicPr>
          <p:cNvPr id="11" name="Picture 10">
            <a:extLst>
              <a:ext uri="{FF2B5EF4-FFF2-40B4-BE49-F238E27FC236}">
                <a16:creationId xmlns:a16="http://schemas.microsoft.com/office/drawing/2014/main" id="{56113315-78F1-4E8B-87F6-2F93D263CE89}"/>
              </a:ext>
            </a:extLst>
          </p:cNvPr>
          <p:cNvPicPr>
            <a:picLocks noChangeAspect="1"/>
          </p:cNvPicPr>
          <p:nvPr/>
        </p:nvPicPr>
        <p:blipFill>
          <a:blip r:embed="rId3"/>
          <a:stretch>
            <a:fillRect/>
          </a:stretch>
        </p:blipFill>
        <p:spPr>
          <a:xfrm>
            <a:off x="6126480" y="2619887"/>
            <a:ext cx="4457246" cy="1333134"/>
          </a:xfrm>
          <a:prstGeom prst="rect">
            <a:avLst/>
          </a:prstGeom>
        </p:spPr>
      </p:pic>
    </p:spTree>
    <p:extLst>
      <p:ext uri="{BB962C8B-B14F-4D97-AF65-F5344CB8AC3E}">
        <p14:creationId xmlns:p14="http://schemas.microsoft.com/office/powerpoint/2010/main" val="397120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C4AB84-996B-4816-B7F1-F6578FDF9643}"/>
              </a:ext>
            </a:extLst>
          </p:cNvPr>
          <p:cNvSpPr>
            <a:spLocks noGrp="1"/>
          </p:cNvSpPr>
          <p:nvPr>
            <p:ph type="title"/>
          </p:nvPr>
        </p:nvSpPr>
        <p:spPr>
          <a:xfrm>
            <a:off x="1097280" y="286603"/>
            <a:ext cx="10058400" cy="1450757"/>
          </a:xfrm>
        </p:spPr>
        <p:txBody>
          <a:bodyPr/>
          <a:lstStyle/>
          <a:p>
            <a:r>
              <a:rPr lang="id-ID"/>
              <a:t>Fungsi (Prosedural)</a:t>
            </a:r>
            <a:endParaRPr lang="en-ID"/>
          </a:p>
        </p:txBody>
      </p:sp>
      <p:graphicFrame>
        <p:nvGraphicFramePr>
          <p:cNvPr id="5" name="Table 4">
            <a:extLst>
              <a:ext uri="{FF2B5EF4-FFF2-40B4-BE49-F238E27FC236}">
                <a16:creationId xmlns:a16="http://schemas.microsoft.com/office/drawing/2014/main" id="{E61EE087-76B1-4FDD-9F02-AB74A9F49AE5}"/>
              </a:ext>
            </a:extLst>
          </p:cNvPr>
          <p:cNvGraphicFramePr>
            <a:graphicFrameLocks noGrp="1"/>
          </p:cNvGraphicFramePr>
          <p:nvPr>
            <p:extLst>
              <p:ext uri="{D42A27DB-BD31-4B8C-83A1-F6EECF244321}">
                <p14:modId xmlns:p14="http://schemas.microsoft.com/office/powerpoint/2010/main" val="1842235098"/>
              </p:ext>
            </p:extLst>
          </p:nvPr>
        </p:nvGraphicFramePr>
        <p:xfrm>
          <a:off x="1258765" y="2301758"/>
          <a:ext cx="9735430" cy="3657600"/>
        </p:xfrm>
        <a:graphic>
          <a:graphicData uri="http://schemas.openxmlformats.org/drawingml/2006/table">
            <a:tbl>
              <a:tblPr firstRow="1" bandRow="1">
                <a:tableStyleId>{2D5ABB26-0587-4C30-8999-92F81FD0307C}</a:tableStyleId>
              </a:tblPr>
              <a:tblGrid>
                <a:gridCol w="684475">
                  <a:extLst>
                    <a:ext uri="{9D8B030D-6E8A-4147-A177-3AD203B41FA5}">
                      <a16:colId xmlns:a16="http://schemas.microsoft.com/office/drawing/2014/main" val="959058876"/>
                    </a:ext>
                  </a:extLst>
                </a:gridCol>
                <a:gridCol w="9050955">
                  <a:extLst>
                    <a:ext uri="{9D8B030D-6E8A-4147-A177-3AD203B41FA5}">
                      <a16:colId xmlns:a16="http://schemas.microsoft.com/office/drawing/2014/main" val="576441737"/>
                    </a:ext>
                  </a:extLst>
                </a:gridCol>
              </a:tblGrid>
              <a:tr h="370840">
                <a:tc>
                  <a:txBody>
                    <a:bodyPr/>
                    <a:lstStyle/>
                    <a:p>
                      <a:pPr algn="ctr"/>
                      <a:r>
                        <a:rPr lang="id-ID" sz="1800">
                          <a:latin typeface="Courier New" panose="02070309020205020404" pitchFamily="49" charset="0"/>
                          <a:cs typeface="Courier New" panose="02070309020205020404" pitchFamily="49" charset="0"/>
                        </a:rPr>
                        <a:t>1</a:t>
                      </a:r>
                    </a:p>
                    <a:p>
                      <a:pPr algn="ctr"/>
                      <a:r>
                        <a:rPr lang="id-ID" sz="1800">
                          <a:latin typeface="Courier New" panose="02070309020205020404" pitchFamily="49" charset="0"/>
                          <a:cs typeface="Courier New" panose="02070309020205020404" pitchFamily="49" charset="0"/>
                        </a:rPr>
                        <a:t>2</a:t>
                      </a:r>
                    </a:p>
                    <a:p>
                      <a:pPr algn="ctr"/>
                      <a:r>
                        <a:rPr lang="id-ID" sz="1800">
                          <a:latin typeface="Courier New" panose="02070309020205020404" pitchFamily="49" charset="0"/>
                          <a:cs typeface="Courier New" panose="02070309020205020404" pitchFamily="49" charset="0"/>
                        </a:rPr>
                        <a:t>3</a:t>
                      </a:r>
                    </a:p>
                    <a:p>
                      <a:pPr algn="ctr"/>
                      <a:r>
                        <a:rPr lang="id-ID" sz="1800">
                          <a:latin typeface="Courier New" panose="02070309020205020404" pitchFamily="49" charset="0"/>
                          <a:cs typeface="Courier New" panose="02070309020205020404" pitchFamily="49" charset="0"/>
                        </a:rPr>
                        <a:t>4</a:t>
                      </a:r>
                    </a:p>
                    <a:p>
                      <a:pPr algn="ctr"/>
                      <a:r>
                        <a:rPr lang="id-ID" sz="1800">
                          <a:latin typeface="Courier New" panose="02070309020205020404" pitchFamily="49" charset="0"/>
                          <a:cs typeface="Courier New" panose="02070309020205020404" pitchFamily="49" charset="0"/>
                        </a:rPr>
                        <a:t>5</a:t>
                      </a:r>
                    </a:p>
                    <a:p>
                      <a:pPr algn="ctr"/>
                      <a:r>
                        <a:rPr lang="id-ID" sz="1800">
                          <a:latin typeface="Courier New" panose="02070309020205020404" pitchFamily="49" charset="0"/>
                          <a:cs typeface="Courier New" panose="02070309020205020404" pitchFamily="49" charset="0"/>
                        </a:rPr>
                        <a:t>6</a:t>
                      </a:r>
                    </a:p>
                    <a:p>
                      <a:pPr algn="ctr"/>
                      <a:r>
                        <a:rPr lang="id-ID" sz="1800">
                          <a:latin typeface="Courier New" panose="02070309020205020404" pitchFamily="49" charset="0"/>
                          <a:cs typeface="Courier New" panose="02070309020205020404" pitchFamily="49" charset="0"/>
                        </a:rPr>
                        <a:t>7</a:t>
                      </a:r>
                    </a:p>
                    <a:p>
                      <a:pPr algn="ctr"/>
                      <a:r>
                        <a:rPr lang="id-ID" sz="1800">
                          <a:latin typeface="Courier New" panose="02070309020205020404" pitchFamily="49" charset="0"/>
                          <a:cs typeface="Courier New" panose="02070309020205020404" pitchFamily="49" charset="0"/>
                        </a:rPr>
                        <a:t>8</a:t>
                      </a:r>
                    </a:p>
                    <a:p>
                      <a:pPr algn="ctr"/>
                      <a:r>
                        <a:rPr lang="id-ID" sz="1800">
                          <a:latin typeface="Courier New" panose="02070309020205020404" pitchFamily="49" charset="0"/>
                          <a:cs typeface="Courier New" panose="02070309020205020404" pitchFamily="49" charset="0"/>
                        </a:rPr>
                        <a:t>9</a:t>
                      </a:r>
                    </a:p>
                    <a:p>
                      <a:pPr algn="ctr"/>
                      <a:r>
                        <a:rPr lang="id-ID" sz="1800">
                          <a:latin typeface="Courier New" panose="02070309020205020404" pitchFamily="49" charset="0"/>
                          <a:cs typeface="Courier New" panose="02070309020205020404" pitchFamily="49" charset="0"/>
                        </a:rPr>
                        <a:t>10</a:t>
                      </a:r>
                    </a:p>
                    <a:p>
                      <a:pPr algn="ctr"/>
                      <a:r>
                        <a:rPr lang="id-ID" sz="1800">
                          <a:latin typeface="Courier New" panose="02070309020205020404" pitchFamily="49" charset="0"/>
                          <a:cs typeface="Courier New" panose="02070309020205020404" pitchFamily="49" charset="0"/>
                        </a:rPr>
                        <a:t>11</a:t>
                      </a:r>
                    </a:p>
                    <a:p>
                      <a:pPr algn="ctr"/>
                      <a:r>
                        <a:rPr lang="id-ID" sz="1800">
                          <a:latin typeface="Courier New" panose="02070309020205020404" pitchFamily="49" charset="0"/>
                          <a:cs typeface="Courier New" panose="02070309020205020404" pitchFamily="49" charset="0"/>
                        </a:rPr>
                        <a:t>12</a:t>
                      </a:r>
                    </a:p>
                    <a:p>
                      <a:pPr algn="ctr"/>
                      <a:r>
                        <a:rPr lang="id-ID" sz="1800">
                          <a:latin typeface="Courier New" panose="02070309020205020404" pitchFamily="49" charset="0"/>
                          <a:cs typeface="Courier New" panose="02070309020205020404" pitchFamily="49"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ID" sz="1800" b="0" kern="1200">
                          <a:solidFill>
                            <a:srgbClr val="2683C6"/>
                          </a:solidFill>
                          <a:effectLst/>
                          <a:latin typeface="Courier New" panose="02070309020205020404" pitchFamily="49" charset="0"/>
                          <a:ea typeface="+mn-ea"/>
                          <a:cs typeface="Courier New" panose="02070309020205020404" pitchFamily="49" charset="0"/>
                        </a:rPr>
                        <a:t>def</a:t>
                      </a:r>
                      <a:r>
                        <a:rPr lang="en-ID" sz="1800" b="0" kern="1200">
                          <a:solidFill>
                            <a:schemeClr val="tx1"/>
                          </a:solidFill>
                          <a:effectLst/>
                          <a:latin typeface="Courier New" panose="02070309020205020404" pitchFamily="49" charset="0"/>
                          <a:ea typeface="+mn-ea"/>
                          <a:cs typeface="Courier New" panose="02070309020205020404" pitchFamily="49" charset="0"/>
                        </a:rPr>
                        <a:t> cariterbesar(bil1, bil2, bil3):</a:t>
                      </a:r>
                    </a:p>
                    <a:p>
                      <a:r>
                        <a:rPr lang="en-ID" sz="1800" b="0" kern="1200">
                          <a:solidFill>
                            <a:schemeClr val="tx1"/>
                          </a:solidFill>
                          <a:effectLst/>
                          <a:latin typeface="Courier New" panose="02070309020205020404" pitchFamily="49" charset="0"/>
                          <a:ea typeface="+mn-ea"/>
                          <a:cs typeface="Courier New" panose="02070309020205020404" pitchFamily="49" charset="0"/>
                        </a:rPr>
                        <a:t>    terbesar = 0</a:t>
                      </a:r>
                    </a:p>
                    <a:p>
                      <a:r>
                        <a:rPr lang="en-ID" sz="1800" b="0" kern="1200">
                          <a:solidFill>
                            <a:schemeClr val="tx1"/>
                          </a:solidFill>
                          <a:effectLst/>
                          <a:latin typeface="Courier New" panose="02070309020205020404" pitchFamily="49" charset="0"/>
                          <a:ea typeface="+mn-ea"/>
                          <a:cs typeface="Courier New" panose="02070309020205020404" pitchFamily="49" charset="0"/>
                        </a:rPr>
                        <a:t>    </a:t>
                      </a:r>
                      <a:r>
                        <a:rPr lang="en-ID" sz="1800" b="0" kern="1200">
                          <a:solidFill>
                            <a:srgbClr val="2683C6"/>
                          </a:solidFill>
                          <a:effectLst/>
                          <a:latin typeface="Courier New" panose="02070309020205020404" pitchFamily="49" charset="0"/>
                          <a:ea typeface="+mn-ea"/>
                          <a:cs typeface="Courier New" panose="02070309020205020404" pitchFamily="49" charset="0"/>
                        </a:rPr>
                        <a:t>if</a:t>
                      </a:r>
                      <a:r>
                        <a:rPr lang="en-ID" sz="1800" b="0" kern="1200">
                          <a:solidFill>
                            <a:schemeClr val="tx1"/>
                          </a:solidFill>
                          <a:effectLst/>
                          <a:latin typeface="Courier New" panose="02070309020205020404" pitchFamily="49" charset="0"/>
                          <a:ea typeface="+mn-ea"/>
                          <a:cs typeface="Courier New" panose="02070309020205020404" pitchFamily="49" charset="0"/>
                        </a:rPr>
                        <a:t> bil1 &gt; bil2:</a:t>
                      </a:r>
                    </a:p>
                    <a:p>
                      <a:r>
                        <a:rPr lang="en-ID" sz="1800" b="0" kern="1200">
                          <a:solidFill>
                            <a:schemeClr val="tx1"/>
                          </a:solidFill>
                          <a:effectLst/>
                          <a:latin typeface="Courier New" panose="02070309020205020404" pitchFamily="49" charset="0"/>
                          <a:ea typeface="+mn-ea"/>
                          <a:cs typeface="Courier New" panose="02070309020205020404" pitchFamily="49" charset="0"/>
                        </a:rPr>
                        <a:t>        terbesar = bil1</a:t>
                      </a:r>
                    </a:p>
                    <a:p>
                      <a:r>
                        <a:rPr lang="en-ID" sz="1800" b="0" kern="1200">
                          <a:solidFill>
                            <a:schemeClr val="tx1"/>
                          </a:solidFill>
                          <a:effectLst/>
                          <a:latin typeface="Courier New" panose="02070309020205020404" pitchFamily="49" charset="0"/>
                          <a:ea typeface="+mn-ea"/>
                          <a:cs typeface="Courier New" panose="02070309020205020404" pitchFamily="49" charset="0"/>
                        </a:rPr>
                        <a:t>    </a:t>
                      </a:r>
                      <a:r>
                        <a:rPr lang="en-ID" sz="1800" b="0" kern="1200">
                          <a:solidFill>
                            <a:srgbClr val="2683C6"/>
                          </a:solidFill>
                          <a:effectLst/>
                          <a:latin typeface="Courier New" panose="02070309020205020404" pitchFamily="49" charset="0"/>
                          <a:ea typeface="+mn-ea"/>
                          <a:cs typeface="Courier New" panose="02070309020205020404" pitchFamily="49" charset="0"/>
                        </a:rPr>
                        <a:t>else</a:t>
                      </a:r>
                      <a:r>
                        <a:rPr lang="en-ID" sz="1800" b="0" kern="1200">
                          <a:solidFill>
                            <a:schemeClr val="tx1"/>
                          </a:solidFill>
                          <a:effectLst/>
                          <a:latin typeface="Courier New" panose="02070309020205020404" pitchFamily="49" charset="0"/>
                          <a:ea typeface="+mn-ea"/>
                          <a:cs typeface="Courier New" panose="02070309020205020404" pitchFamily="49" charset="0"/>
                        </a:rPr>
                        <a:t>:</a:t>
                      </a:r>
                    </a:p>
                    <a:p>
                      <a:r>
                        <a:rPr lang="en-ID" sz="1800" b="0" kern="1200">
                          <a:solidFill>
                            <a:schemeClr val="tx1"/>
                          </a:solidFill>
                          <a:effectLst/>
                          <a:latin typeface="Courier New" panose="02070309020205020404" pitchFamily="49" charset="0"/>
                          <a:ea typeface="+mn-ea"/>
                          <a:cs typeface="Courier New" panose="02070309020205020404" pitchFamily="49" charset="0"/>
                        </a:rPr>
                        <a:t>        terbesar = bil2</a:t>
                      </a:r>
                    </a:p>
                    <a:p>
                      <a:r>
                        <a:rPr lang="en-ID" sz="1800" b="0" kern="1200">
                          <a:solidFill>
                            <a:schemeClr val="tx1"/>
                          </a:solidFill>
                          <a:effectLst/>
                          <a:latin typeface="Courier New" panose="02070309020205020404" pitchFamily="49" charset="0"/>
                          <a:ea typeface="+mn-ea"/>
                          <a:cs typeface="Courier New" panose="02070309020205020404" pitchFamily="49" charset="0"/>
                        </a:rPr>
                        <a:t>    </a:t>
                      </a:r>
                      <a:r>
                        <a:rPr lang="en-ID" sz="1800" b="0" kern="1200">
                          <a:solidFill>
                            <a:srgbClr val="2683C6"/>
                          </a:solidFill>
                          <a:effectLst/>
                          <a:latin typeface="Courier New" panose="02070309020205020404" pitchFamily="49" charset="0"/>
                          <a:ea typeface="+mn-ea"/>
                          <a:cs typeface="Courier New" panose="02070309020205020404" pitchFamily="49" charset="0"/>
                        </a:rPr>
                        <a:t>if</a:t>
                      </a:r>
                      <a:r>
                        <a:rPr lang="en-ID" sz="1800" b="0" kern="1200">
                          <a:solidFill>
                            <a:schemeClr val="tx1"/>
                          </a:solidFill>
                          <a:effectLst/>
                          <a:latin typeface="Courier New" panose="02070309020205020404" pitchFamily="49" charset="0"/>
                          <a:ea typeface="+mn-ea"/>
                          <a:cs typeface="Courier New" panose="02070309020205020404" pitchFamily="49" charset="0"/>
                        </a:rPr>
                        <a:t> bil3 &gt; terbesar:</a:t>
                      </a:r>
                    </a:p>
                    <a:p>
                      <a:r>
                        <a:rPr lang="en-ID" sz="1800" b="0" kern="1200">
                          <a:solidFill>
                            <a:schemeClr val="tx1"/>
                          </a:solidFill>
                          <a:effectLst/>
                          <a:latin typeface="Courier New" panose="02070309020205020404" pitchFamily="49" charset="0"/>
                          <a:ea typeface="+mn-ea"/>
                          <a:cs typeface="Courier New" panose="02070309020205020404" pitchFamily="49" charset="0"/>
                        </a:rPr>
                        <a:t>        terbesar = bil3</a:t>
                      </a:r>
                    </a:p>
                    <a:p>
                      <a:r>
                        <a:rPr lang="en-ID" sz="1800" b="0" kern="1200">
                          <a:solidFill>
                            <a:schemeClr val="tx1"/>
                          </a:solidFill>
                          <a:effectLst/>
                          <a:latin typeface="Courier New" panose="02070309020205020404" pitchFamily="49" charset="0"/>
                          <a:ea typeface="+mn-ea"/>
                          <a:cs typeface="Courier New" panose="02070309020205020404" pitchFamily="49" charset="0"/>
                        </a:rPr>
                        <a:t>    </a:t>
                      </a:r>
                      <a:r>
                        <a:rPr lang="en-ID" sz="1800" b="0" kern="1200">
                          <a:solidFill>
                            <a:srgbClr val="2683C6"/>
                          </a:solidFill>
                          <a:effectLst/>
                          <a:latin typeface="Courier New" panose="02070309020205020404" pitchFamily="49" charset="0"/>
                          <a:ea typeface="+mn-ea"/>
                          <a:cs typeface="Courier New" panose="02070309020205020404" pitchFamily="49" charset="0"/>
                        </a:rPr>
                        <a:t>return</a:t>
                      </a:r>
                      <a:r>
                        <a:rPr lang="en-ID" sz="1800" b="0" kern="1200">
                          <a:solidFill>
                            <a:schemeClr val="tx1"/>
                          </a:solidFill>
                          <a:effectLst/>
                          <a:latin typeface="Courier New" panose="02070309020205020404" pitchFamily="49" charset="0"/>
                          <a:ea typeface="+mn-ea"/>
                          <a:cs typeface="Courier New" panose="02070309020205020404" pitchFamily="49" charset="0"/>
                        </a:rPr>
                        <a:t> terbesar</a:t>
                      </a:r>
                      <a:endParaRPr lang="id-ID" sz="1800" b="0" kern="1200">
                        <a:solidFill>
                          <a:schemeClr val="tx1"/>
                        </a:solidFill>
                        <a:effectLst/>
                        <a:latin typeface="Courier New" panose="02070309020205020404" pitchFamily="49" charset="0"/>
                        <a:ea typeface="+mn-ea"/>
                        <a:cs typeface="Courier New" panose="02070309020205020404" pitchFamily="49" charset="0"/>
                      </a:endParaRPr>
                    </a:p>
                    <a:p>
                      <a:r>
                        <a:rPr lang="en-ID" sz="1800" b="0" kern="1200">
                          <a:solidFill>
                            <a:schemeClr val="tx1"/>
                          </a:solidFill>
                          <a:effectLst/>
                          <a:latin typeface="Courier New" panose="02070309020205020404" pitchFamily="49" charset="0"/>
                          <a:ea typeface="+mn-ea"/>
                          <a:cs typeface="Courier New" panose="02070309020205020404" pitchFamily="49" charset="0"/>
                        </a:rPr>
                        <a:t>    </a:t>
                      </a:r>
                    </a:p>
                    <a:p>
                      <a:r>
                        <a:rPr lang="en-ID" sz="1800" b="0" kern="1200">
                          <a:solidFill>
                            <a:srgbClr val="FFC000"/>
                          </a:solidFill>
                          <a:effectLst/>
                          <a:latin typeface="Courier New" panose="02070309020205020404" pitchFamily="49" charset="0"/>
                          <a:ea typeface="+mn-ea"/>
                          <a:cs typeface="Courier New" panose="02070309020205020404" pitchFamily="49" charset="0"/>
                        </a:rPr>
                        <a:t>print</a:t>
                      </a:r>
                      <a:r>
                        <a:rPr lang="en-ID" sz="1800" b="0" kern="1200">
                          <a:solidFill>
                            <a:schemeClr val="tx1"/>
                          </a:solidFill>
                          <a:effectLst/>
                          <a:latin typeface="Courier New" panose="02070309020205020404" pitchFamily="49" charset="0"/>
                          <a:ea typeface="+mn-ea"/>
                          <a:cs typeface="Courier New" panose="02070309020205020404" pitchFamily="49" charset="0"/>
                        </a:rPr>
                        <a:t> (cariterbesar(3, 1, 5))</a:t>
                      </a:r>
                    </a:p>
                    <a:p>
                      <a:r>
                        <a:rPr lang="en-ID" sz="1800" b="0" kern="1200">
                          <a:solidFill>
                            <a:srgbClr val="FFC000"/>
                          </a:solidFill>
                          <a:effectLst/>
                          <a:latin typeface="Courier New" panose="02070309020205020404" pitchFamily="49" charset="0"/>
                          <a:ea typeface="+mn-ea"/>
                          <a:cs typeface="Courier New" panose="02070309020205020404" pitchFamily="49" charset="0"/>
                        </a:rPr>
                        <a:t>print</a:t>
                      </a:r>
                      <a:r>
                        <a:rPr lang="en-ID" sz="1800" b="0" kern="1200">
                          <a:solidFill>
                            <a:schemeClr val="tx1"/>
                          </a:solidFill>
                          <a:effectLst/>
                          <a:latin typeface="Courier New" panose="02070309020205020404" pitchFamily="49" charset="0"/>
                          <a:ea typeface="+mn-ea"/>
                          <a:cs typeface="Courier New" panose="02070309020205020404" pitchFamily="49" charset="0"/>
                        </a:rPr>
                        <a:t> (cariterbesar(1, 1, 7))</a:t>
                      </a:r>
                    </a:p>
                    <a:p>
                      <a:r>
                        <a:rPr lang="en-ID" sz="1800" b="0" kern="1200">
                          <a:solidFill>
                            <a:srgbClr val="FFC000"/>
                          </a:solidFill>
                          <a:effectLst/>
                          <a:latin typeface="Courier New" panose="02070309020205020404" pitchFamily="49" charset="0"/>
                          <a:ea typeface="+mn-ea"/>
                          <a:cs typeface="Courier New" panose="02070309020205020404" pitchFamily="49" charset="0"/>
                        </a:rPr>
                        <a:t>print</a:t>
                      </a:r>
                      <a:r>
                        <a:rPr lang="en-ID" sz="1800" b="0" kern="1200">
                          <a:solidFill>
                            <a:schemeClr val="tx1"/>
                          </a:solidFill>
                          <a:effectLst/>
                          <a:latin typeface="Courier New" panose="02070309020205020404" pitchFamily="49" charset="0"/>
                          <a:ea typeface="+mn-ea"/>
                          <a:cs typeface="Courier New" panose="02070309020205020404" pitchFamily="49" charset="0"/>
                        </a:rPr>
                        <a:t> (cariterbesar(4, 4,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051708"/>
                  </a:ext>
                </a:extLst>
              </a:tr>
            </a:tbl>
          </a:graphicData>
        </a:graphic>
      </p:graphicFrame>
      <p:pic>
        <p:nvPicPr>
          <p:cNvPr id="6" name="Picture 5" descr="Logo&#10;&#10;Description automatically generated">
            <a:extLst>
              <a:ext uri="{FF2B5EF4-FFF2-40B4-BE49-F238E27FC236}">
                <a16:creationId xmlns:a16="http://schemas.microsoft.com/office/drawing/2014/main" id="{91454D01-7B31-4E10-A8C5-75829800E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
        <p:nvSpPr>
          <p:cNvPr id="7" name="TextBox 6">
            <a:extLst>
              <a:ext uri="{FF2B5EF4-FFF2-40B4-BE49-F238E27FC236}">
                <a16:creationId xmlns:a16="http://schemas.microsoft.com/office/drawing/2014/main" id="{928078D8-2D76-406D-A02C-99DED66CEBF9}"/>
              </a:ext>
            </a:extLst>
          </p:cNvPr>
          <p:cNvSpPr txBox="1"/>
          <p:nvPr/>
        </p:nvSpPr>
        <p:spPr>
          <a:xfrm>
            <a:off x="1258765" y="1834893"/>
            <a:ext cx="6098344" cy="369332"/>
          </a:xfrm>
          <a:prstGeom prst="rect">
            <a:avLst/>
          </a:prstGeom>
          <a:noFill/>
        </p:spPr>
        <p:txBody>
          <a:bodyPr wrap="square">
            <a:spAutoFit/>
          </a:bodyPr>
          <a:lstStyle/>
          <a:p>
            <a:r>
              <a:rPr lang="id-ID" b="1"/>
              <a:t>Fungsi Cari Bilangan Terbesar </a:t>
            </a:r>
            <a:r>
              <a:rPr lang="id-ID" b="1">
                <a:solidFill>
                  <a:srgbClr val="2683C6"/>
                </a:solidFill>
              </a:rPr>
              <a:t>(cariterbesar.py)</a:t>
            </a:r>
            <a:endParaRPr lang="en-ID" b="1">
              <a:solidFill>
                <a:srgbClr val="2683C6"/>
              </a:solidFill>
            </a:endParaRPr>
          </a:p>
        </p:txBody>
      </p:sp>
      <p:pic>
        <p:nvPicPr>
          <p:cNvPr id="11" name="Picture 10">
            <a:extLst>
              <a:ext uri="{FF2B5EF4-FFF2-40B4-BE49-F238E27FC236}">
                <a16:creationId xmlns:a16="http://schemas.microsoft.com/office/drawing/2014/main" id="{25AA44BB-2EBB-4947-9BC7-3686AEE80500}"/>
              </a:ext>
            </a:extLst>
          </p:cNvPr>
          <p:cNvPicPr>
            <a:picLocks noChangeAspect="1"/>
          </p:cNvPicPr>
          <p:nvPr/>
        </p:nvPicPr>
        <p:blipFill>
          <a:blip r:embed="rId3"/>
          <a:stretch>
            <a:fillRect/>
          </a:stretch>
        </p:blipFill>
        <p:spPr>
          <a:xfrm>
            <a:off x="6367681" y="3429000"/>
            <a:ext cx="4345247" cy="1314303"/>
          </a:xfrm>
          <a:prstGeom prst="rect">
            <a:avLst/>
          </a:prstGeom>
        </p:spPr>
      </p:pic>
    </p:spTree>
    <p:extLst>
      <p:ext uri="{BB962C8B-B14F-4D97-AF65-F5344CB8AC3E}">
        <p14:creationId xmlns:p14="http://schemas.microsoft.com/office/powerpoint/2010/main" val="422624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C4AB84-996B-4816-B7F1-F6578FDF9643}"/>
              </a:ext>
            </a:extLst>
          </p:cNvPr>
          <p:cNvSpPr>
            <a:spLocks noGrp="1"/>
          </p:cNvSpPr>
          <p:nvPr>
            <p:ph type="title"/>
          </p:nvPr>
        </p:nvSpPr>
        <p:spPr>
          <a:xfrm>
            <a:off x="1097280" y="286603"/>
            <a:ext cx="10058400" cy="1450757"/>
          </a:xfrm>
        </p:spPr>
        <p:txBody>
          <a:bodyPr/>
          <a:lstStyle/>
          <a:p>
            <a:r>
              <a:rPr lang="id-ID"/>
              <a:t>Fungsi (Object Oriented)</a:t>
            </a:r>
            <a:endParaRPr lang="en-ID"/>
          </a:p>
        </p:txBody>
      </p:sp>
      <p:pic>
        <p:nvPicPr>
          <p:cNvPr id="6" name="Picture 5" descr="Logo&#10;&#10;Description automatically generated">
            <a:extLst>
              <a:ext uri="{FF2B5EF4-FFF2-40B4-BE49-F238E27FC236}">
                <a16:creationId xmlns:a16="http://schemas.microsoft.com/office/drawing/2014/main" id="{91454D01-7B31-4E10-A8C5-75829800E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
        <p:nvSpPr>
          <p:cNvPr id="7" name="TextBox 6">
            <a:extLst>
              <a:ext uri="{FF2B5EF4-FFF2-40B4-BE49-F238E27FC236}">
                <a16:creationId xmlns:a16="http://schemas.microsoft.com/office/drawing/2014/main" id="{928078D8-2D76-406D-A02C-99DED66CEBF9}"/>
              </a:ext>
            </a:extLst>
          </p:cNvPr>
          <p:cNvSpPr txBox="1"/>
          <p:nvPr/>
        </p:nvSpPr>
        <p:spPr>
          <a:xfrm>
            <a:off x="1258765" y="1834893"/>
            <a:ext cx="6098344" cy="369332"/>
          </a:xfrm>
          <a:prstGeom prst="rect">
            <a:avLst/>
          </a:prstGeom>
          <a:noFill/>
        </p:spPr>
        <p:txBody>
          <a:bodyPr wrap="square">
            <a:spAutoFit/>
          </a:bodyPr>
          <a:lstStyle/>
          <a:p>
            <a:r>
              <a:rPr lang="id-ID" b="1"/>
              <a:t>Fungsi Scoreboard </a:t>
            </a:r>
            <a:r>
              <a:rPr lang="id-ID" b="1">
                <a:solidFill>
                  <a:srgbClr val="2683C6"/>
                </a:solidFill>
              </a:rPr>
              <a:t>(scoreboard.py)</a:t>
            </a:r>
            <a:endParaRPr lang="en-ID" b="1">
              <a:solidFill>
                <a:srgbClr val="2683C6"/>
              </a:solidFill>
            </a:endParaRPr>
          </a:p>
        </p:txBody>
      </p:sp>
      <p:sp>
        <p:nvSpPr>
          <p:cNvPr id="12" name="TextBox 11">
            <a:extLst>
              <a:ext uri="{FF2B5EF4-FFF2-40B4-BE49-F238E27FC236}">
                <a16:creationId xmlns:a16="http://schemas.microsoft.com/office/drawing/2014/main" id="{6E39BFF1-4895-44B3-889D-283AD63DF67B}"/>
              </a:ext>
            </a:extLst>
          </p:cNvPr>
          <p:cNvSpPr txBox="1"/>
          <p:nvPr/>
        </p:nvSpPr>
        <p:spPr>
          <a:xfrm>
            <a:off x="2517969" y="5607975"/>
            <a:ext cx="1557118" cy="369332"/>
          </a:xfrm>
          <a:prstGeom prst="rect">
            <a:avLst/>
          </a:prstGeom>
          <a:noFill/>
        </p:spPr>
        <p:txBody>
          <a:bodyPr wrap="square">
            <a:spAutoFit/>
          </a:bodyPr>
          <a:lstStyle/>
          <a:p>
            <a:pPr algn="ctr"/>
            <a:r>
              <a:rPr lang="id-ID"/>
              <a:t>Scoreboard.py</a:t>
            </a:r>
            <a:endParaRPr lang="en-ID">
              <a:solidFill>
                <a:srgbClr val="2683C6"/>
              </a:solidFill>
            </a:endParaRPr>
          </a:p>
        </p:txBody>
      </p:sp>
      <p:pic>
        <p:nvPicPr>
          <p:cNvPr id="14" name="Picture 13">
            <a:extLst>
              <a:ext uri="{FF2B5EF4-FFF2-40B4-BE49-F238E27FC236}">
                <a16:creationId xmlns:a16="http://schemas.microsoft.com/office/drawing/2014/main" id="{341D0EE1-093B-41CA-831E-6F480F48DB4E}"/>
              </a:ext>
            </a:extLst>
          </p:cNvPr>
          <p:cNvPicPr>
            <a:picLocks noChangeAspect="1"/>
          </p:cNvPicPr>
          <p:nvPr/>
        </p:nvPicPr>
        <p:blipFill>
          <a:blip r:embed="rId3"/>
          <a:stretch>
            <a:fillRect/>
          </a:stretch>
        </p:blipFill>
        <p:spPr>
          <a:xfrm>
            <a:off x="6096000" y="2507770"/>
            <a:ext cx="5657850" cy="2981325"/>
          </a:xfrm>
          <a:prstGeom prst="rect">
            <a:avLst/>
          </a:prstGeom>
        </p:spPr>
      </p:pic>
      <p:pic>
        <p:nvPicPr>
          <p:cNvPr id="16" name="Picture 15">
            <a:extLst>
              <a:ext uri="{FF2B5EF4-FFF2-40B4-BE49-F238E27FC236}">
                <a16:creationId xmlns:a16="http://schemas.microsoft.com/office/drawing/2014/main" id="{FE544699-9392-4D2F-8CDB-9BF4850C009C}"/>
              </a:ext>
            </a:extLst>
          </p:cNvPr>
          <p:cNvPicPr>
            <a:picLocks noChangeAspect="1"/>
          </p:cNvPicPr>
          <p:nvPr/>
        </p:nvPicPr>
        <p:blipFill>
          <a:blip r:embed="rId4"/>
          <a:stretch>
            <a:fillRect/>
          </a:stretch>
        </p:blipFill>
        <p:spPr>
          <a:xfrm>
            <a:off x="767641" y="2445858"/>
            <a:ext cx="5057775" cy="3105150"/>
          </a:xfrm>
          <a:prstGeom prst="rect">
            <a:avLst/>
          </a:prstGeom>
        </p:spPr>
      </p:pic>
      <p:sp>
        <p:nvSpPr>
          <p:cNvPr id="17" name="TextBox 16">
            <a:extLst>
              <a:ext uri="{FF2B5EF4-FFF2-40B4-BE49-F238E27FC236}">
                <a16:creationId xmlns:a16="http://schemas.microsoft.com/office/drawing/2014/main" id="{23AB8743-4C8E-4FE8-B510-BA86359EB3DC}"/>
              </a:ext>
            </a:extLst>
          </p:cNvPr>
          <p:cNvSpPr txBox="1"/>
          <p:nvPr/>
        </p:nvSpPr>
        <p:spPr>
          <a:xfrm>
            <a:off x="8146366" y="5493029"/>
            <a:ext cx="1557118" cy="369332"/>
          </a:xfrm>
          <a:prstGeom prst="rect">
            <a:avLst/>
          </a:prstGeom>
          <a:noFill/>
        </p:spPr>
        <p:txBody>
          <a:bodyPr wrap="square">
            <a:spAutoFit/>
          </a:bodyPr>
          <a:lstStyle/>
          <a:p>
            <a:pPr algn="ctr"/>
            <a:r>
              <a:rPr lang="id-ID"/>
              <a:t>main.py</a:t>
            </a:r>
            <a:endParaRPr lang="en-ID">
              <a:solidFill>
                <a:srgbClr val="2683C6"/>
              </a:solidFill>
            </a:endParaRPr>
          </a:p>
        </p:txBody>
      </p:sp>
    </p:spTree>
    <p:extLst>
      <p:ext uri="{BB962C8B-B14F-4D97-AF65-F5344CB8AC3E}">
        <p14:creationId xmlns:p14="http://schemas.microsoft.com/office/powerpoint/2010/main" val="269284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2CEF-EC84-461B-B029-BCEB42C74980}"/>
              </a:ext>
            </a:extLst>
          </p:cNvPr>
          <p:cNvSpPr>
            <a:spLocks noGrp="1"/>
          </p:cNvSpPr>
          <p:nvPr>
            <p:ph type="title"/>
          </p:nvPr>
        </p:nvSpPr>
        <p:spPr/>
        <p:txBody>
          <a:bodyPr/>
          <a:lstStyle/>
          <a:p>
            <a:r>
              <a:rPr lang="en-ID" dirty="0"/>
              <a:t>Latihan 1 </a:t>
            </a:r>
          </a:p>
        </p:txBody>
      </p:sp>
      <p:sp>
        <p:nvSpPr>
          <p:cNvPr id="3" name="Content Placeholder 2">
            <a:extLst>
              <a:ext uri="{FF2B5EF4-FFF2-40B4-BE49-F238E27FC236}">
                <a16:creationId xmlns:a16="http://schemas.microsoft.com/office/drawing/2014/main" id="{ECDD9E64-79C1-4CD1-96C0-AF43EB55EEA7}"/>
              </a:ext>
            </a:extLst>
          </p:cNvPr>
          <p:cNvSpPr>
            <a:spLocks noGrp="1"/>
          </p:cNvSpPr>
          <p:nvPr>
            <p:ph idx="1"/>
          </p:nvPr>
        </p:nvSpPr>
        <p:spPr/>
        <p:txBody>
          <a:bodyPr>
            <a:normAutofit/>
          </a:bodyPr>
          <a:lstStyle/>
          <a:p>
            <a:pPr marL="457200" indent="-457200">
              <a:buFont typeface="+mj-lt"/>
              <a:buAutoNum type="arabicPeriod"/>
            </a:pPr>
            <a:r>
              <a:rPr lang="en-ID" sz="2400" dirty="0" err="1"/>
              <a:t>Buatlah</a:t>
            </a:r>
            <a:r>
              <a:rPr lang="en-ID" sz="2400" dirty="0"/>
              <a:t> function yang </a:t>
            </a:r>
            <a:r>
              <a:rPr lang="en-ID" sz="2400" dirty="0" err="1"/>
              <a:t>menerima</a:t>
            </a:r>
            <a:r>
              <a:rPr lang="en-ID" sz="2400" dirty="0"/>
              <a:t> 3 </a:t>
            </a:r>
            <a:r>
              <a:rPr lang="en-ID" sz="2400" dirty="0" err="1"/>
              <a:t>buah</a:t>
            </a:r>
            <a:r>
              <a:rPr lang="en-ID" sz="2400" dirty="0"/>
              <a:t> </a:t>
            </a:r>
            <a:r>
              <a:rPr lang="en-ID" sz="2400" dirty="0" err="1"/>
              <a:t>bilangan</a:t>
            </a:r>
            <a:r>
              <a:rPr lang="en-ID" sz="2400" dirty="0"/>
              <a:t> </a:t>
            </a:r>
            <a:r>
              <a:rPr lang="en-ID" sz="2400" dirty="0" err="1"/>
              <a:t>kemudian</a:t>
            </a:r>
            <a:r>
              <a:rPr lang="en-ID" sz="2400" dirty="0"/>
              <a:t> </a:t>
            </a:r>
            <a:r>
              <a:rPr lang="en-ID" sz="2400" dirty="0" err="1"/>
              <a:t>memeriksa</a:t>
            </a:r>
            <a:r>
              <a:rPr lang="en-ID" sz="2400" dirty="0"/>
              <a:t> </a:t>
            </a:r>
            <a:r>
              <a:rPr lang="en-ID" sz="2400" dirty="0" err="1"/>
              <a:t>apakah</a:t>
            </a:r>
            <a:r>
              <a:rPr lang="en-ID" sz="2400" dirty="0"/>
              <a:t> </a:t>
            </a:r>
            <a:r>
              <a:rPr lang="en-ID" sz="2400" dirty="0" err="1"/>
              <a:t>ketiga</a:t>
            </a:r>
            <a:r>
              <a:rPr lang="en-ID" sz="2400" dirty="0"/>
              <a:t> </a:t>
            </a:r>
            <a:r>
              <a:rPr lang="en-ID" sz="2400" dirty="0" err="1"/>
              <a:t>bilangan</a:t>
            </a:r>
            <a:r>
              <a:rPr lang="en-ID" sz="2400" dirty="0"/>
              <a:t> </a:t>
            </a:r>
            <a:r>
              <a:rPr lang="en-ID" sz="2400" dirty="0" err="1"/>
              <a:t>tersebut</a:t>
            </a:r>
            <a:r>
              <a:rPr lang="en-ID" sz="2400" dirty="0"/>
              <a:t> </a:t>
            </a:r>
            <a:r>
              <a:rPr lang="en-ID" sz="2400" dirty="0" err="1"/>
              <a:t>membentuk</a:t>
            </a:r>
            <a:r>
              <a:rPr lang="en-ID" sz="2400" dirty="0"/>
              <a:t> </a:t>
            </a:r>
            <a:r>
              <a:rPr lang="en-ID" sz="2400" dirty="0" err="1"/>
              <a:t>sisi</a:t>
            </a:r>
            <a:r>
              <a:rPr lang="en-ID" sz="2400" dirty="0"/>
              <a:t> </a:t>
            </a:r>
            <a:r>
              <a:rPr lang="en-ID" sz="2400" dirty="0" err="1"/>
              <a:t>sisi</a:t>
            </a:r>
            <a:r>
              <a:rPr lang="en-ID" sz="2400" dirty="0"/>
              <a:t> </a:t>
            </a:r>
            <a:r>
              <a:rPr lang="en-ID" sz="2400" dirty="0" err="1"/>
              <a:t>sebuah</a:t>
            </a:r>
            <a:r>
              <a:rPr lang="en-ID" sz="2400" dirty="0"/>
              <a:t> </a:t>
            </a:r>
            <a:r>
              <a:rPr lang="en-ID" sz="2400" dirty="0" err="1"/>
              <a:t>segitiga</a:t>
            </a:r>
            <a:r>
              <a:rPr lang="en-ID" sz="2400" dirty="0"/>
              <a:t> </a:t>
            </a:r>
            <a:r>
              <a:rPr lang="en-ID" sz="2400" dirty="0" err="1"/>
              <a:t>siku</a:t>
            </a:r>
            <a:r>
              <a:rPr lang="en-ID" sz="2400" dirty="0"/>
              <a:t> </a:t>
            </a:r>
            <a:r>
              <a:rPr lang="en-ID" sz="2400" dirty="0" err="1"/>
              <a:t>siku</a:t>
            </a:r>
            <a:endParaRPr lang="en-ID" sz="2400" dirty="0"/>
          </a:p>
          <a:p>
            <a:pPr marL="457200" indent="-457200">
              <a:buFont typeface="+mj-lt"/>
              <a:buAutoNum type="arabicPeriod"/>
            </a:pPr>
            <a:r>
              <a:rPr lang="en-ID" sz="2400" dirty="0"/>
              <a:t>Buat function yang </a:t>
            </a:r>
            <a:r>
              <a:rPr lang="en-ID" sz="2400" dirty="0" err="1"/>
              <a:t>menerima</a:t>
            </a:r>
            <a:r>
              <a:rPr lang="en-ID" sz="2400" dirty="0"/>
              <a:t> list </a:t>
            </a:r>
            <a:r>
              <a:rPr lang="en-ID" sz="2400" dirty="0" err="1"/>
              <a:t>bilangan</a:t>
            </a:r>
            <a:r>
              <a:rPr lang="en-ID" sz="2400" dirty="0"/>
              <a:t> </a:t>
            </a:r>
            <a:r>
              <a:rPr lang="en-ID" sz="2400" dirty="0" err="1"/>
              <a:t>kemudian</a:t>
            </a:r>
            <a:r>
              <a:rPr lang="en-ID" sz="2400" dirty="0"/>
              <a:t> </a:t>
            </a:r>
            <a:r>
              <a:rPr lang="en-ID" sz="2400" dirty="0" err="1"/>
              <a:t>mencari</a:t>
            </a:r>
            <a:r>
              <a:rPr lang="en-ID" sz="2400" dirty="0"/>
              <a:t> </a:t>
            </a:r>
            <a:r>
              <a:rPr lang="en-ID" sz="2400" i="1" dirty="0"/>
              <a:t>range</a:t>
            </a:r>
            <a:r>
              <a:rPr lang="en-ID" sz="2400" dirty="0"/>
              <a:t> (</a:t>
            </a:r>
            <a:r>
              <a:rPr lang="en-ID" sz="2400" dirty="0" err="1"/>
              <a:t>selisih</a:t>
            </a:r>
            <a:r>
              <a:rPr lang="en-ID" sz="2400" dirty="0"/>
              <a:t> </a:t>
            </a:r>
            <a:r>
              <a:rPr lang="en-ID" sz="2400" dirty="0" err="1"/>
              <a:t>bilangan</a:t>
            </a:r>
            <a:r>
              <a:rPr lang="en-ID" sz="2400" dirty="0"/>
              <a:t> </a:t>
            </a:r>
            <a:r>
              <a:rPr lang="en-ID" sz="2400" dirty="0" err="1"/>
              <a:t>terbesar</a:t>
            </a:r>
            <a:r>
              <a:rPr lang="en-ID" sz="2400" dirty="0"/>
              <a:t> </a:t>
            </a:r>
            <a:r>
              <a:rPr lang="en-ID" sz="2400" dirty="0" err="1"/>
              <a:t>dengan</a:t>
            </a:r>
            <a:r>
              <a:rPr lang="en-ID" sz="2400" dirty="0"/>
              <a:t> </a:t>
            </a:r>
            <a:r>
              <a:rPr lang="en-ID" sz="2400" dirty="0" err="1"/>
              <a:t>terkecil</a:t>
            </a:r>
            <a:r>
              <a:rPr lang="en-ID" sz="2400" dirty="0"/>
              <a:t>)</a:t>
            </a:r>
          </a:p>
        </p:txBody>
      </p:sp>
      <p:sp>
        <p:nvSpPr>
          <p:cNvPr id="4" name="Content Placeholder 2">
            <a:extLst>
              <a:ext uri="{FF2B5EF4-FFF2-40B4-BE49-F238E27FC236}">
                <a16:creationId xmlns:a16="http://schemas.microsoft.com/office/drawing/2014/main" id="{806C170B-8780-4219-A270-3C88589D34CC}"/>
              </a:ext>
            </a:extLst>
          </p:cNvPr>
          <p:cNvSpPr txBox="1">
            <a:spLocks/>
          </p:cNvSpPr>
          <p:nvPr/>
        </p:nvSpPr>
        <p:spPr>
          <a:xfrm>
            <a:off x="5349033" y="3651903"/>
            <a:ext cx="6186474" cy="2438106"/>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0">
              <a:buNone/>
            </a:pPr>
            <a:r>
              <a:rPr lang="id-ID" sz="1600"/>
              <a:t>Petunjuk :</a:t>
            </a:r>
          </a:p>
          <a:p>
            <a:pPr marL="457200" indent="-274638">
              <a:buAutoNum type="arabicPeriod"/>
            </a:pPr>
            <a:r>
              <a:rPr lang="id-ID" sz="1600"/>
              <a:t>Bersifat opsional (menambah nilai keaktifan)</a:t>
            </a:r>
          </a:p>
          <a:p>
            <a:pPr marL="457200" indent="-274638">
              <a:buAutoNum type="arabicPeriod"/>
            </a:pPr>
            <a:r>
              <a:rPr lang="id-ID" sz="1600"/>
              <a:t>Kerjakan latihan berikut dg menggunakan python!</a:t>
            </a:r>
          </a:p>
          <a:p>
            <a:pPr marL="457200" indent="-274638">
              <a:buAutoNum type="arabicPeriod"/>
            </a:pPr>
            <a:r>
              <a:rPr lang="id-ID" sz="1600"/>
              <a:t>Kirim dalam format zip!</a:t>
            </a:r>
          </a:p>
          <a:p>
            <a:pPr marL="0" indent="0">
              <a:buNone/>
              <a:tabLst>
                <a:tab pos="623888" algn="l"/>
              </a:tabLst>
            </a:pPr>
            <a:r>
              <a:rPr lang="id-ID" sz="1600"/>
              <a:t>	dengan nama file : </a:t>
            </a:r>
            <a:r>
              <a:rPr lang="id-ID" sz="1600">
                <a:solidFill>
                  <a:srgbClr val="FF0000"/>
                </a:solidFill>
              </a:rPr>
              <a:t>NIM4DigitTerakhir_NamaDepan.zip</a:t>
            </a:r>
          </a:p>
          <a:p>
            <a:pPr marL="0" indent="0">
              <a:buNone/>
              <a:tabLst>
                <a:tab pos="623888" algn="l"/>
              </a:tabLst>
            </a:pPr>
            <a:r>
              <a:rPr lang="id-ID" sz="1600"/>
              <a:t>	contoh : </a:t>
            </a:r>
            <a:r>
              <a:rPr lang="id-ID" sz="1600">
                <a:solidFill>
                  <a:srgbClr val="FF0000"/>
                </a:solidFill>
              </a:rPr>
              <a:t>1005_Muhammad.zip</a:t>
            </a:r>
          </a:p>
        </p:txBody>
      </p:sp>
      <p:pic>
        <p:nvPicPr>
          <p:cNvPr id="5" name="Picture 4" descr="Logo&#10;&#10;Description automatically generated">
            <a:extLst>
              <a:ext uri="{FF2B5EF4-FFF2-40B4-BE49-F238E27FC236}">
                <a16:creationId xmlns:a16="http://schemas.microsoft.com/office/drawing/2014/main" id="{60CEFE9E-EC34-4FF4-8982-A63865F0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006" y="286603"/>
            <a:ext cx="1317674" cy="1317674"/>
          </a:xfrm>
          <a:prstGeom prst="rect">
            <a:avLst/>
          </a:prstGeom>
        </p:spPr>
      </p:pic>
    </p:spTree>
    <p:extLst>
      <p:ext uri="{BB962C8B-B14F-4D97-AF65-F5344CB8AC3E}">
        <p14:creationId xmlns:p14="http://schemas.microsoft.com/office/powerpoint/2010/main" val="26476206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1762</TotalTime>
  <Words>2192</Words>
  <Application>Microsoft Office PowerPoint</Application>
  <PresentationFormat>Widescreen</PresentationFormat>
  <Paragraphs>363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Tahoma</vt:lpstr>
      <vt:lpstr>Wingdings</vt:lpstr>
      <vt:lpstr>Retrospect</vt:lpstr>
      <vt:lpstr>Struktur Data Fungsi Rekursif</vt:lpstr>
      <vt:lpstr>Review!!!</vt:lpstr>
      <vt:lpstr>Important Links</vt:lpstr>
      <vt:lpstr>Fungsi</vt:lpstr>
      <vt:lpstr>Bagian Fungsi</vt:lpstr>
      <vt:lpstr>Fungsi (Prosedural)</vt:lpstr>
      <vt:lpstr>Fungsi (Prosedural)</vt:lpstr>
      <vt:lpstr>Fungsi (Object Oriented)</vt:lpstr>
      <vt:lpstr>Latihan 1 </vt:lpstr>
      <vt:lpstr>Fungsi Rekursif</vt:lpstr>
      <vt:lpstr>Fungsi Rekursif : Direct Call</vt:lpstr>
      <vt:lpstr>Fungsi Rekursif : Indirect Call</vt:lpstr>
      <vt:lpstr>Fungsi Rekursif</vt:lpstr>
      <vt:lpstr>Fungsi Rekursif</vt:lpstr>
      <vt:lpstr>Fungsi Rekursif</vt:lpstr>
      <vt:lpstr>Format Fungsi Rekursif</vt:lpstr>
      <vt:lpstr>Latihan 2</vt:lpstr>
      <vt:lpstr>Fungsi Non-Rekursif</vt:lpstr>
      <vt:lpstr>Fungsi Rekursif</vt:lpstr>
      <vt:lpstr>Pohon Rekursif</vt:lpstr>
      <vt:lpstr>Pohon rekursif</vt:lpstr>
      <vt:lpstr>Latihan 3</vt:lpstr>
      <vt:lpstr>Jawaban soal 3</vt:lpstr>
      <vt:lpstr>Pohon Rekursif</vt:lpstr>
      <vt:lpstr>Pohon Rekursif</vt:lpstr>
      <vt:lpstr>Tugas</vt:lpstr>
      <vt:lpstr>Tugas</vt:lpstr>
      <vt:lpstr>Tugas</vt:lpstr>
      <vt:lpstr>Tugas</vt:lpstr>
      <vt:lpstr>Tugas</vt:lpstr>
      <vt:lpstr>Tugas</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Baris dan Deret 2</dc:title>
  <dc:creator>Muhammad Ariful Furqon S.Pd., M.Kom.</dc:creator>
  <cp:lastModifiedBy>Muhammad Ariful Furqon S.Pd., M.Kom.</cp:lastModifiedBy>
  <cp:revision>124</cp:revision>
  <dcterms:created xsi:type="dcterms:W3CDTF">2021-03-05T07:57:28Z</dcterms:created>
  <dcterms:modified xsi:type="dcterms:W3CDTF">2021-03-18T00:22:20Z</dcterms:modified>
</cp:coreProperties>
</file>