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99" r:id="rId3"/>
    <p:sldId id="258" r:id="rId4"/>
    <p:sldId id="424" r:id="rId5"/>
    <p:sldId id="389" r:id="rId6"/>
    <p:sldId id="390" r:id="rId7"/>
    <p:sldId id="384" r:id="rId8"/>
    <p:sldId id="385" r:id="rId9"/>
    <p:sldId id="386" r:id="rId10"/>
    <p:sldId id="387" r:id="rId11"/>
    <p:sldId id="266" r:id="rId12"/>
    <p:sldId id="267" r:id="rId13"/>
    <p:sldId id="263" r:id="rId14"/>
    <p:sldId id="391" r:id="rId15"/>
    <p:sldId id="392" r:id="rId16"/>
    <p:sldId id="261" r:id="rId17"/>
    <p:sldId id="270" r:id="rId18"/>
    <p:sldId id="393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26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404040"/>
    <a:srgbClr val="63A537"/>
    <a:srgbClr val="BD582C"/>
    <a:srgbClr val="AB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" d="100"/>
          <a:sy n="10" d="100"/>
        </p:scale>
        <p:origin x="-21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20EC-C8A6-4962-93C1-A8007FFF4338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C9BB-D1F9-4211-ADF4-322051CB75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58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46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236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83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34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2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52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4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7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0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2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5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7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98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8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23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9B6266-EC51-4882-BC01-3AB2D4CF0544}" type="datetimeFigureOut">
              <a:rPr lang="en-ID" smtClean="0"/>
              <a:t>29/03/2021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D221F6-958B-4559-82BD-B358E0789A4B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ej.id/SD06code" TargetMode="External"/><Relationship Id="rId2" Type="http://schemas.openxmlformats.org/officeDocument/2006/relationships/hyperlink" Target="https://unej.id/SD06mater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unej.id/zoomS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656-7E02-4660-97F2-F0569972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1895622"/>
            <a:ext cx="7319175" cy="2214958"/>
          </a:xfrm>
        </p:spPr>
        <p:txBody>
          <a:bodyPr>
            <a:normAutofit/>
          </a:bodyPr>
          <a:lstStyle/>
          <a:p>
            <a:r>
              <a:rPr lang="id-ID" sz="3600" b="1" u="sng"/>
              <a:t>Struktur Data</a:t>
            </a:r>
            <a:br>
              <a:rPr lang="id-ID" sz="5400" b="1"/>
            </a:br>
            <a:r>
              <a:rPr lang="id-ID" b="1"/>
              <a:t>Linked List</a:t>
            </a:r>
            <a:endParaRPr lang="en-ID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78282-4CB8-451D-8B39-401F6C203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81" y="4469688"/>
            <a:ext cx="7321946" cy="1143000"/>
          </a:xfrm>
        </p:spPr>
        <p:txBody>
          <a:bodyPr>
            <a:normAutofit/>
          </a:bodyPr>
          <a:lstStyle/>
          <a:p>
            <a:r>
              <a:rPr lang="id-ID" sz="1500"/>
              <a:t>Muhammad ‘ariful furqon s.pd., m.kom.</a:t>
            </a:r>
          </a:p>
          <a:p>
            <a:r>
              <a:rPr lang="id-ID" sz="1500"/>
              <a:t>Fakultas ilmu komputer</a:t>
            </a:r>
          </a:p>
          <a:p>
            <a:r>
              <a:rPr lang="id-ID" sz="1500"/>
              <a:t>Universitas jember</a:t>
            </a:r>
            <a:endParaRPr lang="en-ID" sz="15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CEB500D-BCF0-41F7-A49D-B28B439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81" y="1661094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C8B3E-DCE3-4BE6-9DB3-581D81DA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Array - </a:t>
            </a:r>
            <a:r>
              <a:rPr lang="id-ID"/>
              <a:t>NumPy</a:t>
            </a:r>
            <a:endParaRPr lang="en-ID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CC6B11-800D-4017-9787-5FCA477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253F534-DA56-44AD-9655-06F4EFF3C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07" y="2437683"/>
            <a:ext cx="8018585" cy="3183949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[[1 2 3]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[3 6 9]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[2 4 6]]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print(a[0])  # this is just like a list of lists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[1 2 3]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print(a[1, 2])  # arrays can be given comma separated indices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9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print(a[1, 1:3])  # and slices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[6 9]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print(a[:,1])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[2 6 4] </a:t>
            </a:r>
            <a:endParaRPr lang="nl-NL" altLang="nl-NL" sz="1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FFC343B-6D5B-4621-A35E-C34A47A35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Keterbatasan Array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36484F7-A43B-4D51-B58A-F82D268CD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Ukurannya tetap.</a:t>
            </a:r>
          </a:p>
          <a:p>
            <a:pPr lvl="1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Tidak bisa menambah elemen jika sudah penuh</a:t>
            </a:r>
            <a:r>
              <a:rPr lang="id-ID" altLang="en-US" sz="2400"/>
              <a:t>.</a:t>
            </a:r>
            <a:endParaRPr lang="en-US" altLang="en-US" sz="2400"/>
          </a:p>
          <a:p>
            <a:pPr lvl="1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Jika elemen array banyak yang tidak terpakai, penggunaan memory tidak efisien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r>
              <a:rPr lang="en-US" altLang="en-US" sz="2400"/>
              <a:t>Untuk menambah atau menghapus satu elemen di awal / di tengah harus menggeser banyak elemen array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DE28DEA-0332-47C4-B287-FC5D1FB0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26">
            <a:extLst>
              <a:ext uri="{FF2B5EF4-FFF2-40B4-BE49-F238E27FC236}">
                <a16:creationId xmlns:a16="http://schemas.microsoft.com/office/drawing/2014/main" id="{7E4415B1-6E64-4F04-A630-3C753AADB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Linked List</a:t>
            </a:r>
          </a:p>
        </p:txBody>
      </p:sp>
      <p:sp>
        <p:nvSpPr>
          <p:cNvPr id="8196" name="Rectangle 1027">
            <a:extLst>
              <a:ext uri="{FF2B5EF4-FFF2-40B4-BE49-F238E27FC236}">
                <a16:creationId xmlns:a16="http://schemas.microsoft.com/office/drawing/2014/main" id="{02470930-777A-4520-99DA-B7B2A40FC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 marL="266700" indent="-266700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Struktur data yang bisa menyimpan banyak elemen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Setiap elemen TIDAK dinomori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Setiap elemen “menunjuk” elemen selanjutnya</a:t>
            </a:r>
            <a:r>
              <a:rPr lang="id-ID" altLang="en-US" sz="2400"/>
              <a:t>.</a:t>
            </a:r>
            <a:endParaRPr lang="en-US" altLang="en-US" sz="24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8BBBFA-1F66-403A-86CF-046BE2789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9072" y="1907062"/>
            <a:ext cx="9293855" cy="390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DB6947D-62EA-4271-B860-44127E17B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DC87129-1131-4E11-97E7-08A1E1F5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ID" b="1"/>
              <a:t>Array vs</a:t>
            </a:r>
            <a:r>
              <a:rPr lang="id-ID" b="1"/>
              <a:t>.</a:t>
            </a:r>
            <a:r>
              <a:rPr lang="en-ID" b="1"/>
              <a:t> </a:t>
            </a:r>
            <a:r>
              <a:rPr lang="id-ID" b="1"/>
              <a:t>Linked </a:t>
            </a:r>
            <a:r>
              <a:rPr lang="en-ID" b="1"/>
              <a:t>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9533D535-A622-4217-BED8-D98A6B0B0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Kelebihan Linked Lists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0090EE-54CB-4955-AC15-3A42884BA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78037"/>
            <a:ext cx="9997440" cy="36646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Elemen elemen linked list tidak harus disimpan berurutan di memory</a:t>
            </a:r>
          </a:p>
          <a:p>
            <a:pPr marL="450850" lvl="1" indent="-25082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Bisa menambah atau menghapus elemen di awal / di tengah list tanpa menggeser elemen yang lain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Ukuran dari linked list (banyaknya anggota linked list) bisa berubah secara dinamis. </a:t>
            </a:r>
          </a:p>
          <a:p>
            <a:pPr marL="450850" lvl="1" indent="-25082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Banyaknya elemen list bisa disesuaikan dengan kebutuhan</a:t>
            </a:r>
          </a:p>
          <a:p>
            <a:pPr marL="450850" lvl="1" indent="-25082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Node bisa ditambah / dihapus ketika run time</a:t>
            </a:r>
          </a:p>
          <a:p>
            <a:pPr marL="450850" lvl="1" indent="-250825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Penggunaan memory lebih fleksibel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06F687-7DB9-43B8-B312-164E9003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CA1A23F7-8B6A-4F93-9442-BA7CDAEE9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Node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CF8456F-0125-4CA1-AE32-5BF06D036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92104"/>
            <a:ext cx="10058400" cy="28346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Linked list merupakan rangkaian dari elemen yang disebut </a:t>
            </a:r>
            <a:r>
              <a:rPr lang="en-US" altLang="en-US" sz="2400" b="1">
                <a:solidFill>
                  <a:srgbClr val="2683C6"/>
                </a:solidFill>
              </a:rPr>
              <a:t>node</a:t>
            </a:r>
            <a:r>
              <a:rPr lang="id-ID" altLang="en-US" sz="2400"/>
              <a:t>.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Sebuah node pada linked list komponen datanya terdiri atas 2 bagian: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Komponen untuk </a:t>
            </a:r>
            <a:r>
              <a:rPr lang="en-US" altLang="en-US" sz="2400" b="1">
                <a:solidFill>
                  <a:srgbClr val="2683C6"/>
                </a:solidFill>
              </a:rPr>
              <a:t>menyimpan data</a:t>
            </a:r>
            <a:r>
              <a:rPr lang="id-ID" altLang="en-US" sz="2400"/>
              <a:t>.</a:t>
            </a:r>
            <a:endParaRPr lang="en-US" altLang="en-US" sz="2400"/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Komponen yang </a:t>
            </a:r>
            <a:r>
              <a:rPr lang="en-US" altLang="en-US" sz="2400" b="1">
                <a:solidFill>
                  <a:srgbClr val="2683C6"/>
                </a:solidFill>
              </a:rPr>
              <a:t>menunjuk node </a:t>
            </a:r>
            <a:r>
              <a:rPr lang="en-US" altLang="en-US" sz="2400"/>
              <a:t>berikutnya pada linked list (next/ref)</a:t>
            </a:r>
            <a:r>
              <a:rPr lang="id-ID" altLang="en-US" sz="2400"/>
              <a:t>.</a:t>
            </a:r>
            <a:endParaRPr lang="en-US" altLang="en-US" sz="24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AF87C36-2FEC-4445-81EA-BAD18672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>
            <a:extLst>
              <a:ext uri="{FF2B5EF4-FFF2-40B4-BE49-F238E27FC236}">
                <a16:creationId xmlns:a16="http://schemas.microsoft.com/office/drawing/2014/main" id="{E1B0AFC6-1D4A-43C7-AEDD-91742DA8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67145"/>
            <a:ext cx="9144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9A72F5F5-0F01-483B-B652-CEFD7E63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067145"/>
            <a:ext cx="914400" cy="4001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6F25B53-43B4-4853-B036-AE035132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67145"/>
            <a:ext cx="914400" cy="40011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E1AF935-4BAA-4DF4-B84A-1B8B7654E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67145"/>
            <a:ext cx="914400" cy="40011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1FA259D-C3CF-4343-AC58-8041309D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67145"/>
            <a:ext cx="914400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4AF5A52A-C84B-4621-9EA6-61A51DE32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1B4DFEC-59B0-4291-AA90-6EF86B6A9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C4B35DC-B248-4E60-B7BA-F310AF1D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FA4B8EAD-76CA-44F0-97EE-4A04EDA6A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267200"/>
            <a:ext cx="5334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D"/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1817EE4-28CD-480D-BEFA-CA1A13E5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944" y="2211841"/>
            <a:ext cx="15097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head / start node</a:t>
            </a:r>
          </a:p>
        </p:txBody>
      </p:sp>
      <p:sp>
        <p:nvSpPr>
          <p:cNvPr id="9230" name="Freeform 14">
            <a:extLst>
              <a:ext uri="{FF2B5EF4-FFF2-40B4-BE49-F238E27FC236}">
                <a16:creationId xmlns:a16="http://schemas.microsoft.com/office/drawing/2014/main" id="{C96FAB7B-32EB-4212-9AD5-02801E6D277C}"/>
              </a:ext>
            </a:extLst>
          </p:cNvPr>
          <p:cNvSpPr>
            <a:spLocks/>
          </p:cNvSpPr>
          <p:nvPr/>
        </p:nvSpPr>
        <p:spPr bwMode="auto">
          <a:xfrm>
            <a:off x="1992923" y="3319976"/>
            <a:ext cx="1055077" cy="947224"/>
          </a:xfrm>
          <a:custGeom>
            <a:avLst/>
            <a:gdLst>
              <a:gd name="T0" fmla="*/ 2147483646 w 392"/>
              <a:gd name="T1" fmla="*/ 0 h 528"/>
              <a:gd name="T2" fmla="*/ 2147483646 w 392"/>
              <a:gd name="T3" fmla="*/ 2147483646 h 528"/>
              <a:gd name="T4" fmla="*/ 2147483646 w 392"/>
              <a:gd name="T5" fmla="*/ 2147483646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2" h="528">
                <a:moveTo>
                  <a:pt x="56" y="0"/>
                </a:moveTo>
                <a:cubicBezTo>
                  <a:pt x="28" y="124"/>
                  <a:pt x="0" y="248"/>
                  <a:pt x="56" y="336"/>
                </a:cubicBezTo>
                <a:cubicBezTo>
                  <a:pt x="112" y="424"/>
                  <a:pt x="252" y="476"/>
                  <a:pt x="392" y="528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ID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68366545-8D66-4C5C-AE63-F6D327039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760" y="2919866"/>
            <a:ext cx="5334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E83116FB-F6B0-4851-82B1-16501AB16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662" y="3693561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1</a:t>
            </a:r>
            <a:endParaRPr lang="en-US" altLang="en-US" sz="2000"/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A5271457-35E7-4959-A0AB-321DADA58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461" y="3668950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2</a:t>
            </a:r>
            <a:endParaRPr lang="en-US" altLang="en-US" sz="2000"/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6D6ABE6F-F1E4-45D0-8338-0207E880F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1" y="3629882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3</a:t>
            </a:r>
            <a:endParaRPr lang="en-US" altLang="en-US" sz="2000"/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42284034-5023-408D-AF7D-AB6C588B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861" y="3647474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 n</a:t>
            </a:r>
            <a:endParaRPr lang="en-US" altLang="en-US" sz="2000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F3AA2957-F2E7-4D78-B71F-3C9E99518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439" y="3630272"/>
            <a:ext cx="1055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id-ID" altLang="en-US" sz="2000"/>
              <a:t>node...</a:t>
            </a:r>
            <a:endParaRPr lang="en-US" altLang="en-US" sz="2000"/>
          </a:p>
        </p:txBody>
      </p:sp>
      <p:sp>
        <p:nvSpPr>
          <p:cNvPr id="25" name="Rectangle 1026">
            <a:extLst>
              <a:ext uri="{FF2B5EF4-FFF2-40B4-BE49-F238E27FC236}">
                <a16:creationId xmlns:a16="http://schemas.microsoft.com/office/drawing/2014/main" id="{FBD49A90-F978-4813-A85F-5854385BAB7D}"/>
              </a:ext>
            </a:extLst>
          </p:cNvPr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en-US" sz="4400" b="1"/>
              <a:t>Diagram Konseptual </a:t>
            </a:r>
            <a:r>
              <a:rPr lang="en-US" altLang="en-US" sz="4400" b="1"/>
              <a:t>Singl</a:t>
            </a:r>
            <a:r>
              <a:rPr lang="id-ID" altLang="en-US" sz="4400" b="1"/>
              <a:t>e</a:t>
            </a:r>
            <a:r>
              <a:rPr lang="en-US" altLang="en-US" sz="4400" b="1"/>
              <a:t>-Linked List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8290FFC2-D00F-47AC-896B-2C13CA89B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B4B7886F-B170-41ED-86EB-DEB0B1FC9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Singl</a:t>
            </a:r>
            <a:r>
              <a:rPr lang="id-ID" altLang="en-US" b="1"/>
              <a:t>e</a:t>
            </a:r>
            <a:r>
              <a:rPr lang="en-US" altLang="en-US" b="1"/>
              <a:t> Linked List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8CAD22A-B792-46CD-B4A2-7BE672BF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697" y="3033080"/>
            <a:ext cx="609600" cy="388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023783E5-D178-49EA-A453-E39D8BD9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58F19834-F0A1-41B4-A29B-73009143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9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FEE26CE9-63E3-4CFF-80D0-23528592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3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F62D705B-4955-4FF0-9A3A-E87E6384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7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F795451D-5925-4F70-846D-041DADDB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1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D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98" name="Rectangle 9">
            <a:extLst>
              <a:ext uri="{FF2B5EF4-FFF2-40B4-BE49-F238E27FC236}">
                <a16:creationId xmlns:a16="http://schemas.microsoft.com/office/drawing/2014/main" id="{54EECDE3-E9B0-40DE-8F09-A085AB9D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584" y="4587241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23BF1237-D85F-4711-A7F5-344BCCA1F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384" y="3435983"/>
            <a:ext cx="0" cy="115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0" name="Line 11">
            <a:extLst>
              <a:ext uri="{FF2B5EF4-FFF2-40B4-BE49-F238E27FC236}">
                <a16:creationId xmlns:a16="http://schemas.microsoft.com/office/drawing/2014/main" id="{27B6359C-C302-41A4-8C06-771438A3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984" y="4815841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1" name="Line 12">
            <a:extLst>
              <a:ext uri="{FF2B5EF4-FFF2-40B4-BE49-F238E27FC236}">
                <a16:creationId xmlns:a16="http://schemas.microsoft.com/office/drawing/2014/main" id="{2D3EA710-020B-4695-9FA4-DDCE643FF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5184" y="4815841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2" name="Text Box 13">
            <a:extLst>
              <a:ext uri="{FF2B5EF4-FFF2-40B4-BE49-F238E27FC236}">
                <a16:creationId xmlns:a16="http://schemas.microsoft.com/office/drawing/2014/main" id="{11676C1D-04F7-41DA-AA59-4958052B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584" y="4587241"/>
            <a:ext cx="774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2303" name="Text Box 14">
            <a:extLst>
              <a:ext uri="{FF2B5EF4-FFF2-40B4-BE49-F238E27FC236}">
                <a16:creationId xmlns:a16="http://schemas.microsoft.com/office/drawing/2014/main" id="{7E09442A-75B2-4AEF-81D4-5A00AC0B6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284" y="2577466"/>
            <a:ext cx="2679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Head/Start Node</a:t>
            </a:r>
          </a:p>
        </p:txBody>
      </p:sp>
      <p:sp>
        <p:nvSpPr>
          <p:cNvPr id="12304" name="Line 15">
            <a:extLst>
              <a:ext uri="{FF2B5EF4-FFF2-40B4-BE49-F238E27FC236}">
                <a16:creationId xmlns:a16="http://schemas.microsoft.com/office/drawing/2014/main" id="{2D92E74B-6767-4673-9AD5-1C16D22EB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8784" y="3537905"/>
            <a:ext cx="2679700" cy="9731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48370998-121F-49BA-ACB4-C4FD709AA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984" y="3537905"/>
            <a:ext cx="1079500" cy="89693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6" name="Line 17">
            <a:extLst>
              <a:ext uri="{FF2B5EF4-FFF2-40B4-BE49-F238E27FC236}">
                <a16:creationId xmlns:a16="http://schemas.microsoft.com/office/drawing/2014/main" id="{F9BC82F6-86FF-4D79-9F47-D384C8426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484" y="3537905"/>
            <a:ext cx="368300" cy="89693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07" name="Text Box 18">
            <a:extLst>
              <a:ext uri="{FF2B5EF4-FFF2-40B4-BE49-F238E27FC236}">
                <a16:creationId xmlns:a16="http://schemas.microsoft.com/office/drawing/2014/main" id="{AF4F4DDF-F9E2-4CFD-B3A6-C1F87B39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080" y="3047366"/>
            <a:ext cx="83241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</a:p>
        </p:txBody>
      </p:sp>
      <p:sp>
        <p:nvSpPr>
          <p:cNvPr id="12308" name="Text Box 19">
            <a:extLst>
              <a:ext uri="{FF2B5EF4-FFF2-40B4-BE49-F238E27FC236}">
                <a16:creationId xmlns:a16="http://schemas.microsoft.com/office/drawing/2014/main" id="{829A8158-395B-40F9-86D5-0D451442D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010" y="1842104"/>
            <a:ext cx="8094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libri (Body)"/>
              </a:rPr>
              <a:t>Head / start node adalah pointer yang menunjuk node pertama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F2C92C5-2C65-4890-A77B-0150E41D6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01E7C1B0-1B31-46CC-91EE-677A857CE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Single Linked List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909928B-1945-4F14-A0F2-AE67942FD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871002"/>
            <a:ext cx="10058400" cy="4529797"/>
          </a:xfrm>
        </p:spPr>
        <p:txBody>
          <a:bodyPr>
            <a:normAutofit/>
          </a:bodyPr>
          <a:lstStyle/>
          <a:p>
            <a:pPr marL="266700" indent="-266700" eaLnBrk="1" hangingPunct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Node yang ada di linked list bisa </a:t>
            </a:r>
            <a:r>
              <a:rPr lang="en-US" altLang="en-US" sz="2400" b="1">
                <a:solidFill>
                  <a:srgbClr val="2683C6"/>
                </a:solidFill>
              </a:rPr>
              <a:t>ditambah</a:t>
            </a:r>
            <a:r>
              <a:rPr lang="en-US" altLang="en-US" sz="2400"/>
              <a:t> atau </a:t>
            </a:r>
            <a:r>
              <a:rPr lang="en-US" altLang="en-US" sz="2400" b="1">
                <a:solidFill>
                  <a:srgbClr val="2683C6"/>
                </a:solidFill>
              </a:rPr>
              <a:t>dihapus</a:t>
            </a:r>
            <a:r>
              <a:rPr lang="en-US" altLang="en-US" sz="2400"/>
              <a:t> sesuai kebutuhan pada saat run time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Node pertama linked list disebut </a:t>
            </a:r>
            <a:r>
              <a:rPr lang="en-US" altLang="en-US" sz="2400" b="1">
                <a:solidFill>
                  <a:srgbClr val="2683C6"/>
                </a:solidFill>
              </a:rPr>
              <a:t>start node</a:t>
            </a:r>
            <a:r>
              <a:rPr lang="en-US" altLang="en-US" sz="2400"/>
              <a:t> atau </a:t>
            </a:r>
            <a:r>
              <a:rPr lang="en-US" altLang="en-US" sz="2400" b="1">
                <a:solidFill>
                  <a:srgbClr val="2683C6"/>
                </a:solidFill>
              </a:rPr>
              <a:t>head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Ketika list kosong start node bernilai </a:t>
            </a:r>
            <a:r>
              <a:rPr lang="en-US" altLang="en-US" sz="2400" b="1">
                <a:solidFill>
                  <a:srgbClr val="2683C6"/>
                </a:solidFill>
              </a:rPr>
              <a:t>null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Setiap node bagian ref-nya menunjuk ke node selanjutnya</a:t>
            </a:r>
            <a:r>
              <a:rPr lang="id-ID" altLang="en-US" sz="2400"/>
              <a:t>.</a:t>
            </a:r>
            <a:endParaRPr lang="en-US" altLang="en-US" sz="2400"/>
          </a:p>
          <a:p>
            <a:pPr marL="266700" indent="-266700" eaLnBrk="1" hangingPunct="1">
              <a:lnSpc>
                <a:spcPct val="90000"/>
              </a:lnSpc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en-US" sz="2400"/>
              <a:t>Node terakhir linked list nextnya bernilai null</a:t>
            </a:r>
            <a:r>
              <a:rPr lang="id-ID" altLang="en-US" sz="2400"/>
              <a:t>.</a:t>
            </a:r>
            <a:endParaRPr lang="en-US" altLang="en-US" sz="24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B1AA758-9019-4C3D-85D2-91E74D4C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E9990EDB-DA48-4F7F-9D64-311A58174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Node</a:t>
            </a:r>
          </a:p>
        </p:txBody>
      </p:sp>
      <p:sp>
        <p:nvSpPr>
          <p:cNvPr id="14341" name="TextBox 9">
            <a:extLst>
              <a:ext uri="{FF2B5EF4-FFF2-40B4-BE49-F238E27FC236}">
                <a16:creationId xmlns:a16="http://schemas.microsoft.com/office/drawing/2014/main" id="{5F3A165E-03EF-47CE-9977-A3A9E121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824" y="2283628"/>
            <a:ext cx="15843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untuk menyimpan data</a:t>
            </a:r>
          </a:p>
        </p:txBody>
      </p:sp>
      <p:cxnSp>
        <p:nvCxnSpPr>
          <p:cNvPr id="14342" name="Straight Arrow Connector 12">
            <a:extLst>
              <a:ext uri="{FF2B5EF4-FFF2-40B4-BE49-F238E27FC236}">
                <a16:creationId xmlns:a16="http://schemas.microsoft.com/office/drawing/2014/main" id="{16910771-F85C-495F-98C4-0CAC7DF947CE}"/>
              </a:ext>
            </a:extLst>
          </p:cNvPr>
          <p:cNvCxnSpPr>
            <a:cxnSpLocks noChangeShapeType="1"/>
            <a:stCxn id="14341" idx="1"/>
          </p:cNvCxnSpPr>
          <p:nvPr/>
        </p:nvCxnSpPr>
        <p:spPr bwMode="auto">
          <a:xfrm flipH="1">
            <a:off x="4937760" y="2545566"/>
            <a:ext cx="1930064" cy="80820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3" name="TextBox 9">
            <a:extLst>
              <a:ext uri="{FF2B5EF4-FFF2-40B4-BE49-F238E27FC236}">
                <a16:creationId xmlns:a16="http://schemas.microsoft.com/office/drawing/2014/main" id="{E33F82DE-87EB-4521-B097-5D6FB289D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382" y="3199072"/>
            <a:ext cx="15843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menyimpan node selanjutnya</a:t>
            </a:r>
          </a:p>
        </p:txBody>
      </p:sp>
      <p:cxnSp>
        <p:nvCxnSpPr>
          <p:cNvPr id="2" name="Straight Arrow Connector 12">
            <a:extLst>
              <a:ext uri="{FF2B5EF4-FFF2-40B4-BE49-F238E27FC236}">
                <a16:creationId xmlns:a16="http://schemas.microsoft.com/office/drawing/2014/main" id="{43D84FA4-61AC-45B0-BD46-B7F08F2E1C04}"/>
              </a:ext>
            </a:extLst>
          </p:cNvPr>
          <p:cNvCxnSpPr>
            <a:cxnSpLocks noChangeShapeType="1"/>
            <a:stCxn id="14343" idx="1"/>
          </p:cNvCxnSpPr>
          <p:nvPr/>
        </p:nvCxnSpPr>
        <p:spPr bwMode="auto">
          <a:xfrm flipH="1">
            <a:off x="4797083" y="3461010"/>
            <a:ext cx="3649299" cy="19569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Box 9">
            <a:extLst>
              <a:ext uri="{FF2B5EF4-FFF2-40B4-BE49-F238E27FC236}">
                <a16:creationId xmlns:a16="http://schemas.microsoft.com/office/drawing/2014/main" id="{BA944180-927F-4427-8B96-DD7B02F59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382" y="3959033"/>
            <a:ext cx="1584325" cy="11695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Mula mula bernilai null karena start node tidak menunjuk node manapun</a:t>
            </a:r>
          </a:p>
        </p:txBody>
      </p:sp>
      <p:cxnSp>
        <p:nvCxnSpPr>
          <p:cNvPr id="14346" name="Straight Arrow Connector 18">
            <a:extLst>
              <a:ext uri="{FF2B5EF4-FFF2-40B4-BE49-F238E27FC236}">
                <a16:creationId xmlns:a16="http://schemas.microsoft.com/office/drawing/2014/main" id="{0D81B709-AA87-4AA3-890E-29D0FEC35EE5}"/>
              </a:ext>
            </a:extLst>
          </p:cNvPr>
          <p:cNvCxnSpPr>
            <a:cxnSpLocks noChangeShapeType="1"/>
            <a:stCxn id="14345" idx="1"/>
          </p:cNvCxnSpPr>
          <p:nvPr/>
        </p:nvCxnSpPr>
        <p:spPr bwMode="auto">
          <a:xfrm flipH="1" flipV="1">
            <a:off x="4797083" y="4441134"/>
            <a:ext cx="3649299" cy="1026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7" name="TextBox 9">
            <a:extLst>
              <a:ext uri="{FF2B5EF4-FFF2-40B4-BE49-F238E27FC236}">
                <a16:creationId xmlns:a16="http://schemas.microsoft.com/office/drawing/2014/main" id="{9F98965A-3188-439D-B331-5236DCCC7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652" y="4907553"/>
            <a:ext cx="1584325" cy="138499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Jika linked list sudah memiliki anggota. Maka start node SELALU menunjuk node pertama</a:t>
            </a:r>
          </a:p>
        </p:txBody>
      </p:sp>
      <p:cxnSp>
        <p:nvCxnSpPr>
          <p:cNvPr id="14348" name="Straight Arrow Connector 20">
            <a:extLst>
              <a:ext uri="{FF2B5EF4-FFF2-40B4-BE49-F238E27FC236}">
                <a16:creationId xmlns:a16="http://schemas.microsoft.com/office/drawing/2014/main" id="{219861B1-BE21-4035-8A0B-F1F8B313A44C}"/>
              </a:ext>
            </a:extLst>
          </p:cNvPr>
          <p:cNvCxnSpPr>
            <a:cxnSpLocks noChangeShapeType="1"/>
            <a:stCxn id="14347" idx="1"/>
          </p:cNvCxnSpPr>
          <p:nvPr/>
        </p:nvCxnSpPr>
        <p:spPr bwMode="auto">
          <a:xfrm flipH="1" flipV="1">
            <a:off x="4586069" y="4895851"/>
            <a:ext cx="2157583" cy="70420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62C70B6-88FD-45F3-903E-2BE5A7669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9F84FA-A4F6-4BA4-9B4F-7EBE3040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14646"/>
              </p:ext>
            </p:extLst>
          </p:nvPr>
        </p:nvGraphicFramePr>
        <p:xfrm>
          <a:off x="1161415" y="2626317"/>
          <a:ext cx="5515415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76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127639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Node: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data):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self.item = data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self.ref = None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endParaRPr lang="en-ID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LinkedList: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self.start_node = 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B87-9117-4E36-9253-A51E131B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Important Links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CAFE-48B8-4A93-B5A1-A2B967C4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/>
              <a:t>Link PPT : </a:t>
            </a:r>
            <a:r>
              <a:rPr lang="id-ID" sz="2800" u="sng">
                <a:solidFill>
                  <a:srgbClr val="002060"/>
                </a:solidFill>
                <a:hlinkClick r:id="rId2"/>
              </a:rPr>
              <a:t>https://unej.id/SD06materi</a:t>
            </a:r>
            <a:endParaRPr lang="id-ID" sz="2800" u="sng">
              <a:solidFill>
                <a:srgbClr val="002060"/>
              </a:solidFill>
            </a:endParaRPr>
          </a:p>
          <a:p>
            <a:r>
              <a:rPr lang="id-ID" sz="2800"/>
              <a:t>Link Code: </a:t>
            </a:r>
            <a:r>
              <a:rPr lang="id-ID" sz="2800" u="sng">
                <a:solidFill>
                  <a:srgbClr val="002060"/>
                </a:solidFill>
                <a:hlinkClick r:id="rId3"/>
              </a:rPr>
              <a:t>https://unej.id/SD06code</a:t>
            </a:r>
            <a:endParaRPr lang="id-ID" sz="2800" u="sng">
              <a:solidFill>
                <a:srgbClr val="002060"/>
              </a:solidFill>
            </a:endParaRPr>
          </a:p>
          <a:p>
            <a:r>
              <a:rPr lang="id-ID" sz="2800"/>
              <a:t>Link Record: </a:t>
            </a:r>
            <a:r>
              <a:rPr lang="en-ID" sz="2800">
                <a:hlinkClick r:id="rId4"/>
              </a:rPr>
              <a:t>https://unej.id/zoomSD</a:t>
            </a:r>
            <a:endParaRPr lang="id-ID" sz="28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1ECA30-F078-4CE8-905A-DDF3CE019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71F56E-8C65-49D8-A402-C84D1F0F2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Operasi pada linked list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DA51F39-8437-4907-9138-EBCCC3E44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altLang="en-US" sz="2200"/>
              <a:t>Operasi pada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Menambah node baru di akhir linked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Menambah node baru di awal linked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Menyisipkan node sebelum node tertentu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Menyisipkan node setelah node tertentu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Menyisipkan node di index tertentu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Menghapus node di awal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Menghapus node di akhir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altLang="en-US" sz="2200"/>
              <a:t>Menghapus node yang memiliki nilai tertentu</a:t>
            </a:r>
          </a:p>
          <a:p>
            <a:r>
              <a:rPr lang="en-ID" altLang="en-US" sz="2200"/>
              <a:t>Operasi penambahan / penghapusan node </a:t>
            </a:r>
            <a:r>
              <a:rPr lang="en-ID" altLang="en-US" sz="2200" b="1">
                <a:solidFill>
                  <a:srgbClr val="2683C6"/>
                </a:solidFill>
              </a:rPr>
              <a:t>jangan</a:t>
            </a:r>
            <a:r>
              <a:rPr lang="en-ID" altLang="en-US" sz="2200"/>
              <a:t> sampai menyebabkan link / rantai ref pada linked list </a:t>
            </a:r>
            <a:r>
              <a:rPr lang="en-ID" altLang="en-US" sz="2200" b="1">
                <a:solidFill>
                  <a:srgbClr val="2683C6"/>
                </a:solidFill>
              </a:rPr>
              <a:t>terputus</a:t>
            </a:r>
            <a:r>
              <a:rPr lang="en-ID" altLang="en-US" sz="2200" b="1"/>
              <a:t>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1E48C35-F162-4DD5-8B40-0FF84993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C17CC97-F95E-4F54-8B09-C4B78D217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altLang="en-US" sz="4400" b="1"/>
              <a:t>Menambah Node Baru </a:t>
            </a:r>
            <a:br>
              <a:rPr lang="id-ID" altLang="en-US" sz="4400" b="1"/>
            </a:br>
            <a:r>
              <a:rPr lang="en-ID" altLang="en-US" sz="4400" b="1"/>
              <a:t>di Awal Linked List</a:t>
            </a:r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FDF8ECC0-9EB2-4232-A889-6745E71D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133" y="2534135"/>
            <a:ext cx="15843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Membuat node baru</a:t>
            </a:r>
          </a:p>
        </p:txBody>
      </p:sp>
      <p:cxnSp>
        <p:nvCxnSpPr>
          <p:cNvPr id="16390" name="Straight Arrow Connector 12">
            <a:extLst>
              <a:ext uri="{FF2B5EF4-FFF2-40B4-BE49-F238E27FC236}">
                <a16:creationId xmlns:a16="http://schemas.microsoft.com/office/drawing/2014/main" id="{D2210C9E-7E9D-4E87-90CB-AA5FFFC7864A}"/>
              </a:ext>
            </a:extLst>
          </p:cNvPr>
          <p:cNvCxnSpPr>
            <a:cxnSpLocks noChangeShapeType="1"/>
            <a:stCxn id="16389" idx="1"/>
          </p:cNvCxnSpPr>
          <p:nvPr/>
        </p:nvCxnSpPr>
        <p:spPr bwMode="auto">
          <a:xfrm flipH="1">
            <a:off x="5064369" y="2796073"/>
            <a:ext cx="2175764" cy="67755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1" name="TextBox 9">
            <a:extLst>
              <a:ext uri="{FF2B5EF4-FFF2-40B4-BE49-F238E27FC236}">
                <a16:creationId xmlns:a16="http://schemas.microsoft.com/office/drawing/2014/main" id="{0A0499DD-21B0-41AE-A9E7-24842895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674" y="3459212"/>
            <a:ext cx="1584325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Mengatur ref node baru menunjuk head lama</a:t>
            </a:r>
          </a:p>
        </p:txBody>
      </p:sp>
      <p:cxnSp>
        <p:nvCxnSpPr>
          <p:cNvPr id="16392" name="Straight Arrow Connector 7">
            <a:extLst>
              <a:ext uri="{FF2B5EF4-FFF2-40B4-BE49-F238E27FC236}">
                <a16:creationId xmlns:a16="http://schemas.microsoft.com/office/drawing/2014/main" id="{C2393739-9012-4861-844D-2068EB7FF8A8}"/>
              </a:ext>
            </a:extLst>
          </p:cNvPr>
          <p:cNvCxnSpPr>
            <a:cxnSpLocks noChangeShapeType="1"/>
            <a:stCxn id="16391" idx="1"/>
          </p:cNvCxnSpPr>
          <p:nvPr/>
        </p:nvCxnSpPr>
        <p:spPr bwMode="auto">
          <a:xfrm flipH="1">
            <a:off x="6274191" y="3828544"/>
            <a:ext cx="2323483" cy="1441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3" name="TextBox 9">
            <a:extLst>
              <a:ext uri="{FF2B5EF4-FFF2-40B4-BE49-F238E27FC236}">
                <a16:creationId xmlns:a16="http://schemas.microsoft.com/office/drawing/2014/main" id="{6D3E9A1E-79AC-4B3C-8721-B58FC1E77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2" y="4700627"/>
            <a:ext cx="1584325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Mengatur start node menunjuk node baru</a:t>
            </a:r>
          </a:p>
        </p:txBody>
      </p:sp>
      <p:cxnSp>
        <p:nvCxnSpPr>
          <p:cNvPr id="16394" name="Straight Arrow Connector 9">
            <a:extLst>
              <a:ext uri="{FF2B5EF4-FFF2-40B4-BE49-F238E27FC236}">
                <a16:creationId xmlns:a16="http://schemas.microsoft.com/office/drawing/2014/main" id="{0C908757-B759-4A3A-9076-DB5BAE641C36}"/>
              </a:ext>
            </a:extLst>
          </p:cNvPr>
          <p:cNvCxnSpPr>
            <a:cxnSpLocks noChangeShapeType="1"/>
            <a:stCxn id="16393" idx="1"/>
          </p:cNvCxnSpPr>
          <p:nvPr/>
        </p:nvCxnSpPr>
        <p:spPr bwMode="auto">
          <a:xfrm flipH="1" flipV="1">
            <a:off x="5556738" y="4330313"/>
            <a:ext cx="1204424" cy="74020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CBC13A-4661-42A6-9033-CEC3C8B0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1156"/>
              </p:ext>
            </p:extLst>
          </p:nvPr>
        </p:nvGraphicFramePr>
        <p:xfrm>
          <a:off x="1116714" y="2763685"/>
          <a:ext cx="5515415" cy="1703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76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127639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5688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insert_at_start(self, data):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new_node = Node(data)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new_node.ref = self.start_node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self.start_node= new_node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26D96188-8CCC-441E-AEDB-733C69E4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7B2D0D9-0875-46C7-A453-0EF7E208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altLang="en-US" sz="4400" b="1"/>
              <a:t>Menambah Node Baru </a:t>
            </a:r>
            <a:br>
              <a:rPr lang="id-ID" altLang="en-US" sz="4400" b="1"/>
            </a:br>
            <a:r>
              <a:rPr lang="en-ID" altLang="en-US" sz="4400" b="1"/>
              <a:t>di Awal Linked List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B9C700D6-9A39-4615-A318-6FA39D53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81" y="1989137"/>
            <a:ext cx="7324198" cy="386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C441F59-365B-4938-A4A0-73AF1FC6D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242B6EB-F0E3-4E16-9390-5AAB84E42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altLang="en-US" sz="4400" b="1"/>
              <a:t>Menambah Node Baru </a:t>
            </a:r>
            <a:br>
              <a:rPr lang="id-ID" altLang="en-US" sz="4400" b="1"/>
            </a:br>
            <a:r>
              <a:rPr lang="en-ID" altLang="en-US" sz="4400" b="1"/>
              <a:t>di Akhir Linked List</a:t>
            </a:r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CE58F1E4-2178-4A39-871D-203B8AAA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278" y="1862778"/>
            <a:ext cx="1109528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Membuat node baru</a:t>
            </a:r>
          </a:p>
        </p:txBody>
      </p:sp>
      <p:cxnSp>
        <p:nvCxnSpPr>
          <p:cNvPr id="18438" name="Straight Arrow Connector 12">
            <a:extLst>
              <a:ext uri="{FF2B5EF4-FFF2-40B4-BE49-F238E27FC236}">
                <a16:creationId xmlns:a16="http://schemas.microsoft.com/office/drawing/2014/main" id="{98FE99B4-ECFA-459E-9EDC-29F549858947}"/>
              </a:ext>
            </a:extLst>
          </p:cNvPr>
          <p:cNvCxnSpPr>
            <a:cxnSpLocks noChangeShapeType="1"/>
            <a:stCxn id="18437" idx="1"/>
          </p:cNvCxnSpPr>
          <p:nvPr/>
        </p:nvCxnSpPr>
        <p:spPr bwMode="auto">
          <a:xfrm flipH="1">
            <a:off x="4727576" y="2124716"/>
            <a:ext cx="1540702" cy="95027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9" name="TextBox 9">
            <a:extLst>
              <a:ext uri="{FF2B5EF4-FFF2-40B4-BE49-F238E27FC236}">
                <a16:creationId xmlns:a16="http://schemas.microsoft.com/office/drawing/2014/main" id="{2B7F88CC-7E15-4F45-93A0-700F57C4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2" y="2156285"/>
            <a:ext cx="1584325" cy="1168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Jika list kosong langsung saja node baru tsb  ditambahkan sebagai head</a:t>
            </a:r>
          </a:p>
        </p:txBody>
      </p:sp>
      <p:cxnSp>
        <p:nvCxnSpPr>
          <p:cNvPr id="18440" name="Straight Arrow Connector 7">
            <a:extLst>
              <a:ext uri="{FF2B5EF4-FFF2-40B4-BE49-F238E27FC236}">
                <a16:creationId xmlns:a16="http://schemas.microsoft.com/office/drawing/2014/main" id="{4184A715-2E43-402D-B34A-71F31790F972}"/>
              </a:ext>
            </a:extLst>
          </p:cNvPr>
          <p:cNvCxnSpPr>
            <a:cxnSpLocks noChangeShapeType="1"/>
            <a:stCxn id="18439" idx="1"/>
          </p:cNvCxnSpPr>
          <p:nvPr/>
        </p:nvCxnSpPr>
        <p:spPr bwMode="auto">
          <a:xfrm flipH="1">
            <a:off x="5624513" y="2740485"/>
            <a:ext cx="1885949" cy="65214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TextBox 9">
            <a:extLst>
              <a:ext uri="{FF2B5EF4-FFF2-40B4-BE49-F238E27FC236}">
                <a16:creationId xmlns:a16="http://schemas.microsoft.com/office/drawing/2014/main" id="{89303821-DA70-42D5-812C-A32D8089A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40" y="3538997"/>
            <a:ext cx="1584325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Membuat n yang juga menunjuk node pertama</a:t>
            </a:r>
          </a:p>
        </p:txBody>
      </p:sp>
      <p:cxnSp>
        <p:nvCxnSpPr>
          <p:cNvPr id="18442" name="Straight Arrow Connector 9">
            <a:extLst>
              <a:ext uri="{FF2B5EF4-FFF2-40B4-BE49-F238E27FC236}">
                <a16:creationId xmlns:a16="http://schemas.microsoft.com/office/drawing/2014/main" id="{1C96C0FC-D25C-463F-9982-4EFE91DF7BA7}"/>
              </a:ext>
            </a:extLst>
          </p:cNvPr>
          <p:cNvCxnSpPr>
            <a:cxnSpLocks noChangeShapeType="1"/>
            <a:stCxn id="18441" idx="1"/>
          </p:cNvCxnSpPr>
          <p:nvPr/>
        </p:nvCxnSpPr>
        <p:spPr bwMode="auto">
          <a:xfrm flipH="1">
            <a:off x="4600135" y="3908885"/>
            <a:ext cx="3165805" cy="22800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3" name="TextBox 9">
            <a:extLst>
              <a:ext uri="{FF2B5EF4-FFF2-40B4-BE49-F238E27FC236}">
                <a16:creationId xmlns:a16="http://schemas.microsoft.com/office/drawing/2014/main" id="{0FAC0011-153D-42A4-A1BC-027A142D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375" y="4419600"/>
            <a:ext cx="3162300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n menelusuri list untuk mencari ujung list. start node tidak boleh digunakan menelusuri list. harus tetap menunjuk node pertama</a:t>
            </a:r>
          </a:p>
        </p:txBody>
      </p:sp>
      <p:cxnSp>
        <p:nvCxnSpPr>
          <p:cNvPr id="18444" name="Straight Arrow Connector 15">
            <a:extLst>
              <a:ext uri="{FF2B5EF4-FFF2-40B4-BE49-F238E27FC236}">
                <a16:creationId xmlns:a16="http://schemas.microsoft.com/office/drawing/2014/main" id="{F4203C29-2EBE-4760-B9D8-BCA384873378}"/>
              </a:ext>
            </a:extLst>
          </p:cNvPr>
          <p:cNvCxnSpPr>
            <a:cxnSpLocks noChangeShapeType="1"/>
            <a:stCxn id="18443" idx="1"/>
          </p:cNvCxnSpPr>
          <p:nvPr/>
        </p:nvCxnSpPr>
        <p:spPr bwMode="auto">
          <a:xfrm flipH="1" flipV="1">
            <a:off x="5182626" y="4506776"/>
            <a:ext cx="1826749" cy="38986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Box 9">
            <a:extLst>
              <a:ext uri="{FF2B5EF4-FFF2-40B4-BE49-F238E27FC236}">
                <a16:creationId xmlns:a16="http://schemas.microsoft.com/office/drawing/2014/main" id="{13CC0132-AFFA-4334-8B4A-02AC08173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197" y="5426301"/>
            <a:ext cx="1584325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>
                <a:latin typeface="Calibri (Body)"/>
              </a:rPr>
              <a:t>Menyambung node baru di akhir list</a:t>
            </a:r>
          </a:p>
        </p:txBody>
      </p:sp>
      <p:cxnSp>
        <p:nvCxnSpPr>
          <p:cNvPr id="18446" name="Straight Arrow Connector 21">
            <a:extLst>
              <a:ext uri="{FF2B5EF4-FFF2-40B4-BE49-F238E27FC236}">
                <a16:creationId xmlns:a16="http://schemas.microsoft.com/office/drawing/2014/main" id="{4AA6933C-9722-4F14-B732-5DC31B60D485}"/>
              </a:ext>
            </a:extLst>
          </p:cNvPr>
          <p:cNvCxnSpPr>
            <a:cxnSpLocks noChangeShapeType="1"/>
            <a:stCxn id="18445" idx="1"/>
          </p:cNvCxnSpPr>
          <p:nvPr/>
        </p:nvCxnSpPr>
        <p:spPr bwMode="auto">
          <a:xfrm flipH="1" flipV="1">
            <a:off x="3671668" y="5186637"/>
            <a:ext cx="1263529" cy="60875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329BEE-EB91-45EC-BAEB-5AE67521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8741"/>
              </p:ext>
            </p:extLst>
          </p:nvPr>
        </p:nvGraphicFramePr>
        <p:xfrm>
          <a:off x="1161415" y="2626317"/>
          <a:ext cx="551541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76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127639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955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insert_at_end(self, data):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new_node = Node(data)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if self.start_node is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self.start_node = new_node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 = self.start_node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n.ref is not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n= n.ref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n.ref = new_node;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C9B055FA-9300-4889-99BD-C698C79AC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3A356B-4333-4666-A811-7A097BE8D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altLang="en-US" sz="4400" b="1"/>
              <a:t>Menambah Node Baru </a:t>
            </a:r>
            <a:br>
              <a:rPr lang="id-ID" altLang="en-US" sz="4400" b="1"/>
            </a:br>
            <a:r>
              <a:rPr lang="en-ID" altLang="en-US" sz="4400" b="1"/>
              <a:t>di Akhir Linked List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EC34182-0563-4121-A6FE-C966ED9D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31" y="2027556"/>
            <a:ext cx="671353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2E05551-82D2-46DF-BAEB-B07F318B2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9009782-6436-4E0E-BC07-0AD2284E4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 b="1"/>
              <a:t>Mencetak Seluruh Isi List</a:t>
            </a:r>
          </a:p>
        </p:txBody>
      </p:sp>
      <p:sp>
        <p:nvSpPr>
          <p:cNvPr id="20485" name="TextBox 4">
            <a:extLst>
              <a:ext uri="{FF2B5EF4-FFF2-40B4-BE49-F238E27FC236}">
                <a16:creationId xmlns:a16="http://schemas.microsoft.com/office/drawing/2014/main" id="{720B0430-BDE5-44CE-9F89-1C2CF06E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2299122"/>
            <a:ext cx="1584325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Memeriksa apakah list kosong</a:t>
            </a:r>
          </a:p>
        </p:txBody>
      </p:sp>
      <p:cxnSp>
        <p:nvCxnSpPr>
          <p:cNvPr id="20486" name="Straight Arrow Connector 12">
            <a:extLst>
              <a:ext uri="{FF2B5EF4-FFF2-40B4-BE49-F238E27FC236}">
                <a16:creationId xmlns:a16="http://schemas.microsoft.com/office/drawing/2014/main" id="{8C736400-B3E6-4A48-95AB-3B0D7A3ADE3D}"/>
              </a:ext>
            </a:extLst>
          </p:cNvPr>
          <p:cNvCxnSpPr>
            <a:cxnSpLocks noChangeShapeType="1"/>
            <a:stCxn id="20485" idx="1"/>
          </p:cNvCxnSpPr>
          <p:nvPr/>
        </p:nvCxnSpPr>
        <p:spPr bwMode="auto">
          <a:xfrm flipH="1">
            <a:off x="5584875" y="2668216"/>
            <a:ext cx="1925588" cy="35430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7" name="TextBox 9">
            <a:extLst>
              <a:ext uri="{FF2B5EF4-FFF2-40B4-BE49-F238E27FC236}">
                <a16:creationId xmlns:a16="http://schemas.microsoft.com/office/drawing/2014/main" id="{BCCBBA56-7B98-4279-A6B9-B654905E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4" y="3792751"/>
            <a:ext cx="1584325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Membuat n yang juga menunjuk node pertama</a:t>
            </a:r>
          </a:p>
        </p:txBody>
      </p:sp>
      <p:cxnSp>
        <p:nvCxnSpPr>
          <p:cNvPr id="20488" name="Straight Arrow Connector 9">
            <a:extLst>
              <a:ext uri="{FF2B5EF4-FFF2-40B4-BE49-F238E27FC236}">
                <a16:creationId xmlns:a16="http://schemas.microsoft.com/office/drawing/2014/main" id="{3A6C9CAE-1814-476E-B956-01D8B9518B1F}"/>
              </a:ext>
            </a:extLst>
          </p:cNvPr>
          <p:cNvCxnSpPr>
            <a:cxnSpLocks noChangeShapeType="1"/>
            <a:stCxn id="20487" idx="1"/>
          </p:cNvCxnSpPr>
          <p:nvPr/>
        </p:nvCxnSpPr>
        <p:spPr bwMode="auto">
          <a:xfrm flipH="1" flipV="1">
            <a:off x="4943476" y="4162638"/>
            <a:ext cx="2566988" cy="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Box 9">
            <a:extLst>
              <a:ext uri="{FF2B5EF4-FFF2-40B4-BE49-F238E27FC236}">
                <a16:creationId xmlns:a16="http://schemas.microsoft.com/office/drawing/2014/main" id="{DA9684DE-7835-4B86-939D-DD9FD989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4724401"/>
            <a:ext cx="2050220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n menelusuri setiap node di list. mulai dari start node ke node2 selanjutnya</a:t>
            </a:r>
          </a:p>
        </p:txBody>
      </p:sp>
      <p:cxnSp>
        <p:nvCxnSpPr>
          <p:cNvPr id="20490" name="Straight Arrow Connector 15">
            <a:extLst>
              <a:ext uri="{FF2B5EF4-FFF2-40B4-BE49-F238E27FC236}">
                <a16:creationId xmlns:a16="http://schemas.microsoft.com/office/drawing/2014/main" id="{FFEBD1A9-0806-4A50-BDD3-4DEA2C1A2707}"/>
              </a:ext>
            </a:extLst>
          </p:cNvPr>
          <p:cNvCxnSpPr>
            <a:cxnSpLocks noChangeShapeType="1"/>
            <a:stCxn id="20489" idx="1"/>
          </p:cNvCxnSpPr>
          <p:nvPr/>
        </p:nvCxnSpPr>
        <p:spPr bwMode="auto">
          <a:xfrm flipH="1" flipV="1">
            <a:off x="4943476" y="4461680"/>
            <a:ext cx="2305049" cy="7397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TextBox 9">
            <a:extLst>
              <a:ext uri="{FF2B5EF4-FFF2-40B4-BE49-F238E27FC236}">
                <a16:creationId xmlns:a16="http://schemas.microsoft.com/office/drawing/2014/main" id="{29D7D24A-00CC-4CB5-8306-9DD932138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6" y="5416898"/>
            <a:ext cx="152880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Berpindah ke node selanjutnya</a:t>
            </a:r>
          </a:p>
        </p:txBody>
      </p:sp>
      <p:cxnSp>
        <p:nvCxnSpPr>
          <p:cNvPr id="20492" name="Straight Arrow Connector 21">
            <a:extLst>
              <a:ext uri="{FF2B5EF4-FFF2-40B4-BE49-F238E27FC236}">
                <a16:creationId xmlns:a16="http://schemas.microsoft.com/office/drawing/2014/main" id="{F72B4FFB-A3C9-4EE4-84BD-10489D624F38}"/>
              </a:ext>
            </a:extLst>
          </p:cNvPr>
          <p:cNvCxnSpPr>
            <a:cxnSpLocks noChangeShapeType="1"/>
            <a:stCxn id="20491" idx="1"/>
            <a:endCxn id="14" idx="2"/>
          </p:cNvCxnSpPr>
          <p:nvPr/>
        </p:nvCxnSpPr>
        <p:spPr bwMode="auto">
          <a:xfrm flipH="1" flipV="1">
            <a:off x="3919122" y="5186637"/>
            <a:ext cx="1024354" cy="49187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34444A1D-C174-4ACD-AF18-C26AC39A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0411FE-FF5E-4F1B-8726-DBF4F736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41856"/>
              </p:ext>
            </p:extLst>
          </p:nvPr>
        </p:nvGraphicFramePr>
        <p:xfrm>
          <a:off x="1161415" y="2626317"/>
          <a:ext cx="551541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76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127639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42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traverse_list(self):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self.start_node is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print("List has no element")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self.start_node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n is not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d-ID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print(n.item , " ")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 = n.ref</a:t>
                      </a:r>
                      <a:endParaRPr lang="en-ID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D92AFC9-7925-4222-AF3A-EA3B139D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D" altLang="en-US"/>
              <a:t>Menambah node baru di akhir linked list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F383C1D-3AF0-4E87-86B8-F322E4614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0"/>
              <a:t>4-</a:t>
            </a:r>
            <a:fld id="{7DCE3D4D-62AD-46A7-8F52-E1494E7DCC5F}" type="slidenum">
              <a:rPr lang="en-US" altLang="en-US" sz="1400" b="0"/>
              <a:pPr/>
              <a:t>26</a:t>
            </a:fld>
            <a:endParaRPr lang="en-US" altLang="en-US" sz="1400" b="0"/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F61F607B-6948-430D-81E3-0E22BEEC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6" y="1866166"/>
            <a:ext cx="1584325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Memasukkan node di index pertama</a:t>
            </a:r>
          </a:p>
        </p:txBody>
      </p:sp>
      <p:cxnSp>
        <p:nvCxnSpPr>
          <p:cNvPr id="21510" name="Straight Arrow Connector 12">
            <a:extLst>
              <a:ext uri="{FF2B5EF4-FFF2-40B4-BE49-F238E27FC236}">
                <a16:creationId xmlns:a16="http://schemas.microsoft.com/office/drawing/2014/main" id="{5BD6846A-5052-4A12-AF6D-17AACB4453E1}"/>
              </a:ext>
            </a:extLst>
          </p:cNvPr>
          <p:cNvCxnSpPr>
            <a:cxnSpLocks noChangeShapeType="1"/>
            <a:stCxn id="21509" idx="1"/>
          </p:cNvCxnSpPr>
          <p:nvPr/>
        </p:nvCxnSpPr>
        <p:spPr bwMode="auto">
          <a:xfrm flipH="1">
            <a:off x="4740812" y="2235260"/>
            <a:ext cx="2812514" cy="39427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1" name="TextBox 9">
            <a:extLst>
              <a:ext uri="{FF2B5EF4-FFF2-40B4-BE49-F238E27FC236}">
                <a16:creationId xmlns:a16="http://schemas.microsoft.com/office/drawing/2014/main" id="{8F549377-44EC-46CD-9C35-5AE09A1D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343" y="2432397"/>
            <a:ext cx="1584325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Jika node diinsertkan di index yang lebih dari 1</a:t>
            </a:r>
          </a:p>
        </p:txBody>
      </p:sp>
      <p:cxnSp>
        <p:nvCxnSpPr>
          <p:cNvPr id="21512" name="Straight Arrow Connector 7">
            <a:extLst>
              <a:ext uri="{FF2B5EF4-FFF2-40B4-BE49-F238E27FC236}">
                <a16:creationId xmlns:a16="http://schemas.microsoft.com/office/drawing/2014/main" id="{36094BB9-B050-4939-B3D6-26E589E7065A}"/>
              </a:ext>
            </a:extLst>
          </p:cNvPr>
          <p:cNvCxnSpPr>
            <a:cxnSpLocks noChangeShapeType="1"/>
            <a:stCxn id="21511" idx="1"/>
          </p:cNvCxnSpPr>
          <p:nvPr/>
        </p:nvCxnSpPr>
        <p:spPr bwMode="auto">
          <a:xfrm flipH="1">
            <a:off x="6246055" y="2909441"/>
            <a:ext cx="2932288" cy="76914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3" name="TextBox 9">
            <a:extLst>
              <a:ext uri="{FF2B5EF4-FFF2-40B4-BE49-F238E27FC236}">
                <a16:creationId xmlns:a16="http://schemas.microsoft.com/office/drawing/2014/main" id="{32C83847-C8B1-4072-BB24-C3415C3F3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464" y="3803651"/>
            <a:ext cx="1584325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Membuat n yang juga menunjuk node pertama</a:t>
            </a:r>
          </a:p>
        </p:txBody>
      </p:sp>
      <p:cxnSp>
        <p:nvCxnSpPr>
          <p:cNvPr id="21514" name="Straight Arrow Connector 9">
            <a:extLst>
              <a:ext uri="{FF2B5EF4-FFF2-40B4-BE49-F238E27FC236}">
                <a16:creationId xmlns:a16="http://schemas.microsoft.com/office/drawing/2014/main" id="{76E2B24D-0C05-458D-9006-73665949633D}"/>
              </a:ext>
            </a:extLst>
          </p:cNvPr>
          <p:cNvCxnSpPr>
            <a:cxnSpLocks noChangeShapeType="1"/>
            <a:stCxn id="21513" idx="1"/>
          </p:cNvCxnSpPr>
          <p:nvPr/>
        </p:nvCxnSpPr>
        <p:spPr bwMode="auto">
          <a:xfrm flipH="1" flipV="1">
            <a:off x="3390314" y="4072111"/>
            <a:ext cx="4755150" cy="10142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5" name="TextBox 9">
            <a:extLst>
              <a:ext uri="{FF2B5EF4-FFF2-40B4-BE49-F238E27FC236}">
                <a16:creationId xmlns:a16="http://schemas.microsoft.com/office/drawing/2014/main" id="{02A9D93C-8E71-4C94-8FA6-6C1E74782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297" y="4719984"/>
            <a:ext cx="316230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n menelusuri list untuk mencari posisi index</a:t>
            </a:r>
          </a:p>
        </p:txBody>
      </p:sp>
      <p:cxnSp>
        <p:nvCxnSpPr>
          <p:cNvPr id="21516" name="Straight Arrow Connector 15">
            <a:extLst>
              <a:ext uri="{FF2B5EF4-FFF2-40B4-BE49-F238E27FC236}">
                <a16:creationId xmlns:a16="http://schemas.microsoft.com/office/drawing/2014/main" id="{71CEC82C-9DF6-4D54-8B04-23C98ABCBCA1}"/>
              </a:ext>
            </a:extLst>
          </p:cNvPr>
          <p:cNvCxnSpPr>
            <a:cxnSpLocks noChangeShapeType="1"/>
            <a:stCxn id="21515" idx="1"/>
          </p:cNvCxnSpPr>
          <p:nvPr/>
        </p:nvCxnSpPr>
        <p:spPr bwMode="auto">
          <a:xfrm flipH="1" flipV="1">
            <a:off x="3024554" y="4306598"/>
            <a:ext cx="4679743" cy="675324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Box 9">
            <a:extLst>
              <a:ext uri="{FF2B5EF4-FFF2-40B4-BE49-F238E27FC236}">
                <a16:creationId xmlns:a16="http://schemas.microsoft.com/office/drawing/2014/main" id="{02C42D72-D742-4316-A66A-367A2EB4E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107" y="5571634"/>
            <a:ext cx="15843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D" altLang="en-US" sz="1400"/>
              <a:t>Menyisipkan node di index</a:t>
            </a:r>
          </a:p>
        </p:txBody>
      </p:sp>
      <p:cxnSp>
        <p:nvCxnSpPr>
          <p:cNvPr id="21518" name="Straight Arrow Connector 21">
            <a:extLst>
              <a:ext uri="{FF2B5EF4-FFF2-40B4-BE49-F238E27FC236}">
                <a16:creationId xmlns:a16="http://schemas.microsoft.com/office/drawing/2014/main" id="{697271FB-532E-409D-978B-493EE9B7106D}"/>
              </a:ext>
            </a:extLst>
          </p:cNvPr>
          <p:cNvCxnSpPr>
            <a:cxnSpLocks noChangeShapeType="1"/>
            <a:stCxn id="21517" idx="1"/>
          </p:cNvCxnSpPr>
          <p:nvPr/>
        </p:nvCxnSpPr>
        <p:spPr bwMode="auto">
          <a:xfrm flipH="1" flipV="1">
            <a:off x="4614203" y="5528367"/>
            <a:ext cx="3220904" cy="305205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17A6DE0-ECB5-4D5B-AD1D-670F3E88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D84020-780A-49B4-B231-D6120BD66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43886"/>
              </p:ext>
            </p:extLst>
          </p:nvPr>
        </p:nvGraphicFramePr>
        <p:xfrm>
          <a:off x="1129640" y="1957388"/>
          <a:ext cx="6118883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205">
                  <a:extLst>
                    <a:ext uri="{9D8B030D-6E8A-4147-A177-3AD203B41FA5}">
                      <a16:colId xmlns:a16="http://schemas.microsoft.com/office/drawing/2014/main" val="959058876"/>
                    </a:ext>
                  </a:extLst>
                </a:gridCol>
                <a:gridCol w="5688678">
                  <a:extLst>
                    <a:ext uri="{9D8B030D-6E8A-4147-A177-3AD203B41FA5}">
                      <a16:colId xmlns:a16="http://schemas.microsoft.com/office/drawing/2014/main" val="576441737"/>
                    </a:ext>
                  </a:extLst>
                </a:gridCol>
              </a:tblGrid>
              <a:tr h="1424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 insert_at_index (self, index, data):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index == 1: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new_node = Node(data)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new_node.ref = self.start_node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self.start_node = new_node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 = 1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 = self.start_node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i &lt; index-1 and n is not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d-ID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n.ref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i+1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if n is None: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print("Index out of bound")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 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new_node = Node(data)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new_node.ref = n.ref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None/>
                      </a:pP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n.ref = new_node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0517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body" idx="1"/>
          </p:nvPr>
        </p:nvSpPr>
        <p:spPr>
          <a:xfrm>
            <a:off x="1097280" y="1825624"/>
            <a:ext cx="10058400" cy="446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 sz="2400"/>
              <a:t>Buatlah sebuah list kosong (kode kelas linkedlist bisa dilihat di drive)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9 menggunakan operasi tambah di awal.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2 menggunakan operasi tambah di awal.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6 menggunakan operasi tambah di akhir.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11 menggunakan operasi tambah di akhir.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2 di indeks </a:t>
            </a:r>
            <a:r>
              <a:rPr lang="id-ID" sz="2400"/>
              <a:t>pertama</a:t>
            </a:r>
            <a:r>
              <a:rPr lang="en-ID" sz="2400"/>
              <a:t>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Masukkan data 12 di indeks 4. Gambarkan isi list saat ini</a:t>
            </a:r>
          </a:p>
          <a:p>
            <a:pPr marL="365125" lvl="0" indent="-3651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ts val="2800"/>
              <a:buFont typeface="+mj-lt"/>
              <a:buAutoNum type="arabicPeriod"/>
            </a:pPr>
            <a:r>
              <a:rPr lang="en-ID" sz="2400"/>
              <a:t>Cetaklah isi list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F63DC1A-F787-4B51-8B7C-10DE2FC8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1E9048-28CE-47A6-8416-64106DF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Latihan</a:t>
            </a:r>
            <a:endParaRPr lang="en-ID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656-7E02-4660-97F2-F0569972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610" y="1393371"/>
            <a:ext cx="6507259" cy="2926080"/>
          </a:xfrm>
        </p:spPr>
        <p:txBody>
          <a:bodyPr>
            <a:normAutofit/>
          </a:bodyPr>
          <a:lstStyle/>
          <a:p>
            <a:pPr algn="ctr"/>
            <a:r>
              <a:rPr lang="id-ID" sz="8800" b="1">
                <a:solidFill>
                  <a:srgbClr val="2683C6"/>
                </a:solidFill>
              </a:rPr>
              <a:t>Terima Kasih!</a:t>
            </a:r>
            <a:endParaRPr lang="en-ID" sz="8800" b="1">
              <a:solidFill>
                <a:srgbClr val="2683C6"/>
              </a:solidFill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F51235A5-3358-46B8-AFB4-F32AB054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12" y="1530531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AEA-32C1-4BA7-98C3-CA8EB22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Preview – </a:t>
            </a:r>
            <a:r>
              <a:rPr lang="id-ID"/>
              <a:t>Array</a:t>
            </a:r>
            <a:endParaRPr lang="en-ID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640B2AE-306A-41F9-990E-71F5DF7A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pic>
        <p:nvPicPr>
          <p:cNvPr id="10" name="Google Shape;92;p2">
            <a:extLst>
              <a:ext uri="{FF2B5EF4-FFF2-40B4-BE49-F238E27FC236}">
                <a16:creationId xmlns:a16="http://schemas.microsoft.com/office/drawing/2014/main" id="{FFF679B8-9FB0-4B36-8691-378624585B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896" y="1931228"/>
            <a:ext cx="9585168" cy="2049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2AEA-32C1-4BA7-98C3-CA8EB228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Preview – </a:t>
            </a:r>
            <a:r>
              <a:rPr lang="id-ID"/>
              <a:t>Array</a:t>
            </a:r>
            <a:endParaRPr lang="en-ID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640B2AE-306A-41F9-990E-71F5DF7A5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pic>
        <p:nvPicPr>
          <p:cNvPr id="10" name="Google Shape;92;p2">
            <a:extLst>
              <a:ext uri="{FF2B5EF4-FFF2-40B4-BE49-F238E27FC236}">
                <a16:creationId xmlns:a16="http://schemas.microsoft.com/office/drawing/2014/main" id="{FFF679B8-9FB0-4B36-8691-378624585B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896" y="1931228"/>
            <a:ext cx="9585168" cy="2049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91;p2">
            <a:extLst>
              <a:ext uri="{FF2B5EF4-FFF2-40B4-BE49-F238E27FC236}">
                <a16:creationId xmlns:a16="http://schemas.microsoft.com/office/drawing/2014/main" id="{AE565772-90B0-4242-A758-CB533CB3D665}"/>
              </a:ext>
            </a:extLst>
          </p:cNvPr>
          <p:cNvSpPr txBox="1">
            <a:spLocks/>
          </p:cNvSpPr>
          <p:nvPr/>
        </p:nvSpPr>
        <p:spPr>
          <a:xfrm>
            <a:off x="1303416" y="4113701"/>
            <a:ext cx="10058400" cy="2013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  <a:buChar char="•"/>
            </a:pPr>
            <a:r>
              <a:rPr lang="en-ID" sz="2400"/>
              <a:t>Sebuah </a:t>
            </a:r>
            <a:r>
              <a:rPr lang="en-ID" sz="2400">
                <a:solidFill>
                  <a:srgbClr val="2683C6"/>
                </a:solidFill>
              </a:rPr>
              <a:t>variabel</a:t>
            </a:r>
            <a:r>
              <a:rPr lang="en-ID" sz="2400"/>
              <a:t> yang bisa </a:t>
            </a:r>
            <a:r>
              <a:rPr lang="en-ID" sz="2400">
                <a:solidFill>
                  <a:srgbClr val="2683C6"/>
                </a:solidFill>
              </a:rPr>
              <a:t>menyimpan banyak data</a:t>
            </a:r>
            <a:r>
              <a:rPr lang="en-ID" sz="2400"/>
              <a:t>.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  <a:buChar char="•"/>
            </a:pPr>
            <a:r>
              <a:rPr lang="en-ID" sz="2400"/>
              <a:t>Data yang disimpan </a:t>
            </a:r>
            <a:r>
              <a:rPr lang="en-ID" sz="2400">
                <a:solidFill>
                  <a:srgbClr val="2683C6"/>
                </a:solidFill>
              </a:rPr>
              <a:t>tipenya sejenis</a:t>
            </a:r>
            <a:r>
              <a:rPr lang="en-ID" sz="2400"/>
              <a:t>.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 pitchFamily="34" charset="0"/>
              <a:buChar char="•"/>
            </a:pPr>
            <a:r>
              <a:rPr lang="en-ID" sz="2400"/>
              <a:t>Setiap data diidentifikasi dari </a:t>
            </a:r>
            <a:r>
              <a:rPr lang="en-ID" sz="2400">
                <a:solidFill>
                  <a:srgbClr val="2683C6"/>
                </a:solidFill>
              </a:rPr>
              <a:t>indeks</a:t>
            </a:r>
            <a:r>
              <a:rPr lang="en-ID" sz="2400"/>
              <a:t> : A[0], A[1], …, A[n - 1]. Ada bahasa yang memulai indeksnya dari 0 ada yang mulai dari 1.</a:t>
            </a:r>
          </a:p>
        </p:txBody>
      </p:sp>
    </p:spTree>
    <p:extLst>
      <p:ext uri="{BB962C8B-B14F-4D97-AF65-F5344CB8AC3E}">
        <p14:creationId xmlns:p14="http://schemas.microsoft.com/office/powerpoint/2010/main" val="24065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5F8ECD6-C2B0-44BE-BF8A-E66D34370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b="1"/>
              <a:t>Preview – </a:t>
            </a:r>
            <a:r>
              <a:rPr lang="id-ID"/>
              <a:t>Array</a:t>
            </a:r>
            <a:endParaRPr lang="en-ID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BA379D4-7705-4E86-8563-F35FEB145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 sz="2400"/>
              <a:t>Pada saat menggunakan array, perlu ditentukan </a:t>
            </a:r>
            <a:r>
              <a:rPr lang="en-ID" sz="2400">
                <a:solidFill>
                  <a:srgbClr val="2683C6"/>
                </a:solidFill>
              </a:rPr>
              <a:t>banyaknya anggota array </a:t>
            </a:r>
            <a:r>
              <a:rPr lang="en-ID" sz="2400"/>
              <a:t>atau </a:t>
            </a:r>
            <a:r>
              <a:rPr lang="en-ID" sz="2400">
                <a:solidFill>
                  <a:srgbClr val="2683C6"/>
                </a:solidFill>
              </a:rPr>
              <a:t>elemen array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 sz="2400"/>
              <a:t>Di memori, elemen elemen array disimpan di </a:t>
            </a:r>
            <a:r>
              <a:rPr lang="en-ID" sz="2400">
                <a:solidFill>
                  <a:srgbClr val="2683C6"/>
                </a:solidFill>
              </a:rPr>
              <a:t>alamat memory yang secara fisik berurutan</a:t>
            </a:r>
            <a:r>
              <a:rPr lang="en-ID" sz="2400"/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 sz="2400"/>
              <a:t>Pengakses elemen array membutuhkan </a:t>
            </a:r>
            <a:r>
              <a:rPr lang="en-ID" sz="2400">
                <a:solidFill>
                  <a:srgbClr val="2683C6"/>
                </a:solidFill>
              </a:rPr>
              <a:t>waktu yang sama cepat</a:t>
            </a:r>
            <a:r>
              <a:rPr lang="en-ID" sz="2400"/>
              <a:t>. Waktu untuk mengakses A[0] sama cepat dengan mengakses A[1000]</a:t>
            </a:r>
          </a:p>
          <a:p>
            <a:pPr marL="365125" indent="-365125" eaLnBrk="1" hangingPunct="1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ID" altLang="en-US" sz="24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201B532-C183-4172-B9A8-C6A4E456B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59D5A8-DBE2-4E85-8C19-6E2C0A2C4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Preview – </a:t>
            </a:r>
            <a:r>
              <a:rPr lang="id-ID"/>
              <a:t>Array</a:t>
            </a:r>
            <a:endParaRPr lang="en-ID" altLang="en-US"/>
          </a:p>
        </p:txBody>
      </p:sp>
      <p:pic>
        <p:nvPicPr>
          <p:cNvPr id="6147" name="Content Placeholder 5">
            <a:extLst>
              <a:ext uri="{FF2B5EF4-FFF2-40B4-BE49-F238E27FC236}">
                <a16:creationId xmlns:a16="http://schemas.microsoft.com/office/drawing/2014/main" id="{A8163A19-4F05-46CA-BEF7-AAD5020848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0280" y="2091532"/>
            <a:ext cx="7772400" cy="4070350"/>
          </a:xfr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D698514-EAC2-411C-914E-F7230864E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C8B3E-DCE3-4BE6-9DB3-581D81DA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Array - </a:t>
            </a:r>
            <a:r>
              <a:rPr lang="id-ID"/>
              <a:t>NumPy</a:t>
            </a:r>
            <a:endParaRPr lang="en-ID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CC6B11-800D-4017-9787-5FCA477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E5EAD1D-5154-4966-8275-1CE25A408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716" y="1820056"/>
            <a:ext cx="9986963" cy="42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nl-NL" sz="2400"/>
              <a:t>List cocok digunakan untuk menyimpan data dimensi satu yang kecil.</a:t>
            </a:r>
            <a:endParaRPr lang="en-US" altLang="nl-NL" sz="240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A3D7D70-4A27-4548-8F5D-5E3DD2AD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4193175"/>
            <a:ext cx="10058399" cy="209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id-ID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Tetapi tidak bisa digunakan secara langsung dengan operator aritmatika </a:t>
            </a:r>
            <a:r>
              <a:rPr lang="en-US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(+, -, *, /, …)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id-ID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Membutuhkan array yang efisien dengan aritmatik dan multidimensi.</a:t>
            </a:r>
            <a:endParaRPr lang="en-US" altLang="nl-NL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nl-NL" sz="24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id-ID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Mirip dengan </a:t>
            </a:r>
            <a:r>
              <a:rPr lang="en-US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lists, </a:t>
            </a:r>
            <a:r>
              <a:rPr lang="id-ID" altLang="nl-NL"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tetapi lebih baik untuk handle array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nl-NL" sz="2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1D9E923-A9CD-4956-A084-10D7DA6B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16" y="2251000"/>
            <a:ext cx="4248150" cy="18653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a = [1,3,5,7,9]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print(a[2:4])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[5, 7]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b = [[1, 3, 5, 7, 9], [2, 4, 6, 8, 10]]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print(b[0])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[1, 3, 5, 7, 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print(b[1][2:4])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[6, 8] 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AEF0F12-557A-40F7-A726-3A33D4CA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942" y="5496511"/>
            <a:ext cx="2952750" cy="3206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import numpy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699C0C5-E725-47CC-A34D-FAEB37C0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692" y="2318336"/>
            <a:ext cx="3405188" cy="12001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a = [1,3,5,7,9]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b = [3,5,6,7,9]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c = a + b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&gt;&gt;&gt; print </a:t>
            </a:r>
            <a:r>
              <a:rPr lang="id-ID" altLang="nl-NL" sz="1200">
                <a:latin typeface="Courier New" panose="02070309020205020404" pitchFamily="49" charset="0"/>
              </a:rPr>
              <a:t>(</a:t>
            </a:r>
            <a:r>
              <a:rPr lang="nl-NL" altLang="nl-NL" sz="1200">
                <a:latin typeface="Courier New" panose="02070309020205020404" pitchFamily="49" charset="0"/>
              </a:rPr>
              <a:t>c</a:t>
            </a:r>
            <a:r>
              <a:rPr lang="id-ID" altLang="nl-NL" sz="1200">
                <a:latin typeface="Courier New" panose="02070309020205020404" pitchFamily="49" charset="0"/>
              </a:rPr>
              <a:t>)</a:t>
            </a:r>
            <a:endParaRPr lang="nl-NL" altLang="nl-NL" sz="120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nl-NL" altLang="nl-NL" sz="1200">
                <a:latin typeface="Courier New" panose="02070309020205020404" pitchFamily="49" charset="0"/>
              </a:rPr>
              <a:t>[1, 3, 5, 7, 9, 3, 5, 6, 7, 9] </a:t>
            </a:r>
          </a:p>
        </p:txBody>
      </p:sp>
    </p:spTree>
    <p:extLst>
      <p:ext uri="{BB962C8B-B14F-4D97-AF65-F5344CB8AC3E}">
        <p14:creationId xmlns:p14="http://schemas.microsoft.com/office/powerpoint/2010/main" val="1703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C8B3E-DCE3-4BE6-9DB3-581D81DA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Array - </a:t>
            </a:r>
            <a:r>
              <a:rPr lang="id-ID"/>
              <a:t>NumPy</a:t>
            </a:r>
            <a:endParaRPr lang="en-ID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CC6B11-800D-4017-9787-5FCA477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0CB3A51-979B-4047-BD20-B4B2D1FC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06594"/>
            <a:ext cx="8064500" cy="421807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l = [[1, 2, 3], [3, 6, 9], [2, 4, 6]]  # create a list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a = numpy.array(l)  # convert a list to an array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&gt;&gt;&gt;print(a)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[[1 2 3]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[3 6 9]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[2 4 6]]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a.shape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(3, 3)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print(a.dtype)  # get type of an array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int64 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400">
                <a:latin typeface="Courier New" panose="02070309020205020404" pitchFamily="49" charset="0"/>
              </a:rPr>
              <a:t># or directly as matrix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M = array([[1, 2], [3, 4]])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400">
                <a:latin typeface="Courier New" panose="02070309020205020404" pitchFamily="49" charset="0"/>
              </a:rPr>
              <a:t>&gt;&gt;&gt; M.shape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400">
                <a:latin typeface="Courier New" panose="02070309020205020404" pitchFamily="49" charset="0"/>
              </a:rPr>
              <a:t>(2,2)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400">
                <a:latin typeface="Courier New" panose="02070309020205020404" pitchFamily="49" charset="0"/>
              </a:rPr>
              <a:t>&gt;&gt;&gt; M.dtype</a:t>
            </a:r>
          </a:p>
          <a:p>
            <a:pPr eaLnBrk="1" hangingPunct="1">
              <a:lnSpc>
                <a:spcPct val="120000"/>
              </a:lnSpc>
            </a:pPr>
            <a:r>
              <a:rPr lang="nl-NL" altLang="nl-NL" sz="1400">
                <a:latin typeface="Courier New" panose="02070309020205020404" pitchFamily="49" charset="0"/>
              </a:rPr>
              <a:t>dtype('int64')</a:t>
            </a:r>
          </a:p>
        </p:txBody>
      </p:sp>
    </p:spTree>
    <p:extLst>
      <p:ext uri="{BB962C8B-B14F-4D97-AF65-F5344CB8AC3E}">
        <p14:creationId xmlns:p14="http://schemas.microsoft.com/office/powerpoint/2010/main" val="28688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7C8B3E-DCE3-4BE6-9DB3-581D81DA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/>
              <a:t>Array - </a:t>
            </a:r>
            <a:r>
              <a:rPr lang="id-ID"/>
              <a:t>NumPy</a:t>
            </a:r>
            <a:endParaRPr lang="en-ID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CC6B11-800D-4017-9787-5FCA47766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006" y="286603"/>
            <a:ext cx="1317674" cy="131767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253F534-DA56-44AD-9655-06F4EFF3C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07" y="2437683"/>
            <a:ext cx="8018585" cy="3183949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[[1 2 3]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[3 6 9]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 [2 4 6]]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print(a[0])  # this is just like a list of lists </a:t>
            </a:r>
          </a:p>
          <a:p>
            <a:pPr eaLnBrk="1" hangingPunct="1">
              <a:lnSpc>
                <a:spcPct val="120000"/>
              </a:lnSpc>
            </a:pPr>
            <a:r>
              <a:rPr lang="id-ID" altLang="nl-NL" sz="14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print(a[1, 2])  # arrays can be given comma separated indices </a:t>
            </a:r>
          </a:p>
          <a:p>
            <a:pPr eaLnBrk="1" hangingPunct="1">
              <a:lnSpc>
                <a:spcPct val="120000"/>
              </a:lnSpc>
            </a:pPr>
            <a:r>
              <a:rPr lang="id-ID" altLang="nl-NL" sz="14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print(a[1, 1:3])  # and slices </a:t>
            </a:r>
          </a:p>
          <a:p>
            <a:pPr eaLnBrk="1" hangingPunct="1">
              <a:lnSpc>
                <a:spcPct val="120000"/>
              </a:lnSpc>
            </a:pPr>
            <a:r>
              <a:rPr lang="id-ID" altLang="nl-NL" sz="14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nl-NL" sz="1400">
                <a:latin typeface="Courier New" panose="02070309020205020404" pitchFamily="49" charset="0"/>
              </a:rPr>
              <a:t>&gt;&gt;&gt; print(a[:,1]) </a:t>
            </a:r>
          </a:p>
          <a:p>
            <a:pPr eaLnBrk="1" hangingPunct="1">
              <a:lnSpc>
                <a:spcPct val="120000"/>
              </a:lnSpc>
            </a:pPr>
            <a:r>
              <a:rPr lang="id-ID" altLang="nl-NL" sz="140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nl-NL" sz="1400">
                <a:latin typeface="Courier New" panose="02070309020205020404" pitchFamily="49" charset="0"/>
              </a:rPr>
              <a:t> </a:t>
            </a:r>
            <a:endParaRPr lang="nl-NL" altLang="nl-NL" sz="1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2421</TotalTime>
  <Words>1670</Words>
  <Application>Microsoft Office PowerPoint</Application>
  <PresentationFormat>Widescreen</PresentationFormat>
  <Paragraphs>269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 (Body)</vt:lpstr>
      <vt:lpstr>Arial</vt:lpstr>
      <vt:lpstr>Calibri</vt:lpstr>
      <vt:lpstr>Calibri Light</vt:lpstr>
      <vt:lpstr>Courier New</vt:lpstr>
      <vt:lpstr>Times</vt:lpstr>
      <vt:lpstr>Times New Roman</vt:lpstr>
      <vt:lpstr>Retrospect</vt:lpstr>
      <vt:lpstr>Struktur Data Linked List</vt:lpstr>
      <vt:lpstr>Important Links</vt:lpstr>
      <vt:lpstr>Preview – Array</vt:lpstr>
      <vt:lpstr>Preview – Array</vt:lpstr>
      <vt:lpstr>Preview – Array</vt:lpstr>
      <vt:lpstr>Preview – Array</vt:lpstr>
      <vt:lpstr>Array - NumPy</vt:lpstr>
      <vt:lpstr>Array - NumPy</vt:lpstr>
      <vt:lpstr>Array - NumPy</vt:lpstr>
      <vt:lpstr>Array - NumPy</vt:lpstr>
      <vt:lpstr>Keterbatasan Array</vt:lpstr>
      <vt:lpstr>Linked List</vt:lpstr>
      <vt:lpstr>Array vs. Linked List</vt:lpstr>
      <vt:lpstr>Kelebihan Linked Lists</vt:lpstr>
      <vt:lpstr>Node</vt:lpstr>
      <vt:lpstr>PowerPoint Presentation</vt:lpstr>
      <vt:lpstr>Single Linked List</vt:lpstr>
      <vt:lpstr>Single Linked List</vt:lpstr>
      <vt:lpstr>Node</vt:lpstr>
      <vt:lpstr>Operasi pada linked list</vt:lpstr>
      <vt:lpstr>Menambah Node Baru  di Awal Linked List</vt:lpstr>
      <vt:lpstr>Menambah Node Baru  di Awal Linked List</vt:lpstr>
      <vt:lpstr>Menambah Node Baru  di Akhir Linked List</vt:lpstr>
      <vt:lpstr>Menambah Node Baru  di Akhir Linked List</vt:lpstr>
      <vt:lpstr>Mencetak Seluruh Isi List</vt:lpstr>
      <vt:lpstr>Menambah node baru di akhir linked list</vt:lpstr>
      <vt:lpstr>Latihan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 dan Deret 2</dc:title>
  <dc:creator>Muhammad Ariful Furqon S.Pd., M.Kom.</dc:creator>
  <cp:lastModifiedBy>Muhammad Ariful Furqon S.Pd., M.Kom.</cp:lastModifiedBy>
  <cp:revision>166</cp:revision>
  <dcterms:created xsi:type="dcterms:W3CDTF">2021-03-05T07:57:28Z</dcterms:created>
  <dcterms:modified xsi:type="dcterms:W3CDTF">2021-03-29T00:52:27Z</dcterms:modified>
</cp:coreProperties>
</file>