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437" r:id="rId3"/>
    <p:sldId id="299" r:id="rId4"/>
    <p:sldId id="426" r:id="rId5"/>
    <p:sldId id="258" r:id="rId6"/>
    <p:sldId id="261" r:id="rId7"/>
    <p:sldId id="270" r:id="rId8"/>
    <p:sldId id="418" r:id="rId9"/>
    <p:sldId id="420" r:id="rId10"/>
    <p:sldId id="423" r:id="rId11"/>
    <p:sldId id="410" r:id="rId12"/>
    <p:sldId id="432" r:id="rId13"/>
    <p:sldId id="424" r:id="rId14"/>
    <p:sldId id="433" r:id="rId15"/>
    <p:sldId id="412" r:id="rId16"/>
    <p:sldId id="427" r:id="rId17"/>
    <p:sldId id="434" r:id="rId18"/>
    <p:sldId id="435" r:id="rId19"/>
    <p:sldId id="430" r:id="rId20"/>
    <p:sldId id="436" r:id="rId21"/>
    <p:sldId id="268" r:id="rId22"/>
    <p:sldId id="42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404040"/>
    <a:srgbClr val="63A537"/>
    <a:srgbClr val="BD582C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20EC-C8A6-4962-93C1-A8007FFF4338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6C9BB-D1F9-4211-ADF4-322051CB7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58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E3BABB5-3BC6-45F6-8B0B-A8DDAC10AF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CA1D0DE-CD68-43C3-91D0-5CE470235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1766055-4A65-4049-993D-2A6F16E39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98AF31-562F-47B0-BCFC-60E889440EF6}" type="slidenum">
              <a:rPr lang="en-US" altLang="en-US" sz="13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1220C5BA-F187-4A9F-AFD6-72699C35C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A4CD0D28-1D0C-4ED5-AEEC-868B4A276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0FB5256-C67E-4689-A8F9-7E21F2341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763147-0E7D-49E9-8BCE-318067D6C45D}" type="slidenum">
              <a:rPr lang="en-US" altLang="en-US" sz="13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4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2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52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4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76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0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2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51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7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98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8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923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9B6266-EC51-4882-BC01-3AB2D4CF0544}" type="datetimeFigureOut">
              <a:rPr lang="en-ID" smtClean="0"/>
              <a:t>07/04/2021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ej.id/SD07tuga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ej.id/SD07code" TargetMode="External"/><Relationship Id="rId2" Type="http://schemas.openxmlformats.org/officeDocument/2006/relationships/hyperlink" Target="https://unej.id/SD07mater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unej.id/zoomSD" TargetMode="External"/><Relationship Id="rId4" Type="http://schemas.openxmlformats.org/officeDocument/2006/relationships/hyperlink" Target="https://unej.id/SD07tug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656-7E02-4660-97F2-F0569972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1895622"/>
            <a:ext cx="7319175" cy="2214958"/>
          </a:xfrm>
        </p:spPr>
        <p:txBody>
          <a:bodyPr>
            <a:normAutofit/>
          </a:bodyPr>
          <a:lstStyle/>
          <a:p>
            <a:r>
              <a:rPr lang="id-ID" sz="3600" b="1" u="sng"/>
              <a:t>Struktur Data</a:t>
            </a:r>
            <a:br>
              <a:rPr lang="id-ID" sz="5400" b="1"/>
            </a:br>
            <a:r>
              <a:rPr lang="id-ID" b="1"/>
              <a:t>Linked List</a:t>
            </a:r>
            <a:endParaRPr lang="en-ID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78282-4CB8-451D-8B39-401F6C203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81" y="4469688"/>
            <a:ext cx="7321946" cy="1143000"/>
          </a:xfrm>
        </p:spPr>
        <p:txBody>
          <a:bodyPr>
            <a:normAutofit/>
          </a:bodyPr>
          <a:lstStyle/>
          <a:p>
            <a:r>
              <a:rPr lang="id-ID" sz="1500"/>
              <a:t>Muhammad ‘ariful furqon s.pd., m.kom.</a:t>
            </a:r>
          </a:p>
          <a:p>
            <a:r>
              <a:rPr lang="id-ID" sz="1500"/>
              <a:t>Fakultas ilmu komputer</a:t>
            </a:r>
          </a:p>
          <a:p>
            <a:r>
              <a:rPr lang="id-ID" sz="1500"/>
              <a:t>Universitas jember</a:t>
            </a:r>
            <a:endParaRPr lang="en-ID" sz="15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CEB500D-BCF0-41F7-A49D-B28B439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81" y="166109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67CE23-24ED-4C2C-9619-BAD9AD55A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24389"/>
              </p:ext>
            </p:extLst>
          </p:nvPr>
        </p:nvGraphicFramePr>
        <p:xfrm>
          <a:off x="1519311" y="2333309"/>
          <a:ext cx="6189955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01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754754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insert_after_item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n =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(n.ref)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n.item == x: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n = n.ref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"item not in the list"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new_node = Node(data)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new_node.ref = n.ref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n.ref = new_node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  <p:sp>
        <p:nvSpPr>
          <p:cNvPr id="10242" name="Title 1">
            <a:extLst>
              <a:ext uri="{FF2B5EF4-FFF2-40B4-BE49-F238E27FC236}">
                <a16:creationId xmlns:a16="http://schemas.microsoft.com/office/drawing/2014/main" id="{E7E9F989-DC91-4F1C-8F11-D50F2B72D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Menyisipkan Node </a:t>
            </a:r>
            <a:br>
              <a:rPr lang="id-ID" altLang="en-US" b="1"/>
            </a:br>
            <a:r>
              <a:rPr lang="en-ID" altLang="en-US" b="1"/>
              <a:t>Setelah Node Tertentu</a:t>
            </a:r>
            <a:endParaRPr lang="en-ID" altLang="en-US"/>
          </a:p>
        </p:txBody>
      </p:sp>
      <p:sp>
        <p:nvSpPr>
          <p:cNvPr id="10245" name="TextBox 4">
            <a:extLst>
              <a:ext uri="{FF2B5EF4-FFF2-40B4-BE49-F238E27FC236}">
                <a16:creationId xmlns:a16="http://schemas.microsoft.com/office/drawing/2014/main" id="{0899116B-9BAF-472A-AA6F-7D4C47FF8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079" y="2247269"/>
            <a:ext cx="2016125" cy="116998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Pencarian node yang bernilai X tidak boleh dilakukan oleh first node. Di sini dilakukan oleh n</a:t>
            </a:r>
          </a:p>
        </p:txBody>
      </p:sp>
      <p:cxnSp>
        <p:nvCxnSpPr>
          <p:cNvPr id="10246" name="Straight Arrow Connector 12">
            <a:extLst>
              <a:ext uri="{FF2B5EF4-FFF2-40B4-BE49-F238E27FC236}">
                <a16:creationId xmlns:a16="http://schemas.microsoft.com/office/drawing/2014/main" id="{5F7F856C-F5B4-4419-8E31-B46A3410A567}"/>
              </a:ext>
            </a:extLst>
          </p:cNvPr>
          <p:cNvCxnSpPr>
            <a:cxnSpLocks noChangeShapeType="1"/>
            <a:stCxn id="10245" idx="1"/>
          </p:cNvCxnSpPr>
          <p:nvPr/>
        </p:nvCxnSpPr>
        <p:spPr bwMode="auto">
          <a:xfrm flipH="1">
            <a:off x="4431494" y="2832263"/>
            <a:ext cx="4045585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7" name="TextBox 4">
            <a:extLst>
              <a:ext uri="{FF2B5EF4-FFF2-40B4-BE49-F238E27FC236}">
                <a16:creationId xmlns:a16="http://schemas.microsoft.com/office/drawing/2014/main" id="{365A5B47-29F8-420C-AA48-6ED4FB994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2604" y="3650936"/>
            <a:ext cx="1584325" cy="73818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Pencarian node yang mengandung x</a:t>
            </a:r>
          </a:p>
        </p:txBody>
      </p:sp>
      <p:cxnSp>
        <p:nvCxnSpPr>
          <p:cNvPr id="10248" name="Straight Arrow Connector 12">
            <a:extLst>
              <a:ext uri="{FF2B5EF4-FFF2-40B4-BE49-F238E27FC236}">
                <a16:creationId xmlns:a16="http://schemas.microsoft.com/office/drawing/2014/main" id="{947F7A33-D52B-4514-AAF3-5259B74D868E}"/>
              </a:ext>
            </a:extLst>
          </p:cNvPr>
          <p:cNvCxnSpPr>
            <a:cxnSpLocks noChangeShapeType="1"/>
            <a:stCxn id="10247" idx="1"/>
          </p:cNvCxnSpPr>
          <p:nvPr/>
        </p:nvCxnSpPr>
        <p:spPr bwMode="auto">
          <a:xfrm flipH="1" flipV="1">
            <a:off x="4431494" y="3502960"/>
            <a:ext cx="4291110" cy="51707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TextBox 4">
            <a:extLst>
              <a:ext uri="{FF2B5EF4-FFF2-40B4-BE49-F238E27FC236}">
                <a16:creationId xmlns:a16="http://schemas.microsoft.com/office/drawing/2014/main" id="{E6AF461B-0E4C-4DC5-8102-04D79FAF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2605" y="4856482"/>
            <a:ext cx="1584325" cy="7381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Menyisipkan node data setelah node x</a:t>
            </a:r>
          </a:p>
        </p:txBody>
      </p:sp>
      <p:cxnSp>
        <p:nvCxnSpPr>
          <p:cNvPr id="10250" name="Straight Arrow Connector 12">
            <a:extLst>
              <a:ext uri="{FF2B5EF4-FFF2-40B4-BE49-F238E27FC236}">
                <a16:creationId xmlns:a16="http://schemas.microsoft.com/office/drawing/2014/main" id="{300468ED-41B4-49C9-AE59-3A1D52597618}"/>
              </a:ext>
            </a:extLst>
          </p:cNvPr>
          <p:cNvCxnSpPr>
            <a:cxnSpLocks noChangeShapeType="1"/>
            <a:stCxn id="10249" idx="1"/>
          </p:cNvCxnSpPr>
          <p:nvPr/>
        </p:nvCxnSpPr>
        <p:spPr bwMode="auto">
          <a:xfrm flipH="1" flipV="1">
            <a:off x="5233353" y="4965896"/>
            <a:ext cx="3489252" cy="25968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A5140406-7290-416B-BA1E-80B5B539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1764C2A-A767-43D1-BE88-7D93B3DD7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Menyisipkan Node </a:t>
            </a:r>
            <a:br>
              <a:rPr lang="id-ID" altLang="en-US" b="1"/>
            </a:br>
            <a:r>
              <a:rPr lang="en-ID" altLang="en-US" b="1"/>
              <a:t>Setelah Node Tertentu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DC4D0C2-4624-43CA-811A-120406AA0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03" y="1799411"/>
            <a:ext cx="6090553" cy="459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5D513D1-6178-4900-BD8D-FB0BF464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B6F674-74B9-4093-A854-3ED750216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0650"/>
              </p:ext>
            </p:extLst>
          </p:nvPr>
        </p:nvGraphicFramePr>
        <p:xfrm>
          <a:off x="1856935" y="2724836"/>
          <a:ext cx="5216097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149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4768948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insert_before_item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"List has no element"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==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.start_node.item: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new_node = Node(data)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new_node.ref =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= new_node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  <p:sp>
        <p:nvSpPr>
          <p:cNvPr id="12290" name="Title 1">
            <a:extLst>
              <a:ext uri="{FF2B5EF4-FFF2-40B4-BE49-F238E27FC236}">
                <a16:creationId xmlns:a16="http://schemas.microsoft.com/office/drawing/2014/main" id="{2A5BDD7E-A7B5-4EC3-B731-3DB638682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Menambah Data </a:t>
            </a:r>
            <a:br>
              <a:rPr lang="id-ID" altLang="en-US" b="1"/>
            </a:br>
            <a:r>
              <a:rPr lang="en-ID" altLang="en-US" b="1"/>
              <a:t>Sebelum Node Tertentu</a:t>
            </a:r>
          </a:p>
        </p:txBody>
      </p:sp>
      <p:sp>
        <p:nvSpPr>
          <p:cNvPr id="12293" name="TextBox 4">
            <a:extLst>
              <a:ext uri="{FF2B5EF4-FFF2-40B4-BE49-F238E27FC236}">
                <a16:creationId xmlns:a16="http://schemas.microsoft.com/office/drawing/2014/main" id="{894C22E5-CD40-44D0-9F15-8FC791B4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419" y="2640285"/>
            <a:ext cx="2016125" cy="5238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Pengecekan apakah linked list kosong</a:t>
            </a:r>
          </a:p>
        </p:txBody>
      </p:sp>
      <p:cxnSp>
        <p:nvCxnSpPr>
          <p:cNvPr id="12294" name="Straight Arrow Connector 12">
            <a:extLst>
              <a:ext uri="{FF2B5EF4-FFF2-40B4-BE49-F238E27FC236}">
                <a16:creationId xmlns:a16="http://schemas.microsoft.com/office/drawing/2014/main" id="{36D336AC-94F8-4966-A391-089E95F50B96}"/>
              </a:ext>
            </a:extLst>
          </p:cNvPr>
          <p:cNvCxnSpPr>
            <a:cxnSpLocks noChangeShapeType="1"/>
            <a:stCxn id="12293" idx="1"/>
          </p:cNvCxnSpPr>
          <p:nvPr/>
        </p:nvCxnSpPr>
        <p:spPr bwMode="auto">
          <a:xfrm flipH="1">
            <a:off x="5739618" y="2902223"/>
            <a:ext cx="2644801" cy="261937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TextBox 4">
            <a:extLst>
              <a:ext uri="{FF2B5EF4-FFF2-40B4-BE49-F238E27FC236}">
                <a16:creationId xmlns:a16="http://schemas.microsoft.com/office/drawing/2014/main" id="{DDC55EE7-37BD-4D17-A345-5EEACCB01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318" y="4188390"/>
            <a:ext cx="1584325" cy="95408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Jika data disisiplan sebelum start node</a:t>
            </a:r>
          </a:p>
        </p:txBody>
      </p:sp>
      <p:cxnSp>
        <p:nvCxnSpPr>
          <p:cNvPr id="12296" name="Straight Arrow Connector 12">
            <a:extLst>
              <a:ext uri="{FF2B5EF4-FFF2-40B4-BE49-F238E27FC236}">
                <a16:creationId xmlns:a16="http://schemas.microsoft.com/office/drawing/2014/main" id="{DAEF6272-B788-47CD-89BD-7B88075E8B1A}"/>
              </a:ext>
            </a:extLst>
          </p:cNvPr>
          <p:cNvCxnSpPr>
            <a:cxnSpLocks noChangeShapeType="1"/>
            <a:stCxn id="12295" idx="1"/>
          </p:cNvCxnSpPr>
          <p:nvPr/>
        </p:nvCxnSpPr>
        <p:spPr bwMode="auto">
          <a:xfrm flipH="1" flipV="1">
            <a:off x="5275384" y="4375008"/>
            <a:ext cx="3324934" cy="290426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23C6C1D-4CB4-4F90-A072-229C8D22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4E79CF-3D7D-46B6-80A7-93A3A00A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45745"/>
              </p:ext>
            </p:extLst>
          </p:nvPr>
        </p:nvGraphicFramePr>
        <p:xfrm>
          <a:off x="2392834" y="2491338"/>
          <a:ext cx="45969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148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4149752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n =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(n.ref)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n.ref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n.ref.item == x: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n = n.ref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n.ref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"item not in the list"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new_node = Node(data)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new_node.ref = n.ref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n.ref = new_node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  <p:sp>
        <p:nvSpPr>
          <p:cNvPr id="13315" name="Title 1">
            <a:extLst>
              <a:ext uri="{FF2B5EF4-FFF2-40B4-BE49-F238E27FC236}">
                <a16:creationId xmlns:a16="http://schemas.microsoft.com/office/drawing/2014/main" id="{46178E4C-4272-4EF8-B9CF-3DE4ADC85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Menambah Data </a:t>
            </a:r>
            <a:br>
              <a:rPr lang="id-ID" altLang="en-US" b="1"/>
            </a:br>
            <a:r>
              <a:rPr lang="en-ID" altLang="en-US" b="1"/>
              <a:t>Sebelum Node Tertentu</a:t>
            </a:r>
            <a:endParaRPr lang="en-ID" altLang="en-US"/>
          </a:p>
        </p:txBody>
      </p:sp>
      <p:sp>
        <p:nvSpPr>
          <p:cNvPr id="13317" name="TextBox 4">
            <a:extLst>
              <a:ext uri="{FF2B5EF4-FFF2-40B4-BE49-F238E27FC236}">
                <a16:creationId xmlns:a16="http://schemas.microsoft.com/office/drawing/2014/main" id="{14942757-A8AA-4E2D-B208-3104C9FC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788" y="2640880"/>
            <a:ext cx="1584325" cy="5238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Pencarian node yang bernilai x</a:t>
            </a:r>
          </a:p>
        </p:txBody>
      </p:sp>
      <p:cxnSp>
        <p:nvCxnSpPr>
          <p:cNvPr id="13318" name="Straight Arrow Connector 12">
            <a:extLst>
              <a:ext uri="{FF2B5EF4-FFF2-40B4-BE49-F238E27FC236}">
                <a16:creationId xmlns:a16="http://schemas.microsoft.com/office/drawing/2014/main" id="{C8621A25-C0EA-42DF-AE5A-3E1A1122995A}"/>
              </a:ext>
            </a:extLst>
          </p:cNvPr>
          <p:cNvCxnSpPr>
            <a:cxnSpLocks noChangeShapeType="1"/>
            <a:stCxn id="13317" idx="1"/>
          </p:cNvCxnSpPr>
          <p:nvPr/>
        </p:nvCxnSpPr>
        <p:spPr bwMode="auto">
          <a:xfrm flipH="1">
            <a:off x="5584875" y="2902818"/>
            <a:ext cx="2582913" cy="52276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9" name="TextBox 4">
            <a:extLst>
              <a:ext uri="{FF2B5EF4-FFF2-40B4-BE49-F238E27FC236}">
                <a16:creationId xmlns:a16="http://schemas.microsoft.com/office/drawing/2014/main" id="{8B8D9735-2077-45BC-97D4-35BC06AE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788" y="4659308"/>
            <a:ext cx="1584325" cy="5238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Penyisipan data sebelum node x</a:t>
            </a:r>
          </a:p>
        </p:txBody>
      </p:sp>
      <p:cxnSp>
        <p:nvCxnSpPr>
          <p:cNvPr id="13320" name="Straight Arrow Connector 12">
            <a:extLst>
              <a:ext uri="{FF2B5EF4-FFF2-40B4-BE49-F238E27FC236}">
                <a16:creationId xmlns:a16="http://schemas.microsoft.com/office/drawing/2014/main" id="{19FF1759-006C-4A56-A652-EEF1CAFA80C4}"/>
              </a:ext>
            </a:extLst>
          </p:cNvPr>
          <p:cNvCxnSpPr>
            <a:cxnSpLocks noChangeShapeType="1"/>
            <a:stCxn id="13319" idx="1"/>
          </p:cNvCxnSpPr>
          <p:nvPr/>
        </p:nvCxnSpPr>
        <p:spPr bwMode="auto">
          <a:xfrm flipH="1">
            <a:off x="5584875" y="4921246"/>
            <a:ext cx="2582913" cy="15377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F18FD1A-976E-483A-9C0D-216502AE1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BB0DDE-FB89-4545-833F-F26195DF2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31251"/>
              </p:ext>
            </p:extLst>
          </p:nvPr>
        </p:nvGraphicFramePr>
        <p:xfrm>
          <a:off x="1651318" y="2207482"/>
          <a:ext cx="6189955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01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754754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delete_at_start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"The list has no element to delete"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=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.start_node.ref</a:t>
                      </a:r>
                    </a:p>
                    <a:p>
                      <a:b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delete_at_end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"The list has no element to delete"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n =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n.ref.ref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n = n.ref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n.ref =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  <p:sp>
        <p:nvSpPr>
          <p:cNvPr id="14338" name="Title 1">
            <a:extLst>
              <a:ext uri="{FF2B5EF4-FFF2-40B4-BE49-F238E27FC236}">
                <a16:creationId xmlns:a16="http://schemas.microsoft.com/office/drawing/2014/main" id="{10B13A4F-DEBE-43F8-820B-F1151DE6E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b="1"/>
              <a:t>Menghapus</a:t>
            </a:r>
            <a:r>
              <a:rPr lang="en-ID" altLang="en-US" b="1"/>
              <a:t> Node </a:t>
            </a:r>
            <a:br>
              <a:rPr lang="id-ID" altLang="en-US" b="1"/>
            </a:br>
            <a:r>
              <a:rPr lang="en-ID" altLang="en-US" b="1"/>
              <a:t>di Awal dan Akhir</a:t>
            </a:r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6C0DF0FA-E37B-4AE1-A737-129D707A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887" y="2397653"/>
            <a:ext cx="2017713" cy="5238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Penghapusan node di awal</a:t>
            </a:r>
          </a:p>
        </p:txBody>
      </p:sp>
      <p:cxnSp>
        <p:nvCxnSpPr>
          <p:cNvPr id="14342" name="Straight Arrow Connector 12">
            <a:extLst>
              <a:ext uri="{FF2B5EF4-FFF2-40B4-BE49-F238E27FC236}">
                <a16:creationId xmlns:a16="http://schemas.microsoft.com/office/drawing/2014/main" id="{2724BD12-26F8-4B5F-9241-554AE8BB36BC}"/>
              </a:ext>
            </a:extLst>
          </p:cNvPr>
          <p:cNvCxnSpPr>
            <a:cxnSpLocks noChangeShapeType="1"/>
            <a:stCxn id="14341" idx="1"/>
          </p:cNvCxnSpPr>
          <p:nvPr/>
        </p:nvCxnSpPr>
        <p:spPr bwMode="auto">
          <a:xfrm flipH="1">
            <a:off x="6597748" y="2659591"/>
            <a:ext cx="1826139" cy="72670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3" name="TextBox 4">
            <a:extLst>
              <a:ext uri="{FF2B5EF4-FFF2-40B4-BE49-F238E27FC236}">
                <a16:creationId xmlns:a16="http://schemas.microsoft.com/office/drawing/2014/main" id="{88500822-B72E-422E-97C3-3B238051A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579" y="3743899"/>
            <a:ext cx="1584325" cy="7381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Pengecekan apakah list kosong</a:t>
            </a:r>
          </a:p>
        </p:txBody>
      </p:sp>
      <p:cxnSp>
        <p:nvCxnSpPr>
          <p:cNvPr id="14344" name="Straight Arrow Connector 12">
            <a:extLst>
              <a:ext uri="{FF2B5EF4-FFF2-40B4-BE49-F238E27FC236}">
                <a16:creationId xmlns:a16="http://schemas.microsoft.com/office/drawing/2014/main" id="{41A5C40B-A345-4670-8258-83A3D5FBFB74}"/>
              </a:ext>
            </a:extLst>
          </p:cNvPr>
          <p:cNvCxnSpPr>
            <a:cxnSpLocks noChangeShapeType="1"/>
            <a:stCxn id="14343" idx="1"/>
          </p:cNvCxnSpPr>
          <p:nvPr/>
        </p:nvCxnSpPr>
        <p:spPr bwMode="auto">
          <a:xfrm flipH="1">
            <a:off x="5570806" y="4112993"/>
            <a:ext cx="3069773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TextBox 4">
            <a:extLst>
              <a:ext uri="{FF2B5EF4-FFF2-40B4-BE49-F238E27FC236}">
                <a16:creationId xmlns:a16="http://schemas.microsoft.com/office/drawing/2014/main" id="{AC2CC83B-DF89-4F7A-92F3-18D4E9E77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580" y="5247726"/>
            <a:ext cx="1584325" cy="5238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Penghapusan node di akhir</a:t>
            </a:r>
          </a:p>
        </p:txBody>
      </p:sp>
      <p:cxnSp>
        <p:nvCxnSpPr>
          <p:cNvPr id="14346" name="Straight Arrow Connector 12">
            <a:extLst>
              <a:ext uri="{FF2B5EF4-FFF2-40B4-BE49-F238E27FC236}">
                <a16:creationId xmlns:a16="http://schemas.microsoft.com/office/drawing/2014/main" id="{31A70035-3131-485F-A5DD-68581D265DEA}"/>
              </a:ext>
            </a:extLst>
          </p:cNvPr>
          <p:cNvCxnSpPr>
            <a:cxnSpLocks noChangeShapeType="1"/>
            <a:stCxn id="14345" idx="1"/>
          </p:cNvCxnSpPr>
          <p:nvPr/>
        </p:nvCxnSpPr>
        <p:spPr bwMode="auto">
          <a:xfrm flipH="1">
            <a:off x="3924886" y="5509664"/>
            <a:ext cx="4715694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5730377-1093-48E7-BE57-936445FB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B06EF3C-BD93-44AE-9ABA-C141CB976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Menghapus Node di Awal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926DA63-9A96-4D36-929A-B6D08A91F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1225" y="1282700"/>
            <a:ext cx="7772400" cy="4724400"/>
          </a:xfrm>
        </p:spPr>
        <p:txBody>
          <a:bodyPr/>
          <a:lstStyle/>
          <a:p>
            <a:endParaRPr lang="en-ID" altLang="en-US" sz="2600"/>
          </a:p>
          <a:p>
            <a:endParaRPr lang="en-ID" altLang="en-US" sz="260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8F6CB3C-B567-4049-AD51-1800B7CE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4-</a:t>
            </a:r>
            <a:fld id="{A8EDF0F3-952D-4D02-A689-84952B5EC4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15365" name="Picture 1">
            <a:extLst>
              <a:ext uri="{FF2B5EF4-FFF2-40B4-BE49-F238E27FC236}">
                <a16:creationId xmlns:a16="http://schemas.microsoft.com/office/drawing/2014/main" id="{95CCA0B4-D455-4FF3-89B8-329D7FA9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36" y="2292350"/>
            <a:ext cx="649128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C738CEA-DB53-48F5-9841-959B4A30E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A4C444B-32DC-4FE8-A297-5A6F0C0FD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Menghapus Node di Akhir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ABD7A48-D2D8-48C7-8B57-255EDC6B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4-</a:t>
            </a:r>
            <a:fld id="{E0F53B78-9D59-459F-B6C8-549FAC343A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FC013D97-ABA2-4D6A-A9C5-85BE477B2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81"/>
          <a:stretch/>
        </p:blipFill>
        <p:spPr bwMode="auto">
          <a:xfrm>
            <a:off x="667425" y="2052779"/>
            <a:ext cx="5400000" cy="113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D22D34-441C-4582-9E1D-C6D762ECF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092AB3D-7872-4AB9-B026-636B54FEC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9" b="37113"/>
          <a:stretch/>
        </p:blipFill>
        <p:spPr bwMode="auto">
          <a:xfrm>
            <a:off x="6063962" y="2684414"/>
            <a:ext cx="5400000" cy="192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B0AB793-07B7-40DA-9379-9DB3409CB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03" r="-3410"/>
          <a:stretch/>
        </p:blipFill>
        <p:spPr bwMode="auto">
          <a:xfrm>
            <a:off x="667425" y="4209522"/>
            <a:ext cx="5400000" cy="1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E98DEB5-B089-43BB-A4EC-2F4F0FB2FD1B}"/>
              </a:ext>
            </a:extLst>
          </p:cNvPr>
          <p:cNvSpPr/>
          <p:nvPr/>
        </p:nvSpPr>
        <p:spPr>
          <a:xfrm rot="18662606">
            <a:off x="5573938" y="2759461"/>
            <a:ext cx="407963" cy="564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32D5F65-D1EF-406C-B7F4-A58B532BE590}"/>
              </a:ext>
            </a:extLst>
          </p:cNvPr>
          <p:cNvSpPr/>
          <p:nvPr/>
        </p:nvSpPr>
        <p:spPr>
          <a:xfrm rot="3143793">
            <a:off x="5512065" y="4220570"/>
            <a:ext cx="407963" cy="564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8CBF579-337A-42AD-83FA-71FA69009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b="1"/>
              <a:t>Fungsi Count Jumlah Node</a:t>
            </a:r>
            <a:endParaRPr lang="en-ID" altLang="en-US" b="1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D6D9818-319D-45E7-9D49-731663FE3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B47D47B-B4CC-450B-8400-355120EB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15672"/>
              </p:ext>
            </p:extLst>
          </p:nvPr>
        </p:nvGraphicFramePr>
        <p:xfrm>
          <a:off x="3058042" y="2834641"/>
          <a:ext cx="607591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3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661583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652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get_count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id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n =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count = </a:t>
                      </a:r>
                      <a:r>
                        <a:rPr lang="en-US" sz="1600" b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>
                          <a:solidFill>
                            <a:srgbClr val="F44747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count = count + </a:t>
                      </a:r>
                      <a:r>
                        <a:rPr lang="en-US" sz="1600" b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n = n.ref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BFD4480-7AA8-4292-967E-40687B38D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Memeriksa Keberadaan Node </a:t>
            </a:r>
            <a:br>
              <a:rPr lang="id-ID" altLang="en-US" b="1"/>
            </a:br>
            <a:r>
              <a:rPr lang="en-ID" altLang="en-US" b="1"/>
              <a:t>yang Memiliki Nilai Tertentu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4FE714D-5BB0-4139-BC53-7E1C8F83A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DCCE9B-EE45-44B3-9FAE-3FB47C58D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41334"/>
              </p:ext>
            </p:extLst>
          </p:nvPr>
        </p:nvGraphicFramePr>
        <p:xfrm>
          <a:off x="3001022" y="2559175"/>
          <a:ext cx="6189955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01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754754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search_item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id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"List has no elements"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US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n =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n.item == x: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"Item found"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n = n.ref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"item not found"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US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5A6500-36DB-4802-8570-88C0702AF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39904"/>
              </p:ext>
            </p:extLst>
          </p:nvPr>
        </p:nvGraphicFramePr>
        <p:xfrm>
          <a:off x="1305075" y="2752917"/>
          <a:ext cx="618995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01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754754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delete_element_by_value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ID" sz="16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"The list has no element to delete"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Deleting first node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.start_node.item == x: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 = </a:t>
                      </a:r>
                      <a:r>
                        <a:rPr lang="en-ID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.start_node.ref</a:t>
                      </a:r>
                    </a:p>
                    <a:p>
                      <a:r>
                        <a:rPr lang="en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ID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  <p:sp>
        <p:nvSpPr>
          <p:cNvPr id="21506" name="Title 1">
            <a:extLst>
              <a:ext uri="{FF2B5EF4-FFF2-40B4-BE49-F238E27FC236}">
                <a16:creationId xmlns:a16="http://schemas.microsoft.com/office/drawing/2014/main" id="{76639B10-B47D-4869-81E2-6C3E786BA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Menghapus Node </a:t>
            </a:r>
            <a:br>
              <a:rPr lang="id-ID" altLang="en-US" b="1"/>
            </a:br>
            <a:r>
              <a:rPr lang="en-ID" altLang="en-US" b="1"/>
              <a:t>yang Memiliki Nilai Tertentu</a:t>
            </a:r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80CB4C81-D258-423F-A63F-80FE06A56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043" y="2723268"/>
            <a:ext cx="2017713" cy="5238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Pengecekan list kosong</a:t>
            </a:r>
          </a:p>
        </p:txBody>
      </p:sp>
      <p:cxnSp>
        <p:nvCxnSpPr>
          <p:cNvPr id="21510" name="Straight Arrow Connector 12">
            <a:extLst>
              <a:ext uri="{FF2B5EF4-FFF2-40B4-BE49-F238E27FC236}">
                <a16:creationId xmlns:a16="http://schemas.microsoft.com/office/drawing/2014/main" id="{791E6C94-1DEB-442E-903A-775B6B0F27BF}"/>
              </a:ext>
            </a:extLst>
          </p:cNvPr>
          <p:cNvCxnSpPr>
            <a:cxnSpLocks noChangeShapeType="1"/>
            <a:stCxn id="21509" idx="1"/>
          </p:cNvCxnSpPr>
          <p:nvPr/>
        </p:nvCxnSpPr>
        <p:spPr bwMode="auto">
          <a:xfrm flipH="1">
            <a:off x="5275384" y="2985206"/>
            <a:ext cx="3569659" cy="214281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1" name="TextBox 4">
            <a:extLst>
              <a:ext uri="{FF2B5EF4-FFF2-40B4-BE49-F238E27FC236}">
                <a16:creationId xmlns:a16="http://schemas.microsoft.com/office/drawing/2014/main" id="{9D3DEBB8-EDA1-4DA6-940A-E32CD021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731" y="4382454"/>
            <a:ext cx="1584325" cy="7381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Penghapusan pada elemen pertama</a:t>
            </a:r>
          </a:p>
        </p:txBody>
      </p:sp>
      <p:cxnSp>
        <p:nvCxnSpPr>
          <p:cNvPr id="21512" name="Straight Arrow Connector 12">
            <a:extLst>
              <a:ext uri="{FF2B5EF4-FFF2-40B4-BE49-F238E27FC236}">
                <a16:creationId xmlns:a16="http://schemas.microsoft.com/office/drawing/2014/main" id="{69C572D9-A976-43B8-B407-DD242DC994A9}"/>
              </a:ext>
            </a:extLst>
          </p:cNvPr>
          <p:cNvCxnSpPr>
            <a:cxnSpLocks noChangeShapeType="1"/>
            <a:stCxn id="21511" idx="1"/>
          </p:cNvCxnSpPr>
          <p:nvPr/>
        </p:nvCxnSpPr>
        <p:spPr bwMode="auto">
          <a:xfrm flipH="1" flipV="1">
            <a:off x="5373858" y="4382454"/>
            <a:ext cx="3641873" cy="369094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DD9C274-5A0C-4944-BF63-13DA9162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FCD2-C81F-4F08-B53E-45662302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solidFill>
                  <a:srgbClr val="FF0000"/>
                </a:solidFill>
              </a:rPr>
              <a:t>NEW RULE!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174C4-590E-4588-8554-C5D4B268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0660"/>
          </a:xfrm>
        </p:spPr>
        <p:txBody>
          <a:bodyPr>
            <a:normAutofit lnSpcReduction="10000"/>
          </a:bodyPr>
          <a:lstStyle/>
          <a:p>
            <a:r>
              <a:rPr lang="en-ID"/>
              <a:t>Pengumuman peraturan baru untuk kelas </a:t>
            </a:r>
            <a:r>
              <a:rPr lang="id-ID"/>
              <a:t>Struktur Data</a:t>
            </a:r>
            <a:r>
              <a:rPr lang="en-ID"/>
              <a:t> (terutama yang saya ampuh).</a:t>
            </a:r>
            <a:endParaRPr lang="id-ID"/>
          </a:p>
          <a:p>
            <a:pPr marL="457200" indent="-373063">
              <a:buFont typeface="+mj-lt"/>
              <a:buAutoNum type="arabicPeriod"/>
            </a:pPr>
            <a:r>
              <a:rPr lang="en-ID"/>
              <a:t>Presensi dilakukan via attandance e-learning bukan QR Code. Catatan kehadiran yang diutamakan dalam penilaian adalah attandance via e-larning/MMP. Attandance via QR Code hanya berlaku jika e-learning down atau terdapat masalah-masalah yg lain.</a:t>
            </a:r>
            <a:endParaRPr lang="id-ID"/>
          </a:p>
          <a:p>
            <a:pPr marL="457200" indent="-373063">
              <a:buFont typeface="+mj-lt"/>
              <a:buAutoNum type="arabicPeriod"/>
            </a:pPr>
            <a:r>
              <a:rPr lang="en-ID"/>
              <a:t>Harap menselaraskan nama yang digunakan di zoom dengan format NIM_Nama agar mempermudah proses pencatatan keaktifan mahasiswa.</a:t>
            </a:r>
            <a:endParaRPr lang="id-ID"/>
          </a:p>
          <a:p>
            <a:pPr marL="457200" indent="-373063">
              <a:buFont typeface="+mj-lt"/>
              <a:buAutoNum type="arabicPeriod"/>
            </a:pPr>
            <a:r>
              <a:rPr lang="en-ID"/>
              <a:t>Pada waktu perkuliahan melalui zoom, saya sewaktu-waktu akan melakukan screen shot terhadap kehadiran mahasiswa. </a:t>
            </a:r>
            <a:r>
              <a:rPr lang="id-ID"/>
              <a:t>Semisal </a:t>
            </a:r>
            <a:r>
              <a:rPr lang="en-ID"/>
              <a:t>di tengah2 zoom terdapat trobel atau ada masalah lain bisa menghubungi saya langsung untuk klarifikasi mengenai trobel atau masalah tersebut.</a:t>
            </a:r>
            <a:endParaRPr lang="id-ID"/>
          </a:p>
          <a:p>
            <a:r>
              <a:rPr lang="en-ID"/>
              <a:t>Demikian peraturan ini saya buat sebagaimana mestinya untuk kelancaran pembelajaran kita ke depannya. </a:t>
            </a:r>
            <a:endParaRPr lang="id-ID"/>
          </a:p>
          <a:p>
            <a:pPr marL="90488" indent="-6350" algn="r">
              <a:spcBef>
                <a:spcPts val="0"/>
              </a:spcBef>
              <a:spcAft>
                <a:spcPts val="0"/>
              </a:spcAft>
            </a:pPr>
            <a:r>
              <a:rPr lang="en-ID"/>
              <a:t>TTD</a:t>
            </a:r>
            <a:endParaRPr lang="id-ID"/>
          </a:p>
          <a:p>
            <a:pPr marL="90488" indent="-6350" algn="r">
              <a:spcBef>
                <a:spcPts val="0"/>
              </a:spcBef>
              <a:spcAft>
                <a:spcPts val="0"/>
              </a:spcAft>
            </a:pPr>
            <a:r>
              <a:rPr lang="en-ID"/>
              <a:t>Muhammad 'Ariful Furqon, S.Pd., M.Kom.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69ED4C2-AAA1-4A28-B358-259F7777C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1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87B883-1FA4-4A58-9BF2-A6E324C1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77879"/>
              </p:ext>
            </p:extLst>
          </p:nvPr>
        </p:nvGraphicFramePr>
        <p:xfrm>
          <a:off x="1276939" y="2590801"/>
          <a:ext cx="618995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01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754754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n =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.start_node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n.ref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n.ref.item == x: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endParaRPr lang="en-US" sz="1600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n = n.ref</a:t>
                      </a:r>
                    </a:p>
                    <a:p>
                      <a:b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n.ref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"item not found in the list"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en-US" sz="16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  <a:r>
                        <a:rPr lang="id-ID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n.ref = n.ref.ref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  <p:sp>
        <p:nvSpPr>
          <p:cNvPr id="22530" name="Title 1">
            <a:extLst>
              <a:ext uri="{FF2B5EF4-FFF2-40B4-BE49-F238E27FC236}">
                <a16:creationId xmlns:a16="http://schemas.microsoft.com/office/drawing/2014/main" id="{563FF50F-B2F0-4396-B4BD-AB7EDA48B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Menghapus Node </a:t>
            </a:r>
            <a:br>
              <a:rPr lang="id-ID" altLang="en-US" b="1"/>
            </a:br>
            <a:r>
              <a:rPr lang="en-ID" altLang="en-US" b="1"/>
              <a:t>yang Memiliki Nilai Tertentu</a:t>
            </a:r>
          </a:p>
        </p:txBody>
      </p:sp>
      <p:sp>
        <p:nvSpPr>
          <p:cNvPr id="22533" name="TextBox 4">
            <a:extLst>
              <a:ext uri="{FF2B5EF4-FFF2-40B4-BE49-F238E27FC236}">
                <a16:creationId xmlns:a16="http://schemas.microsoft.com/office/drawing/2014/main" id="{DB54B855-F0BC-4D6E-B5E1-A85FD9E2E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200" y="2579002"/>
            <a:ext cx="2017713" cy="9540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Pencarian node yang posisinya sebelum node yang akan dihapus</a:t>
            </a:r>
          </a:p>
        </p:txBody>
      </p:sp>
      <p:cxnSp>
        <p:nvCxnSpPr>
          <p:cNvPr id="22534" name="Straight Arrow Connector 12">
            <a:extLst>
              <a:ext uri="{FF2B5EF4-FFF2-40B4-BE49-F238E27FC236}">
                <a16:creationId xmlns:a16="http://schemas.microsoft.com/office/drawing/2014/main" id="{11929BE8-BBBD-47C6-A46A-6381B0F0FA80}"/>
              </a:ext>
            </a:extLst>
          </p:cNvPr>
          <p:cNvCxnSpPr>
            <a:cxnSpLocks noChangeShapeType="1"/>
            <a:stCxn id="22533" idx="1"/>
          </p:cNvCxnSpPr>
          <p:nvPr/>
        </p:nvCxnSpPr>
        <p:spPr bwMode="auto">
          <a:xfrm flipH="1">
            <a:off x="4583113" y="3056046"/>
            <a:ext cx="3974087" cy="221726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5" name="TextBox 4">
            <a:extLst>
              <a:ext uri="{FF2B5EF4-FFF2-40B4-BE49-F238E27FC236}">
                <a16:creationId xmlns:a16="http://schemas.microsoft.com/office/drawing/2014/main" id="{9ABE7C7A-0F1F-439C-BC1F-44A50220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4778722"/>
            <a:ext cx="1584325" cy="3079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D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Menghapus node </a:t>
            </a:r>
          </a:p>
        </p:txBody>
      </p:sp>
      <p:cxnSp>
        <p:nvCxnSpPr>
          <p:cNvPr id="22536" name="Straight Arrow Connector 12">
            <a:extLst>
              <a:ext uri="{FF2B5EF4-FFF2-40B4-BE49-F238E27FC236}">
                <a16:creationId xmlns:a16="http://schemas.microsoft.com/office/drawing/2014/main" id="{3C08C8C2-54BE-4737-BE3A-C3026757FAB0}"/>
              </a:ext>
            </a:extLst>
          </p:cNvPr>
          <p:cNvCxnSpPr>
            <a:cxnSpLocks noChangeShapeType="1"/>
            <a:stCxn id="22535" idx="1"/>
          </p:cNvCxnSpPr>
          <p:nvPr/>
        </p:nvCxnSpPr>
        <p:spPr bwMode="auto">
          <a:xfrm flipH="1">
            <a:off x="4583113" y="4932710"/>
            <a:ext cx="4176712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934B31A-2717-4C86-97C2-E9997D090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1097280" y="1825624"/>
            <a:ext cx="10058400" cy="446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Buatlah sebuah linked list untuk menyimpan data bertipe integer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Simpanlah 3,1, 65, 3,10, 9, 12, 5 ke linked list tersebut. Data 1 – 4 dimasukkan menggunakan tambah di depan. Data 5 – 8 dimasukkan tambah di belakang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Tambahkan data 40 di urutan 4 dan data 13 di urutan 7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Hapus 1 data di depan dan satu data di belakang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Hapus data </a:t>
            </a:r>
            <a:r>
              <a:rPr lang="id-ID" sz="2400"/>
              <a:t>yang bernilai 65</a:t>
            </a:r>
            <a:endParaRPr lang="en-ID"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F63DC1A-F787-4B51-8B7C-10DE2FC8C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1E9048-28CE-47A6-8416-64106DF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Latihan</a:t>
            </a:r>
            <a:endParaRPr lang="en-ID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1097280" y="1825624"/>
            <a:ext cx="10058400" cy="446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Buatlah method untuk mencari banyaknya anggota sebuah linked list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Buatlah method untuk menghitung jumlah (sum) semua bilangan di sebuah linked list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Buatlah method untuk menyambung dua buah linked list menjadi sebuah linked list. Pengguna bisa menetukan susunannya apakah linkedlist1linkedlist2 atau linkedlist2linkedlist1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Buatlah method untuk menambahkan data ke linkedlist sedemikian hingga data yang ada di linkedlist dalam kondisi terurut</a:t>
            </a:r>
          </a:p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2400"/>
              <a:t>Buatlah method untuk membalik arah semua pointer di linkedlist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F63DC1A-F787-4B51-8B7C-10DE2FC8C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1E9048-28CE-47A6-8416-64106DF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Tugas</a:t>
            </a:r>
            <a:endParaRPr lang="en-ID" b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106B36-A6FD-4282-A1BF-FA523F7E3215}"/>
              </a:ext>
            </a:extLst>
          </p:cNvPr>
          <p:cNvSpPr txBox="1">
            <a:spLocks/>
          </p:cNvSpPr>
          <p:nvPr/>
        </p:nvSpPr>
        <p:spPr>
          <a:xfrm>
            <a:off x="6250744" y="4908799"/>
            <a:ext cx="5286142" cy="1662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0">
              <a:spcBef>
                <a:spcPts val="200"/>
              </a:spcBef>
              <a:buNone/>
            </a:pPr>
            <a:r>
              <a:rPr lang="id-ID" sz="1600"/>
              <a:t>Petunjuk :</a:t>
            </a:r>
          </a:p>
          <a:p>
            <a:pPr marL="457200" indent="-274638">
              <a:spcBef>
                <a:spcPts val="200"/>
              </a:spcBef>
              <a:buAutoNum type="arabicPeriod"/>
            </a:pPr>
            <a:r>
              <a:rPr lang="id-ID" sz="1600"/>
              <a:t>Kerjakan tugas berikut dg menggunakan python!</a:t>
            </a:r>
          </a:p>
          <a:p>
            <a:pPr marL="457200" indent="-274638">
              <a:spcBef>
                <a:spcPts val="200"/>
              </a:spcBef>
              <a:buAutoNum type="arabicPeriod"/>
            </a:pPr>
            <a:r>
              <a:rPr lang="id-ID" sz="1600"/>
              <a:t>Kirim dalam format zip!</a:t>
            </a:r>
          </a:p>
          <a:p>
            <a:pPr marL="0" indent="0">
              <a:spcBef>
                <a:spcPts val="200"/>
              </a:spcBef>
              <a:buNone/>
              <a:tabLst>
                <a:tab pos="623888" algn="l"/>
              </a:tabLst>
            </a:pPr>
            <a:r>
              <a:rPr lang="id-ID" sz="1600"/>
              <a:t>	dengan nama file : </a:t>
            </a:r>
            <a:r>
              <a:rPr lang="id-ID" sz="1600">
                <a:solidFill>
                  <a:srgbClr val="FF0000"/>
                </a:solidFill>
              </a:rPr>
              <a:t>NIM_Nama.zip</a:t>
            </a:r>
          </a:p>
          <a:p>
            <a:pPr marL="0" indent="0">
              <a:spcBef>
                <a:spcPts val="200"/>
              </a:spcBef>
              <a:buNone/>
              <a:tabLst>
                <a:tab pos="623888" algn="l"/>
              </a:tabLst>
            </a:pPr>
            <a:r>
              <a:rPr lang="id-ID" sz="1600"/>
              <a:t>	ke : </a:t>
            </a:r>
            <a:r>
              <a:rPr lang="id-ID" sz="1600">
                <a:hlinkClick r:id="rId4"/>
              </a:rPr>
              <a:t>https://unej.id/SD07tugas</a:t>
            </a:r>
            <a:endParaRPr lang="id-ID" sz="1600"/>
          </a:p>
          <a:p>
            <a:pPr marL="525462" indent="-342900">
              <a:spcBef>
                <a:spcPts val="200"/>
              </a:spcBef>
              <a:buFont typeface="+mj-lt"/>
              <a:buAutoNum type="arabicPeriod" startAt="3"/>
            </a:pPr>
            <a:r>
              <a:rPr lang="id-ID" sz="1600"/>
              <a:t>Deadline : </a:t>
            </a:r>
            <a:r>
              <a:rPr lang="id-ID" sz="1600" b="1">
                <a:solidFill>
                  <a:srgbClr val="FF0000"/>
                </a:solidFill>
              </a:rPr>
              <a:t>Minggu, 11 April 2021 pukul 23.59</a:t>
            </a:r>
          </a:p>
        </p:txBody>
      </p:sp>
    </p:spTree>
    <p:extLst>
      <p:ext uri="{BB962C8B-B14F-4D97-AF65-F5344CB8AC3E}">
        <p14:creationId xmlns:p14="http://schemas.microsoft.com/office/powerpoint/2010/main" val="27801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656-7E02-4660-97F2-F0569972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610" y="1393371"/>
            <a:ext cx="6507259" cy="2926080"/>
          </a:xfrm>
        </p:spPr>
        <p:txBody>
          <a:bodyPr>
            <a:normAutofit/>
          </a:bodyPr>
          <a:lstStyle/>
          <a:p>
            <a:pPr algn="ctr"/>
            <a:r>
              <a:rPr lang="id-ID" sz="8800" b="1">
                <a:solidFill>
                  <a:srgbClr val="2683C6"/>
                </a:solidFill>
              </a:rPr>
              <a:t>Terima Kasih!</a:t>
            </a:r>
            <a:endParaRPr lang="en-ID" sz="8800" b="1">
              <a:solidFill>
                <a:srgbClr val="2683C6"/>
              </a:solidFill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51235A5-3358-46B8-AFB4-F32AB054B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12" y="1530531"/>
            <a:ext cx="2651760" cy="265176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28CB8C5-E552-410C-95B3-96BFB68BA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81" y="4469688"/>
            <a:ext cx="7321946" cy="1143000"/>
          </a:xfrm>
        </p:spPr>
        <p:txBody>
          <a:bodyPr>
            <a:normAutofit/>
          </a:bodyPr>
          <a:lstStyle/>
          <a:p>
            <a:r>
              <a:rPr lang="id-ID" sz="1500"/>
              <a:t>Muhammad ‘ariful furqon s.pd., m.kom.</a:t>
            </a:r>
          </a:p>
          <a:p>
            <a:r>
              <a:rPr lang="id-ID" sz="1500"/>
              <a:t>Fakultas ilmu komputer</a:t>
            </a:r>
          </a:p>
          <a:p>
            <a:r>
              <a:rPr lang="id-ID" sz="1500"/>
              <a:t>Universitas jember</a:t>
            </a:r>
            <a:endParaRPr lang="en-ID" sz="1500"/>
          </a:p>
        </p:txBody>
      </p:sp>
    </p:spTree>
    <p:extLst>
      <p:ext uri="{BB962C8B-B14F-4D97-AF65-F5344CB8AC3E}">
        <p14:creationId xmlns:p14="http://schemas.microsoft.com/office/powerpoint/2010/main" val="39386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B87-9117-4E36-9253-A51E131B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Important Links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CAFE-48B8-4A93-B5A1-A2B967C4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/>
              <a:t>Link PPT : </a:t>
            </a:r>
            <a:r>
              <a:rPr lang="id-ID" sz="2800" u="sng">
                <a:solidFill>
                  <a:srgbClr val="002060"/>
                </a:solidFill>
                <a:hlinkClick r:id="rId2"/>
              </a:rPr>
              <a:t>https://unej.id/SD07materi</a:t>
            </a:r>
            <a:endParaRPr lang="id-ID" sz="2800" u="sng">
              <a:solidFill>
                <a:srgbClr val="002060"/>
              </a:solidFill>
            </a:endParaRPr>
          </a:p>
          <a:p>
            <a:r>
              <a:rPr lang="id-ID" sz="2800"/>
              <a:t>Link Code: </a:t>
            </a:r>
            <a:r>
              <a:rPr lang="id-ID" sz="2800" u="sng">
                <a:solidFill>
                  <a:srgbClr val="002060"/>
                </a:solidFill>
                <a:hlinkClick r:id="rId3"/>
              </a:rPr>
              <a:t>https://unej.id/SD07code</a:t>
            </a:r>
            <a:endParaRPr lang="id-ID" sz="2800" u="sng">
              <a:solidFill>
                <a:srgbClr val="002060"/>
              </a:solidFill>
            </a:endParaRPr>
          </a:p>
          <a:p>
            <a:r>
              <a:rPr lang="id-ID" sz="2800"/>
              <a:t>Link Tugas: </a:t>
            </a:r>
            <a:r>
              <a:rPr lang="id-ID" sz="2800" u="sng">
                <a:solidFill>
                  <a:srgbClr val="002060"/>
                </a:solidFill>
                <a:hlinkClick r:id="rId4"/>
              </a:rPr>
              <a:t>https://unej.id/SD07tugas</a:t>
            </a:r>
            <a:endParaRPr lang="id-ID" sz="2800" u="sng">
              <a:solidFill>
                <a:srgbClr val="002060"/>
              </a:solidFill>
            </a:endParaRPr>
          </a:p>
          <a:p>
            <a:r>
              <a:rPr lang="id-ID" sz="2800"/>
              <a:t>Link Record: </a:t>
            </a:r>
            <a:r>
              <a:rPr lang="en-ID" sz="2800">
                <a:hlinkClick r:id="rId5"/>
              </a:rPr>
              <a:t>https://unej.id/zoomSD</a:t>
            </a:r>
            <a:endParaRPr lang="id-ID" sz="28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F1ECA30-F078-4CE8-905A-DDF3CE019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2AEA-32C1-4BA7-98C3-CA8EB228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Pre-Test</a:t>
            </a:r>
            <a:endParaRPr lang="en-ID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640B2AE-306A-41F9-990E-71F5DF7A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3E62D-EBD5-4FAE-8EE4-5C8C3E47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altLang="en-US" sz="2400"/>
              <a:t>Jelaskan perbedaan linked list dengan array</a:t>
            </a:r>
            <a:r>
              <a:rPr lang="id-ID" altLang="en-US" sz="2400"/>
              <a:t>!</a:t>
            </a:r>
            <a:endParaRPr lang="en-ID" altLang="en-US" sz="2400"/>
          </a:p>
          <a:p>
            <a:pPr marL="457200" indent="-457200">
              <a:buFont typeface="+mj-lt"/>
              <a:buAutoNum type="arabicPeriod"/>
            </a:pPr>
            <a:r>
              <a:rPr lang="en-ID" altLang="en-US" sz="2400"/>
              <a:t>Jelaskan mengapa pemrosesan data yang disimpan di linked list lebih lambat dibanding array</a:t>
            </a:r>
            <a:r>
              <a:rPr lang="id-ID" altLang="en-US" sz="2400"/>
              <a:t>!</a:t>
            </a:r>
            <a:endParaRPr lang="en-ID" altLang="en-US" sz="2400"/>
          </a:p>
          <a:p>
            <a:pPr marL="457200" indent="-457200">
              <a:buFont typeface="+mj-lt"/>
              <a:buAutoNum type="arabicPeriod"/>
            </a:pPr>
            <a:r>
              <a:rPr lang="en-ID" altLang="en-US" sz="2400"/>
              <a:t>Jelaskan struktur linked list</a:t>
            </a:r>
            <a:r>
              <a:rPr lang="id-ID" altLang="en-US" sz="240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ID" altLang="en-US" sz="2400"/>
              <a:t>Jelaskan struktur sebuah node di linked list</a:t>
            </a:r>
            <a:r>
              <a:rPr lang="id-ID" altLang="en-US" sz="2400"/>
              <a:t>!</a:t>
            </a:r>
            <a:endParaRPr lang="en-ID" altLang="en-US" sz="2400"/>
          </a:p>
          <a:p>
            <a:pPr marL="457200" indent="-457200">
              <a:buFont typeface="+mj-lt"/>
              <a:buAutoNum type="arabicPeriod"/>
            </a:pPr>
            <a:r>
              <a:rPr lang="en-ID" altLang="en-US" sz="2400"/>
              <a:t>Jelaskan apakah first node atau head. Jelaskan karakteristik first node</a:t>
            </a:r>
            <a:r>
              <a:rPr lang="id-ID" altLang="en-US" sz="2400"/>
              <a:t>!</a:t>
            </a:r>
            <a:endParaRPr lang="en-ID" altLang="en-US" sz="2400"/>
          </a:p>
        </p:txBody>
      </p:sp>
    </p:spTree>
    <p:extLst>
      <p:ext uri="{BB962C8B-B14F-4D97-AF65-F5344CB8AC3E}">
        <p14:creationId xmlns:p14="http://schemas.microsoft.com/office/powerpoint/2010/main" val="301656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2AEA-32C1-4BA7-98C3-CA8EB228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Preview – </a:t>
            </a:r>
            <a:r>
              <a:rPr lang="id-ID"/>
              <a:t>Array vs Linked List</a:t>
            </a:r>
            <a:endParaRPr lang="en-ID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640B2AE-306A-41F9-990E-71F5DF7A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pic>
        <p:nvPicPr>
          <p:cNvPr id="5" name="Google Shape;128;p8">
            <a:extLst>
              <a:ext uri="{FF2B5EF4-FFF2-40B4-BE49-F238E27FC236}">
                <a16:creationId xmlns:a16="http://schemas.microsoft.com/office/drawing/2014/main" id="{09C249A9-D8FD-4442-A0D5-F0928608641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072" y="1907062"/>
            <a:ext cx="9293855" cy="3908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7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>
            <a:extLst>
              <a:ext uri="{FF2B5EF4-FFF2-40B4-BE49-F238E27FC236}">
                <a16:creationId xmlns:a16="http://schemas.microsoft.com/office/drawing/2014/main" id="{E1B0AFC6-1D4A-43C7-AEDD-91742DA8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67145"/>
            <a:ext cx="9144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9A72F5F5-0F01-483B-B652-CEFD7E634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067145"/>
            <a:ext cx="914400" cy="40011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6F25B53-43B4-4853-B036-AE035132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67145"/>
            <a:ext cx="914400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E1AF935-4BAA-4DF4-B84A-1B8B7654E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67145"/>
            <a:ext cx="91440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1FA259D-C3CF-4343-AC58-8041309D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67145"/>
            <a:ext cx="914400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4AF5A52A-C84B-4621-9EA6-61A51DE32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D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1B4DFEC-59B0-4291-AA90-6EF86B6A9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D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DC4B35DC-B248-4E60-B7BA-F310AF1D7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D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FA4B8EAD-76CA-44F0-97EE-4A04EDA6A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D"/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C1817EE4-28CD-480D-BEFA-CA1A13E55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944" y="2211841"/>
            <a:ext cx="15097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head / start node</a:t>
            </a:r>
          </a:p>
        </p:txBody>
      </p:sp>
      <p:sp>
        <p:nvSpPr>
          <p:cNvPr id="9230" name="Freeform 14">
            <a:extLst>
              <a:ext uri="{FF2B5EF4-FFF2-40B4-BE49-F238E27FC236}">
                <a16:creationId xmlns:a16="http://schemas.microsoft.com/office/drawing/2014/main" id="{C96FAB7B-32EB-4212-9AD5-02801E6D277C}"/>
              </a:ext>
            </a:extLst>
          </p:cNvPr>
          <p:cNvSpPr>
            <a:spLocks/>
          </p:cNvSpPr>
          <p:nvPr/>
        </p:nvSpPr>
        <p:spPr bwMode="auto">
          <a:xfrm>
            <a:off x="1992923" y="3319976"/>
            <a:ext cx="1055077" cy="947224"/>
          </a:xfrm>
          <a:custGeom>
            <a:avLst/>
            <a:gdLst>
              <a:gd name="T0" fmla="*/ 2147483646 w 392"/>
              <a:gd name="T1" fmla="*/ 0 h 528"/>
              <a:gd name="T2" fmla="*/ 2147483646 w 392"/>
              <a:gd name="T3" fmla="*/ 2147483646 h 528"/>
              <a:gd name="T4" fmla="*/ 2147483646 w 392"/>
              <a:gd name="T5" fmla="*/ 2147483646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2" h="528">
                <a:moveTo>
                  <a:pt x="56" y="0"/>
                </a:moveTo>
                <a:cubicBezTo>
                  <a:pt x="28" y="124"/>
                  <a:pt x="0" y="248"/>
                  <a:pt x="56" y="336"/>
                </a:cubicBezTo>
                <a:cubicBezTo>
                  <a:pt x="112" y="424"/>
                  <a:pt x="252" y="476"/>
                  <a:pt x="392" y="52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ID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68366545-8D66-4C5C-AE63-F6D327039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60" y="2919866"/>
            <a:ext cx="5334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E83116FB-F6B0-4851-82B1-16501AB16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662" y="3693561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 1</a:t>
            </a:r>
            <a:endParaRPr lang="en-US" altLang="en-US" sz="2000"/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A5271457-35E7-4959-A0AB-321DADA58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461" y="3668950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 2</a:t>
            </a:r>
            <a:endParaRPr lang="en-US" altLang="en-US" sz="2000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6D6ABE6F-F1E4-45D0-8338-0207E880F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261" y="3629882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 3</a:t>
            </a:r>
            <a:endParaRPr lang="en-US" altLang="en-US" sz="2000"/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42284034-5023-408D-AF7D-AB6C588B4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861" y="3647474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 n</a:t>
            </a:r>
            <a:endParaRPr lang="en-US" altLang="en-US" sz="2000"/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F3AA2957-F2E7-4D78-B71F-3C9E99518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439" y="3630272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node...</a:t>
            </a:r>
            <a:endParaRPr lang="en-US" altLang="en-US" sz="2000"/>
          </a:p>
        </p:txBody>
      </p:sp>
      <p:sp>
        <p:nvSpPr>
          <p:cNvPr id="25" name="Rectangle 1026">
            <a:extLst>
              <a:ext uri="{FF2B5EF4-FFF2-40B4-BE49-F238E27FC236}">
                <a16:creationId xmlns:a16="http://schemas.microsoft.com/office/drawing/2014/main" id="{FBD49A90-F978-4813-A85F-5854385BAB7D}"/>
              </a:ext>
            </a:extLst>
          </p:cNvPr>
          <p:cNvSpPr txBox="1">
            <a:spLocks noChangeArrowheads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400" b="1"/>
              <a:t>Preview – </a:t>
            </a:r>
            <a:r>
              <a:rPr lang="id-ID" sz="4400"/>
              <a:t>StrukturLinked List</a:t>
            </a:r>
            <a:endParaRPr lang="en-US" altLang="en-US" sz="4400" b="1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8290FFC2-D00F-47AC-896B-2C13CA89B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B4B7886F-B170-41ED-86EB-DEB0B1FC9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/>
              <a:t>Preview – </a:t>
            </a:r>
            <a:r>
              <a:rPr lang="en-US" altLang="en-US"/>
              <a:t>N</a:t>
            </a:r>
            <a:r>
              <a:rPr lang="id-ID" altLang="en-US"/>
              <a:t>ode</a:t>
            </a:r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0A19EC-0B73-4D15-9FB8-28DBC1C926E3}"/>
              </a:ext>
            </a:extLst>
          </p:cNvPr>
          <p:cNvGrpSpPr/>
          <p:nvPr/>
        </p:nvGrpSpPr>
        <p:grpSpPr>
          <a:xfrm>
            <a:off x="2670284" y="2577466"/>
            <a:ext cx="6096000" cy="2543175"/>
            <a:chOff x="2670284" y="2577466"/>
            <a:chExt cx="6096000" cy="2543175"/>
          </a:xfrm>
        </p:grpSpPr>
        <p:sp>
          <p:nvSpPr>
            <p:cNvPr id="12292" name="Rectangle 3">
              <a:extLst>
                <a:ext uri="{FF2B5EF4-FFF2-40B4-BE49-F238E27FC236}">
                  <a16:creationId xmlns:a16="http://schemas.microsoft.com/office/drawing/2014/main" id="{A8CAD22A-B792-46CD-B4A2-7BE672BF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697" y="3033080"/>
              <a:ext cx="609600" cy="388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D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93" name="Rectangle 4">
              <a:extLst>
                <a:ext uri="{FF2B5EF4-FFF2-40B4-BE49-F238E27FC236}">
                  <a16:creationId xmlns:a16="http://schemas.microsoft.com/office/drawing/2014/main" id="{023783E5-D178-49EA-A453-E39D8BD9B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584" y="4587241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D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94" name="Rectangle 5">
              <a:extLst>
                <a:ext uri="{FF2B5EF4-FFF2-40B4-BE49-F238E27FC236}">
                  <a16:creationId xmlns:a16="http://schemas.microsoft.com/office/drawing/2014/main" id="{58F19834-F0A1-41B4-A29B-73009143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984" y="4587241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2295" name="Rectangle 6">
              <a:extLst>
                <a:ext uri="{FF2B5EF4-FFF2-40B4-BE49-F238E27FC236}">
                  <a16:creationId xmlns:a16="http://schemas.microsoft.com/office/drawing/2014/main" id="{FEE26CE9-63E3-4CFF-80D0-23528592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384" y="4587241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D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96" name="Rectangle 7">
              <a:extLst>
                <a:ext uri="{FF2B5EF4-FFF2-40B4-BE49-F238E27FC236}">
                  <a16:creationId xmlns:a16="http://schemas.microsoft.com/office/drawing/2014/main" id="{F62D705B-4955-4FF0-9A3A-E87E63848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784" y="4587241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2297" name="Rectangle 8">
              <a:extLst>
                <a:ext uri="{FF2B5EF4-FFF2-40B4-BE49-F238E27FC236}">
                  <a16:creationId xmlns:a16="http://schemas.microsoft.com/office/drawing/2014/main" id="{F795451D-5925-4F70-846D-041DADDBC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184" y="4587241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D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98" name="Rectangle 9">
              <a:extLst>
                <a:ext uri="{FF2B5EF4-FFF2-40B4-BE49-F238E27FC236}">
                  <a16:creationId xmlns:a16="http://schemas.microsoft.com/office/drawing/2014/main" id="{54EECDE3-E9B0-40DE-8F09-A085AB9D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584" y="4587241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2299" name="Line 10">
              <a:extLst>
                <a:ext uri="{FF2B5EF4-FFF2-40B4-BE49-F238E27FC236}">
                  <a16:creationId xmlns:a16="http://schemas.microsoft.com/office/drawing/2014/main" id="{23BF1237-D85F-4711-A7F5-344BCCA1F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384" y="3435983"/>
              <a:ext cx="0" cy="1151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00" name="Line 11">
              <a:extLst>
                <a:ext uri="{FF2B5EF4-FFF2-40B4-BE49-F238E27FC236}">
                  <a16:creationId xmlns:a16="http://schemas.microsoft.com/office/drawing/2014/main" id="{27B6359C-C302-41A4-8C06-771438A3D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984" y="4815841"/>
              <a:ext cx="1066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01" name="Line 12">
              <a:extLst>
                <a:ext uri="{FF2B5EF4-FFF2-40B4-BE49-F238E27FC236}">
                  <a16:creationId xmlns:a16="http://schemas.microsoft.com/office/drawing/2014/main" id="{2D3EA710-020B-4695-9FA4-DDCE643FF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5184" y="4815841"/>
              <a:ext cx="1066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11676C1D-04F7-41DA-AA59-4958052B4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1584" y="4587241"/>
              <a:ext cx="7747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7E09442A-75B2-4AEF-81D4-5A00AC0B6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284" y="2577466"/>
              <a:ext cx="26797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Head/Start Node</a:t>
              </a:r>
            </a:p>
          </p:txBody>
        </p:sp>
        <p:sp>
          <p:nvSpPr>
            <p:cNvPr id="12304" name="Line 15">
              <a:extLst>
                <a:ext uri="{FF2B5EF4-FFF2-40B4-BE49-F238E27FC236}">
                  <a16:creationId xmlns:a16="http://schemas.microsoft.com/office/drawing/2014/main" id="{2D92E74B-6767-4673-9AD5-1C16D22EB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8784" y="3537905"/>
              <a:ext cx="2679700" cy="97313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05" name="Line 16">
              <a:extLst>
                <a:ext uri="{FF2B5EF4-FFF2-40B4-BE49-F238E27FC236}">
                  <a16:creationId xmlns:a16="http://schemas.microsoft.com/office/drawing/2014/main" id="{48370998-121F-49BA-ACB4-C4FD709AA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8984" y="3537905"/>
              <a:ext cx="1079500" cy="8969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06" name="Line 17">
              <a:extLst>
                <a:ext uri="{FF2B5EF4-FFF2-40B4-BE49-F238E27FC236}">
                  <a16:creationId xmlns:a16="http://schemas.microsoft.com/office/drawing/2014/main" id="{F9BC82F6-86FF-4D79-9F47-D384C8426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484" y="3537905"/>
              <a:ext cx="368300" cy="89693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07" name="Text Box 18">
              <a:extLst>
                <a:ext uri="{FF2B5EF4-FFF2-40B4-BE49-F238E27FC236}">
                  <a16:creationId xmlns:a16="http://schemas.microsoft.com/office/drawing/2014/main" id="{AF4F4DDF-F9E2-4CFD-B3A6-C1F87B399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1080" y="3047366"/>
              <a:ext cx="83241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</a:t>
              </a:r>
            </a:p>
          </p:txBody>
        </p:sp>
      </p:grpSp>
      <p:sp>
        <p:nvSpPr>
          <p:cNvPr id="12308" name="Text Box 19">
            <a:extLst>
              <a:ext uri="{FF2B5EF4-FFF2-40B4-BE49-F238E27FC236}">
                <a16:creationId xmlns:a16="http://schemas.microsoft.com/office/drawing/2014/main" id="{829A8158-395B-40F9-86D5-0D451442D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010" y="1842104"/>
            <a:ext cx="8094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 (Body)"/>
              </a:rPr>
              <a:t>Head / start node adalah pointer yang menunjuk node pertama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F2C92C5-2C65-4890-A77B-0150E41D6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7B2D0D9-0875-46C7-A453-0EF7E208C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/>
              <a:t>Preview – </a:t>
            </a:r>
            <a:r>
              <a:rPr lang="en-ID" altLang="en-US" sz="4400"/>
              <a:t>Menambah Node Baru </a:t>
            </a:r>
            <a:br>
              <a:rPr lang="id-ID" altLang="en-US" sz="4400"/>
            </a:br>
            <a:r>
              <a:rPr lang="en-ID" altLang="en-US" sz="4400"/>
              <a:t>di Awal Linked List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B9C700D6-9A39-4615-A318-6FA39D53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81" y="1989137"/>
            <a:ext cx="7324198" cy="386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C441F59-365B-4938-A4A0-73AF1FC6D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93A356B-4333-4666-A811-7A097BE8D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/>
              <a:t>Preview – </a:t>
            </a:r>
            <a:r>
              <a:rPr lang="en-ID" altLang="en-US" sz="4400"/>
              <a:t>Menambah Node Baru </a:t>
            </a:r>
            <a:br>
              <a:rPr lang="id-ID" altLang="en-US" sz="4400"/>
            </a:br>
            <a:r>
              <a:rPr lang="en-ID" altLang="en-US" sz="4400"/>
              <a:t>di Akhir Linked List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EC34182-0563-4121-A6FE-C966ED9D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31" y="2027556"/>
            <a:ext cx="671353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2E05551-82D2-46DF-BAEB-B07F318B2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2569</TotalTime>
  <Words>1631</Words>
  <Application>Microsoft Office PowerPoint</Application>
  <PresentationFormat>Widescreen</PresentationFormat>
  <Paragraphs>270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 (Body)</vt:lpstr>
      <vt:lpstr>Arial</vt:lpstr>
      <vt:lpstr>Calibri</vt:lpstr>
      <vt:lpstr>Calibri Light</vt:lpstr>
      <vt:lpstr>Consolas</vt:lpstr>
      <vt:lpstr>Courier New</vt:lpstr>
      <vt:lpstr>Times</vt:lpstr>
      <vt:lpstr>Times New Roman</vt:lpstr>
      <vt:lpstr>Retrospect</vt:lpstr>
      <vt:lpstr>Struktur Data Linked List</vt:lpstr>
      <vt:lpstr>NEW RULE!</vt:lpstr>
      <vt:lpstr>Important Links</vt:lpstr>
      <vt:lpstr>Pre-Test</vt:lpstr>
      <vt:lpstr>Preview – Array vs Linked List</vt:lpstr>
      <vt:lpstr>PowerPoint Presentation</vt:lpstr>
      <vt:lpstr>Preview – Node</vt:lpstr>
      <vt:lpstr>Preview – Menambah Node Baru  di Awal Linked List</vt:lpstr>
      <vt:lpstr>Preview – Menambah Node Baru  di Akhir Linked List</vt:lpstr>
      <vt:lpstr>Menyisipkan Node  Setelah Node Tertentu</vt:lpstr>
      <vt:lpstr>Menyisipkan Node  Setelah Node Tertentu</vt:lpstr>
      <vt:lpstr>Menambah Data  Sebelum Node Tertentu</vt:lpstr>
      <vt:lpstr>Menambah Data  Sebelum Node Tertentu</vt:lpstr>
      <vt:lpstr>Menghapus Node  di Awal dan Akhir</vt:lpstr>
      <vt:lpstr>Menghapus Node di Awal</vt:lpstr>
      <vt:lpstr>Menghapus Node di Akhir</vt:lpstr>
      <vt:lpstr>Fungsi Count Jumlah Node</vt:lpstr>
      <vt:lpstr>Memeriksa Keberadaan Node  yang Memiliki Nilai Tertentu </vt:lpstr>
      <vt:lpstr>Menghapus Node  yang Memiliki Nilai Tertentu</vt:lpstr>
      <vt:lpstr>Menghapus Node  yang Memiliki Nilai Tertentu</vt:lpstr>
      <vt:lpstr>Latihan</vt:lpstr>
      <vt:lpstr>Tugas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 dan Deret 2</dc:title>
  <dc:creator>Muhammad Ariful Furqon S.Pd., M.Kom.</dc:creator>
  <cp:lastModifiedBy>Muhammad Ariful Furqon S.Pd., M.Kom.</cp:lastModifiedBy>
  <cp:revision>186</cp:revision>
  <dcterms:created xsi:type="dcterms:W3CDTF">2021-03-05T07:57:28Z</dcterms:created>
  <dcterms:modified xsi:type="dcterms:W3CDTF">2021-04-07T03:19:56Z</dcterms:modified>
</cp:coreProperties>
</file>