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7" r:id="rId2"/>
    <p:sldId id="275" r:id="rId3"/>
    <p:sldId id="277" r:id="rId4"/>
    <p:sldId id="258" r:id="rId5"/>
    <p:sldId id="270" r:id="rId6"/>
    <p:sldId id="271" r:id="rId7"/>
    <p:sldId id="273" r:id="rId8"/>
    <p:sldId id="259" r:id="rId9"/>
    <p:sldId id="274" r:id="rId10"/>
    <p:sldId id="260" r:id="rId11"/>
    <p:sldId id="261" r:id="rId12"/>
    <p:sldId id="262" r:id="rId13"/>
    <p:sldId id="269" r:id="rId14"/>
    <p:sldId id="263" r:id="rId15"/>
    <p:sldId id="265" r:id="rId16"/>
    <p:sldId id="266" r:id="rId17"/>
    <p:sldId id="276" r:id="rId18"/>
    <p:sldId id="278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3E9BB-63EE-452A-9F76-EF859B4DDDBA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905F2-20BD-443F-9F6F-DBABF9F93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26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AA601-36C9-4F11-9279-17405E7D603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1550-41F9-42E6-B884-B7E7BE7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08D2-460E-4344-A646-741C8527AA26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E728-4561-4684-9C7D-7DF222CD4DF7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2D84-7663-4B62-B0CB-532B4884D281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3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527-AD68-4A48-A1B6-96A3426CFF06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D22-A764-449A-AC87-80B7C549974F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42F-EE74-4FF0-A29E-8EE9FF26E90D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BF8F-1792-4F2B-965A-78D2A083BAD2}" type="datetime1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4137-F8E7-48FD-AE85-EF8CB58969D6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2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C57-9B0C-463E-B667-35DCD530FFC7}" type="datetime1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B002-7D8B-4FF3-82EF-14845F30878F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8B4D-C12C-4AED-837B-F54963636B06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3BD7-0633-4538-B488-D7849A32870F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8729" y="5829299"/>
            <a:ext cx="998763" cy="89217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3019"/>
            <a:ext cx="10515600" cy="54839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400" b="1" dirty="0" smtClean="0"/>
              <a:t>Introduction </a:t>
            </a:r>
            <a:r>
              <a:rPr lang="en-US" sz="4400" b="1" dirty="0"/>
              <a:t>to </a:t>
            </a:r>
            <a:r>
              <a:rPr lang="en-US" sz="4400" b="1" dirty="0" smtClean="0"/>
              <a:t>Variables</a:t>
            </a:r>
            <a:r>
              <a:rPr lang="en-US" sz="4400" b="1" dirty="0"/>
              <a:t>, User </a:t>
            </a:r>
            <a:r>
              <a:rPr lang="en-US" sz="4400" b="1" dirty="0" smtClean="0"/>
              <a:t>Input/Output, Data Type Conversion</a:t>
            </a:r>
          </a:p>
          <a:p>
            <a:pPr marL="0" indent="0" algn="ctr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b="1" dirty="0">
                <a:ea typeface="Times New Roman"/>
                <a:cs typeface="Times New Roman"/>
                <a:sym typeface="Times New Roman"/>
              </a:rPr>
              <a:t>Course Title: Programming Language II</a:t>
            </a:r>
            <a:br>
              <a:rPr lang="en-US" sz="1800" b="1" dirty="0"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ea typeface="Times New Roman"/>
                <a:cs typeface="Times New Roman"/>
                <a:sym typeface="Times New Roman"/>
              </a:rPr>
              <a:t>Course Code: CSE 111</a:t>
            </a:r>
            <a:br>
              <a:rPr lang="en-US" sz="1800" b="1" dirty="0"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ea typeface="Times New Roman"/>
                <a:cs typeface="Times New Roman"/>
                <a:sym typeface="Times New Roman"/>
              </a:rPr>
              <a:t>Semester: Summer 2020</a:t>
            </a:r>
            <a:br>
              <a:rPr lang="en-US" sz="1800" b="1" dirty="0">
                <a:ea typeface="Times New Roman"/>
                <a:cs typeface="Times New Roman"/>
                <a:sym typeface="Times New Roman"/>
              </a:rPr>
            </a:br>
            <a:r>
              <a:rPr lang="en-US" sz="1800" b="1" dirty="0" smtClean="0">
                <a:ea typeface="Times New Roman"/>
                <a:cs typeface="Times New Roman"/>
                <a:sym typeface="Times New Roman"/>
              </a:rPr>
              <a:t>Lecture-2</a:t>
            </a:r>
            <a:endParaRPr lang="en-US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Variable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delete variable using the command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"variable 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 For example,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deleted variable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when we proceed to print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the second time,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get error "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defined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which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 greet is not pointing to any value.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3950" y="2190750"/>
            <a:ext cx="33718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greet = "Good Morning"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print(greet)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 greet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print(greet)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3950" y="3659891"/>
            <a:ext cx="41719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Output: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Good Morning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NameError</a:t>
            </a:r>
            <a:r>
              <a:rPr lang="en-US" dirty="0">
                <a:solidFill>
                  <a:srgbClr val="FF0000"/>
                </a:solidFill>
              </a:rPr>
              <a:t>: name 'greet' is not defined</a:t>
            </a:r>
            <a:endParaRPr lang="en-US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8157848" y="2168188"/>
            <a:ext cx="2652984" cy="22854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Morning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2385" y="3206413"/>
            <a:ext cx="81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cs typeface="Times New Roman" panose="02020603050405020304" pitchFamily="18" charset="0"/>
              </a:rPr>
              <a:t>greet </a:t>
            </a:r>
            <a:endParaRPr lang="en-US" dirty="0"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11" idx="3"/>
          </p:cNvCxnSpPr>
          <p:nvPr/>
        </p:nvCxnSpPr>
        <p:spPr>
          <a:xfrm flipH="1">
            <a:off x="7614881" y="3391079"/>
            <a:ext cx="995719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7849634" y="3146690"/>
            <a:ext cx="526211" cy="429055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7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82292"/>
            <a:ext cx="10515600" cy="5103334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800" b="1" dirty="0" smtClean="0">
                <a:cs typeface="Times New Roman" panose="02020603050405020304" pitchFamily="18" charset="0"/>
              </a:rPr>
              <a:t>input (</a:t>
            </a:r>
            <a:r>
              <a:rPr lang="en-US" sz="1800" b="1" dirty="0" smtClean="0">
                <a:cs typeface="Courier New" panose="02070309020205020404" pitchFamily="49" charset="0"/>
              </a:rPr>
              <a:t>"prompt") </a:t>
            </a:r>
            <a:r>
              <a:rPr lang="en-US" sz="1800" dirty="0" smtClean="0">
                <a:cs typeface="Courier New" panose="02070309020205020404" pitchFamily="49" charset="0"/>
              </a:rPr>
              <a:t>to take input from user.</a:t>
            </a:r>
            <a:endParaRPr lang="en-US" sz="1800" dirty="0" smtClean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pauses program execution to allow the user to type in a line of input from the keyboard.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presses the Enter key, all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typed before pressing Enter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read and returned as 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tring.</a:t>
            </a:r>
          </a:p>
          <a:p>
            <a:pPr marL="457200" lvl="1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2958" y="3776437"/>
            <a:ext cx="4786008" cy="1682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9327" y="3040655"/>
            <a:ext cx="73041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The program will wait for user input.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23072" y="3189416"/>
            <a:ext cx="40395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08533" y="2767093"/>
            <a:ext cx="24521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Input:</a:t>
            </a:r>
          </a:p>
          <a:p>
            <a:endParaRPr lang="en-US" b="1" dirty="0" smtClean="0">
              <a:cs typeface="Courier New" panose="02070309020205020404" pitchFamily="49" charset="0"/>
            </a:endParaRPr>
          </a:p>
          <a:p>
            <a:endParaRPr lang="en-US" b="1" dirty="0" smtClean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Output: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Welcome to CSE111.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69096"/>
              </p:ext>
            </p:extLst>
          </p:nvPr>
        </p:nvGraphicFramePr>
        <p:xfrm>
          <a:off x="8702635" y="3178400"/>
          <a:ext cx="22639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968">
                  <a:extLst>
                    <a:ext uri="{9D8B030D-6E8A-4147-A177-3AD203B41FA5}">
                      <a16:colId xmlns:a16="http://schemas.microsoft.com/office/drawing/2014/main" val="2162285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cs typeface="Courier New" panose="02070309020205020404" pitchFamily="49" charset="0"/>
                        </a:rPr>
                        <a:t>Welcome to CSE111.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65719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39327" y="4880915"/>
            <a:ext cx="41753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input("Enter you name: ")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print("Hello " + 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2992" y="4499498"/>
            <a:ext cx="30755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Input:</a:t>
            </a:r>
          </a:p>
          <a:p>
            <a:endParaRPr lang="en-US" b="1" dirty="0" smtClean="0">
              <a:cs typeface="Courier New" panose="02070309020205020404" pitchFamily="49" charset="0"/>
            </a:endParaRPr>
          </a:p>
          <a:p>
            <a:endParaRPr lang="en-US" b="1" dirty="0" smtClean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Output: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Hello Alice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1522"/>
              </p:ext>
            </p:extLst>
          </p:nvPr>
        </p:nvGraphicFramePr>
        <p:xfrm>
          <a:off x="5600098" y="4880915"/>
          <a:ext cx="2319101" cy="455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101">
                  <a:extLst>
                    <a:ext uri="{9D8B030D-6E8A-4147-A177-3AD203B41FA5}">
                      <a16:colId xmlns:a16="http://schemas.microsoft.com/office/drawing/2014/main" val="2162285844"/>
                    </a:ext>
                  </a:extLst>
                </a:gridCol>
              </a:tblGrid>
              <a:tr h="455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cs typeface="Courier New" panose="02070309020205020404" pitchFamily="49" charset="0"/>
                        </a:rPr>
                        <a:t>Enter your name: Alice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65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22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input() function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66"/>
            <a:ext cx="10515600" cy="4665797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input() always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string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it to other types according to your need.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4930" y="2675583"/>
            <a:ext cx="42902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 = input("Enter a number: ")</a:t>
            </a:r>
          </a:p>
          <a:p>
            <a:r>
              <a:rPr lang="pt-B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print(n+10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9496" y="3449598"/>
            <a:ext cx="815890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Input:</a:t>
            </a:r>
          </a:p>
          <a:p>
            <a:endParaRPr lang="en-US" b="1" dirty="0" smtClean="0">
              <a:cs typeface="Courier New" panose="02070309020205020404" pitchFamily="49" charset="0"/>
            </a:endParaRPr>
          </a:p>
          <a:p>
            <a:endParaRPr lang="en-US" b="1" dirty="0" smtClean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TypeError</a:t>
            </a:r>
            <a:r>
              <a:rPr lang="en-US" b="1" dirty="0">
                <a:solidFill>
                  <a:srgbClr val="FF0000"/>
                </a:solidFill>
              </a:rPr>
              <a:t>: can only concatenate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 (not "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") to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endParaRPr lang="en-US" b="1" dirty="0" smtClean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endParaRPr lang="en-US" b="1" dirty="0" smtClean="0"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47845"/>
              </p:ext>
            </p:extLst>
          </p:nvPr>
        </p:nvGraphicFramePr>
        <p:xfrm>
          <a:off x="1311875" y="3754399"/>
          <a:ext cx="22639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968">
                  <a:extLst>
                    <a:ext uri="{9D8B030D-6E8A-4147-A177-3AD203B41FA5}">
                      <a16:colId xmlns:a16="http://schemas.microsoft.com/office/drawing/2014/main" val="2162285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cs typeface="Courier New" panose="02070309020205020404" pitchFamily="49" charset="0"/>
                        </a:rPr>
                        <a:t>Enter a number: 15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65719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42612" y="2686052"/>
            <a:ext cx="609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In the print statment n is a string and 10 is an integer. The machine cannot concat a string to an integer.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9495" y="2692673"/>
            <a:ext cx="42957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 input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</a:t>
            </a:r>
          </a:p>
          <a:p>
            <a:r>
              <a:rPr lang="pt-BR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print(int(n)+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10)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42612" y="2692673"/>
            <a:ext cx="609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In the print statemnt we converting n to an integer. So now we have 15 + 10 in the print statement.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9495" y="3442977"/>
            <a:ext cx="815890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Input:</a:t>
            </a:r>
          </a:p>
          <a:p>
            <a:endParaRPr lang="en-US" b="1" dirty="0" smtClean="0">
              <a:cs typeface="Courier New" panose="02070309020205020404" pitchFamily="49" charset="0"/>
            </a:endParaRPr>
          </a:p>
          <a:p>
            <a:endParaRPr lang="en-US" b="1" dirty="0" smtClean="0">
              <a:cs typeface="Courier New" panose="02070309020205020404" pitchFamily="49" charset="0"/>
            </a:endParaRPr>
          </a:p>
          <a:p>
            <a:r>
              <a:rPr lang="en-US" b="1" dirty="0" smtClean="0"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 smtClean="0">
                <a:cs typeface="Courier New" panose="02070309020205020404" pitchFamily="49" charset="0"/>
              </a:rPr>
              <a:t>25</a:t>
            </a:r>
          </a:p>
          <a:p>
            <a:endParaRPr lang="en-US" b="1" dirty="0" smtClean="0">
              <a:cs typeface="Courier New" panose="020703090202050204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96736"/>
              </p:ext>
            </p:extLst>
          </p:nvPr>
        </p:nvGraphicFramePr>
        <p:xfrm>
          <a:off x="1311875" y="3748405"/>
          <a:ext cx="22639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968">
                  <a:extLst>
                    <a:ext uri="{9D8B030D-6E8A-4147-A177-3AD203B41FA5}">
                      <a16:colId xmlns:a16="http://schemas.microsoft.com/office/drawing/2014/main" val="2162285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cs typeface="Courier New" panose="02070309020205020404" pitchFamily="49" charset="0"/>
                        </a:rPr>
                        <a:t>Enter a number: 15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65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62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7592"/>
            <a:ext cx="10706100" cy="5019371"/>
          </a:xfrm>
        </p:spPr>
        <p:txBody>
          <a:bodyPr>
            <a:normAutofit/>
          </a:bodyPr>
          <a:lstStyle/>
          <a:p>
            <a:pPr fontAlgn="base"/>
            <a:r>
              <a:rPr lang="en-US" sz="1800" b="1" dirty="0" err="1" smtClean="0"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cs typeface="Times New Roman" panose="02020603050405020304" pitchFamily="18" charset="0"/>
              </a:rPr>
              <a:t>(a) : </a:t>
            </a:r>
            <a:r>
              <a:rPr lang="en-US" sz="1800" dirty="0">
                <a:cs typeface="Times New Roman" panose="02020603050405020304" pitchFamily="18" charset="0"/>
              </a:rPr>
              <a:t>This function converts</a:t>
            </a:r>
            <a:r>
              <a:rPr lang="en-US" sz="1800" b="1" dirty="0">
                <a:cs typeface="Times New Roman" panose="02020603050405020304" pitchFamily="18" charset="0"/>
              </a:rPr>
              <a:t> any data </a:t>
            </a:r>
            <a:r>
              <a:rPr lang="en-US" sz="1800" b="1" dirty="0" smtClean="0">
                <a:cs typeface="Times New Roman" panose="02020603050405020304" pitchFamily="18" charset="0"/>
              </a:rPr>
              <a:t>to integer.</a:t>
            </a:r>
          </a:p>
          <a:p>
            <a:pPr fontAlgn="base"/>
            <a:r>
              <a:rPr lang="en-US" sz="1800" b="1" dirty="0" err="1" smtClean="0">
                <a:cs typeface="Times New Roman" panose="02020603050405020304" pitchFamily="18" charset="0"/>
              </a:rPr>
              <a:t>int</a:t>
            </a:r>
            <a:r>
              <a:rPr lang="en-US" sz="1800" b="1" dirty="0" smtClean="0">
                <a:cs typeface="Times New Roman" panose="02020603050405020304" pitchFamily="18" charset="0"/>
              </a:rPr>
              <a:t>(</a:t>
            </a:r>
            <a:r>
              <a:rPr lang="en-US" sz="1800" b="1" dirty="0" err="1" smtClean="0">
                <a:cs typeface="Times New Roman" panose="02020603050405020304" pitchFamily="18" charset="0"/>
              </a:rPr>
              <a:t>string,base</a:t>
            </a:r>
            <a:r>
              <a:rPr lang="en-US" sz="1800" b="1" dirty="0">
                <a:cs typeface="Times New Roman" panose="02020603050405020304" pitchFamily="18" charset="0"/>
              </a:rPr>
              <a:t>)</a:t>
            </a:r>
            <a:r>
              <a:rPr lang="en-US" sz="1800" dirty="0">
                <a:cs typeface="Times New Roman" panose="02020603050405020304" pitchFamily="18" charset="0"/>
              </a:rPr>
              <a:t> : This function converts</a:t>
            </a:r>
            <a:r>
              <a:rPr lang="en-US" sz="1800" b="1" dirty="0">
                <a:cs typeface="Times New Roman" panose="02020603050405020304" pitchFamily="18" charset="0"/>
              </a:rPr>
              <a:t> any data </a:t>
            </a:r>
            <a:r>
              <a:rPr lang="en-US" sz="1800" b="1" dirty="0" smtClean="0">
                <a:cs typeface="Times New Roman" panose="02020603050405020304" pitchFamily="18" charset="0"/>
              </a:rPr>
              <a:t>to integer of given base.</a:t>
            </a:r>
            <a:endParaRPr lang="en-US" sz="1800" dirty="0" smtClean="0">
              <a:cs typeface="Times New Roman" panose="02020603050405020304" pitchFamily="18" charset="0"/>
            </a:endParaRPr>
          </a:p>
          <a:p>
            <a:pPr fontAlgn="base"/>
            <a:r>
              <a:rPr lang="en-US" sz="1800" b="1" dirty="0" smtClean="0">
                <a:cs typeface="Times New Roman" panose="02020603050405020304" pitchFamily="18" charset="0"/>
              </a:rPr>
              <a:t>float</a:t>
            </a:r>
            <a:r>
              <a:rPr lang="en-US" sz="1800" b="1" dirty="0">
                <a:cs typeface="Times New Roman" panose="02020603050405020304" pitchFamily="18" charset="0"/>
              </a:rPr>
              <a:t>()</a:t>
            </a:r>
            <a:r>
              <a:rPr lang="en-US" sz="1800" dirty="0">
                <a:cs typeface="Times New Roman" panose="02020603050405020304" pitchFamily="18" charset="0"/>
              </a:rPr>
              <a:t> : This function is used to convert </a:t>
            </a:r>
            <a:r>
              <a:rPr lang="en-US" sz="1800" b="1" dirty="0">
                <a:cs typeface="Times New Roman" panose="02020603050405020304" pitchFamily="18" charset="0"/>
              </a:rPr>
              <a:t>any data </a:t>
            </a:r>
            <a:r>
              <a:rPr lang="en-US" sz="1800" b="1" dirty="0" smtClean="0">
                <a:cs typeface="Times New Roman" panose="02020603050405020304" pitchFamily="18" charset="0"/>
              </a:rPr>
              <a:t>to </a:t>
            </a:r>
            <a:r>
              <a:rPr lang="en-US" sz="1800" b="1" dirty="0">
                <a:cs typeface="Times New Roman" panose="02020603050405020304" pitchFamily="18" charset="0"/>
              </a:rPr>
              <a:t>a floating point </a:t>
            </a:r>
            <a:r>
              <a:rPr lang="en-US" sz="1800" b="1" dirty="0" smtClean="0">
                <a:cs typeface="Times New Roman" panose="02020603050405020304" pitchFamily="18" charset="0"/>
              </a:rPr>
              <a:t>number.</a:t>
            </a:r>
          </a:p>
          <a:p>
            <a:pPr fontAlgn="base"/>
            <a:r>
              <a:rPr lang="en-US" sz="1800" b="1" dirty="0" err="1" smtClean="0"/>
              <a:t>str</a:t>
            </a:r>
            <a:r>
              <a:rPr lang="en-US" sz="1800" b="1" dirty="0"/>
              <a:t>() : </a:t>
            </a:r>
            <a:r>
              <a:rPr lang="en-US" sz="1800" dirty="0" smtClean="0"/>
              <a:t>This function</a:t>
            </a:r>
            <a:r>
              <a:rPr lang="en-US" sz="1800" dirty="0"/>
              <a:t> </a:t>
            </a:r>
            <a:r>
              <a:rPr lang="en-US" sz="1800" dirty="0" smtClean="0"/>
              <a:t>converts</a:t>
            </a:r>
            <a:r>
              <a:rPr lang="en-US" sz="1800" b="1" dirty="0" smtClean="0"/>
              <a:t> any data to </a:t>
            </a:r>
            <a:r>
              <a:rPr lang="en-US" sz="1800" b="1" dirty="0"/>
              <a:t>a </a:t>
            </a:r>
            <a:r>
              <a:rPr lang="en-US" sz="1800" b="1" dirty="0" smtClean="0"/>
              <a:t>string.</a:t>
            </a:r>
            <a:endParaRPr lang="en-US" sz="1800" dirty="0"/>
          </a:p>
          <a:p>
            <a:pPr fontAlgn="base"/>
            <a:r>
              <a:rPr lang="en-US" sz="1800" b="1" dirty="0" smtClean="0"/>
              <a:t>Examples:</a:t>
            </a:r>
          </a:p>
          <a:p>
            <a:pPr marL="457200" lvl="1" indent="0" fontAlgn="base">
              <a:lnSpc>
                <a:spcPct val="110000"/>
              </a:lnSpc>
              <a:buNone/>
            </a:pPr>
            <a:r>
              <a:rPr lang="en-US" sz="1800" b="1" dirty="0" smtClean="0">
                <a:cs typeface="Times New Roman" panose="02020603050405020304" pitchFamily="18" charset="0"/>
              </a:rPr>
              <a:t>x </a:t>
            </a:r>
            <a:r>
              <a:rPr lang="en-US" sz="1800" b="1" dirty="0">
                <a:cs typeface="Times New Roman" panose="02020603050405020304" pitchFamily="18" charset="0"/>
              </a:rPr>
              <a:t>= </a:t>
            </a:r>
            <a:r>
              <a:rPr 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cs typeface="Times New Roman" panose="02020603050405020304" pitchFamily="18" charset="0"/>
              </a:rPr>
              <a:t>(1)</a:t>
            </a:r>
            <a:r>
              <a:rPr lang="en-US" sz="1800" dirty="0">
                <a:cs typeface="Times New Roman" panose="02020603050405020304" pitchFamily="18" charset="0"/>
              </a:rPr>
              <a:t>   # x will be 1</a:t>
            </a:r>
            <a:br>
              <a:rPr lang="en-US" sz="1800" dirty="0">
                <a:cs typeface="Times New Roman" panose="02020603050405020304" pitchFamily="18" charset="0"/>
              </a:rPr>
            </a:br>
            <a:r>
              <a:rPr lang="en-US" sz="1800" b="1" dirty="0">
                <a:cs typeface="Times New Roman" panose="02020603050405020304" pitchFamily="18" charset="0"/>
              </a:rPr>
              <a:t>y = </a:t>
            </a:r>
            <a:r>
              <a:rPr 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cs typeface="Times New Roman" panose="02020603050405020304" pitchFamily="18" charset="0"/>
              </a:rPr>
              <a:t>(2.8)</a:t>
            </a:r>
            <a:r>
              <a:rPr lang="en-US" sz="1800" dirty="0">
                <a:cs typeface="Times New Roman" panose="02020603050405020304" pitchFamily="18" charset="0"/>
              </a:rPr>
              <a:t> # y will be 2</a:t>
            </a:r>
            <a:br>
              <a:rPr lang="en-US" sz="1800" dirty="0">
                <a:cs typeface="Times New Roman" panose="02020603050405020304" pitchFamily="18" charset="0"/>
              </a:rPr>
            </a:br>
            <a:r>
              <a:rPr lang="en-US" sz="1800" b="1" dirty="0">
                <a:cs typeface="Times New Roman" panose="02020603050405020304" pitchFamily="18" charset="0"/>
              </a:rPr>
              <a:t>z = </a:t>
            </a:r>
            <a:r>
              <a:rPr lang="en-US" sz="1800" b="1" dirty="0" err="1"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cs typeface="Times New Roman" panose="02020603050405020304" pitchFamily="18" charset="0"/>
              </a:rPr>
              <a:t>("3")</a:t>
            </a:r>
            <a:r>
              <a:rPr lang="en-US" sz="1800" dirty="0">
                <a:cs typeface="Times New Roman" panose="02020603050405020304" pitchFamily="18" charset="0"/>
              </a:rPr>
              <a:t> # z will be </a:t>
            </a:r>
            <a:r>
              <a:rPr lang="en-US" sz="1800" dirty="0" smtClean="0">
                <a:cs typeface="Times New Roman" panose="02020603050405020304" pitchFamily="18" charset="0"/>
              </a:rPr>
              <a:t>3</a:t>
            </a:r>
          </a:p>
          <a:p>
            <a:pPr marL="457200" lvl="1" indent="0" fontAlgn="base">
              <a:lnSpc>
                <a:spcPct val="110000"/>
              </a:lnSpc>
              <a:buNone/>
            </a:pPr>
            <a:r>
              <a:rPr lang="en-US" sz="1800" b="1" dirty="0">
                <a:cs typeface="Times New Roman" panose="02020603050405020304" pitchFamily="18" charset="0"/>
              </a:rPr>
              <a:t>y = float(2.8)</a:t>
            </a:r>
            <a:r>
              <a:rPr lang="en-US" sz="1800" dirty="0">
                <a:cs typeface="Times New Roman" panose="02020603050405020304" pitchFamily="18" charset="0"/>
              </a:rPr>
              <a:t>   # y will be 2.8</a:t>
            </a:r>
            <a:br>
              <a:rPr lang="en-US" sz="1800" dirty="0">
                <a:cs typeface="Times New Roman" panose="02020603050405020304" pitchFamily="18" charset="0"/>
              </a:rPr>
            </a:br>
            <a:r>
              <a:rPr lang="en-US" sz="1800" b="1" dirty="0">
                <a:cs typeface="Times New Roman" panose="02020603050405020304" pitchFamily="18" charset="0"/>
              </a:rPr>
              <a:t>z = float("3") </a:t>
            </a:r>
            <a:r>
              <a:rPr lang="en-US" sz="1800" dirty="0">
                <a:cs typeface="Times New Roman" panose="02020603050405020304" pitchFamily="18" charset="0"/>
              </a:rPr>
              <a:t>  # z will be 3.0</a:t>
            </a:r>
            <a:br>
              <a:rPr lang="en-US" sz="1800" dirty="0">
                <a:cs typeface="Times New Roman" panose="02020603050405020304" pitchFamily="18" charset="0"/>
              </a:rPr>
            </a:br>
            <a:r>
              <a:rPr lang="en-US" sz="1800" b="1" dirty="0">
                <a:cs typeface="Times New Roman" panose="02020603050405020304" pitchFamily="18" charset="0"/>
              </a:rPr>
              <a:t>w = float("4.2")</a:t>
            </a:r>
            <a:r>
              <a:rPr lang="en-US" sz="1800" dirty="0">
                <a:cs typeface="Times New Roman" panose="02020603050405020304" pitchFamily="18" charset="0"/>
              </a:rPr>
              <a:t> # w will be 4.2</a:t>
            </a:r>
          </a:p>
          <a:p>
            <a:pPr fontAlgn="base"/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663"/>
            <a:ext cx="10515600" cy="51556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output: print() function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230"/>
            <a:ext cx="10515600" cy="497073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objects to the console, pass them as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comma-separated list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argument to print().</a:t>
            </a:r>
          </a:p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print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..., 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print()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object by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space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appends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newline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end of the 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3721" y="2768266"/>
            <a:ext cx="37567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"David"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"Smith"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fName,lName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fName,lName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0497" y="2768266"/>
            <a:ext cx="37567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Output:</a:t>
            </a:r>
          </a:p>
          <a:p>
            <a:r>
              <a:rPr lang="en-US" dirty="0"/>
              <a:t>Name: David </a:t>
            </a:r>
            <a:r>
              <a:rPr lang="en-US" dirty="0" smtClean="0"/>
              <a:t>Smith</a:t>
            </a:r>
          </a:p>
          <a:p>
            <a:r>
              <a:rPr lang="en-US" dirty="0"/>
              <a:t>Hello David </a:t>
            </a:r>
            <a:r>
              <a:rPr lang="en-US" dirty="0" smtClean="0"/>
              <a:t>Smith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11" y="365126"/>
            <a:ext cx="10270787" cy="98702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Argument ‘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473726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the keyword argument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objects to be separated by the string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instead of the default single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0669" y="2390660"/>
            <a:ext cx="4770304" cy="14773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("MM DD YYYY")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print("06","21","2020")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print("06","21","2020",sep=".")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print("06","21","2020",sep="-")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print("06","21","2020",sep="/")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25448" y="2390660"/>
            <a:ext cx="375675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Output:</a:t>
            </a:r>
          </a:p>
          <a:p>
            <a:r>
              <a:rPr lang="fi-FI" dirty="0"/>
              <a:t>MM DD YYYY</a:t>
            </a:r>
          </a:p>
          <a:p>
            <a:r>
              <a:rPr lang="fi-FI" dirty="0"/>
              <a:t>06 21 2020</a:t>
            </a:r>
          </a:p>
          <a:p>
            <a:r>
              <a:rPr lang="fi-FI" dirty="0"/>
              <a:t>06.21.2020</a:t>
            </a:r>
          </a:p>
          <a:p>
            <a:r>
              <a:rPr lang="fi-FI" dirty="0"/>
              <a:t>06-21-2020</a:t>
            </a:r>
          </a:p>
          <a:p>
            <a:r>
              <a:rPr lang="fi-FI" dirty="0" smtClean="0"/>
              <a:t>06/21/2020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435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Argument ‘end’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310"/>
            <a:ext cx="10515600" cy="510865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argument end=&lt;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causes output to be terminated by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instead of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newline.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 example,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if we write,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4576" y="2005069"/>
            <a:ext cx="46050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print("I am a Marvel fan.")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print("I love Iron Man.")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print("I love Captain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America.")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print("I love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Thor.")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1857293"/>
            <a:ext cx="441776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cs typeface="Courier New" panose="02070309020205020404" pitchFamily="49" charset="0"/>
              </a:rPr>
              <a:t>I am a Marvel fan.</a:t>
            </a:r>
          </a:p>
          <a:p>
            <a:r>
              <a:rPr lang="en-US" dirty="0">
                <a:cs typeface="Courier New" panose="02070309020205020404" pitchFamily="49" charset="0"/>
              </a:rPr>
              <a:t>I love Iron Man.</a:t>
            </a:r>
          </a:p>
          <a:p>
            <a:r>
              <a:rPr lang="en-US" dirty="0">
                <a:cs typeface="Courier New" panose="02070309020205020404" pitchFamily="49" charset="0"/>
              </a:rPr>
              <a:t>I love Captain </a:t>
            </a:r>
            <a:r>
              <a:rPr lang="en-US" dirty="0" smtClean="0">
                <a:cs typeface="Courier New" panose="02070309020205020404" pitchFamily="49" charset="0"/>
              </a:rPr>
              <a:t>America.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 love </a:t>
            </a:r>
            <a:r>
              <a:rPr lang="en-US" dirty="0" smtClean="0">
                <a:cs typeface="Courier New" panose="02070309020205020404" pitchFamily="49" charset="0"/>
              </a:rPr>
              <a:t>Thor.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4575" y="4142157"/>
            <a:ext cx="656926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print("I am a Marvel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fan.",end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 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print("I love Iron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Man.",end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 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print("I love Captain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America.",end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 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print("I love Thor.")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4575" y="5479187"/>
            <a:ext cx="68667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Output: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 </a:t>
            </a:r>
            <a:r>
              <a:rPr lang="en-US" dirty="0">
                <a:cs typeface="Courier New" panose="02070309020205020404" pitchFamily="49" charset="0"/>
              </a:rPr>
              <a:t>am a Marvel fan. I love Iron Man. I love Captain America. I love Thor.</a:t>
            </a:r>
          </a:p>
        </p:txBody>
      </p:sp>
    </p:spTree>
    <p:extLst>
      <p:ext uri="{BB962C8B-B14F-4D97-AF65-F5344CB8AC3E}">
        <p14:creationId xmlns:p14="http://schemas.microsoft.com/office/powerpoint/2010/main" val="31301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17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reserved memory location to store values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can have any name as long as we are following the naming conventions.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input()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take input. But it has a limitation that it returns user input as a String.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print()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show output.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print()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has a few arguments like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, end = &lt;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etc.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Lecture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821"/>
            <a:ext cx="10515600" cy="435133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conditional statement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 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if..else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if..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..else statement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 statement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connectives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3" y="0"/>
            <a:ext cx="9508911" cy="63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Last Lecture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58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Introduction to Python</a:t>
            </a:r>
          </a:p>
          <a:p>
            <a:r>
              <a:rPr lang="en-US" sz="1800" dirty="0" smtClean="0"/>
              <a:t>History of Python</a:t>
            </a:r>
          </a:p>
          <a:p>
            <a:r>
              <a:rPr lang="en-US" sz="1800" dirty="0" smtClean="0"/>
              <a:t>Beauty of Python</a:t>
            </a:r>
          </a:p>
          <a:p>
            <a:r>
              <a:rPr lang="en-US" sz="1800" dirty="0" smtClean="0"/>
              <a:t>Drawbacks of Python</a:t>
            </a:r>
          </a:p>
          <a:p>
            <a:r>
              <a:rPr lang="en-US" sz="1800" dirty="0" smtClean="0"/>
              <a:t>Applications of Python</a:t>
            </a:r>
          </a:p>
          <a:p>
            <a:r>
              <a:rPr lang="en-US" sz="1800" dirty="0" smtClean="0"/>
              <a:t>Installation of IDE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Lecture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22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Variables</a:t>
            </a:r>
          </a:p>
          <a:p>
            <a:pPr lvl="1"/>
            <a:r>
              <a:rPr lang="en-US" sz="1600" dirty="0" smtClean="0"/>
              <a:t>Naming convention</a:t>
            </a:r>
          </a:p>
          <a:p>
            <a:pPr lvl="1"/>
            <a:r>
              <a:rPr lang="en-US" sz="1600" dirty="0" smtClean="0"/>
              <a:t>Declaration</a:t>
            </a:r>
          </a:p>
          <a:p>
            <a:pPr lvl="1"/>
            <a:r>
              <a:rPr lang="en-US" sz="1600" dirty="0" smtClean="0"/>
              <a:t>Data types</a:t>
            </a:r>
          </a:p>
          <a:p>
            <a:pPr marL="285750" lvl="1" indent="-285750"/>
            <a:r>
              <a:rPr lang="en-US" sz="1800" dirty="0" smtClean="0"/>
              <a:t>User Input</a:t>
            </a:r>
          </a:p>
          <a:p>
            <a:pPr marL="742950" lvl="2" indent="-285750"/>
            <a:r>
              <a:rPr lang="en-US" sz="1600" dirty="0" smtClean="0"/>
              <a:t>input() function</a:t>
            </a:r>
          </a:p>
          <a:p>
            <a:pPr marL="285750" lvl="2" indent="-285750"/>
            <a:r>
              <a:rPr lang="en-US" sz="1800" dirty="0" smtClean="0"/>
              <a:t>User output</a:t>
            </a:r>
          </a:p>
          <a:p>
            <a:pPr marL="742950" lvl="3" indent="-285750"/>
            <a:r>
              <a:rPr lang="en-US" sz="1600" dirty="0" smtClean="0"/>
              <a:t>print() function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283"/>
          </a:xfrm>
        </p:spPr>
        <p:txBody>
          <a:bodyPr/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40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is a reserved memory location to store values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value in Python has 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–</a:t>
            </a:r>
          </a:p>
          <a:p>
            <a:pPr lvl="1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</a:p>
          <a:p>
            <a:pPr lvl="1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lvl="1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lvl="1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  <a:p>
            <a:pPr lvl="1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can be named anything following the naming conventions.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integral part of any python program.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08009"/>
              </p:ext>
            </p:extLst>
          </p:nvPr>
        </p:nvGraphicFramePr>
        <p:xfrm>
          <a:off x="7589920" y="1222408"/>
          <a:ext cx="3998496" cy="328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624">
                  <a:extLst>
                    <a:ext uri="{9D8B030D-6E8A-4147-A177-3AD203B41FA5}">
                      <a16:colId xmlns:a16="http://schemas.microsoft.com/office/drawing/2014/main" val="3038267300"/>
                    </a:ext>
                  </a:extLst>
                </a:gridCol>
                <a:gridCol w="999624">
                  <a:extLst>
                    <a:ext uri="{9D8B030D-6E8A-4147-A177-3AD203B41FA5}">
                      <a16:colId xmlns:a16="http://schemas.microsoft.com/office/drawing/2014/main" val="3896643951"/>
                    </a:ext>
                  </a:extLst>
                </a:gridCol>
                <a:gridCol w="999624">
                  <a:extLst>
                    <a:ext uri="{9D8B030D-6E8A-4147-A177-3AD203B41FA5}">
                      <a16:colId xmlns:a16="http://schemas.microsoft.com/office/drawing/2014/main" val="1707047328"/>
                    </a:ext>
                  </a:extLst>
                </a:gridCol>
                <a:gridCol w="999624">
                  <a:extLst>
                    <a:ext uri="{9D8B030D-6E8A-4147-A177-3AD203B41FA5}">
                      <a16:colId xmlns:a16="http://schemas.microsoft.com/office/drawing/2014/main" val="1492615101"/>
                    </a:ext>
                  </a:extLst>
                </a:gridCol>
              </a:tblGrid>
              <a:tr h="411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578570"/>
                  </a:ext>
                </a:extLst>
              </a:tr>
              <a:tr h="411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145263"/>
                  </a:ext>
                </a:extLst>
              </a:tr>
              <a:tr h="411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199232"/>
                  </a:ext>
                </a:extLst>
              </a:tr>
              <a:tr h="411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D1 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24497"/>
                  </a:ext>
                </a:extLst>
              </a:tr>
              <a:tr h="411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66363"/>
                  </a:ext>
                </a:extLst>
              </a:tr>
              <a:tr h="411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478586"/>
                  </a:ext>
                </a:extLst>
              </a:tr>
              <a:tr h="411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492823"/>
                  </a:ext>
                </a:extLst>
              </a:tr>
              <a:tr h="411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26441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88115" y="4462013"/>
            <a:ext cx="8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 Naming Convention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2711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sz="1800" b="1" dirty="0" smtClean="0">
                <a:latin typeface="+mj-lt"/>
              </a:rPr>
              <a:t>Begin with lowercase letters. </a:t>
            </a:r>
            <a:r>
              <a:rPr lang="en-US" sz="1800" dirty="0" smtClean="0">
                <a:latin typeface="+mj-lt"/>
              </a:rPr>
              <a:t>For example,</a:t>
            </a:r>
          </a:p>
          <a:p>
            <a:pPr marL="0" indent="0" fontAlgn="base">
              <a:buNone/>
            </a:pPr>
            <a:r>
              <a:rPr lang="en-US" sz="1800" b="1" dirty="0" smtClean="0">
                <a:latin typeface="+mj-lt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Lamborghini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robot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balance = 100.65</a:t>
            </a:r>
          </a:p>
          <a:p>
            <a:pPr fontAlgn="base"/>
            <a:r>
              <a:rPr lang="en-US" sz="1800" dirty="0" smtClean="0">
                <a:latin typeface="+mj-lt"/>
              </a:rPr>
              <a:t>Use ‘_’ between the words in a variable. For example,</a:t>
            </a:r>
          </a:p>
          <a:p>
            <a:pPr marL="0" indent="0" fontAlgn="base"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fav_car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"Lamborghini"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owned_robot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my_balance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100.65</a:t>
            </a:r>
          </a:p>
          <a:p>
            <a:pPr fontAlgn="base"/>
            <a:r>
              <a:rPr lang="en-US" sz="1800" b="1" dirty="0" smtClean="0">
                <a:latin typeface="+mj-lt"/>
              </a:rPr>
              <a:t>Capitalization </a:t>
            </a:r>
            <a:r>
              <a:rPr lang="en-US" sz="1800" dirty="0" smtClean="0">
                <a:latin typeface="+mj-lt"/>
              </a:rPr>
              <a:t>naming convention. For example,</a:t>
            </a:r>
          </a:p>
          <a:p>
            <a:pPr marL="0" indent="0" fontAlgn="base">
              <a:buNone/>
            </a:pPr>
            <a:r>
              <a:rPr lang="en-US" sz="1800" dirty="0">
                <a:latin typeface="+mj-lt"/>
              </a:rPr>
              <a:t>	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favCar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"Lamborghini"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ownedRobot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myBalance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100.65</a:t>
            </a:r>
          </a:p>
          <a:p>
            <a:pPr fontAlgn="base"/>
            <a:r>
              <a:rPr lang="en-US" sz="1800" b="1" dirty="0" smtClean="0">
                <a:latin typeface="+mj-lt"/>
              </a:rPr>
              <a:t>Never</a:t>
            </a:r>
            <a:r>
              <a:rPr lang="en-US" sz="1800" dirty="0" smtClean="0">
                <a:latin typeface="+mj-lt"/>
              </a:rPr>
              <a:t> start a variable name with </a:t>
            </a:r>
            <a:r>
              <a:rPr lang="en-US" sz="1800" b="1" dirty="0" smtClean="0">
                <a:latin typeface="+mj-lt"/>
              </a:rPr>
              <a:t>digits or dollar signs. </a:t>
            </a:r>
            <a:r>
              <a:rPr lang="en-US" sz="1800" dirty="0" smtClean="0">
                <a:latin typeface="+mj-lt"/>
              </a:rPr>
              <a:t>For example,</a:t>
            </a:r>
          </a:p>
          <a:p>
            <a:pPr marL="0" indent="0" fontAlgn="base">
              <a:buNone/>
            </a:pPr>
            <a:r>
              <a:rPr lang="en-US" sz="1800" b="1" dirty="0">
                <a:latin typeface="+mj-lt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Lamborghini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9cRobot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Baymax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myBalance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100.65 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1800" b="1" dirty="0" smtClean="0">
                <a:latin typeface="+mj-lt"/>
              </a:rPr>
              <a:t>Never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use the characters </a:t>
            </a:r>
            <a:r>
              <a:rPr lang="en-US" sz="1800" b="1" dirty="0">
                <a:latin typeface="+mj-lt"/>
              </a:rPr>
              <a:t>'l' </a:t>
            </a:r>
            <a:r>
              <a:rPr lang="en-US" sz="1800" dirty="0">
                <a:latin typeface="+mj-lt"/>
              </a:rPr>
              <a:t>(lowercase letter L</a:t>
            </a:r>
            <a:r>
              <a:rPr lang="en-US" sz="1800" dirty="0" smtClean="0">
                <a:latin typeface="+mj-lt"/>
              </a:rPr>
              <a:t>), </a:t>
            </a:r>
            <a:r>
              <a:rPr lang="en-US" sz="1800" b="1" dirty="0">
                <a:latin typeface="+mj-lt"/>
              </a:rPr>
              <a:t>'O' </a:t>
            </a:r>
            <a:r>
              <a:rPr lang="en-US" sz="1800" dirty="0">
                <a:latin typeface="+mj-lt"/>
              </a:rPr>
              <a:t>(uppercase letter O</a:t>
            </a:r>
            <a:r>
              <a:rPr lang="en-US" sz="1800" dirty="0" smtClean="0">
                <a:latin typeface="+mj-lt"/>
              </a:rPr>
              <a:t>), </a:t>
            </a:r>
            <a:r>
              <a:rPr lang="en-US" sz="1800" dirty="0">
                <a:latin typeface="+mj-lt"/>
              </a:rPr>
              <a:t>or </a:t>
            </a:r>
            <a:r>
              <a:rPr lang="en-US" sz="1800" b="1" dirty="0">
                <a:latin typeface="+mj-lt"/>
              </a:rPr>
              <a:t>'I' </a:t>
            </a:r>
            <a:r>
              <a:rPr lang="en-US" sz="1800" dirty="0">
                <a:latin typeface="+mj-lt"/>
              </a:rPr>
              <a:t>(uppercase letter I</a:t>
            </a:r>
            <a:r>
              <a:rPr lang="en-US" sz="1800" dirty="0" smtClean="0">
                <a:latin typeface="+mj-lt"/>
              </a:rPr>
              <a:t>) </a:t>
            </a:r>
            <a:r>
              <a:rPr lang="en-US" sz="1800" dirty="0">
                <a:latin typeface="+mj-lt"/>
              </a:rPr>
              <a:t>as single character variable </a:t>
            </a:r>
            <a:r>
              <a:rPr lang="en-US" sz="1800" dirty="0" smtClean="0">
                <a:latin typeface="+mj-lt"/>
              </a:rPr>
              <a:t>names. In </a:t>
            </a:r>
            <a:r>
              <a:rPr lang="en-US" sz="1800" dirty="0">
                <a:latin typeface="+mj-lt"/>
              </a:rPr>
              <a:t>some fonts, these characters are </a:t>
            </a:r>
            <a:r>
              <a:rPr lang="en-US" sz="1800" b="1" dirty="0">
                <a:latin typeface="+mj-lt"/>
              </a:rPr>
              <a:t>indistinguishable </a:t>
            </a:r>
            <a:r>
              <a:rPr lang="en-US" sz="1800" dirty="0">
                <a:latin typeface="+mj-lt"/>
              </a:rPr>
              <a:t>from the numerals </a:t>
            </a:r>
            <a:r>
              <a:rPr lang="en-US" sz="1800" b="1" dirty="0">
                <a:latin typeface="+mj-lt"/>
              </a:rPr>
              <a:t>one and zero</a:t>
            </a:r>
            <a:r>
              <a:rPr lang="en-US" sz="1800" dirty="0">
                <a:latin typeface="+mj-lt"/>
              </a:rPr>
              <a:t>. When tempted to use </a:t>
            </a:r>
            <a:r>
              <a:rPr lang="en-US" sz="1800" b="1" dirty="0" smtClean="0">
                <a:latin typeface="+mj-lt"/>
              </a:rPr>
              <a:t>'l’, </a:t>
            </a:r>
            <a:r>
              <a:rPr lang="en-US" sz="1800" dirty="0">
                <a:latin typeface="+mj-lt"/>
              </a:rPr>
              <a:t>use </a:t>
            </a:r>
            <a:r>
              <a:rPr lang="en-US" sz="1800" b="1" dirty="0">
                <a:latin typeface="+mj-lt"/>
              </a:rPr>
              <a:t>'L' </a:t>
            </a:r>
            <a:r>
              <a:rPr lang="en-US" sz="1800" b="1" dirty="0" smtClean="0">
                <a:latin typeface="+mj-lt"/>
              </a:rPr>
              <a:t>instead.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5</a:t>
            </a:fld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9473241" y="4196387"/>
            <a:ext cx="508959" cy="33643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Keywords in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that cannot be used as variable name. Like: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99" y="2542929"/>
            <a:ext cx="6384901" cy="23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2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Integer/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: </a:t>
            </a:r>
            <a:r>
              <a:rPr lang="en-US" sz="1800" dirty="0" smtClean="0"/>
              <a:t>positive / negative whole numbers. For example: 5 , 4 , -10 etc.</a:t>
            </a:r>
          </a:p>
          <a:p>
            <a:r>
              <a:rPr lang="en-US" sz="1800" b="1" dirty="0" smtClean="0"/>
              <a:t>float: </a:t>
            </a:r>
            <a:r>
              <a:rPr lang="en-US" sz="1800" dirty="0" err="1" smtClean="0"/>
              <a:t>postivie</a:t>
            </a:r>
            <a:r>
              <a:rPr lang="en-US" sz="1800" dirty="0" smtClean="0"/>
              <a:t>/negative floating point numbers. For example: 5.5 , 4.1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r>
              <a:rPr lang="en-US" sz="1800" b="1" dirty="0" smtClean="0"/>
              <a:t>String/</a:t>
            </a:r>
            <a:r>
              <a:rPr lang="en-US" sz="1800" b="1" dirty="0" err="1" smtClean="0"/>
              <a:t>str</a:t>
            </a:r>
            <a:r>
              <a:rPr lang="en-US" sz="1800" b="1" dirty="0" smtClean="0"/>
              <a:t>: </a:t>
            </a:r>
            <a:r>
              <a:rPr lang="en-US" sz="1800" dirty="0" smtClean="0"/>
              <a:t>Array/Collection of characters like word, sentence. For example: “Hello” , “Hello World” etc.</a:t>
            </a:r>
          </a:p>
          <a:p>
            <a:r>
              <a:rPr lang="en-US" sz="1800" b="1" dirty="0" smtClean="0"/>
              <a:t>Boolean: </a:t>
            </a:r>
            <a:r>
              <a:rPr lang="en-US" sz="1800" dirty="0" smtClean="0"/>
              <a:t>has only 2 values: True or False. Mainly used in conditions.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5413"/>
            <a:ext cx="10191874" cy="47470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variable in Python is an Object as Python is Object Oriented.</a:t>
            </a:r>
          </a:p>
          <a:p>
            <a:pPr>
              <a:lnSpc>
                <a:spcPct val="120000"/>
              </a:lnSpc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declaration does not require any type.</a:t>
            </a:r>
          </a:p>
          <a:p>
            <a:pPr>
              <a:lnSpc>
                <a:spcPct val="120000"/>
              </a:lnSpc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value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example,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20000"/>
              </a:lnSpc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 are dynamically typed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0800000" flipH="1" flipV="1">
            <a:off x="4335663" y="4474920"/>
            <a:ext cx="1604335" cy="92333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&lt;class '</a:t>
            </a:r>
            <a:r>
              <a:rPr lang="en-US" dirty="0" err="1"/>
              <a:t>str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&lt;</a:t>
            </a:r>
            <a:r>
              <a:rPr lang="en-US" dirty="0"/>
              <a:t>class '</a:t>
            </a:r>
            <a:r>
              <a:rPr lang="en-US" dirty="0" err="1"/>
              <a:t>int</a:t>
            </a:r>
            <a:r>
              <a:rPr lang="en-US" dirty="0"/>
              <a:t>'&gt;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 rot="10800000" flipH="1" flipV="1">
            <a:off x="1166360" y="4315070"/>
            <a:ext cx="2680659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 smtClean="0"/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there."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rint(type(s))</a:t>
            </a:r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= 2020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rint(type(s))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0800000" flipH="1" flipV="1">
            <a:off x="1166358" y="2854163"/>
            <a:ext cx="2526102" cy="92333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there." print(type(s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0800000" flipH="1" flipV="1">
            <a:off x="4020617" y="2715663"/>
            <a:ext cx="1604335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&lt;class '</a:t>
            </a:r>
            <a:r>
              <a:rPr lang="en-US" dirty="0" err="1"/>
              <a:t>str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Hello there.</a:t>
            </a:r>
          </a:p>
          <a:p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53886"/>
              </p:ext>
            </p:extLst>
          </p:nvPr>
        </p:nvGraphicFramePr>
        <p:xfrm>
          <a:off x="7734891" y="1813548"/>
          <a:ext cx="3998496" cy="328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624">
                  <a:extLst>
                    <a:ext uri="{9D8B030D-6E8A-4147-A177-3AD203B41FA5}">
                      <a16:colId xmlns:a16="http://schemas.microsoft.com/office/drawing/2014/main" val="3038267300"/>
                    </a:ext>
                  </a:extLst>
                </a:gridCol>
                <a:gridCol w="999624">
                  <a:extLst>
                    <a:ext uri="{9D8B030D-6E8A-4147-A177-3AD203B41FA5}">
                      <a16:colId xmlns:a16="http://schemas.microsoft.com/office/drawing/2014/main" val="3896643951"/>
                    </a:ext>
                  </a:extLst>
                </a:gridCol>
                <a:gridCol w="999624">
                  <a:extLst>
                    <a:ext uri="{9D8B030D-6E8A-4147-A177-3AD203B41FA5}">
                      <a16:colId xmlns:a16="http://schemas.microsoft.com/office/drawing/2014/main" val="1707047328"/>
                    </a:ext>
                  </a:extLst>
                </a:gridCol>
                <a:gridCol w="999624">
                  <a:extLst>
                    <a:ext uri="{9D8B030D-6E8A-4147-A177-3AD203B41FA5}">
                      <a16:colId xmlns:a16="http://schemas.microsoft.com/office/drawing/2014/main" val="1492615101"/>
                    </a:ext>
                  </a:extLst>
                </a:gridCol>
              </a:tblGrid>
              <a:tr h="411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578570"/>
                  </a:ext>
                </a:extLst>
              </a:tr>
              <a:tr h="411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145263"/>
                  </a:ext>
                </a:extLst>
              </a:tr>
              <a:tr h="411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199232"/>
                  </a:ext>
                </a:extLst>
              </a:tr>
              <a:tr h="411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D1 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24497"/>
                  </a:ext>
                </a:extLst>
              </a:tr>
              <a:tr h="411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66363"/>
                  </a:ext>
                </a:extLst>
              </a:tr>
              <a:tr h="411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478586"/>
                  </a:ext>
                </a:extLst>
              </a:tr>
              <a:tr h="411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492823"/>
                  </a:ext>
                </a:extLst>
              </a:tr>
              <a:tr h="4110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26441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333086" y="5053153"/>
            <a:ext cx="8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Arithmetic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8" y="1825625"/>
            <a:ext cx="1042111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800" u="sng" dirty="0" smtClean="0"/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a +  b : Addition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a – b : Subtraction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dirty="0" smtClean="0"/>
              <a:t>*  b: Multiplication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dirty="0" smtClean="0"/>
              <a:t>/ b: Division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dirty="0" smtClean="0"/>
              <a:t>**  b : Exponentiation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dirty="0" smtClean="0"/>
              <a:t>// b: Floor division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dirty="0" smtClean="0"/>
              <a:t>%  b: Modulus 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79948" y="1870075"/>
            <a:ext cx="5861304" cy="3447288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 a = 15 and b = 4,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15 + 4 = 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15 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4 = </a:t>
            </a:r>
            <a:r>
              <a:rPr lang="en-US" dirty="0" smtClean="0">
                <a:solidFill>
                  <a:schemeClr val="tx1"/>
                </a:solidFill>
              </a:rPr>
              <a:t>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15 </a:t>
            </a:r>
            <a:r>
              <a:rPr lang="en-US" dirty="0" smtClean="0">
                <a:solidFill>
                  <a:schemeClr val="tx1"/>
                </a:solidFill>
              </a:rPr>
              <a:t>* </a:t>
            </a:r>
            <a:r>
              <a:rPr lang="en-US" dirty="0">
                <a:solidFill>
                  <a:schemeClr val="tx1"/>
                </a:solidFill>
              </a:rPr>
              <a:t>4 = </a:t>
            </a:r>
            <a:r>
              <a:rPr lang="en-US" dirty="0" smtClean="0">
                <a:solidFill>
                  <a:schemeClr val="tx1"/>
                </a:solidFill>
              </a:rPr>
              <a:t>60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15 </a:t>
            </a:r>
            <a:r>
              <a:rPr lang="en-US" dirty="0" smtClean="0">
                <a:solidFill>
                  <a:schemeClr val="tx1"/>
                </a:solidFill>
              </a:rPr>
              <a:t>/ </a:t>
            </a:r>
            <a:r>
              <a:rPr lang="en-US" dirty="0">
                <a:solidFill>
                  <a:schemeClr val="tx1"/>
                </a:solidFill>
              </a:rPr>
              <a:t>4 = </a:t>
            </a:r>
            <a:r>
              <a:rPr lang="en-US" dirty="0" smtClean="0">
                <a:solidFill>
                  <a:schemeClr val="tx1"/>
                </a:solidFill>
              </a:rPr>
              <a:t>3.75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15 </a:t>
            </a:r>
            <a:r>
              <a:rPr lang="en-US" dirty="0" smtClean="0">
                <a:solidFill>
                  <a:schemeClr val="tx1"/>
                </a:solidFill>
              </a:rPr>
              <a:t>** </a:t>
            </a:r>
            <a:r>
              <a:rPr lang="en-US" dirty="0">
                <a:solidFill>
                  <a:schemeClr val="tx1"/>
                </a:solidFill>
              </a:rPr>
              <a:t>4 = </a:t>
            </a:r>
            <a:r>
              <a:rPr lang="en-US" dirty="0" smtClean="0">
                <a:solidFill>
                  <a:schemeClr val="tx1"/>
                </a:solidFill>
              </a:rPr>
              <a:t>50625     #15*15*15*15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15 </a:t>
            </a:r>
            <a:r>
              <a:rPr lang="en-US" dirty="0" smtClean="0">
                <a:solidFill>
                  <a:schemeClr val="tx1"/>
                </a:solidFill>
              </a:rPr>
              <a:t>// </a:t>
            </a:r>
            <a:r>
              <a:rPr lang="en-US" dirty="0">
                <a:solidFill>
                  <a:schemeClr val="tx1"/>
                </a:solidFill>
              </a:rPr>
              <a:t>4 = 3 </a:t>
            </a:r>
            <a:r>
              <a:rPr lang="en-US" dirty="0" smtClean="0">
                <a:solidFill>
                  <a:schemeClr val="tx1"/>
                </a:solidFill>
              </a:rPr>
              <a:t>             #</a:t>
            </a:r>
            <a:r>
              <a:rPr lang="en-US" dirty="0">
                <a:solidFill>
                  <a:schemeClr val="tx1"/>
                </a:solidFill>
              </a:rPr>
              <a:t>the floor division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15 </a:t>
            </a:r>
            <a:r>
              <a:rPr lang="en-US" dirty="0" smtClean="0">
                <a:solidFill>
                  <a:schemeClr val="tx1"/>
                </a:solidFill>
              </a:rPr>
              <a:t>% </a:t>
            </a:r>
            <a:r>
              <a:rPr lang="en-US" dirty="0">
                <a:solidFill>
                  <a:schemeClr val="tx1"/>
                </a:solidFill>
              </a:rPr>
              <a:t>4 = </a:t>
            </a:r>
            <a:r>
              <a:rPr lang="en-US" dirty="0" smtClean="0">
                <a:solidFill>
                  <a:schemeClr val="tx1"/>
                </a:solidFill>
              </a:rPr>
              <a:t>3	   #remainder of 15÷4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rac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</TotalTime>
  <Words>1545</Words>
  <Application>Microsoft Office PowerPoint</Application>
  <PresentationFormat>Widescreen</PresentationFormat>
  <Paragraphs>307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Last Lecture</vt:lpstr>
      <vt:lpstr>Today’s Lecture</vt:lpstr>
      <vt:lpstr>Variables</vt:lpstr>
      <vt:lpstr>Variable Naming Convention</vt:lpstr>
      <vt:lpstr>Keywords in Python</vt:lpstr>
      <vt:lpstr>Basic Data Types</vt:lpstr>
      <vt:lpstr>Declaring variables</vt:lpstr>
      <vt:lpstr>Basic Arithmetic Operations</vt:lpstr>
      <vt:lpstr>Deleting a Variable</vt:lpstr>
      <vt:lpstr>User input</vt:lpstr>
      <vt:lpstr>Limitation of input() function</vt:lpstr>
      <vt:lpstr>Type Conversion</vt:lpstr>
      <vt:lpstr> User output: print() function  </vt:lpstr>
      <vt:lpstr>Keyword Argument ‘sep’</vt:lpstr>
      <vt:lpstr>Keyword Argument ‘end’</vt:lpstr>
      <vt:lpstr>Summary</vt:lpstr>
      <vt:lpstr>Next Lecture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CSE110 Python</dc:title>
  <dc:creator>Md. Tawhid Anwar</dc:creator>
  <cp:lastModifiedBy>Windows User</cp:lastModifiedBy>
  <cp:revision>195</cp:revision>
  <dcterms:created xsi:type="dcterms:W3CDTF">2020-06-03T07:05:09Z</dcterms:created>
  <dcterms:modified xsi:type="dcterms:W3CDTF">2020-06-26T19:16:38Z</dcterms:modified>
</cp:coreProperties>
</file>