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8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8539B-5AE4-419D-A1A0-15458E840D82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50CA6-69F6-4B82-9599-C330330005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0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044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73DB-0B70-41AC-B32F-C099B68CC69A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7C53-D1CB-4D24-96AD-7069D26DD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73DB-0B70-41AC-B32F-C099B68CC69A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7C53-D1CB-4D24-96AD-7069D26DD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89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73DB-0B70-41AC-B32F-C099B68CC69A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7C53-D1CB-4D24-96AD-7069D26DD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73DB-0B70-41AC-B32F-C099B68CC69A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7C53-D1CB-4D24-96AD-7069D26DD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24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73DB-0B70-41AC-B32F-C099B68CC69A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7C53-D1CB-4D24-96AD-7069D26DD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52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73DB-0B70-41AC-B32F-C099B68CC69A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7C53-D1CB-4D24-96AD-7069D26DD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90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73DB-0B70-41AC-B32F-C099B68CC69A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7C53-D1CB-4D24-96AD-7069D26DD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80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73DB-0B70-41AC-B32F-C099B68CC69A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7C53-D1CB-4D24-96AD-7069D26DD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74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73DB-0B70-41AC-B32F-C099B68CC69A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7C53-D1CB-4D24-96AD-7069D26DD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18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73DB-0B70-41AC-B32F-C099B68CC69A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7C53-D1CB-4D24-96AD-7069D26DD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54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73DB-0B70-41AC-B32F-C099B68CC69A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7C53-D1CB-4D24-96AD-7069D26DD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46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73DB-0B70-41AC-B32F-C099B68CC69A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37C53-D1CB-4D24-96AD-7069D26DD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19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od.readthedocs.io/en/lates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sr.lanl.gov/data/2017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Unsupervised Anomaly Detection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Shahrear Iqbal</a:t>
            </a:r>
          </a:p>
          <a:p>
            <a:r>
              <a:rPr lang="en-CA" dirty="0" smtClean="0"/>
              <a:t>Research Officer, NRC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53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code to generate initial features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8472" y="2796370"/>
            <a:ext cx="10233571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in (4768,4769,4770,4774,4776,4624,4625,4634,4647,4648,4672,4800,4801,4802,4803,4688,4689,4608,4609,1100):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j in (4624,4625,4634): for k in (0,2,3,4,5,7,8,9,10,11,12):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postgres_select_query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""" select count(*) from {} where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loghost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'{}' and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={} and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logontype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={};""".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tablename,hostname,j,k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Subset of the data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39493"/>
              </p:ext>
            </p:extLst>
          </p:nvPr>
        </p:nvGraphicFramePr>
        <p:xfrm>
          <a:off x="2133600" y="2449671"/>
          <a:ext cx="79248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750"/>
                <a:gridCol w="374650"/>
                <a:gridCol w="279400"/>
                <a:gridCol w="54864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Comp329292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0,0,0,0,0,0,0,0,0,0,0,0,0,0,0,0,0,0,0,0,0,0,0,0,0,0,0,0,0,0,0,0,0,0,0,0,0,0,0,0,0,0,0,0,0,0,0,0,0,0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Comp697547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0,0,0,0,0,0,0,17,0,52,0,0,0,0,0,0,0,0,0,0,0,0,0,0,0,0,0,0,0,17,0,0,0,0,0,0,0,0,0,3,69,0,0,0,0,1013,0,0,0,0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Comp307034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0,0,0,0,0,1,1,19,0,36,2,0,0,0,0,0,0,0,0,0,0,0,0,0,0,0,0,0,0,18,0,0,2,0,0,0,0,0,1,6,54,1,1,0,0,1368,0,1,0,1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Comp089593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0,0,0,0,0,0,0,29,0,21,16,0,0,0,0,0,0,0,0,0,0,0,0,0,0,0,0,0,0,29,0,0,16,0,0,0,0,0,0,24,58,4,4,0,0,964,0,0,0,0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Comp952193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0,0,0,0,0,0,0,0,0,0,0,0,0,0,0,0,0,0,0,0,0,0,0,0,0,0,0,0,0,0,0,0,0,0,0,0,0,0,0,0,0,0,0,0,0,0,0,0,0,0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Comp329292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0,0,0,0,0,1,2,12,0,54,22,0,0,0,0,0,0,0,0,0,0,2,0,0,0,0,0,0,0,11,0,0,22,0,0,0,0,0,0,14,77,7,6,5,4,1283,0,1,0,0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Comp952193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0,0,0,0,0,0,0,0,0,0,0,0,0,0,0,0,0,0,0,0,0,0,0,0,0,0,0,0,0,0,0,0,0,0,0,0,0,0,0,0,0,0,0,0,0,0,0,0,0,0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Comp697547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0,0,0,0,0,0,0,16,0,50,0,0,0,0,0,0,0,0,0,0,0,0,0,0,0,0,0,0,0,16,0,0,0,0,0,0,0,0,0,3,66,0,0,0,0,1041,0,0,0,0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Comp307034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0,0,0,0,0,0,0,17,0,28,6,0,0,0,0,0,0,0,0,0,0,0,0,0,0,0,0,0,0,17,0,0,6,0,0,0,0,0,0,9,45,3,3,0,0,1232,0,0,0,0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18355" y="1690688"/>
            <a:ext cx="219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For 400 hosts</a:t>
            </a:r>
          </a:p>
          <a:p>
            <a:r>
              <a:rPr lang="en-CA" dirty="0"/>
              <a:t>	</a:t>
            </a:r>
            <a:r>
              <a:rPr lang="en-CA" dirty="0" smtClean="0"/>
              <a:t>Took 5 days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93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problem of anomaly detection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Per day</a:t>
            </a:r>
          </a:p>
          <a:p>
            <a:pPr lvl="1"/>
            <a:r>
              <a:rPr lang="en-CA" dirty="0" smtClean="0"/>
              <a:t>Considering 50 dimensional data</a:t>
            </a:r>
          </a:p>
          <a:p>
            <a:pPr lvl="2"/>
            <a:r>
              <a:rPr lang="en-CA" dirty="0" smtClean="0"/>
              <a:t>Noise reduction</a:t>
            </a:r>
          </a:p>
          <a:p>
            <a:pPr lvl="2"/>
            <a:r>
              <a:rPr lang="en-CA" dirty="0" smtClean="0"/>
              <a:t>Feature engineering/Dimensionality reduction</a:t>
            </a:r>
          </a:p>
          <a:p>
            <a:pPr lvl="2"/>
            <a:r>
              <a:rPr lang="en-CA" dirty="0" smtClean="0"/>
              <a:t>Choose algorithm</a:t>
            </a:r>
          </a:p>
          <a:p>
            <a:pPr lvl="1"/>
            <a:r>
              <a:rPr lang="en-CA" dirty="0" smtClean="0"/>
              <a:t>Considering the data as multi-seasonal</a:t>
            </a:r>
          </a:p>
          <a:p>
            <a:pPr lvl="2"/>
            <a:r>
              <a:rPr lang="en-CA" smtClean="0"/>
              <a:t>Noise reduction</a:t>
            </a:r>
            <a:endParaRPr lang="en-CA" dirty="0" smtClean="0"/>
          </a:p>
          <a:p>
            <a:pPr lvl="2"/>
            <a:r>
              <a:rPr lang="en-CA" dirty="0" smtClean="0"/>
              <a:t>Feature engineering</a:t>
            </a:r>
          </a:p>
          <a:p>
            <a:pPr lvl="2"/>
            <a:r>
              <a:rPr lang="en-CA" dirty="0" smtClean="0"/>
              <a:t>Choose algorithm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Per host</a:t>
            </a:r>
          </a:p>
          <a:p>
            <a:pPr lvl="1"/>
            <a:r>
              <a:rPr lang="en-CA" dirty="0" smtClean="0"/>
              <a:t>Mamun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8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Algorithms to choose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Pyod</a:t>
            </a:r>
            <a:endParaRPr lang="en-CA" dirty="0" smtClean="0"/>
          </a:p>
          <a:p>
            <a:pPr lvl="1"/>
            <a:r>
              <a:rPr lang="en-CA" sz="1600" dirty="0" smtClean="0">
                <a:hlinkClick r:id="rId2"/>
              </a:rPr>
              <a:t>https://pyod.readthedocs.io/en/latest/</a:t>
            </a:r>
            <a:endParaRPr lang="en-CA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956" y="563366"/>
            <a:ext cx="4669896" cy="58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5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Sequence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Sequence of</a:t>
            </a:r>
          </a:p>
          <a:p>
            <a:pPr lvl="1"/>
            <a:r>
              <a:rPr lang="en-CA" dirty="0" smtClean="0"/>
              <a:t>System calls/ file names/ process names</a:t>
            </a:r>
          </a:p>
          <a:p>
            <a:pPr lvl="1"/>
            <a:r>
              <a:rPr lang="en-CA" dirty="0" smtClean="0"/>
              <a:t>Uneven lengths</a:t>
            </a:r>
          </a:p>
          <a:p>
            <a:pPr lvl="1"/>
            <a:endParaRPr lang="en-CA" dirty="0"/>
          </a:p>
          <a:p>
            <a:r>
              <a:rPr lang="en-CA" dirty="0" smtClean="0"/>
              <a:t>How to cluster them into normal and anomalous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403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Lessons learned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Process large text files</a:t>
            </a:r>
          </a:p>
          <a:p>
            <a:r>
              <a:rPr lang="en-CA" dirty="0" smtClean="0"/>
              <a:t>Parallelize things when I can</a:t>
            </a:r>
          </a:p>
          <a:p>
            <a:r>
              <a:rPr lang="en-CA" dirty="0" smtClean="0"/>
              <a:t>Read around 15 papers on unsupervised anomaly detection</a:t>
            </a:r>
          </a:p>
          <a:p>
            <a:endParaRPr lang="en-CA" dirty="0"/>
          </a:p>
          <a:p>
            <a:r>
              <a:rPr lang="en-CA" dirty="0" smtClean="0"/>
              <a:t>Things I have:</a:t>
            </a:r>
          </a:p>
          <a:p>
            <a:pPr lvl="1"/>
            <a:r>
              <a:rPr lang="en-CA" dirty="0" smtClean="0"/>
              <a:t>Python code base to process dataset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762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B28EA1E-2AF4-4C6F-8156-D1AE1CB028EF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58800"/>
            <a:ext cx="8839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What Are Outliers?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6706"/>
            <a:ext cx="10515600" cy="43513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b="1" dirty="0"/>
              <a:t>Outlier</a:t>
            </a:r>
            <a:r>
              <a:rPr lang="en-US" altLang="en-US" sz="2000" dirty="0"/>
              <a:t>: A data object that </a:t>
            </a:r>
            <a:r>
              <a:rPr lang="en-US" altLang="en-US" sz="2000" b="1" dirty="0"/>
              <a:t>deviates significantly</a:t>
            </a:r>
            <a:r>
              <a:rPr lang="en-US" altLang="en-US" sz="2000" dirty="0"/>
              <a:t> from the normal objects as if it were </a:t>
            </a:r>
            <a:r>
              <a:rPr lang="en-US" altLang="en-US" sz="2000" b="1" dirty="0"/>
              <a:t>generated by a different mechanism</a:t>
            </a:r>
          </a:p>
          <a:p>
            <a:pPr lvl="1" eaLnBrk="1" hangingPunct="1"/>
            <a:r>
              <a:rPr lang="en-US" altLang="en-US" sz="2000" dirty="0"/>
              <a:t>Ex.:  Unusual credit card </a:t>
            </a:r>
            <a:r>
              <a:rPr lang="en-US" altLang="en-US" sz="2000" dirty="0" smtClean="0"/>
              <a:t>purchase</a:t>
            </a:r>
          </a:p>
          <a:p>
            <a:pPr eaLnBrk="1" hangingPunct="1"/>
            <a:r>
              <a:rPr lang="en-US" altLang="en-US" sz="2000" dirty="0" smtClean="0"/>
              <a:t>Outliers are different from the noise data </a:t>
            </a:r>
          </a:p>
          <a:p>
            <a:pPr lvl="1" eaLnBrk="1" hangingPunct="1"/>
            <a:r>
              <a:rPr lang="en-US" altLang="en-US" sz="2000" dirty="0" smtClean="0"/>
              <a:t>Noise </a:t>
            </a:r>
            <a:r>
              <a:rPr lang="en-US" altLang="en-US" sz="2000" dirty="0"/>
              <a:t>is random error or variance in a measured variable</a:t>
            </a:r>
          </a:p>
          <a:p>
            <a:pPr lvl="1" eaLnBrk="1" hangingPunct="1"/>
            <a:r>
              <a:rPr lang="en-US" altLang="en-US" sz="2000" dirty="0"/>
              <a:t>Noise should be removed before outlier detection</a:t>
            </a:r>
          </a:p>
          <a:p>
            <a:pPr eaLnBrk="1" hangingPunct="1"/>
            <a:r>
              <a:rPr lang="en-US" altLang="en-US" sz="2000" dirty="0"/>
              <a:t>Outliers are interesting:  It violates the mechanism that generates the normal data</a:t>
            </a:r>
          </a:p>
          <a:p>
            <a:pPr eaLnBrk="1" hangingPunct="1"/>
            <a:r>
              <a:rPr lang="en-US" altLang="en-US" sz="2000" dirty="0"/>
              <a:t>Outlier detection vs. </a:t>
            </a:r>
            <a:r>
              <a:rPr lang="en-US" altLang="en-US" sz="2000" i="1" dirty="0"/>
              <a:t>novelty detection</a:t>
            </a:r>
            <a:r>
              <a:rPr lang="en-US" altLang="en-US" sz="2000" dirty="0"/>
              <a:t>: early stage, outlier; but later merged into the model</a:t>
            </a:r>
          </a:p>
          <a:p>
            <a:pPr eaLnBrk="1" hangingPunct="1"/>
            <a:r>
              <a:rPr lang="en-US" altLang="en-US" sz="2000" dirty="0"/>
              <a:t>Applications:</a:t>
            </a:r>
          </a:p>
          <a:p>
            <a:pPr lvl="1" eaLnBrk="1" hangingPunct="1"/>
            <a:r>
              <a:rPr lang="en-US" altLang="en-US" sz="2000" dirty="0"/>
              <a:t>Credit card fraud detection</a:t>
            </a:r>
          </a:p>
          <a:p>
            <a:pPr lvl="1" eaLnBrk="1" hangingPunct="1"/>
            <a:r>
              <a:rPr lang="en-US" altLang="en-US" sz="2000" dirty="0"/>
              <a:t>Telecom fraud detection</a:t>
            </a:r>
          </a:p>
          <a:p>
            <a:pPr lvl="1" eaLnBrk="1" hangingPunct="1"/>
            <a:r>
              <a:rPr lang="en-US" altLang="en-US" sz="2000" dirty="0"/>
              <a:t>Customer segmentation</a:t>
            </a:r>
          </a:p>
          <a:p>
            <a:pPr lvl="1" eaLnBrk="1" hangingPunct="1"/>
            <a:r>
              <a:rPr lang="en-US" altLang="en-US" sz="2000" dirty="0"/>
              <a:t>Medical analysis</a:t>
            </a:r>
          </a:p>
        </p:txBody>
      </p:sp>
      <p:pic>
        <p:nvPicPr>
          <p:cNvPr id="512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4467622"/>
            <a:ext cx="227488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83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Unified Host and Network </a:t>
            </a:r>
            <a:r>
              <a:rPr lang="en-CA" b="1" dirty="0" smtClean="0"/>
              <a:t>Dataset</a:t>
            </a:r>
          </a:p>
          <a:p>
            <a:pPr lvl="1"/>
            <a:r>
              <a:rPr lang="en-CA" dirty="0" smtClean="0">
                <a:hlinkClick r:id="rId2"/>
              </a:rPr>
              <a:t>https://csr.lanl.gov/data/2017.html</a:t>
            </a:r>
            <a:endParaRPr lang="en-CA" dirty="0" smtClean="0"/>
          </a:p>
          <a:p>
            <a:pPr lvl="1"/>
            <a:r>
              <a:rPr lang="en-CA" b="1" dirty="0" smtClean="0"/>
              <a:t>M. </a:t>
            </a:r>
            <a:r>
              <a:rPr lang="en-CA" b="1" dirty="0" err="1" smtClean="0"/>
              <a:t>Turcotte</a:t>
            </a:r>
            <a:r>
              <a:rPr lang="en-CA" b="1" dirty="0" smtClean="0"/>
              <a:t>, A. Kent and C. Hash, “Unified Host and Network Data Set”, in Data Science for Cyber-Security. November 2018, 1-22</a:t>
            </a:r>
          </a:p>
          <a:p>
            <a:pPr lvl="1"/>
            <a:endParaRPr lang="en-CA" b="1" dirty="0"/>
          </a:p>
          <a:p>
            <a:r>
              <a:rPr lang="en-CA" b="1" dirty="0" smtClean="0"/>
              <a:t>Network connection logs</a:t>
            </a:r>
          </a:p>
          <a:p>
            <a:pPr lvl="1"/>
            <a:r>
              <a:rPr lang="en-CA" i="1" dirty="0"/>
              <a:t>Time, Duration, </a:t>
            </a:r>
            <a:r>
              <a:rPr lang="en-CA" i="1" dirty="0" err="1"/>
              <a:t>SrcDevice</a:t>
            </a:r>
            <a:r>
              <a:rPr lang="en-CA" i="1" dirty="0"/>
              <a:t>, </a:t>
            </a:r>
            <a:r>
              <a:rPr lang="en-CA" i="1" dirty="0" err="1"/>
              <a:t>DstDevice</a:t>
            </a:r>
            <a:r>
              <a:rPr lang="en-CA" i="1" dirty="0"/>
              <a:t>, Protocol, </a:t>
            </a:r>
            <a:r>
              <a:rPr lang="en-CA" i="1" dirty="0" err="1"/>
              <a:t>SrcPort</a:t>
            </a:r>
            <a:r>
              <a:rPr lang="en-CA" i="1" dirty="0"/>
              <a:t>, </a:t>
            </a:r>
            <a:r>
              <a:rPr lang="en-CA" i="1" dirty="0" err="1"/>
              <a:t>DstPort</a:t>
            </a:r>
            <a:r>
              <a:rPr lang="en-CA" i="1" dirty="0"/>
              <a:t>, </a:t>
            </a:r>
            <a:r>
              <a:rPr lang="en-CA" i="1" dirty="0" err="1"/>
              <a:t>SrcPackets</a:t>
            </a:r>
            <a:r>
              <a:rPr lang="en-CA" i="1" dirty="0"/>
              <a:t>, </a:t>
            </a:r>
            <a:r>
              <a:rPr lang="en-CA" i="1" dirty="0" err="1"/>
              <a:t>DstPackets</a:t>
            </a:r>
            <a:r>
              <a:rPr lang="en-CA" i="1" dirty="0"/>
              <a:t>, </a:t>
            </a:r>
            <a:r>
              <a:rPr lang="en-CA" i="1" dirty="0" err="1"/>
              <a:t>SrcBytes</a:t>
            </a:r>
            <a:r>
              <a:rPr lang="en-CA" i="1" dirty="0"/>
              <a:t>, </a:t>
            </a:r>
            <a:r>
              <a:rPr lang="en-CA" i="1" dirty="0" err="1" smtClean="0"/>
              <a:t>DstBytes</a:t>
            </a:r>
            <a:endParaRPr lang="en-CA" i="1" dirty="0" smtClean="0"/>
          </a:p>
          <a:p>
            <a:pPr lvl="1"/>
            <a:endParaRPr lang="en-CA" b="1" i="1" dirty="0"/>
          </a:p>
          <a:p>
            <a:r>
              <a:rPr lang="en-CA" b="1" i="1" dirty="0" smtClean="0"/>
              <a:t>Host logs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015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Host Log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err="1" smtClean="0"/>
              <a:t>EventID</a:t>
            </a:r>
            <a:r>
              <a:rPr lang="en-CA" dirty="0" smtClean="0"/>
              <a:t>	Description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4768	Kerberos authentication ticket was requested (TGT)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4769	Kerberos service ticket was requested (TGS)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4770	Kerberos service ticket was renewed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4774	An account was mapped for logon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4776	The domain controller attempted to validate the credentials for an account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4624	An account was successfully logged 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4625	An account failed to logon 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4634	An account was logged 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4647	User initiated logon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4648	A logon was attempted using explicit credentials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4672	Special privileges assigned to a new logon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4800	The workstation was locked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4801	The workstation was unlocked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4802	The screensaver was invoked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4803	The screensaver was dismissed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4688	Process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4689	Process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4608	Windows is starting 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4609	Windows is shutting down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smtClean="0"/>
              <a:t>1100	Event logging service has shut down (often recorded instead of </a:t>
            </a:r>
            <a:r>
              <a:rPr lang="en-CA" dirty="0" err="1" smtClean="0"/>
              <a:t>EventID</a:t>
            </a:r>
            <a:r>
              <a:rPr lang="en-CA" dirty="0" smtClean="0"/>
              <a:t> 4609)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2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Host Log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Time: The epoch time of the event in seconds.</a:t>
            </a:r>
          </a:p>
          <a:p>
            <a:r>
              <a:rPr lang="en-CA" dirty="0" err="1" smtClean="0"/>
              <a:t>EventID</a:t>
            </a:r>
            <a:r>
              <a:rPr lang="en-CA" dirty="0" smtClean="0"/>
              <a:t>: Four digit integer corresponding to the event id of the record.</a:t>
            </a:r>
          </a:p>
          <a:p>
            <a:r>
              <a:rPr lang="en-CA" dirty="0" err="1" smtClean="0"/>
              <a:t>LogHost</a:t>
            </a:r>
            <a:r>
              <a:rPr lang="en-CA" dirty="0" smtClean="0"/>
              <a:t>: The hostname of the computer that the event was recorded on. In the case of directed authentication events, the </a:t>
            </a:r>
            <a:r>
              <a:rPr lang="en-CA" dirty="0" err="1" smtClean="0"/>
              <a:t>LogHost</a:t>
            </a:r>
            <a:r>
              <a:rPr lang="en-CA" dirty="0" smtClean="0"/>
              <a:t> will correspond to the computer that the authentication event is terminating at (destination computer).</a:t>
            </a:r>
          </a:p>
          <a:p>
            <a:r>
              <a:rPr lang="en-CA" dirty="0" err="1" smtClean="0"/>
              <a:t>LogonType</a:t>
            </a:r>
            <a:r>
              <a:rPr lang="en-CA" dirty="0" smtClean="0"/>
              <a:t>: Integer corresponding to the type of logon, see Table 2.</a:t>
            </a:r>
          </a:p>
          <a:p>
            <a:r>
              <a:rPr lang="en-CA" dirty="0" err="1" smtClean="0"/>
              <a:t>LogonTypeDescription</a:t>
            </a:r>
            <a:r>
              <a:rPr lang="en-CA" dirty="0" smtClean="0"/>
              <a:t>: Description of the </a:t>
            </a:r>
            <a:r>
              <a:rPr lang="en-CA" dirty="0" err="1" smtClean="0"/>
              <a:t>LogonType</a:t>
            </a:r>
            <a:r>
              <a:rPr lang="en-CA" dirty="0" smtClean="0"/>
              <a:t>, see Table 2.</a:t>
            </a:r>
          </a:p>
          <a:p>
            <a:r>
              <a:rPr lang="en-CA" dirty="0" err="1" smtClean="0"/>
              <a:t>UserName</a:t>
            </a:r>
            <a:r>
              <a:rPr lang="en-CA" dirty="0" smtClean="0"/>
              <a:t>: The user account initiating the event. If the user ends in $, then it corresponds to a computer account for the specified computer.</a:t>
            </a:r>
          </a:p>
          <a:p>
            <a:r>
              <a:rPr lang="en-CA" dirty="0" err="1" smtClean="0"/>
              <a:t>DomainName</a:t>
            </a:r>
            <a:r>
              <a:rPr lang="en-CA" dirty="0" smtClean="0"/>
              <a:t>: Domain name of </a:t>
            </a:r>
            <a:r>
              <a:rPr lang="en-CA" dirty="0" err="1" smtClean="0"/>
              <a:t>UserName</a:t>
            </a:r>
            <a:r>
              <a:rPr lang="en-CA" dirty="0" smtClean="0"/>
              <a:t>.</a:t>
            </a:r>
          </a:p>
          <a:p>
            <a:r>
              <a:rPr lang="en-CA" dirty="0" err="1" smtClean="0"/>
              <a:t>LogonID</a:t>
            </a:r>
            <a:r>
              <a:rPr lang="en-CA" dirty="0" smtClean="0"/>
              <a:t>: A semi-unique (unique between current sessions and </a:t>
            </a:r>
            <a:r>
              <a:rPr lang="en-CA" dirty="0" err="1" smtClean="0"/>
              <a:t>LogHost</a:t>
            </a:r>
            <a:r>
              <a:rPr lang="en-CA" dirty="0" smtClean="0"/>
              <a:t>) number that identifies the logon session just initiated. Any events logged subsequently during this logon session should report the same Logon ID through to the logoff event.</a:t>
            </a:r>
          </a:p>
          <a:p>
            <a:r>
              <a:rPr lang="en-CA" dirty="0" err="1" smtClean="0"/>
              <a:t>SubjectUserName</a:t>
            </a:r>
            <a:r>
              <a:rPr lang="en-CA" dirty="0" smtClean="0"/>
              <a:t>: For authentication mapping events, the user account specified by this field is mapping to the user account in </a:t>
            </a:r>
            <a:r>
              <a:rPr lang="en-CA" dirty="0" err="1" smtClean="0"/>
              <a:t>UserName</a:t>
            </a:r>
            <a:r>
              <a:rPr lang="en-CA" dirty="0" smtClean="0"/>
              <a:t>.</a:t>
            </a:r>
          </a:p>
          <a:p>
            <a:r>
              <a:rPr lang="en-CA" dirty="0" err="1" smtClean="0"/>
              <a:t>SubjectDomainName</a:t>
            </a:r>
            <a:r>
              <a:rPr lang="en-CA" dirty="0" smtClean="0"/>
              <a:t>: Domain name of </a:t>
            </a:r>
            <a:r>
              <a:rPr lang="en-CA" dirty="0" err="1" smtClean="0"/>
              <a:t>SubjectUserName</a:t>
            </a:r>
            <a:r>
              <a:rPr lang="en-CA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5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Host Log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err="1" smtClean="0"/>
              <a:t>SubjectLogonID</a:t>
            </a:r>
            <a:r>
              <a:rPr lang="en-CA" dirty="0" smtClean="0"/>
              <a:t>: See </a:t>
            </a:r>
            <a:r>
              <a:rPr lang="en-CA" dirty="0" err="1" smtClean="0"/>
              <a:t>LogonID</a:t>
            </a:r>
            <a:r>
              <a:rPr lang="en-CA" dirty="0" smtClean="0"/>
              <a:t>.</a:t>
            </a:r>
          </a:p>
          <a:p>
            <a:r>
              <a:rPr lang="en-CA" dirty="0" smtClean="0"/>
              <a:t>Status: Status of the authentication request. “0x0” means success otherwise failure.</a:t>
            </a:r>
          </a:p>
          <a:p>
            <a:r>
              <a:rPr lang="en-CA" dirty="0" smtClean="0"/>
              <a:t>Source: For authentication events, this will correspond to the </a:t>
            </a:r>
            <a:r>
              <a:rPr lang="en-CA" dirty="0" err="1" smtClean="0"/>
              <a:t>the</a:t>
            </a:r>
            <a:r>
              <a:rPr lang="en-CA" dirty="0" smtClean="0"/>
              <a:t> computer where the authentication originated (source computer), if it is a local logon event then this will be the same as the </a:t>
            </a:r>
            <a:r>
              <a:rPr lang="en-CA" dirty="0" err="1" smtClean="0"/>
              <a:t>LogHost</a:t>
            </a:r>
            <a:r>
              <a:rPr lang="en-CA" dirty="0" smtClean="0"/>
              <a:t>.</a:t>
            </a:r>
          </a:p>
          <a:p>
            <a:r>
              <a:rPr lang="en-CA" dirty="0" err="1" smtClean="0"/>
              <a:t>ServiceName</a:t>
            </a:r>
            <a:r>
              <a:rPr lang="en-CA" dirty="0" smtClean="0"/>
              <a:t>: The account name of the computer or service the user is requesting the ticket for.</a:t>
            </a:r>
          </a:p>
          <a:p>
            <a:r>
              <a:rPr lang="en-CA" dirty="0" smtClean="0"/>
              <a:t>Destination: This is the server the mapped credential is accessing. This may indicate the local computer when starting another process with new account credentials on a local computer.</a:t>
            </a:r>
          </a:p>
          <a:p>
            <a:r>
              <a:rPr lang="en-CA" dirty="0" err="1" smtClean="0"/>
              <a:t>AuthenticationPackage</a:t>
            </a:r>
            <a:r>
              <a:rPr lang="en-CA" dirty="0" smtClean="0"/>
              <a:t>: The type of authentication occurring including Negotiate, Kerberos, NTLM plus a few more.</a:t>
            </a:r>
          </a:p>
          <a:p>
            <a:r>
              <a:rPr lang="en-CA" dirty="0" err="1" smtClean="0"/>
              <a:t>FailureReason</a:t>
            </a:r>
            <a:r>
              <a:rPr lang="en-CA" dirty="0" smtClean="0"/>
              <a:t>: The reason for a failed logon.</a:t>
            </a:r>
          </a:p>
          <a:p>
            <a:r>
              <a:rPr lang="en-CA" dirty="0" err="1" smtClean="0"/>
              <a:t>ProcessName</a:t>
            </a:r>
            <a:r>
              <a:rPr lang="en-CA" dirty="0" smtClean="0"/>
              <a:t>: The process executable name, for authentication events this is the process that processed the authentication event. </a:t>
            </a:r>
            <a:r>
              <a:rPr lang="en-CA" dirty="0" err="1" smtClean="0"/>
              <a:t>ProcessNames</a:t>
            </a:r>
            <a:r>
              <a:rPr lang="en-CA" dirty="0" smtClean="0"/>
              <a:t> may include the file type extensions (</a:t>
            </a:r>
            <a:r>
              <a:rPr lang="en-CA" dirty="0" err="1" smtClean="0"/>
              <a:t>i.e</a:t>
            </a:r>
            <a:r>
              <a:rPr lang="en-CA" dirty="0" smtClean="0"/>
              <a:t> exe).</a:t>
            </a:r>
          </a:p>
          <a:p>
            <a:r>
              <a:rPr lang="en-CA" dirty="0" err="1" smtClean="0"/>
              <a:t>ProcessID</a:t>
            </a:r>
            <a:r>
              <a:rPr lang="en-CA" dirty="0" smtClean="0"/>
              <a:t>: A semi-unique (unique between currently running processes AND </a:t>
            </a:r>
            <a:r>
              <a:rPr lang="en-CA" dirty="0" err="1" smtClean="0"/>
              <a:t>LogHost</a:t>
            </a:r>
            <a:r>
              <a:rPr lang="en-CA" dirty="0" smtClean="0"/>
              <a:t>) value that identifies the process. Process ID allows you to correlate other events logged in association with the same process through to the process end.</a:t>
            </a:r>
          </a:p>
          <a:p>
            <a:r>
              <a:rPr lang="en-CA" dirty="0" err="1" smtClean="0"/>
              <a:t>ParentProcessName</a:t>
            </a:r>
            <a:r>
              <a:rPr lang="en-CA" dirty="0" smtClean="0"/>
              <a:t>: The process executable that started the new process. </a:t>
            </a:r>
            <a:r>
              <a:rPr lang="en-CA" dirty="0" err="1" smtClean="0"/>
              <a:t>ParentProcessNames</a:t>
            </a:r>
            <a:r>
              <a:rPr lang="en-CA" dirty="0" smtClean="0"/>
              <a:t> often do not have file extensions like </a:t>
            </a:r>
            <a:r>
              <a:rPr lang="en-CA" dirty="0" err="1" smtClean="0"/>
              <a:t>ProcessName</a:t>
            </a:r>
            <a:r>
              <a:rPr lang="en-CA" dirty="0" smtClean="0"/>
              <a:t> but can be compared by removing file extensions from the name.</a:t>
            </a:r>
          </a:p>
          <a:p>
            <a:r>
              <a:rPr lang="en-CA" dirty="0" err="1" smtClean="0"/>
              <a:t>ParentProcessID</a:t>
            </a:r>
            <a:r>
              <a:rPr lang="en-CA" dirty="0" smtClean="0"/>
              <a:t>: Identifies the exact process that started the new process. Look for a preceding event 4688 with a </a:t>
            </a:r>
            <a:r>
              <a:rPr lang="en-CA" dirty="0" err="1" smtClean="0"/>
              <a:t>ProcessID</a:t>
            </a:r>
            <a:r>
              <a:rPr lang="en-CA" dirty="0" smtClean="0"/>
              <a:t> that matches this </a:t>
            </a:r>
            <a:r>
              <a:rPr lang="en-CA" dirty="0" err="1" smtClean="0"/>
              <a:t>ParentProcessID</a:t>
            </a:r>
            <a:r>
              <a:rPr lang="en-CA" dirty="0" smtClean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83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Host Log Data: </a:t>
            </a:r>
            <a:r>
              <a:rPr lang="en-CA" dirty="0" smtClean="0"/>
              <a:t>JSON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{"</a:t>
            </a:r>
            <a:r>
              <a:rPr lang="en-CA" dirty="0" err="1" smtClean="0"/>
              <a:t>EventID</a:t>
            </a:r>
            <a:r>
              <a:rPr lang="en-CA" dirty="0" smtClean="0"/>
              <a:t>": 4769, "</a:t>
            </a:r>
            <a:r>
              <a:rPr lang="en-CA" dirty="0" err="1" smtClean="0"/>
              <a:t>UserName</a:t>
            </a:r>
            <a:r>
              <a:rPr lang="en-CA" dirty="0" smtClean="0"/>
              <a:t>": "User624729", "</a:t>
            </a:r>
            <a:r>
              <a:rPr lang="en-CA" dirty="0" err="1" smtClean="0"/>
              <a:t>ServiceName</a:t>
            </a:r>
            <a:r>
              <a:rPr lang="en-CA" dirty="0" smtClean="0"/>
              <a:t>": "Comp883934$", "</a:t>
            </a:r>
            <a:r>
              <a:rPr lang="en-CA" dirty="0" err="1" smtClean="0"/>
              <a:t>DomainName</a:t>
            </a:r>
            <a:r>
              <a:rPr lang="en-CA" dirty="0" smtClean="0"/>
              <a:t>": "Domain002", "Status": "0x0", "Source": "Comp309534", "Computer": "</a:t>
            </a:r>
            <a:r>
              <a:rPr lang="en-CA" dirty="0" err="1" smtClean="0"/>
              <a:t>ActiveDirectory</a:t>
            </a:r>
            <a:r>
              <a:rPr lang="en-CA" dirty="0" smtClean="0"/>
              <a:t>", "Time": 2}</a:t>
            </a:r>
          </a:p>
          <a:p>
            <a:r>
              <a:rPr lang="en-CA" dirty="0" smtClean="0"/>
              <a:t>{"</a:t>
            </a:r>
            <a:r>
              <a:rPr lang="en-CA" dirty="0" err="1" smtClean="0"/>
              <a:t>EventID</a:t>
            </a:r>
            <a:r>
              <a:rPr lang="en-CA" dirty="0" smtClean="0"/>
              <a:t>": 4776, "</a:t>
            </a:r>
            <a:r>
              <a:rPr lang="en-CA" dirty="0" err="1" smtClean="0"/>
              <a:t>UserName</a:t>
            </a:r>
            <a:r>
              <a:rPr lang="en-CA" dirty="0" smtClean="0"/>
              <a:t>": "Scanner", "</a:t>
            </a:r>
            <a:r>
              <a:rPr lang="en-CA" dirty="0" err="1" smtClean="0"/>
              <a:t>DomainName</a:t>
            </a:r>
            <a:r>
              <a:rPr lang="en-CA" dirty="0" smtClean="0"/>
              <a:t>": "Domain002", "Status": "0x0", "Computer": "</a:t>
            </a:r>
            <a:r>
              <a:rPr lang="en-CA" dirty="0" err="1" smtClean="0"/>
              <a:t>ActiveDirectory</a:t>
            </a:r>
            <a:r>
              <a:rPr lang="en-CA" dirty="0" smtClean="0"/>
              <a:t>", "</a:t>
            </a:r>
            <a:r>
              <a:rPr lang="en-CA" dirty="0" err="1" smtClean="0"/>
              <a:t>AuthenticationPackage</a:t>
            </a:r>
            <a:r>
              <a:rPr lang="en-CA" dirty="0" smtClean="0"/>
              <a:t>": "MICROSOFT_AUTHENTICATION_PACKAGE_V1_0", "Time": 2}</a:t>
            </a:r>
          </a:p>
          <a:p>
            <a:r>
              <a:rPr lang="en-CA" dirty="0" smtClean="0"/>
              <a:t>{"</a:t>
            </a:r>
            <a:r>
              <a:rPr lang="en-CA" dirty="0" err="1" smtClean="0"/>
              <a:t>EventID</a:t>
            </a:r>
            <a:r>
              <a:rPr lang="en-CA" dirty="0" smtClean="0"/>
              <a:t>": 4672, "</a:t>
            </a:r>
            <a:r>
              <a:rPr lang="en-CA" dirty="0" err="1" smtClean="0"/>
              <a:t>UserName</a:t>
            </a:r>
            <a:r>
              <a:rPr lang="en-CA" dirty="0" smtClean="0"/>
              <a:t>": "</a:t>
            </a:r>
            <a:r>
              <a:rPr lang="en-CA" dirty="0" err="1" smtClean="0"/>
              <a:t>ActiveDirectory</a:t>
            </a:r>
            <a:r>
              <a:rPr lang="en-CA" dirty="0" smtClean="0"/>
              <a:t>$", "</a:t>
            </a:r>
            <a:r>
              <a:rPr lang="en-CA" dirty="0" err="1" smtClean="0"/>
              <a:t>LogonID</a:t>
            </a:r>
            <a:r>
              <a:rPr lang="en-CA" dirty="0" smtClean="0"/>
              <a:t>": "0x2e66398d", "</a:t>
            </a:r>
            <a:r>
              <a:rPr lang="en-CA" dirty="0" err="1" smtClean="0"/>
              <a:t>DomainName</a:t>
            </a:r>
            <a:r>
              <a:rPr lang="en-CA" dirty="0" smtClean="0"/>
              <a:t>": "Domain002", "Computer": "</a:t>
            </a:r>
            <a:r>
              <a:rPr lang="en-CA" dirty="0" err="1" smtClean="0"/>
              <a:t>ActiveDirectory</a:t>
            </a:r>
            <a:r>
              <a:rPr lang="en-CA" dirty="0" smtClean="0"/>
              <a:t>", "Time": 2}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78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Load into a </a:t>
            </a:r>
            <a:r>
              <a:rPr lang="en-CA" dirty="0" err="1" smtClean="0"/>
              <a:t>db</a:t>
            </a:r>
            <a:r>
              <a:rPr lang="en-CA" dirty="0" smtClean="0"/>
              <a:t> to analyze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90 days of data</a:t>
            </a:r>
          </a:p>
          <a:p>
            <a:r>
              <a:rPr lang="en-CA" dirty="0" smtClean="0"/>
              <a:t>90 zip files</a:t>
            </a:r>
          </a:p>
          <a:p>
            <a:pPr lvl="1"/>
            <a:r>
              <a:rPr lang="en-CA" dirty="0" smtClean="0"/>
              <a:t>Each zip is around 100 </a:t>
            </a:r>
            <a:r>
              <a:rPr lang="en-CA" dirty="0" err="1" smtClean="0"/>
              <a:t>mb</a:t>
            </a:r>
            <a:endParaRPr lang="en-CA" dirty="0" smtClean="0"/>
          </a:p>
          <a:p>
            <a:pPr lvl="1"/>
            <a:r>
              <a:rPr lang="en-CA" dirty="0" smtClean="0"/>
              <a:t>When you unzip, becomes more than a </a:t>
            </a:r>
            <a:r>
              <a:rPr lang="en-CA" dirty="0" err="1" smtClean="0"/>
              <a:t>gb</a:t>
            </a:r>
            <a:r>
              <a:rPr lang="en-CA" dirty="0" smtClean="0"/>
              <a:t> of textual </a:t>
            </a:r>
            <a:r>
              <a:rPr lang="en-CA" dirty="0" err="1" smtClean="0"/>
              <a:t>json</a:t>
            </a:r>
            <a:r>
              <a:rPr lang="en-CA" dirty="0" smtClean="0"/>
              <a:t> data</a:t>
            </a:r>
          </a:p>
          <a:p>
            <a:pPr lvl="1"/>
            <a:r>
              <a:rPr lang="en-CA" dirty="0" smtClean="0"/>
              <a:t>Difficult to read</a:t>
            </a:r>
          </a:p>
          <a:p>
            <a:r>
              <a:rPr lang="en-CA" dirty="0" smtClean="0"/>
              <a:t>What I did</a:t>
            </a:r>
          </a:p>
          <a:p>
            <a:pPr lvl="1"/>
            <a:r>
              <a:rPr lang="en-CA" dirty="0" smtClean="0"/>
              <a:t>Read the zipped files, unzipping chunk by chunk in memory</a:t>
            </a:r>
          </a:p>
          <a:p>
            <a:pPr lvl="1"/>
            <a:r>
              <a:rPr lang="en-CA" dirty="0" smtClean="0"/>
              <a:t>Converted the chunk of </a:t>
            </a:r>
            <a:r>
              <a:rPr lang="en-CA" dirty="0" err="1" smtClean="0"/>
              <a:t>json</a:t>
            </a:r>
            <a:r>
              <a:rPr lang="en-CA" dirty="0" smtClean="0"/>
              <a:t> to csv</a:t>
            </a:r>
          </a:p>
          <a:p>
            <a:pPr lvl="1"/>
            <a:r>
              <a:rPr lang="en-CA" dirty="0" smtClean="0"/>
              <a:t>Bulk load the csv stream into a </a:t>
            </a:r>
            <a:r>
              <a:rPr lang="en-CA" dirty="0" err="1" smtClean="0"/>
              <a:t>postgres</a:t>
            </a:r>
            <a:endParaRPr lang="en-CA" dirty="0" smtClean="0"/>
          </a:p>
          <a:p>
            <a:pPr lvl="1"/>
            <a:r>
              <a:rPr lang="en-CA" dirty="0" smtClean="0"/>
              <a:t>Parallelize the code (working on 90 files </a:t>
            </a:r>
            <a:r>
              <a:rPr lang="en-CA" dirty="0" err="1" smtClean="0"/>
              <a:t>parallelly</a:t>
            </a:r>
            <a:r>
              <a:rPr lang="en-CA" dirty="0" smtClean="0"/>
              <a:t>, limit: </a:t>
            </a:r>
            <a:r>
              <a:rPr lang="en-CA" dirty="0" err="1" smtClean="0"/>
              <a:t>postgres</a:t>
            </a:r>
            <a:r>
              <a:rPr lang="en-CA" dirty="0" smtClean="0"/>
              <a:t> insertion limit/sec)</a:t>
            </a:r>
          </a:p>
          <a:p>
            <a:pPr lvl="2"/>
            <a:r>
              <a:rPr lang="en-CA" dirty="0" smtClean="0"/>
              <a:t>Took 3 days still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76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Volume of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067" y="1486959"/>
            <a:ext cx="10515600" cy="4351338"/>
          </a:xfrm>
        </p:spPr>
        <p:txBody>
          <a:bodyPr/>
          <a:lstStyle/>
          <a:p>
            <a:r>
              <a:rPr lang="en-CA" dirty="0" smtClean="0"/>
              <a:t>Row count in day1: 55,609,151</a:t>
            </a:r>
          </a:p>
          <a:p>
            <a:pPr lvl="1"/>
            <a:r>
              <a:rPr lang="en-CA" dirty="0" smtClean="0"/>
              <a:t>Simple count(*) takes 1 min 15s in </a:t>
            </a:r>
            <a:r>
              <a:rPr lang="en-CA" dirty="0" err="1" smtClean="0"/>
              <a:t>postgres</a:t>
            </a:r>
            <a:endParaRPr lang="en-CA" dirty="0" smtClean="0"/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5715"/>
              </p:ext>
            </p:extLst>
          </p:nvPr>
        </p:nvGraphicFramePr>
        <p:xfrm>
          <a:off x="1940790" y="2559045"/>
          <a:ext cx="7887088" cy="4351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504"/>
                <a:gridCol w="358504"/>
                <a:gridCol w="358504"/>
                <a:gridCol w="358504"/>
                <a:gridCol w="358504"/>
                <a:gridCol w="358504"/>
                <a:gridCol w="358504"/>
                <a:gridCol w="358504"/>
                <a:gridCol w="358504"/>
                <a:gridCol w="358504"/>
                <a:gridCol w="358504"/>
                <a:gridCol w="358504"/>
                <a:gridCol w="358504"/>
                <a:gridCol w="358504"/>
                <a:gridCol w="358504"/>
                <a:gridCol w="358504"/>
                <a:gridCol w="358504"/>
                <a:gridCol w="358504"/>
                <a:gridCol w="358504"/>
                <a:gridCol w="358504"/>
                <a:gridCol w="358504"/>
                <a:gridCol w="358504"/>
              </a:tblGrid>
              <a:tr h="202779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 dirty="0">
                          <a:effectLst/>
                        </a:rPr>
                        <a:t>Comp607982$</a:t>
                      </a:r>
                      <a:endParaRPr lang="en-CA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4688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Comp607982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0x3e7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Domain001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services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0x2ac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svchost.exe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0x1418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202779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Comp991643$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4688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Comp991643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0x3e7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 dirty="0">
                          <a:effectLst/>
                        </a:rPr>
                        <a:t>Domain001</a:t>
                      </a:r>
                      <a:endParaRPr lang="en-CA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services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0x334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rundll32.exe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0xc0c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202779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Comp736087$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4688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Comp736087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0x3e7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Domain001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services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0x2e8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svchost.exe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0x2074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202779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Comp093128$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4688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Comp093128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0x3e7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Domain001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services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0x2d4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vssvc.exe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0x2200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202779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Comp006850$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4688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Comp006850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0x3e7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Domain001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services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0x278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svchost.exe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0x498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202779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system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4624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Comp828729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0x3e7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nt authority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services.exe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0x29c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Service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Negotiate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5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202779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system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4672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Comp828729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0x3e7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nt authority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202779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system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4672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Comp423597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0x3e7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nt authority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202779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Comp466209$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4688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Comp466209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0x3e7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Domain001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services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0x354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vssvc.exe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0x2d20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202779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Comp688526$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4688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Comp688526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0x3e7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Domain001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services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0x2b8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svchost.exe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0x1ac0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202779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Comp107561$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4688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Comp107561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0x3e7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Domain001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services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0x2cc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rundll32.exe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0x18c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202779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system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4624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Comp050550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0x3e7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nt authority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services.exe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0x2ec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Service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Negotiate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5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202779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Comp939275$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4624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Comp661433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0x23a8696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Domain001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Network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Kerberos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3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Comp939275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202779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Comp939275$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4672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Comp661433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0x23a86bc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Domain001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202779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Comp939275$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4624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Comp661433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0x23a86bc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Domain001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Network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Kerberos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3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Comp939275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301367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AppService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4672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EnterpriseAppServer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0x8ce8976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Domain001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202779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Comp939275$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4672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Comp661433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0x23a86cb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Domain001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202779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Comp093220$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4688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Comp093220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0x3e7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Domain001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services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0x2c8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svchost.exe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0x1434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301367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AppService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4634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EnterpriseAppServer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0x8ce8976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Domain001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Network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3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  <a:tr h="301367"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AppService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4648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EnterpriseAppServer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0x2847f68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Domain001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Proc746489.exe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600" u="none" strike="noStrike">
                          <a:effectLst/>
                        </a:rPr>
                        <a:t>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0x17e0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Comp457365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AppService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0x2847f68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600" u="none" strike="noStrike">
                          <a:effectLst/>
                        </a:rPr>
                        <a:t>Domain001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2" marR="5602" marT="560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9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1206</Words>
  <Application>Microsoft Office PowerPoint</Application>
  <PresentationFormat>Widescreen</PresentationFormat>
  <Paragraphs>336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Unsupervised Anomaly Detection</vt:lpstr>
      <vt:lpstr>What Are Outliers?</vt:lpstr>
      <vt:lpstr>Dataset</vt:lpstr>
      <vt:lpstr>Host Log Data</vt:lpstr>
      <vt:lpstr>Host Log Data</vt:lpstr>
      <vt:lpstr>Host Log Data</vt:lpstr>
      <vt:lpstr>Host Log Data: JSON</vt:lpstr>
      <vt:lpstr>Load into a db to analyze </vt:lpstr>
      <vt:lpstr>Volume of data</vt:lpstr>
      <vt:lpstr>Python code to generate initial features</vt:lpstr>
      <vt:lpstr>Subset of the data</vt:lpstr>
      <vt:lpstr>The problem of anomaly detection</vt:lpstr>
      <vt:lpstr>Algorithms to choose</vt:lpstr>
      <vt:lpstr>Sequence clustering</vt:lpstr>
      <vt:lpstr>Lessons learned</vt:lpstr>
    </vt:vector>
  </TitlesOfParts>
  <Company>NRC-CNRC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Anomaly Detection</dc:title>
  <dc:creator>Iqbal, Shahrear</dc:creator>
  <cp:lastModifiedBy>Iqbal, Shahrear</cp:lastModifiedBy>
  <cp:revision>10</cp:revision>
  <dcterms:created xsi:type="dcterms:W3CDTF">2020-01-10T13:26:21Z</dcterms:created>
  <dcterms:modified xsi:type="dcterms:W3CDTF">2020-01-10T17:04:50Z</dcterms:modified>
</cp:coreProperties>
</file>