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01">
          <p15:clr>
            <a:srgbClr val="A4A3A4"/>
          </p15:clr>
        </p15:guide>
        <p15:guide id="2" pos="268">
          <p15:clr>
            <a:srgbClr val="A4A3A4"/>
          </p15:clr>
        </p15:guide>
        <p15:guide id="3" orient="horz" pos="2051">
          <p15:clr>
            <a:srgbClr val="A4A3A4"/>
          </p15:clr>
        </p15:guide>
        <p15:guide id="4" pos="271">
          <p15:clr>
            <a:srgbClr val="A4A3A4"/>
          </p15:clr>
        </p15:guide>
        <p15:guide id="5" orient="horz" pos="1201">
          <p15:clr>
            <a:srgbClr val="000000"/>
          </p15:clr>
        </p15:guide>
        <p15:guide id="6" orient="horz" pos="690">
          <p15:clr>
            <a:srgbClr val="000000"/>
          </p15:clr>
        </p15:guide>
      </p15:sldGuideLst>
    </p:ext>
    <p:ext uri="{2D200454-40CA-4A62-9FC3-DE9A4176ACB9}">
      <p15:notesGuideLst>
        <p15:guide id="1" orient="horz" pos="2172">
          <p15:clr>
            <a:srgbClr val="A4A3A4"/>
          </p15:clr>
        </p15:guide>
        <p15:guide id="2" pos="13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  <p15:guide id="5" orient="horz" pos="2880">
          <p15:clr>
            <a:srgbClr val="000000"/>
          </p15:clr>
        </p15:guide>
        <p15:guide id="6" orient="horz" pos="2928">
          <p15:clr>
            <a:srgbClr val="000000"/>
          </p15:clr>
        </p15:guide>
        <p15:guide id="7" pos="1026">
          <p15:clr>
            <a:srgbClr val="000000"/>
          </p15:clr>
        </p15:guide>
        <p15:guide id="8" pos="220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06809F-00EE-483F-AE2F-7F06A6E397DB}">
  <a:tblStyle styleId="{9406809F-00EE-483F-AE2F-7F06A6E39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01" orient="horz"/>
        <p:guide pos="268"/>
        <p:guide pos="2051" orient="horz"/>
        <p:guide pos="271"/>
        <p:guide pos="1201" orient="horz"/>
        <p:guide pos="69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72" orient="horz"/>
        <p:guide pos="1360"/>
        <p:guide pos="2208" orient="horz"/>
        <p:guide pos="2928"/>
        <p:guide pos="2880" orient="horz"/>
        <p:guide pos="2928" orient="horz"/>
        <p:guide pos="1026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286afa7e_1_31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75286afa7e_1_3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5286afa7e_1_31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286afa7e_1_4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5286afa7e_1_4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286afa7e_1_4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5286afa7e_1_4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5286afa7e_1_49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286afa7e_1_5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75286afa7e_1_5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5286afa7e_1_59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286afa7e_1_6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5286afa7e_1_6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5286afa7e_1_69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286afa7e_1_8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75286afa7e_1_8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5286afa7e_1_82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286afa7e_1_9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75286afa7e_1_9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75286afa7e_1_98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286afa7e_1_11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75286afa7e_1_11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5286afa7e_1_114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44c27bb79_0_25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844c27bb79_0_2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44c27bb79_0_25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44c27bb79_0_35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844c27bb79_0_3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44c27bb79_0_35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</a:t>
            </a:r>
            <a:endParaRPr/>
          </a:p>
        </p:txBody>
      </p:sp>
      <p:sp>
        <p:nvSpPr>
          <p:cNvPr id="97" name="Google Shape;97;p5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286afa7e_0_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75286afa7e_0_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5286afa7e_0_8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286afa7e_1_11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75286afa7e_1_1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5286afa7e_1_11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496d4b6e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75496d4b6e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5496d4b6e_0_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286afa7e_1_2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5286afa7e_1_2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3653" y="0"/>
            <a:ext cx="28817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title"/>
          </p:nvPr>
        </p:nvSpPr>
        <p:spPr>
          <a:xfrm>
            <a:off x="426246" y="182880"/>
            <a:ext cx="6891768" cy="91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30214" y="1907118"/>
            <a:ext cx="6892925" cy="3983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None/>
              <a:defRPr/>
            </a:lvl2pPr>
            <a:lvl3pPr indent="-3365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826" y="6471579"/>
            <a:ext cx="483489" cy="138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 type="secHead">
  <p:cSld name="SECTION_HEADER">
    <p:bg>
      <p:bgPr>
        <a:solidFill>
          <a:srgbClr val="00446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25451" y="1524213"/>
            <a:ext cx="7343881" cy="20733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25451" y="3739323"/>
            <a:ext cx="64770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7F0FF"/>
              </a:buClr>
              <a:buSzPts val="1700"/>
              <a:buNone/>
              <a:defRPr sz="1700">
                <a:solidFill>
                  <a:srgbClr val="77F0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8826" y="6471579"/>
            <a:ext cx="483489" cy="138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425450" y="2191413"/>
            <a:ext cx="669802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425450" y="3916501"/>
            <a:ext cx="6400800" cy="1102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7F0FF"/>
              </a:buClr>
              <a:buSzPts val="1700"/>
              <a:buNone/>
              <a:defRPr>
                <a:solidFill>
                  <a:srgbClr val="77F0F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252762"/>
            <a:ext cx="960120" cy="1527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"/>
          <p:cNvGrpSpPr/>
          <p:nvPr/>
        </p:nvGrpSpPr>
        <p:grpSpPr>
          <a:xfrm>
            <a:off x="7290949" y="258953"/>
            <a:ext cx="1411133" cy="103599"/>
            <a:chOff x="7339140" y="244639"/>
            <a:chExt cx="1370039" cy="100581"/>
          </a:xfrm>
        </p:grpSpPr>
        <p:pic>
          <p:nvPicPr>
            <p:cNvPr id="33" name="Google Shape;3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9140" y="244639"/>
              <a:ext cx="351138" cy="100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50384" y="251723"/>
              <a:ext cx="958794" cy="864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icture">
  <p:cSld name="Text + pictur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26246" y="182880"/>
            <a:ext cx="6891768" cy="91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5984081" y="1917862"/>
            <a:ext cx="2762924" cy="3946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FBFBF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30213" y="1907118"/>
            <a:ext cx="5351462" cy="396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None/>
              <a:defRPr/>
            </a:lvl2pPr>
            <a:lvl3pPr indent="-3365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8826" y="6471579"/>
            <a:ext cx="483489" cy="138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picture">
  <p:cSld name="One pictu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426246" y="182880"/>
            <a:ext cx="818496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/>
          <p:nvPr>
            <p:ph idx="2" type="pic"/>
          </p:nvPr>
        </p:nvSpPr>
        <p:spPr>
          <a:xfrm>
            <a:off x="438944" y="1920876"/>
            <a:ext cx="8183621" cy="3968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8826" y="6471579"/>
            <a:ext cx="483489" cy="13849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pictures">
  <p:cSld name="Two pictu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426246" y="182880"/>
            <a:ext cx="818496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/>
          <p:nvPr>
            <p:ph idx="2" type="pic"/>
          </p:nvPr>
        </p:nvSpPr>
        <p:spPr>
          <a:xfrm>
            <a:off x="438944" y="1920876"/>
            <a:ext cx="4021138" cy="3968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3" type="pic"/>
          </p:nvPr>
        </p:nvSpPr>
        <p:spPr>
          <a:xfrm>
            <a:off x="4691064" y="1920876"/>
            <a:ext cx="3931501" cy="3968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8826" y="6471579"/>
            <a:ext cx="483489" cy="13849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no lines">
  <p:cSld name="Text no line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426246" y="182880"/>
            <a:ext cx="818496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28265" y="1909234"/>
            <a:ext cx="8185913" cy="3964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None/>
              <a:defRPr/>
            </a:lvl2pPr>
            <a:lvl3pPr indent="-3365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8826" y="6471579"/>
            <a:ext cx="483489" cy="13849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>
  <p:cSld name="E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ctrTitle"/>
          </p:nvPr>
        </p:nvSpPr>
        <p:spPr>
          <a:xfrm>
            <a:off x="425451" y="2274849"/>
            <a:ext cx="564284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425451" y="3886200"/>
            <a:ext cx="517934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252762"/>
            <a:ext cx="960120" cy="15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438" y="248554"/>
            <a:ext cx="1796889" cy="16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verview / Agenda">
  <p:cSld name="Overview / Agenda">
    <p:bg>
      <p:bgPr>
        <a:solidFill>
          <a:srgbClr val="00446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30214" y="387351"/>
            <a:ext cx="6726237" cy="59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8826" y="6471579"/>
            <a:ext cx="483489" cy="138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26246" y="182880"/>
            <a:ext cx="6891768" cy="91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6246" y="1909234"/>
            <a:ext cx="6891768" cy="4216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B495A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B495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sr.lanl.gov/data/2017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425450" y="2191413"/>
            <a:ext cx="669802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Unsupervised Anomaly Detection in a Large Corporate Network </a:t>
            </a:r>
            <a:endParaRPr/>
          </a:p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425450" y="3916501"/>
            <a:ext cx="6400800" cy="1102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F0FF"/>
              </a:buClr>
              <a:buSzPts val="1700"/>
              <a:buNone/>
            </a:pPr>
            <a:r>
              <a:rPr lang="en-US"/>
              <a:t>Presented by : Mohammad Ariful Islam (Masters in CS, Dalhousie University)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F0FF"/>
              </a:buClr>
              <a:buSzPts val="1700"/>
              <a:buNone/>
            </a:pPr>
            <a:r>
              <a:rPr lang="en-US"/>
              <a:t>Supervisor : Dr. Shahrear Iqbal, Dr. Scott Buffet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F0FF"/>
              </a:buClr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Experiment - 2 : Principal Component Analysis</a:t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A</a:t>
            </a:r>
            <a:r>
              <a:rPr b="1" lang="en-US" sz="1900">
                <a:solidFill>
                  <a:srgbClr val="434343"/>
                </a:solidFill>
              </a:rPr>
              <a:t>n approach for reducing the dimensionality of high dimensional dataset </a:t>
            </a:r>
            <a:endParaRPr b="1"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-US" sz="1900">
                <a:solidFill>
                  <a:srgbClr val="434343"/>
                </a:solidFill>
              </a:rPr>
              <a:t>It also keep the maximum information even after reducing the weight</a:t>
            </a:r>
            <a:endParaRPr b="1"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-US" sz="1900">
                <a:solidFill>
                  <a:srgbClr val="434343"/>
                </a:solidFill>
              </a:rPr>
              <a:t>It increases the understandability of the dataset</a:t>
            </a:r>
            <a:endParaRPr b="1" sz="19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198200" y="6164250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426246" y="182880"/>
            <a:ext cx="818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What we get</a:t>
            </a:r>
            <a:endParaRPr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graphicFrame>
        <p:nvGraphicFramePr>
          <p:cNvPr id="178" name="Google Shape;178;p22"/>
          <p:cNvGraphicFramePr/>
          <p:nvPr/>
        </p:nvGraphicFramePr>
        <p:xfrm>
          <a:off x="9525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{9406809F-00EE-483F-AE2F-7F06A6E397DB}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Dimension of the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Remaining information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100.00 %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100.00 %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99.97 %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99.64 %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97.69 %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A86E8"/>
                          </a:solidFill>
                        </a:rPr>
                        <a:t>17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A86E8"/>
                          </a:solidFill>
                        </a:rPr>
                        <a:t>95.01%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86.00 %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80.00 %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9" name="Google Shape;179;p22"/>
          <p:cNvCxnSpPr/>
          <p:nvPr/>
        </p:nvCxnSpPr>
        <p:spPr>
          <a:xfrm>
            <a:off x="356775" y="4251575"/>
            <a:ext cx="5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Selection of Anomaly Detection Algorithm</a:t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>
                <a:solidFill>
                  <a:srgbClr val="434343"/>
                </a:solidFill>
              </a:rPr>
              <a:t>The choice of using appropriate anomaly detection algorithms is crucial.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>
                <a:solidFill>
                  <a:srgbClr val="434343"/>
                </a:solidFill>
              </a:rPr>
              <a:t>Our tested anomaly detection methods are : 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K- nearest neighbour (KNN)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Local outlier factor (LOF)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One class support vector machine (OCSVM)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Isolation forest (IF)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23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198200" y="6164250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Isolation Forest (IF)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  <a:highlight>
                  <a:srgbClr val="FFFFFF"/>
                </a:highlight>
              </a:rPr>
              <a:t>Isolation Forest produces the expected results.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  <a:highlight>
                  <a:srgbClr val="FFFFFF"/>
                </a:highlight>
              </a:rPr>
              <a:t>It ‘Isolates’ the anomaly points from the original data.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  <a:highlight>
                  <a:srgbClr val="FFFFFF"/>
                </a:highlight>
              </a:rPr>
              <a:t>IF requires less memory and processing power compared to other algorithms.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198200" y="6164250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Initial Evaluation </a:t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25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198200" y="6164250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838325"/>
            <a:ext cx="72961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842375" y="5321875"/>
            <a:ext cx="486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34343"/>
                </a:solidFill>
              </a:rPr>
              <a:t>Anomalous day: 3,9,10,11,13,16,18,37,72,76,86</a:t>
            </a:r>
            <a:endParaRPr b="1" sz="17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S</a:t>
            </a:r>
            <a:r>
              <a:rPr lang="en-US"/>
              <a:t>uccessfully Logged on Events</a:t>
            </a:r>
            <a:endParaRPr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26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98200" y="6164250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" y="1610750"/>
            <a:ext cx="5748750" cy="363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038" y="2256025"/>
            <a:ext cx="22193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4046888" y="5588050"/>
            <a:ext cx="3042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434343"/>
                </a:solidFill>
              </a:rPr>
              <a:t>Reason: Two users logged on using the local logon prompt 47 times within 71 minutes</a:t>
            </a:r>
            <a:endParaRPr i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F</a:t>
            </a:r>
            <a:r>
              <a:rPr lang="en-US"/>
              <a:t>ailed to Log On Event </a:t>
            </a:r>
            <a:endParaRPr/>
          </a:p>
        </p:txBody>
      </p: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42239" y="1732855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27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198200" y="6164250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3566400" y="5642575"/>
            <a:ext cx="3042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Reason: "User057900“ and "User159527“ tried to log in within 95 minutes. Failed 28 times.</a:t>
            </a:r>
            <a:endParaRPr b="1" sz="1500">
              <a:solidFill>
                <a:srgbClr val="434343"/>
              </a:solidFill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0" y="1316113"/>
            <a:ext cx="5430900" cy="43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525" y="2108213"/>
            <a:ext cx="23622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Host Specific Anomaly Detection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28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198200" y="6164250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248" name="Google Shape;248;p28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{9406809F-00EE-483F-AE2F-7F06A6E397DB}</a:tableStyleId>
              </a:tblPr>
              <a:tblGrid>
                <a:gridCol w="2297600"/>
                <a:gridCol w="2297600"/>
                <a:gridCol w="2297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Host , 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Anomaly Scores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Anomaly existence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(U1,D1)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0.163391567088028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(U1,D2)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0.282482140185619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(U1,D10)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0.393524736577778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Yes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(U20,D20)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0.173806796932657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(U25,D50)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0.203360706445466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(U300,D86)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0.400388998137896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Yes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(U406,D90)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0.224989271767493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Possible Directions for Future works</a:t>
            </a:r>
            <a:endParaRPr/>
          </a:p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Optimization of the Algorithm for the dataset to reduce time consumption.</a:t>
            </a:r>
            <a:endParaRPr sz="19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More data views : Specific time for each host.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Experiment with sequence clustering techniques to detect anomalous sequence. </a:t>
            </a:r>
            <a:endParaRPr sz="19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Research methods on finding reasons for anomalies. 	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29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198200" y="6164250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We have found the way to detect anomalies from a large corporation dataset.</a:t>
            </a:r>
            <a:r>
              <a:rPr lang="en-US" sz="1900">
                <a:solidFill>
                  <a:srgbClr val="434343"/>
                </a:solidFill>
              </a:rPr>
              <a:t>	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We can determine the specific anomaly point out of the dataset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The data preprocessing makes it easier to apply anomaly detection technique.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Isolation Forest is a useful algorithm for this kind of dataset to find out accurate results. 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30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198200" y="6164250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25451" y="1524213"/>
            <a:ext cx="7343881" cy="20733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Roadmap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25451" y="3739323"/>
            <a:ext cx="64770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Anomaly Detection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Dataset Preview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Dataset Preprocessing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Application of Anomaly detection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ctrTitle"/>
          </p:nvPr>
        </p:nvSpPr>
        <p:spPr>
          <a:xfrm>
            <a:off x="425451" y="2274849"/>
            <a:ext cx="564284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425451" y="3886200"/>
            <a:ext cx="517934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Mohammad Ariful Islam • Masters in Computer Science,Dalhousie University • Mohammad.Ariful.Islam@nrc-cnrc.gc.ca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26246" y="182880"/>
            <a:ext cx="6891768" cy="91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Anomaly Detection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30214" y="1907118"/>
            <a:ext cx="6892925" cy="3983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72"/>
              <a:buNone/>
            </a:pPr>
            <a:r>
              <a:rPr lang="en-US" sz="2172"/>
              <a:t>What is anomaly detection</a:t>
            </a:r>
            <a:endParaRPr sz="2300"/>
          </a:p>
          <a:p>
            <a:pPr indent="0" lvl="1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B495A"/>
              </a:buClr>
              <a:buSzPts val="1572"/>
              <a:buNone/>
            </a:pPr>
            <a:r>
              <a:t/>
            </a:r>
            <a:endParaRPr sz="1572"/>
          </a:p>
          <a:p>
            <a:pPr indent="-347503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rgbClr val="434343"/>
              </a:buClr>
              <a:buSzPts val="1873"/>
              <a:buChar char="●"/>
            </a:pPr>
            <a:r>
              <a:rPr lang="en-US" sz="1872">
                <a:solidFill>
                  <a:srgbClr val="434343"/>
                </a:solidFill>
              </a:rPr>
              <a:t>Finding outlying records in the dataset.</a:t>
            </a:r>
            <a:endParaRPr sz="1872">
              <a:solidFill>
                <a:srgbClr val="434343"/>
              </a:solidFill>
            </a:endParaRPr>
          </a:p>
          <a:p>
            <a:pPr indent="-34750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73"/>
              <a:buChar char="●"/>
            </a:pPr>
            <a:r>
              <a:rPr lang="en-US" sz="1872">
                <a:solidFill>
                  <a:srgbClr val="434343"/>
                </a:solidFill>
              </a:rPr>
              <a:t>Typically very rare in the dataset.</a:t>
            </a:r>
            <a:endParaRPr sz="1872">
              <a:solidFill>
                <a:srgbClr val="434343"/>
              </a:solidFill>
            </a:endParaRPr>
          </a:p>
          <a:p>
            <a:pPr indent="-34750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73"/>
              <a:buChar char="●"/>
            </a:pPr>
            <a:r>
              <a:rPr lang="en-US" sz="1872">
                <a:solidFill>
                  <a:srgbClr val="434343"/>
                </a:solidFill>
              </a:rPr>
              <a:t>Significantly deviated from the normal data of the dataset.</a:t>
            </a:r>
            <a:endParaRPr sz="1872">
              <a:solidFill>
                <a:srgbClr val="434343"/>
              </a:solidFill>
            </a:endParaRPr>
          </a:p>
          <a:p>
            <a:pPr indent="-34750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73"/>
              <a:buChar char="●"/>
            </a:pPr>
            <a:r>
              <a:rPr lang="en-US" sz="1872">
                <a:solidFill>
                  <a:srgbClr val="434343"/>
                </a:solidFill>
              </a:rPr>
              <a:t>Important for real world applications</a:t>
            </a:r>
            <a:endParaRPr sz="1872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B495A"/>
              </a:buClr>
              <a:buSzPts val="1572"/>
              <a:buNone/>
            </a:pPr>
            <a:r>
              <a:t/>
            </a:r>
            <a:endParaRPr sz="1572"/>
          </a:p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26246" y="182880"/>
            <a:ext cx="6891768" cy="91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Unsupervised Anomaly Detection in a Large corporate Network 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30225" y="1907125"/>
            <a:ext cx="81768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Find anomaly in a large corporate network dataset.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  <a:highlight>
                  <a:srgbClr val="FFFFFF"/>
                </a:highlight>
              </a:rPr>
              <a:t>Large dataset contains noise!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  <a:highlight>
                  <a:srgbClr val="FFFFFF"/>
                </a:highlight>
              </a:rPr>
              <a:t> Instrintict information of the whole data</a:t>
            </a:r>
            <a:endParaRPr sz="28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50" y="4376025"/>
            <a:ext cx="3945968" cy="176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Our Dataset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Dataset of the events from a large enterprise corporation.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Data from various flow over the course of 90 days.</a:t>
            </a:r>
            <a:endParaRPr sz="19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-US" sz="1800">
                <a:solidFill>
                  <a:srgbClr val="434343"/>
                </a:solidFill>
              </a:rPr>
              <a:t>Network flow data </a:t>
            </a:r>
            <a:endParaRPr b="1"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-US" sz="1800">
                <a:solidFill>
                  <a:srgbClr val="434343"/>
                </a:solidFill>
              </a:rPr>
              <a:t>Host event data </a:t>
            </a:r>
            <a:endParaRPr sz="1500">
              <a:solidFill>
                <a:srgbClr val="434343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B495A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5975" y="6075075"/>
            <a:ext cx="5044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99999"/>
                </a:solidFill>
              </a:rPr>
              <a:t>Reference</a:t>
            </a:r>
            <a:r>
              <a:rPr lang="en-US">
                <a:solidFill>
                  <a:srgbClr val="999999"/>
                </a:solidFill>
              </a:rPr>
              <a:t> : </a:t>
            </a:r>
            <a:r>
              <a:rPr lang="en-US" sz="1100" u="sng">
                <a:solidFill>
                  <a:srgbClr val="999999"/>
                </a:solidFill>
                <a:hlinkClick r:id="rId3"/>
              </a:rPr>
              <a:t>https://csr.lanl.gov/data/2017.html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26246" y="182880"/>
            <a:ext cx="818496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Host Event Data logs</a:t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868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328152" y="6356350"/>
            <a:ext cx="567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50" y="1289325"/>
            <a:ext cx="6122076" cy="4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Dataset preprocessing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30214" y="1907118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Appropriate preprocessing is necessary. 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It provides flexibility and accuracy. 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Prepare an ‘Algorithm ready’ dataset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lang="en-US" sz="1600">
                <a:solidFill>
                  <a:srgbClr val="434343"/>
                </a:solidFill>
              </a:rPr>
              <a:t> </a:t>
            </a:r>
            <a:endParaRPr sz="1800"/>
          </a:p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26246" y="182880"/>
            <a:ext cx="6891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Dataset preview after preprocessing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425789" y="1544493"/>
            <a:ext cx="68928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434343"/>
                </a:solidFill>
              </a:rPr>
              <a:t>Original Dataset                                                      Processed dataset</a:t>
            </a:r>
            <a:endParaRPr b="0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lang="en-US" sz="1600">
                <a:solidFill>
                  <a:srgbClr val="434343"/>
                </a:solidFill>
              </a:rPr>
              <a:t> </a:t>
            </a:r>
            <a:endParaRPr sz="1800"/>
          </a:p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399350" y="22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{9406809F-00EE-483F-AE2F-7F06A6E397DB}</a:tableStyleId>
              </a:tblPr>
              <a:tblGrid>
                <a:gridCol w="812025"/>
                <a:gridCol w="598100"/>
                <a:gridCol w="2945000"/>
              </a:tblGrid>
              <a:tr h="7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Day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Feature of Events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Comp329292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0,0,0,0,0,0,0,17,0,52,0,0,0,0,0,0,0,0,0,0,0,0…..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Comp697547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0,0,0,0,0,1,1,19,0,36,2,0,0,0,0,0,0,0,0,0,0,0,0,0,0,0,0...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Comp952193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0,0,0,0,0,0,0,17,0,28,6,0,0,0,0,0,0,0,0,0,0,0,0,0...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Comp089593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0,0,0,0,88,0,0,109,0,31,24,0,0,0,0,0,0,0,5,0,0...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19"/>
          <p:cNvGraphicFramePr/>
          <p:nvPr/>
        </p:nvGraphicFramePr>
        <p:xfrm>
          <a:off x="328150" y="231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{9406809F-00EE-483F-AE2F-7F06A6E397DB}</a:tableStyleId>
              </a:tblPr>
              <a:tblGrid>
                <a:gridCol w="3304575"/>
              </a:tblGrid>
              <a:tr h="13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{"EventID": 4769, "UserName": "User624729", "Status": "0x0", "Source": "Comp309534", "Computer": "ActiveDirectory", "Time": 2}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{"EventID": 4776, "UserName": "Scanner", "Status": "0x0", "AuthenticationPackage": "MICROSOFT_AUTHENTICATION_PACKAGE_V1_0", "Time": 2}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{"EventID": 4672, "UserName": "ActiveDirectory$", "LogonID": "0x2e66398d", "ActiveDirectory", "Time": 2}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1" name="Google Shape;151;p19"/>
          <p:cNvCxnSpPr/>
          <p:nvPr/>
        </p:nvCxnSpPr>
        <p:spPr>
          <a:xfrm flipH="1" rot="10800000">
            <a:off x="3736225" y="3993900"/>
            <a:ext cx="594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26246" y="182880"/>
            <a:ext cx="818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Experiment - 1 : Summation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686800" y="6356351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idx="11" type="ftr"/>
          </p:nvPr>
        </p:nvSpPr>
        <p:spPr>
          <a:xfrm>
            <a:off x="328152" y="6356350"/>
            <a:ext cx="56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 RESEARCH COUNCIL CANADA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75" y="2015800"/>
            <a:ext cx="7333325" cy="44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1141225" y="1578525"/>
            <a:ext cx="43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Enables the visualization of the entire dataset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_basic_2">
  <a:themeElements>
    <a:clrScheme name="2018 NRC-CNRC PPT">
      <a:dk1>
        <a:srgbClr val="000000"/>
      </a:dk1>
      <a:lt1>
        <a:srgbClr val="FFFFFF"/>
      </a:lt1>
      <a:dk2>
        <a:srgbClr val="0099AA"/>
      </a:dk2>
      <a:lt2>
        <a:srgbClr val="004411"/>
      </a:lt2>
      <a:accent1>
        <a:srgbClr val="003353"/>
      </a:accent1>
      <a:accent2>
        <a:srgbClr val="006688"/>
      </a:accent2>
      <a:accent3>
        <a:srgbClr val="550033"/>
      </a:accent3>
      <a:accent4>
        <a:srgbClr val="AA0011"/>
      </a:accent4>
      <a:accent5>
        <a:srgbClr val="669933"/>
      </a:accent5>
      <a:accent6>
        <a:srgbClr val="FF8822"/>
      </a:accent6>
      <a:hlink>
        <a:srgbClr val="595959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