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7DF9-DB1A-4B4E-88AF-85D1B5E971B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3640D-8243-4DBF-89C1-4F1E3EC59D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44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14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67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6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79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3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3640D-8243-4DBF-89C1-4F1E3EC59D2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75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7A6C-BB51-16E4-7C2E-4CF6AFA7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69D0-A5E6-3434-2197-76123C66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1CA2-E4B5-248E-7530-11DA87E9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D795-3182-67B6-BCCD-7A79F91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066D-A0B6-4174-0C20-A2260A1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5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5F5C-9E8D-4D3F-D6A9-2FC8676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068B9-5822-E47F-EAF2-ACB4224B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FACE-4394-A5AD-0701-DD16D70F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D0BB-2FA8-8F26-C8BB-FD6F8D76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C148-FB58-25F4-8971-7E69C5B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4889E-8679-07FA-B9AA-42B7F7C74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12BE-C473-AC10-CB2E-7492402C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D8B0-5F1E-EEAD-EC66-B9C7428C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343C-0E24-0B11-196D-7A172959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B80D-3D75-889C-CB61-593AC09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0E50-AE6B-15D5-9566-43FAD3E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E0C8-A0F4-59D4-945E-3D1BEC0B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0898-DDF7-B834-2F2D-9D7955AB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E11D-B714-C2DA-D127-D191F9A9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BD6D-D187-1B0D-DAF8-5112CEF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8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6DF7-20B8-D164-C3EB-402FC23B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30DD-57D4-0012-1D1D-E652F543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EDC2-CEBC-92E9-ABD3-C2B1A00C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3016-7E82-68D8-1F26-A9F4D1F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D389-F3C9-69D9-3120-8CCA3C96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3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00E2-CCDC-6741-9E8A-FF4AC301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2E56-DB24-7FAA-40D2-DA02175C0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2444-0F74-E519-70C0-7F6285D4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C4BA0-B8FB-BB7F-B1A1-FDE6CFD9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AE29-557D-20E6-CED6-86C80547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43D2-0C2C-EA17-8F21-73058182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5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B789-237E-A3CD-2747-902EF9B2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65F5-3FCA-8D7A-05B1-D4D09296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C49B-7F68-5A91-1276-CCB9FA5D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6CF17-7D27-203D-F30E-EB5B2CD9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E138B-8208-3C3D-0E70-D2BA7F2EB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4973-7407-DC0D-3797-1565CEF4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15C66-95D1-A32A-1F41-E9FF15F5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15B59-50AB-3ED4-79F0-81F644CC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4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E3C8-D774-7805-F271-7E04C47C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A05FA-1822-39BD-F425-200B630A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38F6-9701-D74F-F0DB-8070E364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441D-B5AE-1292-B7A2-3D9733FD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9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9BA9-8A20-D5F9-FAB9-7EDFB244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F781F-7966-F5C9-75DC-B76B9C1C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E1C3-267C-A207-D217-6A50B362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2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3FB9-02AB-FDC1-3630-78D42607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A708-B6F1-7419-35C9-DF028513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7B8B-37B0-35E0-3266-96919677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373C-DA62-9AA3-6D75-FDF2F5D1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4978-85B9-D3A1-2804-BF0A19E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E188-DEAF-28F2-49D5-732B0A8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2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821-3CB9-53DF-E73B-11FD4F27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251A-AE8B-C28E-C43A-1C45671B7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02347-655A-42D9-FFCE-E5E088D8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E1B5-B77E-17C6-A710-6A97F4A5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2EA1-ABB7-3134-5F2C-5BEEEE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A8A1C-21C9-D1E0-4826-10579B9F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7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09DFF-D03F-9D45-FFEC-54DDE80B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BC31-C42D-39E3-8567-825610D2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6F4D7-427E-39D1-ED93-471A925E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B6301-6B1C-4D3B-B82D-0E3C28FB886D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35AA-4898-CC73-E333-1D280F5B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1F67-F45C-F1CC-7691-9353F9A6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D7708-2F7B-43EE-9E78-23B5A9016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4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CB67-25C8-2159-5EE3-147F788F6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7B0C2-9DB8-B52D-BEB5-9DCA3663E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5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FFBE5-64A6-14B9-3BB4-72B6BF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3" y="1588819"/>
            <a:ext cx="529229" cy="58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0B2C0-9C19-2784-EA78-A8CB47C1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35" y="2630923"/>
            <a:ext cx="640579" cy="588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2F991-3659-212B-4E0A-715169169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35" y="4093119"/>
            <a:ext cx="1068723" cy="588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70D1-A680-F385-BF56-F22EE87AC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520" y="5153516"/>
            <a:ext cx="689018" cy="696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19CE8-80BD-3810-F427-26EDC41B8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877" y="1396087"/>
            <a:ext cx="457597" cy="6237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0FDC65-E078-A41F-003D-265A0FBEF96D}"/>
              </a:ext>
            </a:extLst>
          </p:cNvPr>
          <p:cNvSpPr txBox="1"/>
          <p:nvPr/>
        </p:nvSpPr>
        <p:spPr>
          <a:xfrm>
            <a:off x="3048000" y="6088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https://www.ebay.ca/itm/361405800391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C9530-AD9E-EB98-9CC6-D8D9B09260ED}"/>
              </a:ext>
            </a:extLst>
          </p:cNvPr>
          <p:cNvSpPr txBox="1"/>
          <p:nvPr/>
        </p:nvSpPr>
        <p:spPr>
          <a:xfrm>
            <a:off x="5250730" y="53172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CFD &amp; LES Tools: </a:t>
            </a:r>
            <a:r>
              <a:rPr lang="en-CA" dirty="0" err="1"/>
              <a:t>PyroSim</a:t>
            </a:r>
            <a:r>
              <a:rPr lang="en-CA" dirty="0"/>
              <a:t>, CONTAM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CC5AC-63C5-6CB0-865D-8519343A9B00}"/>
              </a:ext>
            </a:extLst>
          </p:cNvPr>
          <p:cNvSpPr txBox="1"/>
          <p:nvPr/>
        </p:nvSpPr>
        <p:spPr>
          <a:xfrm>
            <a:off x="5940243" y="3429000"/>
            <a:ext cx="4044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Statistical Analysis (Excel/</a:t>
            </a:r>
            <a:r>
              <a:rPr lang="en-CA" sz="1500" dirty="0" err="1"/>
              <a:t>Matlab</a:t>
            </a:r>
            <a:r>
              <a:rPr lang="en-CA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Characterization: SEM, Optical microscope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Data extraction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Mathematical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Wet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Academic writing and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Teaching and mentoring experiences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21519-E388-F1CD-27FB-A4C3D61273EE}"/>
              </a:ext>
            </a:extLst>
          </p:cNvPr>
          <p:cNvSpPr txBox="1"/>
          <p:nvPr/>
        </p:nvSpPr>
        <p:spPr>
          <a:xfrm>
            <a:off x="6300032" y="1396087"/>
            <a:ext cx="460036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Sheet metal fabrication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Engineering material knowledge in sheet metal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CNC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D4C5-C864-D31D-0E97-CC81D4B41D45}"/>
              </a:ext>
            </a:extLst>
          </p:cNvPr>
          <p:cNvSpPr txBox="1"/>
          <p:nvPr/>
        </p:nvSpPr>
        <p:spPr>
          <a:xfrm>
            <a:off x="3885029" y="2503387"/>
            <a:ext cx="2199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CAD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Detailed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Vendor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948BE-CE24-57D6-BD31-4045BC54E95C}"/>
              </a:ext>
            </a:extLst>
          </p:cNvPr>
          <p:cNvSpPr txBox="1"/>
          <p:nvPr/>
        </p:nvSpPr>
        <p:spPr>
          <a:xfrm>
            <a:off x="3162477" y="412537"/>
            <a:ext cx="301351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3D printing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Design of static/dynamic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Pneumatic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Testing and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Lean Manufacturing/six sigma</a:t>
            </a:r>
          </a:p>
        </p:txBody>
      </p:sp>
    </p:spTree>
    <p:extLst>
      <p:ext uri="{BB962C8B-B14F-4D97-AF65-F5344CB8AC3E}">
        <p14:creationId xmlns:p14="http://schemas.microsoft.com/office/powerpoint/2010/main" val="37408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FFBE5-64A6-14B9-3BB4-72B6BF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6" y="2564345"/>
            <a:ext cx="529229" cy="58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0B2C0-9C19-2784-EA78-A8CB47C1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71" y="1431302"/>
            <a:ext cx="640579" cy="588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2F991-3659-212B-4E0A-715169169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413" y="284690"/>
            <a:ext cx="1068723" cy="588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70D1-A680-F385-BF56-F22EE87AC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155" y="5153516"/>
            <a:ext cx="689018" cy="696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19CE8-80BD-3810-F427-26EDC41B8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155" y="3857591"/>
            <a:ext cx="457597" cy="6237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0FDC65-E078-A41F-003D-265A0FBEF96D}"/>
              </a:ext>
            </a:extLst>
          </p:cNvPr>
          <p:cNvSpPr txBox="1"/>
          <p:nvPr/>
        </p:nvSpPr>
        <p:spPr>
          <a:xfrm>
            <a:off x="3048000" y="6088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https://www.ebay.ca/itm/361405800391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C9530-AD9E-EB98-9CC6-D8D9B09260ED}"/>
              </a:ext>
            </a:extLst>
          </p:cNvPr>
          <p:cNvSpPr txBox="1"/>
          <p:nvPr/>
        </p:nvSpPr>
        <p:spPr>
          <a:xfrm>
            <a:off x="2005860" y="5596932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CFD &amp; LES Tools: </a:t>
            </a:r>
            <a:r>
              <a:rPr lang="en-CA" dirty="0" err="1"/>
              <a:t>PyroSim</a:t>
            </a:r>
            <a:r>
              <a:rPr lang="en-CA" dirty="0"/>
              <a:t>, CONTAM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CC5AC-63C5-6CB0-865D-8519343A9B00}"/>
              </a:ext>
            </a:extLst>
          </p:cNvPr>
          <p:cNvSpPr txBox="1"/>
          <p:nvPr/>
        </p:nvSpPr>
        <p:spPr>
          <a:xfrm>
            <a:off x="2028255" y="3429000"/>
            <a:ext cx="7956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Statistical Analysis (Excel/</a:t>
            </a:r>
            <a:r>
              <a:rPr lang="en-CA" sz="1500" dirty="0" err="1"/>
              <a:t>Matlab</a:t>
            </a:r>
            <a:r>
              <a:rPr lang="en-CA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Characterization: SEM, Optical microscope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Data extraction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Mathematical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Wet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Academic writing and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Teaching and mentoring experiences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21519-E388-F1CD-27FB-A4C3D61273EE}"/>
              </a:ext>
            </a:extLst>
          </p:cNvPr>
          <p:cNvSpPr txBox="1"/>
          <p:nvPr/>
        </p:nvSpPr>
        <p:spPr>
          <a:xfrm>
            <a:off x="4603422" y="1317505"/>
            <a:ext cx="460036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Sheet metal fabrication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Engineering material knowledge in sheet metal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CNC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D4C5-C864-D31D-0E97-CC81D4B41D45}"/>
              </a:ext>
            </a:extLst>
          </p:cNvPr>
          <p:cNvSpPr txBox="1"/>
          <p:nvPr/>
        </p:nvSpPr>
        <p:spPr>
          <a:xfrm>
            <a:off x="4603422" y="2604085"/>
            <a:ext cx="2199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CAD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Detailed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Vendor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948BE-CE24-57D6-BD31-4045BC54E95C}"/>
              </a:ext>
            </a:extLst>
          </p:cNvPr>
          <p:cNvSpPr txBox="1"/>
          <p:nvPr/>
        </p:nvSpPr>
        <p:spPr>
          <a:xfrm>
            <a:off x="4589241" y="-13579"/>
            <a:ext cx="301351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3D printing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Design of static/dynamic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Pneumatic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Testing and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Lean Manufacturing/six sigma</a:t>
            </a:r>
          </a:p>
        </p:txBody>
      </p:sp>
    </p:spTree>
    <p:extLst>
      <p:ext uri="{BB962C8B-B14F-4D97-AF65-F5344CB8AC3E}">
        <p14:creationId xmlns:p14="http://schemas.microsoft.com/office/powerpoint/2010/main" val="22168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FFBE5-64A6-14B9-3BB4-72B6BF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6" y="584736"/>
            <a:ext cx="826062" cy="91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0B2C0-9C19-2784-EA78-A8CB47C1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17" y="584736"/>
            <a:ext cx="999866" cy="917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2F991-3659-212B-4E0A-715169169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765" y="560176"/>
            <a:ext cx="1668149" cy="917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70D1-A680-F385-BF56-F22EE87AC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14" y="432360"/>
            <a:ext cx="689018" cy="696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19CE8-80BD-3810-F427-26EDC41B8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907" y="505430"/>
            <a:ext cx="457597" cy="6237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0FDC65-E078-A41F-003D-265A0FBEF96D}"/>
              </a:ext>
            </a:extLst>
          </p:cNvPr>
          <p:cNvSpPr txBox="1"/>
          <p:nvPr/>
        </p:nvSpPr>
        <p:spPr>
          <a:xfrm>
            <a:off x="3048000" y="6088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https://www.ebay.ca/itm/361405800391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C9530-AD9E-EB98-9CC6-D8D9B09260ED}"/>
              </a:ext>
            </a:extLst>
          </p:cNvPr>
          <p:cNvSpPr txBox="1"/>
          <p:nvPr/>
        </p:nvSpPr>
        <p:spPr>
          <a:xfrm>
            <a:off x="0" y="1822345"/>
            <a:ext cx="110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aramond" panose="02020404030301010803" pitchFamily="18" charset="0"/>
              </a:rPr>
              <a:t>CFD &amp; LES Tools: </a:t>
            </a:r>
            <a:r>
              <a:rPr lang="en-CA" sz="1500" dirty="0" err="1">
                <a:latin typeface="Garamond" panose="02020404030301010803" pitchFamily="18" charset="0"/>
              </a:rPr>
              <a:t>PyroSim</a:t>
            </a:r>
            <a:r>
              <a:rPr lang="en-CA" sz="1500" dirty="0">
                <a:latin typeface="Garamond" panose="02020404030301010803" pitchFamily="18" charset="0"/>
              </a:rPr>
              <a:t>, CONTAM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CC5AC-63C5-6CB0-865D-8519343A9B00}"/>
              </a:ext>
            </a:extLst>
          </p:cNvPr>
          <p:cNvSpPr txBox="1"/>
          <p:nvPr/>
        </p:nvSpPr>
        <p:spPr>
          <a:xfrm>
            <a:off x="1100370" y="1808730"/>
            <a:ext cx="2816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Statistical Analysis (Excel/</a:t>
            </a:r>
            <a:r>
              <a:rPr lang="en-CA" sz="1500" dirty="0" err="1"/>
              <a:t>Matlab</a:t>
            </a:r>
            <a:r>
              <a:rPr lang="en-CA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Characterization: SEM, Optical microscope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Data extraction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Mathematical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Wet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Academic writing and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Teaching and mentoring experiences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21519-E388-F1CD-27FB-A4C3D61273EE}"/>
              </a:ext>
            </a:extLst>
          </p:cNvPr>
          <p:cNvSpPr txBox="1"/>
          <p:nvPr/>
        </p:nvSpPr>
        <p:spPr>
          <a:xfrm>
            <a:off x="3917215" y="1987155"/>
            <a:ext cx="28168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Sheet metal fabrication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Engineering material knowledge in sheet metal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CNC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D4C5-C864-D31D-0E97-CC81D4B41D45}"/>
              </a:ext>
            </a:extLst>
          </p:cNvPr>
          <p:cNvSpPr txBox="1"/>
          <p:nvPr/>
        </p:nvSpPr>
        <p:spPr>
          <a:xfrm>
            <a:off x="6734060" y="2195910"/>
            <a:ext cx="2199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CAD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Detailed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Vendor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948BE-CE24-57D6-BD31-4045BC54E95C}"/>
              </a:ext>
            </a:extLst>
          </p:cNvPr>
          <p:cNvSpPr txBox="1"/>
          <p:nvPr/>
        </p:nvSpPr>
        <p:spPr>
          <a:xfrm>
            <a:off x="8737093" y="2007011"/>
            <a:ext cx="301351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3D printing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Design of static/dynamic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Pneumatic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Testing and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Garamond" panose="02020404030301010803" pitchFamily="18" charset="0"/>
              </a:rPr>
              <a:t>Lean Manufacturing/six sigma</a:t>
            </a:r>
          </a:p>
        </p:txBody>
      </p:sp>
    </p:spTree>
    <p:extLst>
      <p:ext uri="{BB962C8B-B14F-4D97-AF65-F5344CB8AC3E}">
        <p14:creationId xmlns:p14="http://schemas.microsoft.com/office/powerpoint/2010/main" val="145498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879D4B8-C34A-4477-E4FC-2A7FD9A31897}"/>
              </a:ext>
            </a:extLst>
          </p:cNvPr>
          <p:cNvSpPr/>
          <p:nvPr/>
        </p:nvSpPr>
        <p:spPr>
          <a:xfrm>
            <a:off x="461912" y="3735245"/>
            <a:ext cx="3242821" cy="509871"/>
          </a:xfrm>
          <a:prstGeom prst="triangle">
            <a:avLst>
              <a:gd name="adj" fmla="val 520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421491F-55C8-DCAD-BA94-F14E6D661EE1}"/>
              </a:ext>
            </a:extLst>
          </p:cNvPr>
          <p:cNvSpPr/>
          <p:nvPr/>
        </p:nvSpPr>
        <p:spPr>
          <a:xfrm>
            <a:off x="461912" y="418557"/>
            <a:ext cx="3242821" cy="509871"/>
          </a:xfrm>
          <a:prstGeom prst="triangle">
            <a:avLst>
              <a:gd name="adj" fmla="val 520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D59CD-0DCE-F0B6-5C30-13BF7BB2731C}"/>
              </a:ext>
            </a:extLst>
          </p:cNvPr>
          <p:cNvSpPr/>
          <p:nvPr/>
        </p:nvSpPr>
        <p:spPr>
          <a:xfrm>
            <a:off x="3784241" y="928428"/>
            <a:ext cx="741759" cy="5349824"/>
          </a:xfrm>
          <a:prstGeom prst="rect">
            <a:avLst/>
          </a:prstGeom>
          <a:gradFill flip="none" rotWithShape="1">
            <a:gsLst>
              <a:gs pos="78000">
                <a:srgbClr val="00B050"/>
              </a:gs>
              <a:gs pos="82000">
                <a:srgbClr val="00B0F0"/>
              </a:gs>
              <a:gs pos="100000">
                <a:srgbClr val="7030A0"/>
              </a:gs>
              <a:gs pos="0">
                <a:srgbClr val="FFFF00"/>
              </a:gs>
              <a:gs pos="17000">
                <a:srgbClr val="FFC000"/>
              </a:gs>
              <a:gs pos="11000">
                <a:srgbClr val="FFFF00"/>
              </a:gs>
              <a:gs pos="35000">
                <a:srgbClr val="FF0000"/>
              </a:gs>
              <a:gs pos="56000">
                <a:srgbClr val="92D050"/>
              </a:gs>
              <a:gs pos="100000">
                <a:srgbClr val="00B0F0"/>
              </a:gs>
              <a:gs pos="61000">
                <a:srgbClr val="00B050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DCC30E-1CFD-EB60-7515-7F17FFE89730}"/>
              </a:ext>
            </a:extLst>
          </p:cNvPr>
          <p:cNvSpPr/>
          <p:nvPr/>
        </p:nvSpPr>
        <p:spPr>
          <a:xfrm>
            <a:off x="4575697" y="928427"/>
            <a:ext cx="3951365" cy="5349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A61033-67EC-2D56-FBEB-479D3732AB17}"/>
              </a:ext>
            </a:extLst>
          </p:cNvPr>
          <p:cNvSpPr/>
          <p:nvPr/>
        </p:nvSpPr>
        <p:spPr>
          <a:xfrm>
            <a:off x="461913" y="4245116"/>
            <a:ext cx="3242821" cy="2033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8F8101-30F8-6014-8846-D87D6AB3C69D}"/>
              </a:ext>
            </a:extLst>
          </p:cNvPr>
          <p:cNvSpPr/>
          <p:nvPr/>
        </p:nvSpPr>
        <p:spPr>
          <a:xfrm>
            <a:off x="461913" y="929002"/>
            <a:ext cx="3242821" cy="2706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FBE5-64A6-14B9-3BB4-72B6BF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3" y="2684913"/>
            <a:ext cx="602158" cy="669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0B2C0-9C19-2784-EA78-A8CB47C1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7" y="1902579"/>
            <a:ext cx="611513" cy="56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2F991-3659-212B-4E0A-715169169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22" y="1243023"/>
            <a:ext cx="710954" cy="401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70D1-A680-F385-BF56-F22EE87AC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" y="5472089"/>
            <a:ext cx="663247" cy="670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19CE8-80BD-3810-F427-26EDC41B8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21" y="4458704"/>
            <a:ext cx="548960" cy="748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F249AF-00AA-2871-A35B-ADF39E6CB9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06" t="5990" r="54340" b="1760"/>
          <a:stretch/>
        </p:blipFill>
        <p:spPr>
          <a:xfrm>
            <a:off x="1271461" y="5472089"/>
            <a:ext cx="284694" cy="637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03409B-6A48-CBB7-857F-E026D4C51A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06" t="5990" r="54340" b="1760"/>
          <a:stretch/>
        </p:blipFill>
        <p:spPr>
          <a:xfrm>
            <a:off x="1238471" y="4509731"/>
            <a:ext cx="284694" cy="6371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7C19F2-07A7-904D-5E48-A19CBCD05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510" y="1053336"/>
            <a:ext cx="3921872" cy="7683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66CB81-2D55-909D-EF3D-8101ECCD2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4530" y="2764214"/>
            <a:ext cx="3930852" cy="7239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E06E35-F4ED-B25B-58B5-43DE88F8D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5181" y="4359938"/>
            <a:ext cx="3920201" cy="90174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6482F6-119B-A68A-CDEA-F95E4ECCC548}"/>
              </a:ext>
            </a:extLst>
          </p:cNvPr>
          <p:cNvSpPr txBox="1"/>
          <p:nvPr/>
        </p:nvSpPr>
        <p:spPr>
          <a:xfrm>
            <a:off x="1556155" y="5571849"/>
            <a:ext cx="183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Undergrad researcher| Research Assistant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2A77FC-9EFE-1590-136D-9335361DE5A9}"/>
              </a:ext>
            </a:extLst>
          </p:cNvPr>
          <p:cNvSpPr txBox="1"/>
          <p:nvPr/>
        </p:nvSpPr>
        <p:spPr>
          <a:xfrm>
            <a:off x="1493469" y="4705185"/>
            <a:ext cx="23081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Graduate Research assistant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4302F9-AF8D-717A-8C0E-74B917E1A604}"/>
              </a:ext>
            </a:extLst>
          </p:cNvPr>
          <p:cNvGrpSpPr/>
          <p:nvPr/>
        </p:nvGrpSpPr>
        <p:grpSpPr>
          <a:xfrm>
            <a:off x="1283180" y="1123124"/>
            <a:ext cx="2349431" cy="2230853"/>
            <a:chOff x="1444628" y="1123124"/>
            <a:chExt cx="2349431" cy="223085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BCE7B6-2C38-BF4B-64FF-DBF12C1D5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8002" t="5990" r="3627" b="1521"/>
            <a:stretch/>
          </p:blipFill>
          <p:spPr>
            <a:xfrm>
              <a:off x="1459566" y="2713032"/>
              <a:ext cx="272975" cy="64094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8D1CE-2467-FE2E-0039-4C6BADAFE843}"/>
                </a:ext>
              </a:extLst>
            </p:cNvPr>
            <p:cNvSpPr txBox="1"/>
            <p:nvPr/>
          </p:nvSpPr>
          <p:spPr>
            <a:xfrm>
              <a:off x="1717603" y="2777003"/>
              <a:ext cx="20615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Manufacturing Engineering Specialist| Team Lead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E792EEB-BDA6-800C-C09B-459E1123B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8002" t="5990" r="3627" b="1521"/>
            <a:stretch/>
          </p:blipFill>
          <p:spPr>
            <a:xfrm>
              <a:off x="1444628" y="1902579"/>
              <a:ext cx="272975" cy="64094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42DF9A-D1A6-B0F8-8CAB-4662E13F1E12}"/>
                </a:ext>
              </a:extLst>
            </p:cNvPr>
            <p:cNvSpPr txBox="1"/>
            <p:nvPr/>
          </p:nvSpPr>
          <p:spPr>
            <a:xfrm>
              <a:off x="1788273" y="2072411"/>
              <a:ext cx="19721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Manufacturing Specialist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2BC5689-EEA6-524B-4D34-AA3D426E7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8002" t="5990" r="3627" b="1521"/>
            <a:stretch/>
          </p:blipFill>
          <p:spPr>
            <a:xfrm>
              <a:off x="1478221" y="1123124"/>
              <a:ext cx="272975" cy="64094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B01D5-4074-BCD4-CAF5-9882755D0E7F}"/>
                </a:ext>
              </a:extLst>
            </p:cNvPr>
            <p:cNvSpPr txBox="1"/>
            <p:nvPr/>
          </p:nvSpPr>
          <p:spPr>
            <a:xfrm>
              <a:off x="1821866" y="1292956"/>
              <a:ext cx="19721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Manufacturing Engineer</a:t>
              </a:r>
            </a:p>
          </p:txBody>
        </p:sp>
      </p:grpSp>
      <p:sp>
        <p:nvSpPr>
          <p:cNvPr id="51" name="Arrow: Up 50">
            <a:extLst>
              <a:ext uri="{FF2B5EF4-FFF2-40B4-BE49-F238E27FC236}">
                <a16:creationId xmlns:a16="http://schemas.microsoft.com/office/drawing/2014/main" id="{DC9212EE-2A85-FCF6-4591-E9239D4799C3}"/>
              </a:ext>
            </a:extLst>
          </p:cNvPr>
          <p:cNvSpPr/>
          <p:nvPr/>
        </p:nvSpPr>
        <p:spPr>
          <a:xfrm>
            <a:off x="3994471" y="5014124"/>
            <a:ext cx="304395" cy="600939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3C1CDF-45EF-7D89-94F2-F3F9B2232A96}"/>
              </a:ext>
            </a:extLst>
          </p:cNvPr>
          <p:cNvSpPr txBox="1"/>
          <p:nvPr/>
        </p:nvSpPr>
        <p:spPr>
          <a:xfrm>
            <a:off x="3744406" y="5683351"/>
            <a:ext cx="103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2016-2018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248F6-0FE4-7547-1F83-66F63A86FF2F}"/>
              </a:ext>
            </a:extLst>
          </p:cNvPr>
          <p:cNvSpPr txBox="1"/>
          <p:nvPr/>
        </p:nvSpPr>
        <p:spPr>
          <a:xfrm>
            <a:off x="3727607" y="4721442"/>
            <a:ext cx="103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2018-2020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D5011-7E31-6CEF-2BAE-39F8F87C3948}"/>
              </a:ext>
            </a:extLst>
          </p:cNvPr>
          <p:cNvSpPr txBox="1"/>
          <p:nvPr/>
        </p:nvSpPr>
        <p:spPr>
          <a:xfrm>
            <a:off x="3727607" y="2923430"/>
            <a:ext cx="103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2021-2023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E37680-2BB4-A2DD-71E9-91D5116E07F6}"/>
              </a:ext>
            </a:extLst>
          </p:cNvPr>
          <p:cNvSpPr txBox="1"/>
          <p:nvPr/>
        </p:nvSpPr>
        <p:spPr>
          <a:xfrm>
            <a:off x="3727608" y="2109689"/>
            <a:ext cx="103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2023-2024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36FA8A-F2F1-4393-1A39-5EF958040A92}"/>
              </a:ext>
            </a:extLst>
          </p:cNvPr>
          <p:cNvSpPr txBox="1"/>
          <p:nvPr/>
        </p:nvSpPr>
        <p:spPr>
          <a:xfrm>
            <a:off x="3727609" y="1351221"/>
            <a:ext cx="103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1000" dirty="0">
                <a:latin typeface="Algerian" panose="04020705040A02060702" pitchFamily="82" charset="0"/>
              </a:rPr>
              <a:t>2024-2025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BBD3793C-1AB1-1311-E484-90D17A1827B4}"/>
              </a:ext>
            </a:extLst>
          </p:cNvPr>
          <p:cNvSpPr/>
          <p:nvPr/>
        </p:nvSpPr>
        <p:spPr>
          <a:xfrm>
            <a:off x="3962771" y="2338065"/>
            <a:ext cx="304395" cy="600939"/>
          </a:xfrm>
          <a:prstGeom prst="upArrow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66C56EFE-3FF9-1A1A-0D68-FBD30AEF9F75}"/>
              </a:ext>
            </a:extLst>
          </p:cNvPr>
          <p:cNvSpPr/>
          <p:nvPr/>
        </p:nvSpPr>
        <p:spPr>
          <a:xfrm>
            <a:off x="3975756" y="1533843"/>
            <a:ext cx="304395" cy="600939"/>
          </a:xfrm>
          <a:prstGeom prst="upArrow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0DCEA454-972C-50A9-57CE-3E38CEACA4E8}"/>
              </a:ext>
            </a:extLst>
          </p:cNvPr>
          <p:cNvSpPr/>
          <p:nvPr/>
        </p:nvSpPr>
        <p:spPr>
          <a:xfrm>
            <a:off x="3962771" y="3353977"/>
            <a:ext cx="350876" cy="126830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A1008E-E95F-FDFC-2CB0-EF729D328C5D}"/>
              </a:ext>
            </a:extLst>
          </p:cNvPr>
          <p:cNvSpPr txBox="1"/>
          <p:nvPr/>
        </p:nvSpPr>
        <p:spPr>
          <a:xfrm>
            <a:off x="1460728" y="527685"/>
            <a:ext cx="1379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b="1" dirty="0">
                <a:latin typeface="Algerian" panose="04020705040A02060702" pitchFamily="82" charset="0"/>
              </a:rPr>
              <a:t>Industry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603664-3694-4936-841D-0E2BF3AB24FE}"/>
              </a:ext>
            </a:extLst>
          </p:cNvPr>
          <p:cNvSpPr txBox="1"/>
          <p:nvPr/>
        </p:nvSpPr>
        <p:spPr>
          <a:xfrm>
            <a:off x="1460728" y="3863848"/>
            <a:ext cx="1379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b="1" dirty="0">
                <a:latin typeface="Algerian" panose="04020705040A02060702" pitchFamily="82" charset="0"/>
              </a:rPr>
              <a:t>Academia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97679-006A-A8DA-473C-B150469B450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-3144"/>
          <a:stretch/>
        </p:blipFill>
        <p:spPr>
          <a:xfrm>
            <a:off x="4583509" y="5620312"/>
            <a:ext cx="4045158" cy="36831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3AF5505-B80F-B546-E02E-39C90DA135B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461"/>
          <a:stretch/>
        </p:blipFill>
        <p:spPr>
          <a:xfrm>
            <a:off x="4574531" y="2054798"/>
            <a:ext cx="3930852" cy="38737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256B6E5-0B75-9AFE-9AD7-D5333A48C7AC}"/>
              </a:ext>
            </a:extLst>
          </p:cNvPr>
          <p:cNvSpPr/>
          <p:nvPr/>
        </p:nvSpPr>
        <p:spPr>
          <a:xfrm>
            <a:off x="3784240" y="454544"/>
            <a:ext cx="741760" cy="4805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tx1"/>
                </a:solidFill>
                <a:latin typeface="Algerian" panose="04020705040A02060702" pitchFamily="82" charset="0"/>
              </a:rPr>
              <a:t>Time</a:t>
            </a:r>
          </a:p>
          <a:p>
            <a:pPr algn="ctr"/>
            <a:r>
              <a:rPr lang="en-CA" sz="1100" b="1" dirty="0">
                <a:solidFill>
                  <a:schemeClr val="tx1"/>
                </a:solidFill>
                <a:latin typeface="Algerian" panose="04020705040A02060702" pitchFamily="82" charset="0"/>
              </a:rPr>
              <a:t>Frame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49AC92-7843-52E2-72FE-7644E2432665}"/>
              </a:ext>
            </a:extLst>
          </p:cNvPr>
          <p:cNvSpPr/>
          <p:nvPr/>
        </p:nvSpPr>
        <p:spPr>
          <a:xfrm>
            <a:off x="8527062" y="928427"/>
            <a:ext cx="754098" cy="5349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F8D918-5FE7-FF6C-DCE8-34AD0223798A}"/>
              </a:ext>
            </a:extLst>
          </p:cNvPr>
          <p:cNvSpPr/>
          <p:nvPr/>
        </p:nvSpPr>
        <p:spPr>
          <a:xfrm rot="16200000">
            <a:off x="7510472" y="2001338"/>
            <a:ext cx="2261592" cy="129018"/>
          </a:xfrm>
          <a:prstGeom prst="rect">
            <a:avLst/>
          </a:prstGeom>
          <a:gradFill flip="none" rotWithShape="0">
            <a:gsLst>
              <a:gs pos="59000">
                <a:srgbClr val="00B0F0"/>
              </a:gs>
              <a:gs pos="100000">
                <a:srgbClr val="7030A0"/>
              </a:gs>
              <a:gs pos="29000">
                <a:srgbClr val="92D050"/>
              </a:gs>
              <a:gs pos="100000">
                <a:srgbClr val="00B0F0"/>
              </a:gs>
              <a:gs pos="9000">
                <a:srgbClr val="00B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862EF6-0824-182F-F703-06A4F00A0A78}"/>
              </a:ext>
            </a:extLst>
          </p:cNvPr>
          <p:cNvSpPr/>
          <p:nvPr/>
        </p:nvSpPr>
        <p:spPr>
          <a:xfrm rot="16200000">
            <a:off x="8060235" y="1630973"/>
            <a:ext cx="1493371" cy="129018"/>
          </a:xfrm>
          <a:prstGeom prst="rect">
            <a:avLst/>
          </a:prstGeom>
          <a:gradFill flip="none" rotWithShape="0">
            <a:gsLst>
              <a:gs pos="29000">
                <a:srgbClr val="00B0F0"/>
              </a:gs>
              <a:gs pos="100000">
                <a:srgbClr val="7030A0"/>
              </a:gs>
              <a:gs pos="4023">
                <a:srgbClr val="92D050"/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D81736-F6EB-7328-280A-9FAAEC58DEAC}"/>
              </a:ext>
            </a:extLst>
          </p:cNvPr>
          <p:cNvSpPr/>
          <p:nvPr/>
        </p:nvSpPr>
        <p:spPr>
          <a:xfrm rot="16200000">
            <a:off x="8653063" y="2156490"/>
            <a:ext cx="1012999" cy="129018"/>
          </a:xfrm>
          <a:prstGeom prst="rect">
            <a:avLst/>
          </a:prstGeom>
          <a:gradFill flip="none" rotWithShape="0">
            <a:gsLst>
              <a:gs pos="100000">
                <a:srgbClr val="00B0F0"/>
              </a:gs>
              <a:gs pos="4023">
                <a:srgbClr val="92D050"/>
              </a:gs>
              <a:gs pos="68000">
                <a:srgbClr val="00B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B7918D-C7C8-F9F1-D0D5-72CA55CC44CD}"/>
              </a:ext>
            </a:extLst>
          </p:cNvPr>
          <p:cNvSpPr txBox="1"/>
          <p:nvPr/>
        </p:nvSpPr>
        <p:spPr>
          <a:xfrm rot="16200000">
            <a:off x="8301792" y="3380189"/>
            <a:ext cx="69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/>
              <a:t>Python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EC8E27-7174-7B63-FB7E-9C2E47B409AB}"/>
              </a:ext>
            </a:extLst>
          </p:cNvPr>
          <p:cNvSpPr txBox="1"/>
          <p:nvPr/>
        </p:nvSpPr>
        <p:spPr>
          <a:xfrm rot="16200000">
            <a:off x="8468408" y="2495935"/>
            <a:ext cx="69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/>
              <a:t>ML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F90FAD-773E-DAD0-3F5E-B5C870D3A396}"/>
              </a:ext>
            </a:extLst>
          </p:cNvPr>
          <p:cNvSpPr/>
          <p:nvPr/>
        </p:nvSpPr>
        <p:spPr>
          <a:xfrm rot="16200000">
            <a:off x="8667112" y="2245979"/>
            <a:ext cx="612011" cy="129018"/>
          </a:xfrm>
          <a:prstGeom prst="rect">
            <a:avLst/>
          </a:prstGeom>
          <a:gradFill flip="none" rotWithShape="0">
            <a:gsLst>
              <a:gs pos="100000">
                <a:srgbClr val="00B050"/>
              </a:gs>
              <a:gs pos="4023">
                <a:srgbClr val="92D050"/>
              </a:gs>
              <a:gs pos="100000">
                <a:srgbClr val="00B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14CF8E-73F7-5FEE-5BEF-AD4359DB3C06}"/>
              </a:ext>
            </a:extLst>
          </p:cNvPr>
          <p:cNvSpPr txBox="1"/>
          <p:nvPr/>
        </p:nvSpPr>
        <p:spPr>
          <a:xfrm rot="16200000">
            <a:off x="8206936" y="3380188"/>
            <a:ext cx="1854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/>
              <a:t>Product Development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853E40-5601-148B-6352-24FCBCBACA86}"/>
              </a:ext>
            </a:extLst>
          </p:cNvPr>
          <p:cNvSpPr txBox="1"/>
          <p:nvPr/>
        </p:nvSpPr>
        <p:spPr>
          <a:xfrm rot="16200000">
            <a:off x="8009702" y="3047283"/>
            <a:ext cx="1854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/>
              <a:t>Entrepreurship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FCB190-CFAA-1FFD-E143-51DF73FABFA8}"/>
              </a:ext>
            </a:extLst>
          </p:cNvPr>
          <p:cNvSpPr txBox="1"/>
          <p:nvPr/>
        </p:nvSpPr>
        <p:spPr>
          <a:xfrm rot="16200000">
            <a:off x="7995361" y="5414394"/>
            <a:ext cx="185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/>
              <a:t>Self-Study</a:t>
            </a:r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B22A7D67-2484-8C8B-CC3C-EB3A1C41A85F}"/>
              </a:ext>
            </a:extLst>
          </p:cNvPr>
          <p:cNvSpPr/>
          <p:nvPr/>
        </p:nvSpPr>
        <p:spPr>
          <a:xfrm>
            <a:off x="8785542" y="4356481"/>
            <a:ext cx="304395" cy="600939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634736-30D8-4B04-A415-39002728D4CF}"/>
              </a:ext>
            </a:extLst>
          </p:cNvPr>
          <p:cNvSpPr/>
          <p:nvPr/>
        </p:nvSpPr>
        <p:spPr>
          <a:xfrm>
            <a:off x="4572875" y="459094"/>
            <a:ext cx="4708285" cy="4805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lgerian" panose="04020705040A02060702" pitchFamily="82" charset="0"/>
              </a:rPr>
              <a:t>Skills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C8D652-F7C0-BFD8-4E4D-4EAD35BBFEF2}"/>
              </a:ext>
            </a:extLst>
          </p:cNvPr>
          <p:cNvSpPr/>
          <p:nvPr/>
        </p:nvSpPr>
        <p:spPr>
          <a:xfrm>
            <a:off x="9312500" y="948796"/>
            <a:ext cx="2566231" cy="53294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92AF40-E4A4-8F21-FC56-77C3377A59BC}"/>
              </a:ext>
            </a:extLst>
          </p:cNvPr>
          <p:cNvSpPr/>
          <p:nvPr/>
        </p:nvSpPr>
        <p:spPr>
          <a:xfrm>
            <a:off x="9310547" y="468289"/>
            <a:ext cx="2568185" cy="4805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lgerian" panose="04020705040A02060702" pitchFamily="82" charset="0"/>
              </a:rPr>
              <a:t>Tools/Instruments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77E3C7B-4F13-DDAE-80DE-63BFC8E19C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7794" y="1051772"/>
            <a:ext cx="3352972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D74C22-65EA-4836-C3B4-A9D63D9DB520}"/>
              </a:ext>
            </a:extLst>
          </p:cNvPr>
          <p:cNvGrpSpPr/>
          <p:nvPr/>
        </p:nvGrpSpPr>
        <p:grpSpPr>
          <a:xfrm>
            <a:off x="97845" y="562490"/>
            <a:ext cx="12016515" cy="6123162"/>
            <a:chOff x="461912" y="418557"/>
            <a:chExt cx="12016515" cy="6123162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879D4B8-C34A-4477-E4FC-2A7FD9A31897}"/>
                </a:ext>
              </a:extLst>
            </p:cNvPr>
            <p:cNvSpPr/>
            <p:nvPr/>
          </p:nvSpPr>
          <p:spPr>
            <a:xfrm>
              <a:off x="461912" y="3735245"/>
              <a:ext cx="3242821" cy="509871"/>
            </a:xfrm>
            <a:prstGeom prst="triangle">
              <a:avLst>
                <a:gd name="adj" fmla="val 520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1421491F-55C8-DCAD-BA94-F14E6D661EE1}"/>
                </a:ext>
              </a:extLst>
            </p:cNvPr>
            <p:cNvSpPr/>
            <p:nvPr/>
          </p:nvSpPr>
          <p:spPr>
            <a:xfrm>
              <a:off x="461912" y="418557"/>
              <a:ext cx="3242821" cy="509871"/>
            </a:xfrm>
            <a:prstGeom prst="triangle">
              <a:avLst>
                <a:gd name="adj" fmla="val 520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59CD-0DCE-F0B6-5C30-13BF7BB2731C}"/>
                </a:ext>
              </a:extLst>
            </p:cNvPr>
            <p:cNvSpPr/>
            <p:nvPr/>
          </p:nvSpPr>
          <p:spPr>
            <a:xfrm>
              <a:off x="3766661" y="928427"/>
              <a:ext cx="741759" cy="5349824"/>
            </a:xfrm>
            <a:prstGeom prst="rect">
              <a:avLst/>
            </a:prstGeom>
            <a:gradFill flip="none" rotWithShape="1">
              <a:gsLst>
                <a:gs pos="78000">
                  <a:srgbClr val="00B050"/>
                </a:gs>
                <a:gs pos="82000">
                  <a:srgbClr val="00B0F0"/>
                </a:gs>
                <a:gs pos="100000">
                  <a:srgbClr val="7030A0"/>
                </a:gs>
                <a:gs pos="0">
                  <a:srgbClr val="FFFF00"/>
                </a:gs>
                <a:gs pos="17000">
                  <a:srgbClr val="FFC000"/>
                </a:gs>
                <a:gs pos="11000">
                  <a:srgbClr val="FFFF00"/>
                </a:gs>
                <a:gs pos="35000">
                  <a:srgbClr val="FF0000"/>
                </a:gs>
                <a:gs pos="56000">
                  <a:srgbClr val="92D050"/>
                </a:gs>
                <a:gs pos="100000">
                  <a:srgbClr val="00B0F0"/>
                </a:gs>
                <a:gs pos="61000">
                  <a:srgbClr val="00B050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DCC30E-1CFD-EB60-7515-7F17FFE89730}"/>
                </a:ext>
              </a:extLst>
            </p:cNvPr>
            <p:cNvSpPr/>
            <p:nvPr/>
          </p:nvSpPr>
          <p:spPr>
            <a:xfrm>
              <a:off x="4575697" y="928427"/>
              <a:ext cx="3951365" cy="5349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A61033-67EC-2D56-FBEB-479D3732AB17}"/>
                </a:ext>
              </a:extLst>
            </p:cNvPr>
            <p:cNvSpPr/>
            <p:nvPr/>
          </p:nvSpPr>
          <p:spPr>
            <a:xfrm>
              <a:off x="461913" y="4245116"/>
              <a:ext cx="3242821" cy="2033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8F8101-30F8-6014-8846-D87D6AB3C69D}"/>
                </a:ext>
              </a:extLst>
            </p:cNvPr>
            <p:cNvSpPr/>
            <p:nvPr/>
          </p:nvSpPr>
          <p:spPr>
            <a:xfrm>
              <a:off x="461913" y="929002"/>
              <a:ext cx="3242821" cy="270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AFFBE5-64A6-14B9-3BB4-72B6BFD78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993" y="2684913"/>
              <a:ext cx="602158" cy="6690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30B2C0-9C19-2784-EA78-A8CB47C1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827" y="1902579"/>
              <a:ext cx="611513" cy="561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82F991-3659-212B-4E0A-71516916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" y="1243023"/>
              <a:ext cx="710954" cy="4011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1E70D1-A680-F385-BF56-F22EE87A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375" y="5472089"/>
              <a:ext cx="663247" cy="6707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E19CE8-80BD-3810-F427-26EDC41B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821" y="4458704"/>
              <a:ext cx="548960" cy="74828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FF249AF-00AA-2871-A35B-ADF39E6C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506" t="5990" r="54340" b="1760"/>
            <a:stretch/>
          </p:blipFill>
          <p:spPr>
            <a:xfrm>
              <a:off x="1271461" y="5472089"/>
              <a:ext cx="284694" cy="6371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03409B-6A48-CBB7-857F-E026D4C51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506" t="5990" r="54340" b="1760"/>
            <a:stretch/>
          </p:blipFill>
          <p:spPr>
            <a:xfrm>
              <a:off x="1238471" y="4509731"/>
              <a:ext cx="284694" cy="63713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7C19F2-07A7-904D-5E48-A19CBCD0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3510" y="1053336"/>
              <a:ext cx="3921872" cy="76838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F66CB81-2D55-909D-EF3D-8101ECCD2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4530" y="2764214"/>
              <a:ext cx="3930852" cy="72393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E06E35-F4ED-B25B-58B5-43DE88F8D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5181" y="4359938"/>
              <a:ext cx="3920201" cy="90174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6482F6-119B-A68A-CDEA-F95E4ECCC548}"/>
                </a:ext>
              </a:extLst>
            </p:cNvPr>
            <p:cNvSpPr txBox="1"/>
            <p:nvPr/>
          </p:nvSpPr>
          <p:spPr>
            <a:xfrm>
              <a:off x="1556155" y="5571849"/>
              <a:ext cx="18374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Undergrad researcher| Research Assistant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2A77FC-9EFE-1590-136D-9335361DE5A9}"/>
                </a:ext>
              </a:extLst>
            </p:cNvPr>
            <p:cNvSpPr txBox="1"/>
            <p:nvPr/>
          </p:nvSpPr>
          <p:spPr>
            <a:xfrm>
              <a:off x="1493469" y="4705185"/>
              <a:ext cx="23081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Graduate Research assistant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4302F9-AF8D-717A-8C0E-74B917E1A604}"/>
                </a:ext>
              </a:extLst>
            </p:cNvPr>
            <p:cNvGrpSpPr/>
            <p:nvPr/>
          </p:nvGrpSpPr>
          <p:grpSpPr>
            <a:xfrm>
              <a:off x="1283180" y="1123124"/>
              <a:ext cx="2349431" cy="2230853"/>
              <a:chOff x="1444628" y="1123124"/>
              <a:chExt cx="2349431" cy="223085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5BCE7B6-2C38-BF4B-64FF-DBF12C1D50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59566" y="2713032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88D1CE-2467-FE2E-0039-4C6BADAFE843}"/>
                  </a:ext>
                </a:extLst>
              </p:cNvPr>
              <p:cNvSpPr txBox="1"/>
              <p:nvPr/>
            </p:nvSpPr>
            <p:spPr>
              <a:xfrm>
                <a:off x="1717603" y="2777003"/>
                <a:ext cx="20615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Engineering Specialist| Team Lead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E792EEB-BDA6-800C-C09B-459E1123BB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44628" y="1902579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42DF9A-D1A6-B0F8-8CAB-4662E13F1E12}"/>
                  </a:ext>
                </a:extLst>
              </p:cNvPr>
              <p:cNvSpPr txBox="1"/>
              <p:nvPr/>
            </p:nvSpPr>
            <p:spPr>
              <a:xfrm>
                <a:off x="1788273" y="2072411"/>
                <a:ext cx="19721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Specialist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BC5689-EEA6-524B-4D34-AA3D426E7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78221" y="1123124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CB01D5-4074-BCD4-CAF5-9882755D0E7F}"/>
                  </a:ext>
                </a:extLst>
              </p:cNvPr>
              <p:cNvSpPr txBox="1"/>
              <p:nvPr/>
            </p:nvSpPr>
            <p:spPr>
              <a:xfrm>
                <a:off x="1821866" y="1292956"/>
                <a:ext cx="19721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Engineer</a:t>
                </a:r>
              </a:p>
            </p:txBody>
          </p:sp>
        </p:grp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DC9212EE-2A85-FCF6-4591-E9239D4799C3}"/>
                </a:ext>
              </a:extLst>
            </p:cNvPr>
            <p:cNvSpPr/>
            <p:nvPr/>
          </p:nvSpPr>
          <p:spPr>
            <a:xfrm>
              <a:off x="3976891" y="5014123"/>
              <a:ext cx="304395" cy="600939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3C1CDF-45EF-7D89-94F2-F3F9B2232A96}"/>
                </a:ext>
              </a:extLst>
            </p:cNvPr>
            <p:cNvSpPr txBox="1"/>
            <p:nvPr/>
          </p:nvSpPr>
          <p:spPr>
            <a:xfrm>
              <a:off x="3726826" y="5683350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2016-2018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8248F6-0FE4-7547-1F83-66F63A86FF2F}"/>
                </a:ext>
              </a:extLst>
            </p:cNvPr>
            <p:cNvSpPr txBox="1"/>
            <p:nvPr/>
          </p:nvSpPr>
          <p:spPr>
            <a:xfrm>
              <a:off x="3710027" y="4721441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2018-2020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4D5011-7E31-6CEF-2BAE-39F8F87C3948}"/>
                </a:ext>
              </a:extLst>
            </p:cNvPr>
            <p:cNvSpPr txBox="1"/>
            <p:nvPr/>
          </p:nvSpPr>
          <p:spPr>
            <a:xfrm>
              <a:off x="3710027" y="2923429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2021-2023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E37680-2BB4-A2DD-71E9-91D5116E07F6}"/>
                </a:ext>
              </a:extLst>
            </p:cNvPr>
            <p:cNvSpPr txBox="1"/>
            <p:nvPr/>
          </p:nvSpPr>
          <p:spPr>
            <a:xfrm>
              <a:off x="3710028" y="2109688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2023-2024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36FA8A-F2F1-4393-1A39-5EF958040A92}"/>
                </a:ext>
              </a:extLst>
            </p:cNvPr>
            <p:cNvSpPr txBox="1"/>
            <p:nvPr/>
          </p:nvSpPr>
          <p:spPr>
            <a:xfrm>
              <a:off x="3710029" y="1351220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2024-2025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BBD3793C-1AB1-1311-E484-90D17A1827B4}"/>
                </a:ext>
              </a:extLst>
            </p:cNvPr>
            <p:cNvSpPr/>
            <p:nvPr/>
          </p:nvSpPr>
          <p:spPr>
            <a:xfrm>
              <a:off x="3945191" y="2338064"/>
              <a:ext cx="304395" cy="60093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66C56EFE-3FF9-1A1A-0D68-FBD30AEF9F75}"/>
                </a:ext>
              </a:extLst>
            </p:cNvPr>
            <p:cNvSpPr/>
            <p:nvPr/>
          </p:nvSpPr>
          <p:spPr>
            <a:xfrm>
              <a:off x="3958176" y="1533842"/>
              <a:ext cx="304395" cy="60093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0DCEA454-972C-50A9-57CE-3E38CEACA4E8}"/>
                </a:ext>
              </a:extLst>
            </p:cNvPr>
            <p:cNvSpPr/>
            <p:nvPr/>
          </p:nvSpPr>
          <p:spPr>
            <a:xfrm>
              <a:off x="3945191" y="3353976"/>
              <a:ext cx="350876" cy="126830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A1008E-E95F-FDFC-2CB0-EF729D328C5D}"/>
                </a:ext>
              </a:extLst>
            </p:cNvPr>
            <p:cNvSpPr txBox="1"/>
            <p:nvPr/>
          </p:nvSpPr>
          <p:spPr>
            <a:xfrm>
              <a:off x="1460728" y="527685"/>
              <a:ext cx="1379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b="1" dirty="0">
                  <a:latin typeface="Algerian" panose="04020705040A02060702" pitchFamily="82" charset="0"/>
                </a:rPr>
                <a:t>Industry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603664-3694-4936-841D-0E2BF3AB24FE}"/>
                </a:ext>
              </a:extLst>
            </p:cNvPr>
            <p:cNvSpPr txBox="1"/>
            <p:nvPr/>
          </p:nvSpPr>
          <p:spPr>
            <a:xfrm>
              <a:off x="1460728" y="3863848"/>
              <a:ext cx="1379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b="1" dirty="0">
                  <a:latin typeface="Algerian" panose="04020705040A02060702" pitchFamily="82" charset="0"/>
                </a:rPr>
                <a:t>Academia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C897679-006A-A8DA-473C-B150469B4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-3144"/>
            <a:stretch/>
          </p:blipFill>
          <p:spPr>
            <a:xfrm>
              <a:off x="4583509" y="5620312"/>
              <a:ext cx="4045158" cy="36831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3AF5505-B80F-B546-E02E-39C90DA13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9461"/>
            <a:stretch/>
          </p:blipFill>
          <p:spPr>
            <a:xfrm>
              <a:off x="4574531" y="2054798"/>
              <a:ext cx="3930852" cy="38737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56B6E5-0B75-9AFE-9AD7-D5333A48C7AC}"/>
                </a:ext>
              </a:extLst>
            </p:cNvPr>
            <p:cNvSpPr/>
            <p:nvPr/>
          </p:nvSpPr>
          <p:spPr>
            <a:xfrm>
              <a:off x="3766660" y="454543"/>
              <a:ext cx="741760" cy="4805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Time</a:t>
              </a:r>
            </a:p>
            <a:p>
              <a:pPr algn="ctr"/>
              <a:r>
                <a:rPr lang="en-CA" sz="11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Frame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49AC92-7843-52E2-72FE-7644E2432665}"/>
                </a:ext>
              </a:extLst>
            </p:cNvPr>
            <p:cNvSpPr/>
            <p:nvPr/>
          </p:nvSpPr>
          <p:spPr>
            <a:xfrm>
              <a:off x="8527062" y="928427"/>
              <a:ext cx="754098" cy="5349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8D918-5FE7-FF6C-DCE8-34AD0223798A}"/>
                </a:ext>
              </a:extLst>
            </p:cNvPr>
            <p:cNvSpPr/>
            <p:nvPr/>
          </p:nvSpPr>
          <p:spPr>
            <a:xfrm rot="16200000">
              <a:off x="7510472" y="2001338"/>
              <a:ext cx="2261592" cy="129018"/>
            </a:xfrm>
            <a:prstGeom prst="rect">
              <a:avLst/>
            </a:prstGeom>
            <a:gradFill flip="none" rotWithShape="0">
              <a:gsLst>
                <a:gs pos="59000">
                  <a:srgbClr val="00B0F0"/>
                </a:gs>
                <a:gs pos="100000">
                  <a:srgbClr val="7030A0"/>
                </a:gs>
                <a:gs pos="29000">
                  <a:srgbClr val="92D050"/>
                </a:gs>
                <a:gs pos="100000">
                  <a:srgbClr val="00B0F0"/>
                </a:gs>
                <a:gs pos="9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A862EF6-0824-182F-F703-06A4F00A0A78}"/>
                </a:ext>
              </a:extLst>
            </p:cNvPr>
            <p:cNvSpPr/>
            <p:nvPr/>
          </p:nvSpPr>
          <p:spPr>
            <a:xfrm rot="16200000">
              <a:off x="8060235" y="1630973"/>
              <a:ext cx="1493371" cy="129018"/>
            </a:xfrm>
            <a:prstGeom prst="rect">
              <a:avLst/>
            </a:prstGeom>
            <a:gradFill flip="none" rotWithShape="0">
              <a:gsLst>
                <a:gs pos="29000">
                  <a:srgbClr val="00B0F0"/>
                </a:gs>
                <a:gs pos="100000">
                  <a:srgbClr val="7030A0"/>
                </a:gs>
                <a:gs pos="4023">
                  <a:srgbClr val="92D050"/>
                </a:gs>
                <a:gs pos="100000">
                  <a:srgbClr val="00B0F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D81736-F6EB-7328-280A-9FAAEC58DEAC}"/>
                </a:ext>
              </a:extLst>
            </p:cNvPr>
            <p:cNvSpPr/>
            <p:nvPr/>
          </p:nvSpPr>
          <p:spPr>
            <a:xfrm rot="16200000">
              <a:off x="8653063" y="2156490"/>
              <a:ext cx="1012999" cy="129018"/>
            </a:xfrm>
            <a:prstGeom prst="rect">
              <a:avLst/>
            </a:prstGeom>
            <a:gradFill flip="none" rotWithShape="0">
              <a:gsLst>
                <a:gs pos="100000">
                  <a:srgbClr val="00B0F0"/>
                </a:gs>
                <a:gs pos="4023">
                  <a:srgbClr val="92D050"/>
                </a:gs>
                <a:gs pos="68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B7918D-C7C8-F9F1-D0D5-72CA55CC44CD}"/>
                </a:ext>
              </a:extLst>
            </p:cNvPr>
            <p:cNvSpPr txBox="1"/>
            <p:nvPr/>
          </p:nvSpPr>
          <p:spPr>
            <a:xfrm rot="16200000">
              <a:off x="8301792" y="3380189"/>
              <a:ext cx="6905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Python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EC8E27-7174-7B63-FB7E-9C2E47B409AB}"/>
                </a:ext>
              </a:extLst>
            </p:cNvPr>
            <p:cNvSpPr txBox="1"/>
            <p:nvPr/>
          </p:nvSpPr>
          <p:spPr>
            <a:xfrm rot="16200000">
              <a:off x="8468408" y="2495935"/>
              <a:ext cx="6905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ML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7F90FAD-773E-DAD0-3F5E-B5C870D3A396}"/>
                </a:ext>
              </a:extLst>
            </p:cNvPr>
            <p:cNvSpPr/>
            <p:nvPr/>
          </p:nvSpPr>
          <p:spPr>
            <a:xfrm rot="16200000">
              <a:off x="8667112" y="2245979"/>
              <a:ext cx="612011" cy="129018"/>
            </a:xfrm>
            <a:prstGeom prst="rect">
              <a:avLst/>
            </a:prstGeom>
            <a:gradFill flip="none" rotWithShape="0">
              <a:gsLst>
                <a:gs pos="100000">
                  <a:srgbClr val="00B050"/>
                </a:gs>
                <a:gs pos="4023">
                  <a:srgbClr val="92D050"/>
                </a:gs>
                <a:gs pos="100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14CF8E-73F7-5FEE-5BEF-AD4359DB3C06}"/>
                </a:ext>
              </a:extLst>
            </p:cNvPr>
            <p:cNvSpPr txBox="1"/>
            <p:nvPr/>
          </p:nvSpPr>
          <p:spPr>
            <a:xfrm rot="16200000">
              <a:off x="8206936" y="3380188"/>
              <a:ext cx="1854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Product Development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853E40-5601-148B-6352-24FCBCBACA86}"/>
                </a:ext>
              </a:extLst>
            </p:cNvPr>
            <p:cNvSpPr txBox="1"/>
            <p:nvPr/>
          </p:nvSpPr>
          <p:spPr>
            <a:xfrm rot="16200000">
              <a:off x="8009702" y="3047283"/>
              <a:ext cx="1854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Entrepreurship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FCB190-CFAA-1FFD-E143-51DF73FABFA8}"/>
                </a:ext>
              </a:extLst>
            </p:cNvPr>
            <p:cNvSpPr txBox="1"/>
            <p:nvPr/>
          </p:nvSpPr>
          <p:spPr>
            <a:xfrm rot="16200000">
              <a:off x="7995361" y="5414394"/>
              <a:ext cx="18545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000" b="1" dirty="0"/>
                <a:t>Self-Study</a:t>
              </a:r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B22A7D67-2484-8C8B-CC3C-EB3A1C41A85F}"/>
                </a:ext>
              </a:extLst>
            </p:cNvPr>
            <p:cNvSpPr/>
            <p:nvPr/>
          </p:nvSpPr>
          <p:spPr>
            <a:xfrm>
              <a:off x="8785542" y="4356481"/>
              <a:ext cx="304395" cy="600939"/>
            </a:xfrm>
            <a:prstGeom prst="up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634736-30D8-4B04-A415-39002728D4CF}"/>
                </a:ext>
              </a:extLst>
            </p:cNvPr>
            <p:cNvSpPr/>
            <p:nvPr/>
          </p:nvSpPr>
          <p:spPr>
            <a:xfrm>
              <a:off x="4572875" y="459094"/>
              <a:ext cx="4708285" cy="480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Skills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4C8D652-F7C0-BFD8-4E4D-4EAD35BBFEF2}"/>
                </a:ext>
              </a:extLst>
            </p:cNvPr>
            <p:cNvSpPr/>
            <p:nvPr/>
          </p:nvSpPr>
          <p:spPr>
            <a:xfrm>
              <a:off x="9312500" y="928428"/>
              <a:ext cx="3165927" cy="53498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92AF40-E4A4-8F21-FC56-77C3377A59BC}"/>
                </a:ext>
              </a:extLst>
            </p:cNvPr>
            <p:cNvSpPr/>
            <p:nvPr/>
          </p:nvSpPr>
          <p:spPr>
            <a:xfrm>
              <a:off x="9310547" y="457885"/>
              <a:ext cx="3167880" cy="480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Tools/Instruments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77E3C7B-4F13-DDAE-80DE-63BFC8E19C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45915" y="1162341"/>
            <a:ext cx="3160633" cy="838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C3883-8404-4A4C-8CB3-9E29382AA64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337"/>
          <a:stretch/>
        </p:blipFill>
        <p:spPr>
          <a:xfrm>
            <a:off x="8953727" y="2148415"/>
            <a:ext cx="3156007" cy="520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4EADF-03D5-E982-1866-7179E69A56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05"/>
          <a:stretch/>
        </p:blipFill>
        <p:spPr>
          <a:xfrm>
            <a:off x="8953727" y="2914496"/>
            <a:ext cx="3152821" cy="71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90DF08-0E4F-3151-54D9-1C698CF9D4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157" y="4541456"/>
            <a:ext cx="3152391" cy="749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69686-9BF5-68C5-DF05-7EE28E200B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7039"/>
          <a:stretch/>
        </p:blipFill>
        <p:spPr>
          <a:xfrm>
            <a:off x="8952641" y="5518388"/>
            <a:ext cx="3152391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D74C22-65EA-4836-C3B4-A9D63D9DB520}"/>
              </a:ext>
            </a:extLst>
          </p:cNvPr>
          <p:cNvGrpSpPr/>
          <p:nvPr/>
        </p:nvGrpSpPr>
        <p:grpSpPr>
          <a:xfrm>
            <a:off x="97845" y="562490"/>
            <a:ext cx="12016515" cy="6123162"/>
            <a:chOff x="461912" y="418557"/>
            <a:chExt cx="12016515" cy="6123162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879D4B8-C34A-4477-E4FC-2A7FD9A31897}"/>
                </a:ext>
              </a:extLst>
            </p:cNvPr>
            <p:cNvSpPr/>
            <p:nvPr/>
          </p:nvSpPr>
          <p:spPr>
            <a:xfrm>
              <a:off x="461912" y="3735245"/>
              <a:ext cx="3242821" cy="509871"/>
            </a:xfrm>
            <a:prstGeom prst="triangle">
              <a:avLst>
                <a:gd name="adj" fmla="val 520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1421491F-55C8-DCAD-BA94-F14E6D661EE1}"/>
                </a:ext>
              </a:extLst>
            </p:cNvPr>
            <p:cNvSpPr/>
            <p:nvPr/>
          </p:nvSpPr>
          <p:spPr>
            <a:xfrm>
              <a:off x="461912" y="418557"/>
              <a:ext cx="3242821" cy="509871"/>
            </a:xfrm>
            <a:prstGeom prst="triangle">
              <a:avLst>
                <a:gd name="adj" fmla="val 520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59CD-0DCE-F0B6-5C30-13BF7BB2731C}"/>
                </a:ext>
              </a:extLst>
            </p:cNvPr>
            <p:cNvSpPr/>
            <p:nvPr/>
          </p:nvSpPr>
          <p:spPr>
            <a:xfrm>
              <a:off x="3784241" y="928428"/>
              <a:ext cx="741759" cy="5349824"/>
            </a:xfrm>
            <a:prstGeom prst="rect">
              <a:avLst/>
            </a:prstGeom>
            <a:gradFill flip="none" rotWithShape="1">
              <a:gsLst>
                <a:gs pos="78000">
                  <a:srgbClr val="00B050"/>
                </a:gs>
                <a:gs pos="82000">
                  <a:srgbClr val="00B0F0"/>
                </a:gs>
                <a:gs pos="100000">
                  <a:srgbClr val="7030A0"/>
                </a:gs>
                <a:gs pos="0">
                  <a:srgbClr val="FFFF00"/>
                </a:gs>
                <a:gs pos="17000">
                  <a:srgbClr val="FFC000"/>
                </a:gs>
                <a:gs pos="11000">
                  <a:srgbClr val="FFFF00"/>
                </a:gs>
                <a:gs pos="35000">
                  <a:srgbClr val="FF0000"/>
                </a:gs>
                <a:gs pos="56000">
                  <a:srgbClr val="92D050"/>
                </a:gs>
                <a:gs pos="100000">
                  <a:srgbClr val="00B0F0"/>
                </a:gs>
                <a:gs pos="61000">
                  <a:srgbClr val="00B050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DCC30E-1CFD-EB60-7515-7F17FFE89730}"/>
                </a:ext>
              </a:extLst>
            </p:cNvPr>
            <p:cNvSpPr/>
            <p:nvPr/>
          </p:nvSpPr>
          <p:spPr>
            <a:xfrm>
              <a:off x="4575697" y="928427"/>
              <a:ext cx="3951365" cy="5349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A61033-67EC-2D56-FBEB-479D3732AB17}"/>
                </a:ext>
              </a:extLst>
            </p:cNvPr>
            <p:cNvSpPr/>
            <p:nvPr/>
          </p:nvSpPr>
          <p:spPr>
            <a:xfrm>
              <a:off x="461913" y="4245116"/>
              <a:ext cx="3242821" cy="2033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8F8101-30F8-6014-8846-D87D6AB3C69D}"/>
                </a:ext>
              </a:extLst>
            </p:cNvPr>
            <p:cNvSpPr/>
            <p:nvPr/>
          </p:nvSpPr>
          <p:spPr>
            <a:xfrm>
              <a:off x="461913" y="929002"/>
              <a:ext cx="3242821" cy="270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AFFBE5-64A6-14B9-3BB4-72B6BFD78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993" y="2684913"/>
              <a:ext cx="602158" cy="6690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30B2C0-9C19-2784-EA78-A8CB47C1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827" y="1902579"/>
              <a:ext cx="611513" cy="561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82F991-3659-212B-4E0A-71516916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" y="1243023"/>
              <a:ext cx="710954" cy="4011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1E70D1-A680-F385-BF56-F22EE87A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375" y="5472089"/>
              <a:ext cx="663247" cy="6707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E19CE8-80BD-3810-F427-26EDC41B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821" y="4458704"/>
              <a:ext cx="548960" cy="74828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FF249AF-00AA-2871-A35B-ADF39E6C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506" t="5990" r="54340" b="1760"/>
            <a:stretch/>
          </p:blipFill>
          <p:spPr>
            <a:xfrm>
              <a:off x="1271461" y="5472089"/>
              <a:ext cx="284694" cy="6371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03409B-6A48-CBB7-857F-E026D4C51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506" t="5990" r="54340" b="1760"/>
            <a:stretch/>
          </p:blipFill>
          <p:spPr>
            <a:xfrm>
              <a:off x="1238471" y="4509731"/>
              <a:ext cx="284694" cy="63713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7C19F2-07A7-904D-5E48-A19CBCD0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3510" y="1053336"/>
              <a:ext cx="3921872" cy="76838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F66CB81-2D55-909D-EF3D-8101ECCD2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4530" y="2764214"/>
              <a:ext cx="3930852" cy="72393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E06E35-F4ED-B25B-58B5-43DE88F8D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5181" y="4359938"/>
              <a:ext cx="3920201" cy="90174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6482F6-119B-A68A-CDEA-F95E4ECCC548}"/>
                </a:ext>
              </a:extLst>
            </p:cNvPr>
            <p:cNvSpPr txBox="1"/>
            <p:nvPr/>
          </p:nvSpPr>
          <p:spPr>
            <a:xfrm>
              <a:off x="1556155" y="5571849"/>
              <a:ext cx="18374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Undergrad researcher| Research Assistant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2A77FC-9EFE-1590-136D-9335361DE5A9}"/>
                </a:ext>
              </a:extLst>
            </p:cNvPr>
            <p:cNvSpPr txBox="1"/>
            <p:nvPr/>
          </p:nvSpPr>
          <p:spPr>
            <a:xfrm>
              <a:off x="1493469" y="4705185"/>
              <a:ext cx="23081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Graduate Research assistant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4302F9-AF8D-717A-8C0E-74B917E1A604}"/>
                </a:ext>
              </a:extLst>
            </p:cNvPr>
            <p:cNvGrpSpPr/>
            <p:nvPr/>
          </p:nvGrpSpPr>
          <p:grpSpPr>
            <a:xfrm>
              <a:off x="1283180" y="1123124"/>
              <a:ext cx="2334493" cy="2230853"/>
              <a:chOff x="1444628" y="1123124"/>
              <a:chExt cx="2334493" cy="223085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5BCE7B6-2C38-BF4B-64FF-DBF12C1D50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59566" y="2713032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88D1CE-2467-FE2E-0039-4C6BADAFE843}"/>
                  </a:ext>
                </a:extLst>
              </p:cNvPr>
              <p:cNvSpPr txBox="1"/>
              <p:nvPr/>
            </p:nvSpPr>
            <p:spPr>
              <a:xfrm>
                <a:off x="1717603" y="2777003"/>
                <a:ext cx="20615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Engineering Specialist| Team Lead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E792EEB-BDA6-800C-C09B-459E1123BB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44628" y="1902579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42DF9A-D1A6-B0F8-8CAB-4662E13F1E12}"/>
                  </a:ext>
                </a:extLst>
              </p:cNvPr>
              <p:cNvSpPr txBox="1"/>
              <p:nvPr/>
            </p:nvSpPr>
            <p:spPr>
              <a:xfrm>
                <a:off x="1788273" y="2072411"/>
                <a:ext cx="19721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Specialist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BC5689-EEA6-524B-4D34-AA3D426E7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8002" t="5990" r="3627" b="1521"/>
              <a:stretch/>
            </p:blipFill>
            <p:spPr>
              <a:xfrm>
                <a:off x="1478221" y="1123124"/>
                <a:ext cx="272975" cy="640945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CB01D5-4074-BCD4-CAF5-9882755D0E7F}"/>
                  </a:ext>
                </a:extLst>
              </p:cNvPr>
              <p:cNvSpPr txBox="1"/>
              <p:nvPr/>
            </p:nvSpPr>
            <p:spPr>
              <a:xfrm>
                <a:off x="1773336" y="1291340"/>
                <a:ext cx="19721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CA" sz="1000" dirty="0">
                    <a:latin typeface="Algerian" panose="04020705040A02060702" pitchFamily="82" charset="0"/>
                  </a:rPr>
                  <a:t>Manufacturing Engineer</a:t>
                </a:r>
              </a:p>
            </p:txBody>
          </p:sp>
        </p:grp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DC9212EE-2A85-FCF6-4591-E9239D4799C3}"/>
                </a:ext>
              </a:extLst>
            </p:cNvPr>
            <p:cNvSpPr/>
            <p:nvPr/>
          </p:nvSpPr>
          <p:spPr>
            <a:xfrm>
              <a:off x="3994471" y="5014124"/>
              <a:ext cx="304395" cy="600939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3C1CDF-45EF-7D89-94F2-F3F9B2232A96}"/>
                </a:ext>
              </a:extLst>
            </p:cNvPr>
            <p:cNvSpPr txBox="1"/>
            <p:nvPr/>
          </p:nvSpPr>
          <p:spPr>
            <a:xfrm>
              <a:off x="3744406" y="5683351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2016-2018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8248F6-0FE4-7547-1F83-66F63A86FF2F}"/>
                </a:ext>
              </a:extLst>
            </p:cNvPr>
            <p:cNvSpPr txBox="1"/>
            <p:nvPr/>
          </p:nvSpPr>
          <p:spPr>
            <a:xfrm>
              <a:off x="3727607" y="4721442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2018-2020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4D5011-7E31-6CEF-2BAE-39F8F87C3948}"/>
                </a:ext>
              </a:extLst>
            </p:cNvPr>
            <p:cNvSpPr txBox="1"/>
            <p:nvPr/>
          </p:nvSpPr>
          <p:spPr>
            <a:xfrm>
              <a:off x="3727607" y="2923430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2021-2023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E37680-2BB4-A2DD-71E9-91D5116E07F6}"/>
                </a:ext>
              </a:extLst>
            </p:cNvPr>
            <p:cNvSpPr txBox="1"/>
            <p:nvPr/>
          </p:nvSpPr>
          <p:spPr>
            <a:xfrm>
              <a:off x="3727608" y="2109689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2023-2024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36FA8A-F2F1-4393-1A39-5EF958040A92}"/>
                </a:ext>
              </a:extLst>
            </p:cNvPr>
            <p:cNvSpPr txBox="1"/>
            <p:nvPr/>
          </p:nvSpPr>
          <p:spPr>
            <a:xfrm>
              <a:off x="3727609" y="1351221"/>
              <a:ext cx="10346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sz="1000" dirty="0">
                  <a:latin typeface="Algerian" panose="04020705040A02060702" pitchFamily="82" charset="0"/>
                </a:rPr>
                <a:t>2024-2025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BBD3793C-1AB1-1311-E484-90D17A1827B4}"/>
                </a:ext>
              </a:extLst>
            </p:cNvPr>
            <p:cNvSpPr/>
            <p:nvPr/>
          </p:nvSpPr>
          <p:spPr>
            <a:xfrm>
              <a:off x="3962771" y="2338065"/>
              <a:ext cx="304395" cy="60093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66C56EFE-3FF9-1A1A-0D68-FBD30AEF9F75}"/>
                </a:ext>
              </a:extLst>
            </p:cNvPr>
            <p:cNvSpPr/>
            <p:nvPr/>
          </p:nvSpPr>
          <p:spPr>
            <a:xfrm>
              <a:off x="3975756" y="1533843"/>
              <a:ext cx="304395" cy="60093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0DCEA454-972C-50A9-57CE-3E38CEACA4E8}"/>
                </a:ext>
              </a:extLst>
            </p:cNvPr>
            <p:cNvSpPr/>
            <p:nvPr/>
          </p:nvSpPr>
          <p:spPr>
            <a:xfrm>
              <a:off x="3962771" y="3353977"/>
              <a:ext cx="350876" cy="126830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A1008E-E95F-FDFC-2CB0-EF729D328C5D}"/>
                </a:ext>
              </a:extLst>
            </p:cNvPr>
            <p:cNvSpPr txBox="1"/>
            <p:nvPr/>
          </p:nvSpPr>
          <p:spPr>
            <a:xfrm>
              <a:off x="1460728" y="527685"/>
              <a:ext cx="1379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b="1" dirty="0">
                  <a:latin typeface="Algerian" panose="04020705040A02060702" pitchFamily="82" charset="0"/>
                </a:rPr>
                <a:t>Industry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603664-3694-4936-841D-0E2BF3AB24FE}"/>
                </a:ext>
              </a:extLst>
            </p:cNvPr>
            <p:cNvSpPr txBox="1"/>
            <p:nvPr/>
          </p:nvSpPr>
          <p:spPr>
            <a:xfrm>
              <a:off x="1460728" y="3863848"/>
              <a:ext cx="1379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CA" b="1" dirty="0">
                  <a:latin typeface="Algerian" panose="04020705040A02060702" pitchFamily="82" charset="0"/>
                </a:rPr>
                <a:t>Academia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C897679-006A-A8DA-473C-B150469B4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-3144"/>
            <a:stretch/>
          </p:blipFill>
          <p:spPr>
            <a:xfrm>
              <a:off x="4583509" y="5620312"/>
              <a:ext cx="4045158" cy="36831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3AF5505-B80F-B546-E02E-39C90DA13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9461"/>
            <a:stretch/>
          </p:blipFill>
          <p:spPr>
            <a:xfrm>
              <a:off x="4574531" y="2054798"/>
              <a:ext cx="3930852" cy="38737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56B6E5-0B75-9AFE-9AD7-D5333A48C7AC}"/>
                </a:ext>
              </a:extLst>
            </p:cNvPr>
            <p:cNvSpPr/>
            <p:nvPr/>
          </p:nvSpPr>
          <p:spPr>
            <a:xfrm>
              <a:off x="3784240" y="454544"/>
              <a:ext cx="741760" cy="4805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Time</a:t>
              </a:r>
            </a:p>
            <a:p>
              <a:pPr algn="ctr"/>
              <a:r>
                <a:rPr lang="en-CA" sz="11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Frame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49AC92-7843-52E2-72FE-7644E2432665}"/>
                </a:ext>
              </a:extLst>
            </p:cNvPr>
            <p:cNvSpPr/>
            <p:nvPr/>
          </p:nvSpPr>
          <p:spPr>
            <a:xfrm>
              <a:off x="8527062" y="928427"/>
              <a:ext cx="754098" cy="5349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8D918-5FE7-FF6C-DCE8-34AD0223798A}"/>
                </a:ext>
              </a:extLst>
            </p:cNvPr>
            <p:cNvSpPr/>
            <p:nvPr/>
          </p:nvSpPr>
          <p:spPr>
            <a:xfrm rot="16200000">
              <a:off x="7510472" y="2001338"/>
              <a:ext cx="2261592" cy="129018"/>
            </a:xfrm>
            <a:prstGeom prst="rect">
              <a:avLst/>
            </a:prstGeom>
            <a:gradFill flip="none" rotWithShape="0">
              <a:gsLst>
                <a:gs pos="59000">
                  <a:srgbClr val="00B0F0"/>
                </a:gs>
                <a:gs pos="100000">
                  <a:srgbClr val="7030A0"/>
                </a:gs>
                <a:gs pos="29000">
                  <a:srgbClr val="92D050"/>
                </a:gs>
                <a:gs pos="100000">
                  <a:srgbClr val="00B0F0"/>
                </a:gs>
                <a:gs pos="9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A862EF6-0824-182F-F703-06A4F00A0A78}"/>
                </a:ext>
              </a:extLst>
            </p:cNvPr>
            <p:cNvSpPr/>
            <p:nvPr/>
          </p:nvSpPr>
          <p:spPr>
            <a:xfrm rot="16200000">
              <a:off x="8060235" y="1630973"/>
              <a:ext cx="1493371" cy="129018"/>
            </a:xfrm>
            <a:prstGeom prst="rect">
              <a:avLst/>
            </a:prstGeom>
            <a:gradFill flip="none" rotWithShape="0">
              <a:gsLst>
                <a:gs pos="29000">
                  <a:srgbClr val="00B0F0"/>
                </a:gs>
                <a:gs pos="100000">
                  <a:srgbClr val="7030A0"/>
                </a:gs>
                <a:gs pos="4023">
                  <a:srgbClr val="92D050"/>
                </a:gs>
                <a:gs pos="100000">
                  <a:srgbClr val="00B0F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D81736-F6EB-7328-280A-9FAAEC58DEAC}"/>
                </a:ext>
              </a:extLst>
            </p:cNvPr>
            <p:cNvSpPr/>
            <p:nvPr/>
          </p:nvSpPr>
          <p:spPr>
            <a:xfrm rot="16200000">
              <a:off x="8653063" y="2156490"/>
              <a:ext cx="1012999" cy="129018"/>
            </a:xfrm>
            <a:prstGeom prst="rect">
              <a:avLst/>
            </a:prstGeom>
            <a:gradFill flip="none" rotWithShape="0">
              <a:gsLst>
                <a:gs pos="100000">
                  <a:srgbClr val="00B0F0"/>
                </a:gs>
                <a:gs pos="4023">
                  <a:srgbClr val="92D050"/>
                </a:gs>
                <a:gs pos="68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B7918D-C7C8-F9F1-D0D5-72CA55CC44CD}"/>
                </a:ext>
              </a:extLst>
            </p:cNvPr>
            <p:cNvSpPr txBox="1"/>
            <p:nvPr/>
          </p:nvSpPr>
          <p:spPr>
            <a:xfrm rot="16200000">
              <a:off x="8301792" y="3380189"/>
              <a:ext cx="6905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Python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EC8E27-7174-7B63-FB7E-9C2E47B409AB}"/>
                </a:ext>
              </a:extLst>
            </p:cNvPr>
            <p:cNvSpPr txBox="1"/>
            <p:nvPr/>
          </p:nvSpPr>
          <p:spPr>
            <a:xfrm rot="16200000">
              <a:off x="8468408" y="2495935"/>
              <a:ext cx="6905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ML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7F90FAD-773E-DAD0-3F5E-B5C870D3A396}"/>
                </a:ext>
              </a:extLst>
            </p:cNvPr>
            <p:cNvSpPr/>
            <p:nvPr/>
          </p:nvSpPr>
          <p:spPr>
            <a:xfrm rot="16200000">
              <a:off x="8667112" y="2245979"/>
              <a:ext cx="612011" cy="129018"/>
            </a:xfrm>
            <a:prstGeom prst="rect">
              <a:avLst/>
            </a:prstGeom>
            <a:gradFill flip="none" rotWithShape="0">
              <a:gsLst>
                <a:gs pos="100000">
                  <a:srgbClr val="00B050"/>
                </a:gs>
                <a:gs pos="4023">
                  <a:srgbClr val="92D050"/>
                </a:gs>
                <a:gs pos="100000">
                  <a:srgbClr val="00B050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14CF8E-73F7-5FEE-5BEF-AD4359DB3C06}"/>
                </a:ext>
              </a:extLst>
            </p:cNvPr>
            <p:cNvSpPr txBox="1"/>
            <p:nvPr/>
          </p:nvSpPr>
          <p:spPr>
            <a:xfrm rot="16200000">
              <a:off x="8206936" y="3380188"/>
              <a:ext cx="1854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Product Development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853E40-5601-148B-6352-24FCBCBACA86}"/>
                </a:ext>
              </a:extLst>
            </p:cNvPr>
            <p:cNvSpPr txBox="1"/>
            <p:nvPr/>
          </p:nvSpPr>
          <p:spPr>
            <a:xfrm rot="16200000">
              <a:off x="8009702" y="3047283"/>
              <a:ext cx="1854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200" b="1" dirty="0"/>
                <a:t>Entrepreurship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FCB190-CFAA-1FFD-E143-51DF73FABFA8}"/>
                </a:ext>
              </a:extLst>
            </p:cNvPr>
            <p:cNvSpPr txBox="1"/>
            <p:nvPr/>
          </p:nvSpPr>
          <p:spPr>
            <a:xfrm rot="16200000">
              <a:off x="7995361" y="5414394"/>
              <a:ext cx="18545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000" b="1" dirty="0"/>
                <a:t>Self-Study</a:t>
              </a:r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B22A7D67-2484-8C8B-CC3C-EB3A1C41A85F}"/>
                </a:ext>
              </a:extLst>
            </p:cNvPr>
            <p:cNvSpPr/>
            <p:nvPr/>
          </p:nvSpPr>
          <p:spPr>
            <a:xfrm>
              <a:off x="8785542" y="4356481"/>
              <a:ext cx="304395" cy="600939"/>
            </a:xfrm>
            <a:prstGeom prst="up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ood" dir="t">
                <a:rot lat="0" lon="0" rev="13800000"/>
              </a:lightRig>
            </a:scene3d>
            <a:sp3d extrusionH="107950" prstMaterial="plastic">
              <a:bevelT prst="angle"/>
              <a:bevelB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634736-30D8-4B04-A415-39002728D4CF}"/>
                </a:ext>
              </a:extLst>
            </p:cNvPr>
            <p:cNvSpPr/>
            <p:nvPr/>
          </p:nvSpPr>
          <p:spPr>
            <a:xfrm>
              <a:off x="4572875" y="459094"/>
              <a:ext cx="4708285" cy="480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Skills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4C8D652-F7C0-BFD8-4E4D-4EAD35BBFEF2}"/>
                </a:ext>
              </a:extLst>
            </p:cNvPr>
            <p:cNvSpPr/>
            <p:nvPr/>
          </p:nvSpPr>
          <p:spPr>
            <a:xfrm>
              <a:off x="9312500" y="928428"/>
              <a:ext cx="3165927" cy="53498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92AF40-E4A4-8F21-FC56-77C3377A59BC}"/>
                </a:ext>
              </a:extLst>
            </p:cNvPr>
            <p:cNvSpPr/>
            <p:nvPr/>
          </p:nvSpPr>
          <p:spPr>
            <a:xfrm>
              <a:off x="9310547" y="457885"/>
              <a:ext cx="3167880" cy="480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Tools/Instruments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77E3C7B-4F13-DDAE-80DE-63BFC8E19C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45915" y="1162341"/>
            <a:ext cx="3160633" cy="838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C3883-8404-4A4C-8CB3-9E29382AA64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337"/>
          <a:stretch/>
        </p:blipFill>
        <p:spPr>
          <a:xfrm>
            <a:off x="8953727" y="2148415"/>
            <a:ext cx="3156007" cy="520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4EADF-03D5-E982-1866-7179E69A56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05"/>
          <a:stretch/>
        </p:blipFill>
        <p:spPr>
          <a:xfrm>
            <a:off x="8953727" y="2914496"/>
            <a:ext cx="3152821" cy="71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90DF08-0E4F-3151-54D9-1C698CF9D4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157" y="4541456"/>
            <a:ext cx="3152391" cy="749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69686-9BF5-68C5-DF05-7EE28E200B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7039"/>
          <a:stretch/>
        </p:blipFill>
        <p:spPr>
          <a:xfrm>
            <a:off x="8952641" y="5518388"/>
            <a:ext cx="3152391" cy="768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F8ACF0-3D53-DE7C-C3E7-DBBD1373FD0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88929" y="2380141"/>
            <a:ext cx="255092" cy="255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549C-0D43-3247-0363-ED4C388B2F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23528" y="2413052"/>
            <a:ext cx="238053" cy="25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E7F37-97FE-4096-ED7E-9F3828CA57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83131" y="1655191"/>
            <a:ext cx="383203" cy="2789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82E58-FDAC-6E5C-AD2F-4BD86703F9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51115" y="1623513"/>
            <a:ext cx="332373" cy="325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204B09-0E88-D1D6-4F82-B1499BD2A5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09354" y="3265846"/>
            <a:ext cx="311220" cy="2476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0CA43A-7D39-A916-5066-DB5BF9BAA34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17414" y="3273217"/>
            <a:ext cx="216504" cy="2329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C3E262-E630-5899-0FA6-61C3DC7A69D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82463" y="4997556"/>
            <a:ext cx="361013" cy="2462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5ABD05-660F-FB35-C813-C8F5AD90263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29295" y="6073505"/>
            <a:ext cx="238721" cy="2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1756-CF83-1D4D-4CE1-1ECA2524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762"/>
            <a:ext cx="10515600" cy="1325563"/>
          </a:xfrm>
        </p:spPr>
        <p:txBody>
          <a:bodyPr/>
          <a:lstStyle/>
          <a:p>
            <a:r>
              <a:rPr lang="en-CA" dirty="0"/>
              <a:t>Material Knowledge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E0B03-4489-A286-3632-94F2F7B25B9F}"/>
              </a:ext>
            </a:extLst>
          </p:cNvPr>
          <p:cNvSpPr txBox="1">
            <a:spLocks/>
          </p:cNvSpPr>
          <p:nvPr/>
        </p:nvSpPr>
        <p:spPr>
          <a:xfrm>
            <a:off x="498834" y="1601416"/>
            <a:ext cx="3516197" cy="50323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b="1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Power Equipment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C9CF7-A037-44C3-5C75-2154780E88E2}"/>
              </a:ext>
            </a:extLst>
          </p:cNvPr>
          <p:cNvSpPr txBox="1">
            <a:spLocks/>
          </p:cNvSpPr>
          <p:nvPr/>
        </p:nvSpPr>
        <p:spPr>
          <a:xfrm>
            <a:off x="648682" y="3007469"/>
            <a:ext cx="2676427" cy="503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>
                <a:latin typeface="Algerian" panose="04020705040A02060702" pitchFamily="82" charset="0"/>
              </a:rPr>
              <a:t>Construction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23A351-A1CE-2798-A9E9-DD108A8FD1EA}"/>
              </a:ext>
            </a:extLst>
          </p:cNvPr>
          <p:cNvSpPr txBox="1">
            <a:spLocks/>
          </p:cNvSpPr>
          <p:nvPr/>
        </p:nvSpPr>
        <p:spPr>
          <a:xfrm>
            <a:off x="595067" y="4647828"/>
            <a:ext cx="2525598" cy="50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>
                <a:latin typeface="Algerian" panose="04020705040A02060702" pitchFamily="82" charset="0"/>
              </a:rPr>
              <a:t>Sheet Metal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93824-D295-5C31-D96F-B042DB6D78CA}"/>
              </a:ext>
            </a:extLst>
          </p:cNvPr>
          <p:cNvSpPr txBox="1"/>
          <p:nvPr/>
        </p:nvSpPr>
        <p:spPr>
          <a:xfrm>
            <a:off x="4108515" y="1170157"/>
            <a:ext cx="2482061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1825F-8340-8D88-1AD5-4E6AAFCA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51" y="1601416"/>
            <a:ext cx="2438525" cy="254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4E0368-03F7-0F6F-5513-31DDBCD3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51" y="2905593"/>
            <a:ext cx="2463927" cy="4762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456489-7160-2AF2-A0DE-F1AAAF149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81" y="4219961"/>
            <a:ext cx="2463927" cy="13589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5FA778-F084-6742-2E42-8DE7898F1A79}"/>
              </a:ext>
            </a:extLst>
          </p:cNvPr>
          <p:cNvSpPr txBox="1"/>
          <p:nvPr/>
        </p:nvSpPr>
        <p:spPr>
          <a:xfrm>
            <a:off x="4099447" y="754473"/>
            <a:ext cx="2482061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Material Knowledge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CE6B5-4AEA-D34C-3F5E-B65F3EB13ABC}"/>
              </a:ext>
            </a:extLst>
          </p:cNvPr>
          <p:cNvSpPr txBox="1"/>
          <p:nvPr/>
        </p:nvSpPr>
        <p:spPr>
          <a:xfrm>
            <a:off x="6826315" y="1170157"/>
            <a:ext cx="2482061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FEE4-05E5-5BBB-CAC2-2CC2BDFCACB4}"/>
              </a:ext>
            </a:extLst>
          </p:cNvPr>
          <p:cNvSpPr txBox="1"/>
          <p:nvPr/>
        </p:nvSpPr>
        <p:spPr>
          <a:xfrm>
            <a:off x="6817247" y="754473"/>
            <a:ext cx="2482061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Process Knowledge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1A91A-B901-84A6-008A-8DBA7F732FA6}"/>
              </a:ext>
            </a:extLst>
          </p:cNvPr>
          <p:cNvSpPr txBox="1"/>
          <p:nvPr/>
        </p:nvSpPr>
        <p:spPr>
          <a:xfrm>
            <a:off x="9497173" y="1170157"/>
            <a:ext cx="2482061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16816-4954-898B-6AF6-E30176172BD5}"/>
              </a:ext>
            </a:extLst>
          </p:cNvPr>
          <p:cNvSpPr txBox="1"/>
          <p:nvPr/>
        </p:nvSpPr>
        <p:spPr>
          <a:xfrm>
            <a:off x="9488105" y="754473"/>
            <a:ext cx="2482061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Product Knowledge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0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8F76-0398-6475-4540-3544247E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7655-D8C4-FBB9-6C6E-91D62288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5D710-100C-D0ED-5552-12827357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560" y="0"/>
            <a:ext cx="12898162" cy="6858000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AAA8EE71-7116-E605-6E3F-2B4671920423}"/>
              </a:ext>
            </a:extLst>
          </p:cNvPr>
          <p:cNvSpPr/>
          <p:nvPr/>
        </p:nvSpPr>
        <p:spPr>
          <a:xfrm>
            <a:off x="1197204" y="1376314"/>
            <a:ext cx="229385" cy="226244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1D8D1D0-448B-F10F-47E8-E3EB31820AEA}"/>
              </a:ext>
            </a:extLst>
          </p:cNvPr>
          <p:cNvSpPr/>
          <p:nvPr/>
        </p:nvSpPr>
        <p:spPr>
          <a:xfrm>
            <a:off x="1765953" y="1942691"/>
            <a:ext cx="229385" cy="226244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9B35C4F-2BBD-FF0E-ABAA-6AF8E7B26532}"/>
              </a:ext>
            </a:extLst>
          </p:cNvPr>
          <p:cNvSpPr/>
          <p:nvPr/>
        </p:nvSpPr>
        <p:spPr>
          <a:xfrm>
            <a:off x="7511592" y="2356701"/>
            <a:ext cx="229385" cy="226244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A31FC61-7DC1-558A-CF2C-038DCEDDF8A1}"/>
              </a:ext>
            </a:extLst>
          </p:cNvPr>
          <p:cNvSpPr/>
          <p:nvPr/>
        </p:nvSpPr>
        <p:spPr>
          <a:xfrm>
            <a:off x="8669516" y="3379508"/>
            <a:ext cx="229385" cy="226244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00287C9-2603-FABF-43F7-700D2C6C338F}"/>
              </a:ext>
            </a:extLst>
          </p:cNvPr>
          <p:cNvSpPr/>
          <p:nvPr/>
        </p:nvSpPr>
        <p:spPr>
          <a:xfrm>
            <a:off x="9678184" y="2356701"/>
            <a:ext cx="229385" cy="226244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052E7E-BAEF-56B4-8B23-FFB3D363055C}"/>
              </a:ext>
            </a:extLst>
          </p:cNvPr>
          <p:cNvSpPr/>
          <p:nvPr/>
        </p:nvSpPr>
        <p:spPr>
          <a:xfrm>
            <a:off x="5866615" y="3605752"/>
            <a:ext cx="229385" cy="2262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20F762-1002-1407-34E3-AA1C0AB55E11}"/>
              </a:ext>
            </a:extLst>
          </p:cNvPr>
          <p:cNvSpPr/>
          <p:nvPr/>
        </p:nvSpPr>
        <p:spPr>
          <a:xfrm>
            <a:off x="6171828" y="4973408"/>
            <a:ext cx="229385" cy="2262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6956E-5F5A-2591-5DBC-3BBE7E82DB48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82780" y="1602557"/>
            <a:ext cx="383173" cy="42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453139-5768-3A73-17FF-F204A4425D8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01258" y="2156394"/>
            <a:ext cx="5610334" cy="286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5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396</Words>
  <Application>Microsoft Office PowerPoint</Application>
  <PresentationFormat>Widescreen</PresentationFormat>
  <Paragraphs>192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Garamond</vt:lpstr>
      <vt:lpstr>Office Theme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Knowledge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Arifur Khandoker</dc:creator>
  <cp:lastModifiedBy>Md. Arifur Khandoker</cp:lastModifiedBy>
  <cp:revision>33</cp:revision>
  <dcterms:created xsi:type="dcterms:W3CDTF">2024-07-30T06:12:39Z</dcterms:created>
  <dcterms:modified xsi:type="dcterms:W3CDTF">2024-08-24T03:06:34Z</dcterms:modified>
</cp:coreProperties>
</file>