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0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1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104861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1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0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80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0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2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2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0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62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62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5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/>
        </p:spPr>
      </p:pic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765175" y="1023619"/>
            <a:ext cx="8568690" cy="57531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0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765175" y="1980882"/>
            <a:ext cx="9992995" cy="330517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80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/>
        </p:spPr>
      </p:pic>
      <p:sp>
        <p:nvSpPr>
          <p:cNvPr id="1048586" name="object 3"/>
          <p:cNvSpPr txBox="1">
            <a:spLocks noGrp="1"/>
          </p:cNvSpPr>
          <p:nvPr>
            <p:ph type="title"/>
          </p:nvPr>
        </p:nvSpPr>
        <p:spPr>
          <a:xfrm>
            <a:off x="5183884" y="3030492"/>
            <a:ext cx="6457193" cy="189307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57810" marL="269875" marR="5080">
              <a:lnSpc>
                <a:spcPct val="100400"/>
              </a:lnSpc>
              <a:spcBef>
                <a:spcPts val="85"/>
              </a:spcBef>
            </a:pPr>
            <a:r>
              <a:rPr dirty="0" sz="1200"/>
              <a:t>STUDENT</a:t>
            </a:r>
            <a:r>
              <a:rPr dirty="0" sz="1200" spc="-20"/>
              <a:t> </a:t>
            </a:r>
            <a:r>
              <a:rPr dirty="0" sz="1200"/>
              <a:t>NAME:</a:t>
            </a:r>
            <a:r>
              <a:rPr dirty="0" sz="1200" spc="-75"/>
              <a:t> </a:t>
            </a:r>
            <a:r>
              <a:rPr dirty="0" sz="1200" lang="en-US" spc="-25"/>
              <a:t>A</a:t>
            </a:r>
            <a:r>
              <a:rPr dirty="0" sz="1200" lang="en-US" spc="-25"/>
              <a:t>R</a:t>
            </a:r>
            <a:r>
              <a:rPr dirty="0" sz="1200" lang="en-US" spc="-25"/>
              <a:t>I</a:t>
            </a:r>
            <a:r>
              <a:rPr dirty="0" sz="1200" lang="en-US" spc="-25"/>
              <a:t>G</a:t>
            </a:r>
            <a:r>
              <a:rPr dirty="0" sz="1200" lang="en-US" spc="-25"/>
              <a:t>ELA </a:t>
            </a:r>
            <a:r>
              <a:rPr dirty="0" sz="1200" lang="en-US" spc="-25"/>
              <a:t>SONI </a:t>
            </a:r>
            <a:endParaRPr sz="4800"/>
          </a:p>
        </p:txBody>
      </p:sp>
      <p:sp>
        <p:nvSpPr>
          <p:cNvPr id="1048587" name="object 4"/>
          <p:cNvSpPr txBox="1"/>
          <p:nvPr/>
        </p:nvSpPr>
        <p:spPr>
          <a:xfrm>
            <a:off x="3244595" y="3419475"/>
            <a:ext cx="3878579" cy="1271347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932305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125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250" spc="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125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endParaRPr sz="1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50">
              <a:latin typeface="Calibri"/>
              <a:cs typeface="Calibri"/>
            </a:endParaRPr>
          </a:p>
          <a:p>
            <a:pPr indent="2999740" marL="12700" marR="5715">
              <a:lnSpc>
                <a:spcPct val="150200"/>
              </a:lnSpc>
            </a:pP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lang="en-US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BONAM</a:t>
            </a:r>
            <a:r>
              <a:rPr dirty="0" sz="125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VENKATA</a:t>
            </a:r>
            <a:r>
              <a:rPr dirty="0" sz="1250" spc="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CHALAMAYYA</a:t>
            </a:r>
            <a:r>
              <a:rPr dirty="0" sz="125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25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250" spc="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250">
              <a:latin typeface="Calibri"/>
              <a:cs typeface="Calibri"/>
            </a:endParaRPr>
          </a:p>
          <a:p>
            <a:pPr marL="2946400">
              <a:lnSpc>
                <a:spcPct val="100000"/>
              </a:lnSpc>
              <a:spcBef>
                <a:spcPts val="755"/>
              </a:spcBef>
            </a:pP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ODALAREVU</a:t>
            </a:r>
            <a:r>
              <a:rPr dirty="0" sz="125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75"/>
              <a:t> </a:t>
            </a:r>
            <a:r>
              <a:rPr dirty="0"/>
              <a:t>WOW</a:t>
            </a:r>
            <a:r>
              <a:rPr dirty="0" spc="-65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/>
              <a:t>YOUR</a:t>
            </a:r>
            <a:r>
              <a:rPr dirty="0" spc="-75"/>
              <a:t> </a:t>
            </a:r>
            <a:r>
              <a:rPr dirty="0" spc="-10"/>
              <a:t>SOLUTION</a:t>
            </a:r>
          </a:p>
        </p:txBody>
      </p:sp>
      <p:sp>
        <p:nvSpPr>
          <p:cNvPr id="1048606" name="object 3"/>
          <p:cNvSpPr txBox="1"/>
          <p:nvPr/>
        </p:nvSpPr>
        <p:spPr>
          <a:xfrm>
            <a:off x="765175" y="2777807"/>
            <a:ext cx="9916795" cy="2276767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86385" marL="298450" marR="5080">
              <a:lnSpc>
                <a:spcPct val="100800"/>
              </a:lnSpc>
              <a:spcBef>
                <a:spcPts val="85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reputation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criminality,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keyloggers.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laws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vary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depending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country,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generally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considered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business.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Similarly,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you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However,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cannot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family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member’s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computer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his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knowledge.</a:t>
            </a:r>
            <a:endParaRPr sz="1800">
              <a:latin typeface="Calibri"/>
              <a:cs typeface="Calibri"/>
            </a:endParaRPr>
          </a:p>
          <a:p>
            <a:pPr algn="just" indent="-286385" marL="298450" marR="427990">
              <a:lnSpc>
                <a:spcPct val="99100"/>
              </a:lnSpc>
              <a:spcBef>
                <a:spcPts val="1015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Another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hacking.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Ethical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hacking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strategy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hacker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attempts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legally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break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networks.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cybersecurity.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MODELLING</a:t>
            </a:r>
          </a:p>
        </p:txBody>
      </p:sp>
      <p:sp>
        <p:nvSpPr>
          <p:cNvPr id="1048608" name="object 3"/>
          <p:cNvSpPr txBox="1">
            <a:spLocks noGrp="1"/>
          </p:cNvSpPr>
          <p:nvPr>
            <p:ph type="body" idx="1"/>
          </p:nvPr>
        </p:nvSpPr>
        <p:spPr>
          <a:xfrm>
            <a:off x="765175" y="1980882"/>
            <a:ext cx="9992995" cy="3207847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286385" marL="298450" marR="5080">
              <a:lnSpc>
                <a:spcPct val="100899"/>
              </a:lnSpc>
              <a:spcBef>
                <a:spcPts val="80"/>
              </a:spcBef>
              <a:buFont typeface="Arial"/>
              <a:buChar char="•"/>
              <a:tabLst>
                <a:tab algn="l" pos="298450"/>
              </a:tabLst>
            </a:pPr>
            <a:r>
              <a:rPr dirty="0"/>
              <a:t>The</a:t>
            </a:r>
            <a:r>
              <a:rPr dirty="0" spc="5"/>
              <a:t> </a:t>
            </a:r>
            <a:r>
              <a:rPr dirty="0"/>
              <a:t>primary</a:t>
            </a:r>
            <a:r>
              <a:rPr dirty="0" spc="10"/>
              <a:t> </a:t>
            </a:r>
            <a:r>
              <a:rPr dirty="0" spc="-10"/>
              <a:t>concept</a:t>
            </a:r>
            <a:r>
              <a:rPr dirty="0" spc="-65"/>
              <a:t> </a:t>
            </a:r>
            <a:r>
              <a:rPr dirty="0"/>
              <a:t>behind </a:t>
            </a:r>
            <a:r>
              <a:rPr dirty="0" spc="-10"/>
              <a:t>keyloggers</a:t>
            </a:r>
            <a:r>
              <a:rPr dirty="0" spc="-75"/>
              <a:t> </a:t>
            </a:r>
            <a:r>
              <a:rPr dirty="0"/>
              <a:t>is</a:t>
            </a:r>
            <a:r>
              <a:rPr dirty="0" spc="-85"/>
              <a:t> </a:t>
            </a:r>
            <a:r>
              <a:rPr dirty="0"/>
              <a:t>they</a:t>
            </a:r>
            <a:r>
              <a:rPr dirty="0" spc="-45"/>
              <a:t> </a:t>
            </a:r>
            <a:r>
              <a:rPr dirty="0"/>
              <a:t>must</a:t>
            </a:r>
            <a:r>
              <a:rPr dirty="0" spc="5"/>
              <a:t> </a:t>
            </a:r>
            <a:r>
              <a:rPr dirty="0"/>
              <a:t>be</a:t>
            </a:r>
            <a:r>
              <a:rPr dirty="0" spc="10"/>
              <a:t> </a:t>
            </a:r>
            <a:r>
              <a:rPr dirty="0"/>
              <a:t>placed</a:t>
            </a:r>
            <a:r>
              <a:rPr dirty="0" spc="-30"/>
              <a:t> </a:t>
            </a:r>
            <a:r>
              <a:rPr dirty="0"/>
              <a:t>between</a:t>
            </a:r>
            <a:r>
              <a:rPr dirty="0" spc="-30"/>
              <a:t> </a:t>
            </a:r>
            <a:r>
              <a:rPr dirty="0"/>
              <a:t>when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key</a:t>
            </a:r>
            <a:r>
              <a:rPr dirty="0" spc="20"/>
              <a:t> </a:t>
            </a:r>
            <a:r>
              <a:rPr dirty="0"/>
              <a:t>gets</a:t>
            </a:r>
            <a:r>
              <a:rPr dirty="0" spc="-80"/>
              <a:t> </a:t>
            </a:r>
            <a:r>
              <a:rPr dirty="0"/>
              <a:t>depressed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35"/>
              <a:t> </a:t>
            </a:r>
            <a:r>
              <a:rPr dirty="0" spc="-50"/>
              <a:t>a </a:t>
            </a:r>
            <a:r>
              <a:rPr dirty="0" spc="-10"/>
              <a:t>keyboard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when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information</a:t>
            </a:r>
            <a:r>
              <a:rPr dirty="0" spc="-45"/>
              <a:t> </a:t>
            </a:r>
            <a:r>
              <a:rPr dirty="0" spc="-10"/>
              <a:t>regarding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75"/>
              <a:t> </a:t>
            </a:r>
            <a:r>
              <a:rPr dirty="0" spc="-20"/>
              <a:t>keystroke</a:t>
            </a:r>
            <a:r>
              <a:rPr dirty="0" spc="-65"/>
              <a:t> </a:t>
            </a:r>
            <a:r>
              <a:rPr dirty="0"/>
              <a:t>appears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 spc="-25"/>
              <a:t>monitor.</a:t>
            </a:r>
            <a:r>
              <a:rPr dirty="0" spc="-70"/>
              <a:t> </a:t>
            </a:r>
            <a:r>
              <a:rPr dirty="0"/>
              <a:t>There are</a:t>
            </a:r>
            <a:r>
              <a:rPr dirty="0" spc="-5"/>
              <a:t> </a:t>
            </a:r>
            <a:r>
              <a:rPr dirty="0" spc="-10"/>
              <a:t>several ways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accomplish</a:t>
            </a:r>
            <a:r>
              <a:rPr dirty="0" spc="-30"/>
              <a:t> </a:t>
            </a:r>
            <a:r>
              <a:rPr dirty="0" spc="-20"/>
              <a:t>this.</a:t>
            </a:r>
          </a:p>
          <a:p>
            <a:pPr indent="-286385" marL="298450" marR="71120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algn="l" pos="298450"/>
              </a:tabLst>
            </a:pPr>
            <a:r>
              <a:rPr dirty="0"/>
              <a:t>Some</a:t>
            </a:r>
            <a:r>
              <a:rPr dirty="0" spc="-75"/>
              <a:t> </a:t>
            </a:r>
            <a:r>
              <a:rPr dirty="0" spc="-10"/>
              <a:t>hackers</a:t>
            </a:r>
            <a:r>
              <a:rPr dirty="0" spc="-90"/>
              <a:t> </a:t>
            </a:r>
            <a:r>
              <a:rPr dirty="0"/>
              <a:t>use</a:t>
            </a:r>
            <a:r>
              <a:rPr dirty="0" spc="-5"/>
              <a:t> </a:t>
            </a:r>
            <a:r>
              <a:rPr dirty="0"/>
              <a:t>video</a:t>
            </a:r>
            <a:r>
              <a:rPr dirty="0" spc="-45"/>
              <a:t> </a:t>
            </a:r>
            <a:r>
              <a:rPr dirty="0"/>
              <a:t>surveillance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/>
              <a:t>see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connection</a:t>
            </a:r>
            <a:r>
              <a:rPr dirty="0" spc="-45"/>
              <a:t> </a:t>
            </a:r>
            <a:r>
              <a:rPr dirty="0"/>
              <a:t>between</a:t>
            </a:r>
            <a:r>
              <a:rPr dirty="0" spc="-45"/>
              <a:t> </a:t>
            </a:r>
            <a:r>
              <a:rPr dirty="0"/>
              <a:t>the </a:t>
            </a:r>
            <a:r>
              <a:rPr dirty="0" spc="-10"/>
              <a:t>pressed</a:t>
            </a:r>
            <a:r>
              <a:rPr dirty="0" spc="-45"/>
              <a:t> </a:t>
            </a:r>
            <a:r>
              <a:rPr dirty="0"/>
              <a:t>keys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what</a:t>
            </a:r>
            <a:r>
              <a:rPr dirty="0" spc="-5"/>
              <a:t> </a:t>
            </a:r>
            <a:r>
              <a:rPr dirty="0" spc="-10"/>
              <a:t>appears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20"/>
              <a:t>monitor.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video</a:t>
            </a:r>
            <a:r>
              <a:rPr dirty="0" spc="-40"/>
              <a:t> </a:t>
            </a:r>
            <a:r>
              <a:rPr dirty="0"/>
              <a:t>camera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view of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keyboard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screen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be</a:t>
            </a:r>
            <a:r>
              <a:rPr dirty="0" spc="10"/>
              <a:t> </a:t>
            </a:r>
            <a:r>
              <a:rPr dirty="0"/>
              <a:t>set</a:t>
            </a:r>
            <a:r>
              <a:rPr dirty="0" spc="10"/>
              <a:t> </a:t>
            </a:r>
            <a:r>
              <a:rPr dirty="0"/>
              <a:t>up.</a:t>
            </a:r>
            <a:r>
              <a:rPr dirty="0" spc="-70"/>
              <a:t> </a:t>
            </a:r>
            <a:r>
              <a:rPr dirty="0"/>
              <a:t>Once</a:t>
            </a:r>
            <a:r>
              <a:rPr dirty="0" spc="10"/>
              <a:t> </a:t>
            </a:r>
            <a:r>
              <a:rPr dirty="0" spc="-25"/>
              <a:t>it </a:t>
            </a:r>
            <a:r>
              <a:rPr dirty="0" spc="-10"/>
              <a:t>records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video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25"/>
              <a:t>keystrokes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the login</a:t>
            </a:r>
            <a:r>
              <a:rPr dirty="0" spc="-45"/>
              <a:t>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/>
              <a:t>authentication</a:t>
            </a:r>
            <a:r>
              <a:rPr dirty="0" spc="20"/>
              <a:t> </a:t>
            </a:r>
            <a:r>
              <a:rPr dirty="0"/>
              <a:t>screens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20"/>
              <a:t>strokes</a:t>
            </a:r>
            <a:r>
              <a:rPr dirty="0" spc="-80"/>
              <a:t> </a:t>
            </a:r>
            <a:r>
              <a:rPr dirty="0"/>
              <a:t>have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get</a:t>
            </a:r>
            <a:r>
              <a:rPr dirty="0" spc="-5"/>
              <a:t> </a:t>
            </a:r>
            <a:r>
              <a:rPr dirty="0" spc="-10"/>
              <a:t>past,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hacker</a:t>
            </a:r>
            <a:r>
              <a:rPr dirty="0" spc="-95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play the video</a:t>
            </a:r>
            <a:r>
              <a:rPr dirty="0" spc="-45"/>
              <a:t> </a:t>
            </a:r>
            <a:r>
              <a:rPr dirty="0"/>
              <a:t>back, slow</a:t>
            </a:r>
            <a:r>
              <a:rPr dirty="0" spc="-15"/>
              <a:t> </a:t>
            </a:r>
            <a:r>
              <a:rPr dirty="0"/>
              <a:t>it</a:t>
            </a:r>
            <a:r>
              <a:rPr dirty="0" spc="-5"/>
              <a:t> </a:t>
            </a:r>
            <a:r>
              <a:rPr dirty="0"/>
              <a:t>down,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see</a:t>
            </a:r>
            <a:r>
              <a:rPr dirty="0" spc="-65"/>
              <a:t> </a:t>
            </a:r>
            <a:r>
              <a:rPr dirty="0"/>
              <a:t>which</a:t>
            </a:r>
            <a:r>
              <a:rPr dirty="0" spc="-45"/>
              <a:t> </a:t>
            </a:r>
            <a:r>
              <a:rPr dirty="0" spc="-10"/>
              <a:t>keys</a:t>
            </a:r>
            <a:r>
              <a:rPr dirty="0" spc="-95"/>
              <a:t> </a:t>
            </a:r>
            <a:r>
              <a:rPr dirty="0"/>
              <a:t>were </a:t>
            </a:r>
            <a:r>
              <a:rPr dirty="0" spc="-10"/>
              <a:t>pressed.</a:t>
            </a:r>
          </a:p>
          <a:p>
            <a:pPr indent="-286385" marL="298450" marR="132080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algn="l" pos="298450"/>
              </a:tabLst>
            </a:pPr>
            <a:r>
              <a:rPr dirty="0"/>
              <a:t>An</a:t>
            </a:r>
            <a:r>
              <a:rPr dirty="0" spc="-45"/>
              <a:t> </a:t>
            </a:r>
            <a:r>
              <a:rPr dirty="0" spc="-10"/>
              <a:t>attacker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also</a:t>
            </a:r>
            <a:r>
              <a:rPr dirty="0" spc="-45"/>
              <a:t> </a:t>
            </a:r>
            <a:r>
              <a:rPr dirty="0"/>
              <a:t>put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hardware</a:t>
            </a:r>
            <a:r>
              <a:rPr dirty="0" spc="5"/>
              <a:t> </a:t>
            </a:r>
            <a:r>
              <a:rPr dirty="0"/>
              <a:t>bug</a:t>
            </a:r>
            <a:r>
              <a:rPr dirty="0" spc="-25"/>
              <a:t> </a:t>
            </a:r>
            <a:r>
              <a:rPr dirty="0"/>
              <a:t>inside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keyboard</a:t>
            </a:r>
            <a:r>
              <a:rPr dirty="0" spc="-45"/>
              <a:t> </a:t>
            </a:r>
            <a:r>
              <a:rPr dirty="0" spc="-10"/>
              <a:t>itself.</a:t>
            </a:r>
            <a:r>
              <a:rPr dirty="0" spc="-5"/>
              <a:t> </a:t>
            </a:r>
            <a:r>
              <a:rPr dirty="0"/>
              <a:t>This</a:t>
            </a:r>
            <a:r>
              <a:rPr dirty="0" spc="-90"/>
              <a:t> </a:t>
            </a:r>
            <a:r>
              <a:rPr dirty="0"/>
              <a:t>would</a:t>
            </a:r>
            <a:r>
              <a:rPr dirty="0" spc="-45"/>
              <a:t> </a:t>
            </a:r>
            <a:r>
              <a:rPr dirty="0"/>
              <a:t>record</a:t>
            </a:r>
            <a:r>
              <a:rPr dirty="0" spc="-45"/>
              <a:t> </a:t>
            </a:r>
            <a:r>
              <a:rPr dirty="0"/>
              <a:t>each</a:t>
            </a:r>
            <a:r>
              <a:rPr dirty="0" spc="-40"/>
              <a:t> </a:t>
            </a:r>
            <a:r>
              <a:rPr dirty="0" spc="-20"/>
              <a:t>stroke</a:t>
            </a:r>
            <a:r>
              <a:rPr dirty="0" spc="-65"/>
              <a:t> </a:t>
            </a:r>
            <a:r>
              <a:rPr dirty="0" spc="-20"/>
              <a:t>made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send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0"/>
              <a:t>information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55"/>
              <a:t> </a:t>
            </a:r>
            <a:r>
              <a:rPr dirty="0"/>
              <a:t>stored,</a:t>
            </a:r>
            <a:r>
              <a:rPr dirty="0" spc="-60"/>
              <a:t> </a:t>
            </a:r>
            <a:r>
              <a:rPr dirty="0"/>
              <a:t>either</a:t>
            </a:r>
            <a:r>
              <a:rPr dirty="0" spc="-1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server</a:t>
            </a:r>
            <a:r>
              <a:rPr dirty="0" spc="-15"/>
              <a:t> </a:t>
            </a:r>
            <a:r>
              <a:rPr dirty="0"/>
              <a:t>or</a:t>
            </a:r>
            <a:r>
              <a:rPr dirty="0" spc="-20"/>
              <a:t> </a:t>
            </a:r>
            <a:r>
              <a:rPr dirty="0"/>
              <a:t>nearby</a:t>
            </a:r>
            <a:r>
              <a:rPr dirty="0" spc="-50"/>
              <a:t> </a:t>
            </a:r>
            <a:r>
              <a:rPr dirty="0" spc="-10"/>
              <a:t>physical</a:t>
            </a:r>
            <a:r>
              <a:rPr dirty="0" spc="-30"/>
              <a:t> </a:t>
            </a:r>
            <a:r>
              <a:rPr dirty="0"/>
              <a:t>device.</a:t>
            </a:r>
            <a:r>
              <a:rPr dirty="0" spc="-60"/>
              <a:t> </a:t>
            </a:r>
            <a:r>
              <a:rPr dirty="0"/>
              <a:t>It is</a:t>
            </a:r>
            <a:r>
              <a:rPr dirty="0" spc="-20"/>
              <a:t> </a:t>
            </a:r>
            <a:r>
              <a:rPr dirty="0"/>
              <a:t>possible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50"/>
              <a:t>a </a:t>
            </a:r>
            <a:r>
              <a:rPr dirty="0"/>
              <a:t>keylogger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be</a:t>
            </a:r>
            <a:r>
              <a:rPr dirty="0" spc="-35"/>
              <a:t> </a:t>
            </a:r>
            <a:r>
              <a:rPr dirty="0"/>
              <a:t>placed</a:t>
            </a:r>
            <a:r>
              <a:rPr dirty="0" spc="-10"/>
              <a:t> </a:t>
            </a:r>
            <a:r>
              <a:rPr dirty="0"/>
              <a:t>within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wiring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/>
              <a:t>inside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computer—</a:t>
            </a:r>
            <a:r>
              <a:rPr dirty="0"/>
              <a:t>as</a:t>
            </a:r>
            <a:r>
              <a:rPr dirty="0" spc="-65"/>
              <a:t> </a:t>
            </a:r>
            <a:r>
              <a:rPr dirty="0"/>
              <a:t>long</a:t>
            </a:r>
            <a:r>
              <a:rPr dirty="0" spc="15"/>
              <a:t> </a:t>
            </a:r>
            <a:r>
              <a:rPr dirty="0"/>
              <a:t>as</a:t>
            </a:r>
            <a:r>
              <a:rPr dirty="0" spc="-70"/>
              <a:t> </a:t>
            </a:r>
            <a:r>
              <a:rPr dirty="0"/>
              <a:t>it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10"/>
              <a:t> </a:t>
            </a:r>
            <a:r>
              <a:rPr dirty="0"/>
              <a:t>between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keyboard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10"/>
              <a:t>monitor.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/>
          <p:nvPr/>
        </p:nvSpPr>
        <p:spPr>
          <a:xfrm>
            <a:off x="765175" y="2312352"/>
            <a:ext cx="9909810" cy="3195543"/>
          </a:xfrm>
          <a:prstGeom prst="rect"/>
        </p:spPr>
        <p:txBody>
          <a:bodyPr bIns="0" lIns="0" rIns="0" rtlCol="0" tIns="10160" vert="horz" wrap="square">
            <a:spAutoFit/>
          </a:bodyPr>
          <a:p>
            <a:pPr indent="-286385" marL="298450" marR="201930">
              <a:lnSpc>
                <a:spcPct val="100899"/>
              </a:lnSpc>
              <a:spcBef>
                <a:spcPts val="80"/>
              </a:spcBef>
              <a:buClr>
                <a:srgbClr val="FFFFFF"/>
              </a:buClr>
              <a:buFont typeface="Arial"/>
              <a:buChar char="•"/>
              <a:tabLst>
                <a:tab algn="l" pos="298450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intercept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keyboard.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methods:</a:t>
            </a:r>
            <a:endParaRPr sz="1800">
              <a:latin typeface="Calibri"/>
              <a:cs typeface="Calibri"/>
            </a:endParaRPr>
          </a:p>
          <a:p>
            <a:pPr indent="-286385" marL="298450" marR="5080">
              <a:lnSpc>
                <a:spcPct val="101000"/>
              </a:lnSpc>
              <a:spcBef>
                <a:spcPts val="969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facilitates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replaced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logs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keystroke.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driver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positioned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keyboard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indent="-286385" marL="298450" marR="78740">
              <a:lnSpc>
                <a:spcPct val="100800"/>
              </a:lnSpc>
              <a:spcBef>
                <a:spcPts val="975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Kernel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functions,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similarities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assist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intercepted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derive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necessary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keystrokes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authentication functions.</a:t>
            </a:r>
            <a:endParaRPr sz="1800">
              <a:latin typeface="Calibri"/>
              <a:cs typeface="Calibri"/>
            </a:endParaRPr>
          </a:p>
          <a:p>
            <a:pPr indent="-286385" marL="298450" marR="81915">
              <a:lnSpc>
                <a:spcPct val="100800"/>
              </a:lnSpc>
              <a:spcBef>
                <a:spcPts val="980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(DLL),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program,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intercepted.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1567180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RESULTS</a:t>
            </a:r>
          </a:p>
        </p:txBody>
      </p:sp>
      <p:sp>
        <p:nvSpPr>
          <p:cNvPr id="1048611" name="object 3"/>
          <p:cNvSpPr txBox="1">
            <a:spLocks noGrp="1"/>
          </p:cNvSpPr>
          <p:nvPr>
            <p:ph type="body" idx="1"/>
          </p:nvPr>
        </p:nvSpPr>
        <p:spPr>
          <a:xfrm>
            <a:off x="765175" y="1980882"/>
            <a:ext cx="9992995" cy="1621282"/>
          </a:xfrm>
          <a:prstGeom prst="rect"/>
        </p:spPr>
        <p:txBody>
          <a:bodyPr bIns="0" lIns="0" rIns="0" rtlCol="0" tIns="277114" vert="horz" wrap="square">
            <a:spAutoFit/>
          </a:bodyPr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 spc="-25"/>
              <a:t>RESULTS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SECURE</a:t>
            </a:r>
            <a:r>
              <a:rPr dirty="0" spc="-45"/>
              <a:t> </a:t>
            </a:r>
            <a:r>
              <a:rPr dirty="0" spc="-10"/>
              <a:t>KEYLOGGER</a:t>
            </a:r>
            <a:r>
              <a:rPr dirty="0" spc="5"/>
              <a:t> </a:t>
            </a:r>
            <a:r>
              <a:rPr dirty="0"/>
              <a:t>PROJECT</a:t>
            </a:r>
            <a:r>
              <a:rPr dirty="0" spc="30"/>
              <a:t> </a:t>
            </a:r>
            <a:r>
              <a:rPr dirty="0" spc="-25"/>
              <a:t>DEMONSTRATE</a:t>
            </a:r>
            <a:r>
              <a:rPr dirty="0" spc="-45"/>
              <a:t> </a:t>
            </a:r>
            <a:r>
              <a:rPr dirty="0"/>
              <a:t>ITS</a:t>
            </a:r>
            <a:r>
              <a:rPr dirty="0" spc="-60"/>
              <a:t> </a:t>
            </a:r>
            <a:r>
              <a:rPr dirty="0"/>
              <a:t>EFFECTIVENESS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-30"/>
              <a:t> </a:t>
            </a:r>
            <a:r>
              <a:rPr dirty="0" spc="-10"/>
              <a:t>ENHANCING, </a:t>
            </a:r>
            <a:r>
              <a:rPr dirty="0"/>
              <a:t>SECURING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75"/>
              <a:t> </a:t>
            </a:r>
            <a:r>
              <a:rPr dirty="0" spc="-10"/>
              <a:t>IMPROVING</a:t>
            </a:r>
            <a:r>
              <a:rPr dirty="0" spc="-80"/>
              <a:t> </a:t>
            </a:r>
            <a:r>
              <a:rPr dirty="0"/>
              <a:t>PRODUCTIVITY</a:t>
            </a:r>
            <a:r>
              <a:rPr dirty="0" spc="34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10"/>
              <a:t>PROVIDING</a:t>
            </a:r>
            <a:r>
              <a:rPr dirty="0" spc="-20"/>
              <a:t> </a:t>
            </a:r>
            <a:r>
              <a:rPr dirty="0" spc="-25"/>
              <a:t>DETAILED</a:t>
            </a:r>
            <a:r>
              <a:rPr dirty="0" spc="-60"/>
              <a:t> </a:t>
            </a:r>
            <a:r>
              <a:rPr dirty="0"/>
              <a:t>INSIGHTS</a:t>
            </a:r>
            <a:r>
              <a:rPr dirty="0" spc="-10"/>
              <a:t> </a:t>
            </a:r>
            <a:r>
              <a:rPr dirty="0"/>
              <a:t>INTO</a:t>
            </a:r>
            <a:r>
              <a:rPr dirty="0" spc="-5"/>
              <a:t> </a:t>
            </a:r>
            <a:r>
              <a:rPr dirty="0"/>
              <a:t>USER</a:t>
            </a:r>
            <a:r>
              <a:rPr dirty="0" spc="-80"/>
              <a:t> </a:t>
            </a:r>
            <a:r>
              <a:rPr dirty="0" spc="-10"/>
              <a:t>BEHAVIOUR.BY </a:t>
            </a:r>
            <a:r>
              <a:rPr dirty="0"/>
              <a:t>PRIORITISING</a:t>
            </a:r>
            <a:r>
              <a:rPr dirty="0" spc="-20"/>
              <a:t> </a:t>
            </a:r>
            <a:r>
              <a:rPr dirty="0"/>
              <a:t>ETHICAL</a:t>
            </a:r>
            <a:r>
              <a:rPr dirty="0" spc="-15"/>
              <a:t> </a:t>
            </a:r>
            <a:r>
              <a:rPr dirty="0"/>
              <a:t>USAGE,</a:t>
            </a:r>
            <a:r>
              <a:rPr dirty="0" spc="-5"/>
              <a:t> </a:t>
            </a:r>
            <a:r>
              <a:rPr dirty="0" spc="-20"/>
              <a:t>TRANSPARENCY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ROBUST</a:t>
            </a:r>
            <a:r>
              <a:rPr dirty="0" spc="-50"/>
              <a:t> </a:t>
            </a:r>
            <a:r>
              <a:rPr dirty="0" spc="-10"/>
              <a:t>SECURITY</a:t>
            </a:r>
            <a:r>
              <a:rPr dirty="0" spc="-55"/>
              <a:t> </a:t>
            </a:r>
            <a:r>
              <a:rPr dirty="0"/>
              <a:t>MEASURES.</a:t>
            </a:r>
            <a:r>
              <a:rPr dirty="0" spc="-80"/>
              <a:t> </a:t>
            </a:r>
            <a:r>
              <a:rPr dirty="0"/>
              <a:t>SECURE</a:t>
            </a:r>
            <a:r>
              <a:rPr dirty="0" spc="-55"/>
              <a:t> </a:t>
            </a:r>
            <a:r>
              <a:rPr dirty="0" spc="-10"/>
              <a:t>KEYLOGGERS </a:t>
            </a:r>
            <a:r>
              <a:rPr dirty="0"/>
              <a:t>DELIVERS</a:t>
            </a:r>
            <a:r>
              <a:rPr dirty="0" spc="-9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SIGNIFICANT</a:t>
            </a:r>
            <a:r>
              <a:rPr dirty="0" spc="5"/>
              <a:t> </a:t>
            </a:r>
            <a:r>
              <a:rPr dirty="0"/>
              <a:t>VALUE</a:t>
            </a:r>
            <a:r>
              <a:rPr dirty="0" spc="330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ITS</a:t>
            </a:r>
            <a:r>
              <a:rPr dirty="0" spc="-20"/>
              <a:t> </a:t>
            </a:r>
            <a:r>
              <a:rPr dirty="0"/>
              <a:t>DIVERSE</a:t>
            </a:r>
            <a:r>
              <a:rPr dirty="0" spc="-60"/>
              <a:t> </a:t>
            </a:r>
            <a:r>
              <a:rPr dirty="0"/>
              <a:t>USER</a:t>
            </a:r>
            <a:r>
              <a:rPr dirty="0" spc="-85"/>
              <a:t> </a:t>
            </a:r>
            <a:r>
              <a:rPr dirty="0"/>
              <a:t>BASE,</a:t>
            </a:r>
            <a:r>
              <a:rPr dirty="0" spc="320"/>
              <a:t> </a:t>
            </a:r>
            <a:r>
              <a:rPr dirty="0"/>
              <a:t>MAKING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POWERFUL</a:t>
            </a:r>
            <a:r>
              <a:rPr dirty="0" spc="-20"/>
              <a:t> </a:t>
            </a:r>
            <a:r>
              <a:rPr dirty="0"/>
              <a:t>TOOL</a:t>
            </a:r>
            <a:r>
              <a:rPr dirty="0" spc="-85"/>
              <a:t> </a:t>
            </a:r>
            <a:r>
              <a:rPr dirty="0" spc="-25"/>
              <a:t>FOR </a:t>
            </a:r>
            <a:r>
              <a:rPr dirty="0" spc="-10"/>
              <a:t>RESPONSIBLE</a:t>
            </a:r>
            <a:r>
              <a:rPr dirty="0" spc="-40"/>
              <a:t> </a:t>
            </a:r>
            <a:r>
              <a:rPr dirty="0"/>
              <a:t>KEYSTROKE</a:t>
            </a:r>
            <a:r>
              <a:rPr dirty="0" spc="-35"/>
              <a:t> </a:t>
            </a:r>
            <a:r>
              <a:rPr dirty="0" spc="-10"/>
              <a:t>LOGGING.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1746250" y="1110868"/>
            <a:ext cx="2691130" cy="10801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140"/>
              <a:t> </a:t>
            </a:r>
            <a:r>
              <a:rPr dirty="0" spc="-10"/>
              <a:t>TITLE</a:t>
            </a:r>
          </a:p>
        </p:txBody>
      </p:sp>
      <p:sp>
        <p:nvSpPr>
          <p:cNvPr id="1048589" name="object 3"/>
          <p:cNvSpPr txBox="1"/>
          <p:nvPr/>
        </p:nvSpPr>
        <p:spPr>
          <a:xfrm>
            <a:off x="3630929" y="3069272"/>
            <a:ext cx="3363595" cy="1084580"/>
          </a:xfrm>
          <a:prstGeom prst="rect"/>
        </p:spPr>
        <p:txBody>
          <a:bodyPr bIns="0" lIns="0" rIns="0" rtlCol="0" tIns="148590" vert="horz" wrap="square">
            <a:spAutoFit/>
          </a:bodyPr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LOGGER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113790">
              <a:lnSpc>
                <a:spcPct val="100000"/>
              </a:lnSpc>
              <a:spcBef>
                <a:spcPts val="107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SILENT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OBSERVER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591" name="object 3"/>
          <p:cNvSpPr txBox="1"/>
          <p:nvPr/>
        </p:nvSpPr>
        <p:spPr>
          <a:xfrm>
            <a:off x="765175" y="1859216"/>
            <a:ext cx="4638675" cy="3441065"/>
          </a:xfrm>
          <a:prstGeom prst="rect"/>
        </p:spPr>
        <p:txBody>
          <a:bodyPr bIns="0" lIns="0" rIns="0" rtlCol="0" tIns="147955" vert="horz" wrap="square">
            <a:spAutoFit/>
          </a:bodyPr>
          <a:p>
            <a:pPr indent="-285750" marL="29845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USERS?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VALUE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SOLUTION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indent="-285750" marL="298450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4122420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150"/>
              <a:t> </a:t>
            </a:r>
            <a:r>
              <a:rPr dirty="0" spc="-45"/>
              <a:t>STATEMENT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765175" y="2714307"/>
            <a:ext cx="9712325" cy="2674065"/>
          </a:xfrm>
          <a:prstGeom prst="rect"/>
        </p:spPr>
        <p:txBody>
          <a:bodyPr bIns="0" lIns="0" rIns="0" rtlCol="0" tIns="10160" vert="horz" wrap="square">
            <a:spAutoFit/>
          </a:bodyPr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devices,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exercise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even more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caution.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latest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updates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antivirus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protection.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previous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tampered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device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800">
              <a:latin typeface="Calibri"/>
              <a:cs typeface="Calibri"/>
            </a:endParaRPr>
          </a:p>
          <a:p>
            <a:pPr marL="12700" marR="90170">
              <a:lnSpc>
                <a:spcPct val="10080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Avoid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entering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passwords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computer.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sensitive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computer,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 limit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damage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consider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changing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password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private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Or,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credit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purchases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frequently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stolen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activity.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/>
          <p:nvPr/>
        </p:nvSpPr>
        <p:spPr>
          <a:xfrm>
            <a:off x="765175" y="2777807"/>
            <a:ext cx="9601200" cy="2276729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86385" marL="298450" marR="5080">
              <a:lnSpc>
                <a:spcPct val="100800"/>
              </a:lnSpc>
              <a:spcBef>
                <a:spcPts val="85"/>
              </a:spcBef>
              <a:buClr>
                <a:srgbClr val="FFFFFF"/>
              </a:buClr>
              <a:buFont typeface="Arial"/>
              <a:buChar char="•"/>
              <a:tabLst>
                <a:tab algn="l" pos="298450"/>
              </a:tabLst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governments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remotely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install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hidden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malware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through strategies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drive-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fake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capture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keystrokes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audio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device’s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microphone.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prevent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remote</a:t>
            </a:r>
            <a:r>
              <a:rPr dirty="0" sz="18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use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similar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preventing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keylogging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  <a:p>
            <a:pPr indent="-286385" marL="298450" marR="25400">
              <a:lnSpc>
                <a:spcPct val="99700"/>
              </a:lnSpc>
              <a:spcBef>
                <a:spcPts val="1000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their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undetectable.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unaware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someone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spying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every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keystroke,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they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continue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devices.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However,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warning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signs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watch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 installed.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765175" y="1557655"/>
            <a:ext cx="3724910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dirty="0" spc="-145"/>
              <a:t> </a:t>
            </a:r>
            <a:r>
              <a:rPr dirty="0" spc="-10"/>
              <a:t>OVERVIEW</a:t>
            </a:r>
          </a:p>
        </p:txBody>
      </p:sp>
      <p:sp>
        <p:nvSpPr>
          <p:cNvPr id="1048599" name="object 3"/>
          <p:cNvSpPr txBox="1"/>
          <p:nvPr/>
        </p:nvSpPr>
        <p:spPr>
          <a:xfrm>
            <a:off x="765175" y="2852356"/>
            <a:ext cx="9864090" cy="1086551"/>
          </a:xfrm>
          <a:prstGeom prst="rect"/>
        </p:spPr>
        <p:txBody>
          <a:bodyPr bIns="0" lIns="0" rIns="0" rtlCol="0" tIns="10160" vert="horz" wrap="square">
            <a:spAutoFit/>
          </a:bodyPr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dirty="0" sz="1800" spc="2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KEYSTROKE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LOGGING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VARIOUS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STROKES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OPERATING SYSTEMS.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LEGITIMATE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PURPOSES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,SUCH AS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PARENTAL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CONTROL,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EMPLOYEE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dirty="0" sz="1800" spc="3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CYBERSECURITY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THREAT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40"/>
              <a:t> </a:t>
            </a:r>
            <a:r>
              <a:rPr dirty="0"/>
              <a:t>ARE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END</a:t>
            </a:r>
            <a:r>
              <a:rPr dirty="0" spc="-15"/>
              <a:t> </a:t>
            </a:r>
            <a:r>
              <a:rPr dirty="0" spc="-10"/>
              <a:t>USERS?</a:t>
            </a:r>
          </a:p>
        </p:txBody>
      </p:sp>
      <p:sp>
        <p:nvSpPr>
          <p:cNvPr id="1048601" name="object 3"/>
          <p:cNvSpPr txBox="1"/>
          <p:nvPr/>
        </p:nvSpPr>
        <p:spPr>
          <a:xfrm>
            <a:off x="533400" y="1984438"/>
            <a:ext cx="9599295" cy="2436494"/>
          </a:xfrm>
          <a:prstGeom prst="rect"/>
        </p:spPr>
        <p:txBody>
          <a:bodyPr bIns="0" lIns="0" rIns="0" rtlCol="0" tIns="148590" vert="horz" wrap="square">
            <a:spAutoFit/>
          </a:bodyPr>
          <a:p>
            <a:pPr indent="-285115" marL="297815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algn="l" pos="297815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Parents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child’s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screen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indent="-285750" marL="298450" marR="422275">
              <a:lnSpc>
                <a:spcPts val="2100"/>
              </a:lnSpc>
              <a:spcBef>
                <a:spcPts val="1190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Companies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track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productivity.</a:t>
            </a:r>
            <a:endParaRPr sz="1800">
              <a:latin typeface="Calibri"/>
              <a:cs typeface="Calibri"/>
            </a:endParaRPr>
          </a:p>
          <a:p>
            <a:pPr indent="-285115" marL="29781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algn="l" pos="297815"/>
              </a:tabLst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departments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troubleshoot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issues on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device.</a:t>
            </a:r>
            <a:endParaRPr sz="1800">
              <a:latin typeface="Calibri"/>
              <a:cs typeface="Calibri"/>
            </a:endParaRPr>
          </a:p>
          <a:p>
            <a:pPr indent="-285750" marL="298450" marR="51435">
              <a:lnSpc>
                <a:spcPts val="2100"/>
              </a:lnSpc>
              <a:spcBef>
                <a:spcPts val="1115"/>
              </a:spcBef>
              <a:buFont typeface="Arial"/>
              <a:buChar char="•"/>
              <a:tabLst>
                <a:tab algn="l" pos="298450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legal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commonly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monitor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cybercrimes.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765175" y="1919541"/>
            <a:ext cx="9884410" cy="2541067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7810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compromise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criminal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sends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dirty="0" sz="18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appears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come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vendor.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 message might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invoice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mailing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address.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don’t recognize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fraud,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wrong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recipients.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accounts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attacks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because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imitate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vendors.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10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That’s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targets.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keylogger,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can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victim 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guide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sophisticated</a:t>
            </a:r>
            <a:r>
              <a:rPr dirty="0" sz="180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attack.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strategies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gain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victim’s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trust.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765175" y="1023619"/>
            <a:ext cx="8568690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YOUR</a:t>
            </a:r>
            <a:r>
              <a:rPr dirty="0" spc="-125"/>
              <a:t> </a:t>
            </a:r>
            <a:r>
              <a:rPr dirty="0"/>
              <a:t>SOLUTION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/>
              <a:t>ITS</a:t>
            </a:r>
            <a:r>
              <a:rPr dirty="0" spc="-130"/>
              <a:t> </a:t>
            </a:r>
            <a:r>
              <a:rPr dirty="0" spc="-20"/>
              <a:t>VALUE</a:t>
            </a:r>
            <a:r>
              <a:rPr dirty="0" spc="-114"/>
              <a:t> </a:t>
            </a:r>
            <a:r>
              <a:rPr dirty="0" spc="-10"/>
              <a:t>PROPOSITION</a:t>
            </a:r>
          </a:p>
        </p:txBody>
      </p:sp>
      <p:sp>
        <p:nvSpPr>
          <p:cNvPr id="1048604" name="object 3"/>
          <p:cNvSpPr txBox="1"/>
          <p:nvPr/>
        </p:nvSpPr>
        <p:spPr>
          <a:xfrm>
            <a:off x="765175" y="2159317"/>
            <a:ext cx="9904095" cy="3500247"/>
          </a:xfrm>
          <a:prstGeom prst="rect"/>
        </p:spPr>
        <p:txBody>
          <a:bodyPr bIns="0" lIns="0" rIns="0" rtlCol="0" tIns="64135" vert="horz" wrap="square">
            <a:spAutoFit/>
          </a:bodyPr>
          <a:p>
            <a:pPr algn="just" marL="12700" marR="26670">
              <a:lnSpc>
                <a:spcPts val="1650"/>
              </a:lnSpc>
              <a:spcBef>
                <a:spcPts val="505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are spread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ways,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have the same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purpose.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entered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report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recipient.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Let’s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take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examples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dirty="0" sz="17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7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keyloggers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spread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installed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devices:</a:t>
            </a:r>
            <a:endParaRPr sz="17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605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scripts:</a:t>
            </a:r>
            <a:endParaRPr sz="1700">
              <a:latin typeface="Calibri"/>
              <a:cs typeface="Calibri"/>
            </a:endParaRPr>
          </a:p>
          <a:p>
            <a:pPr algn="just" marL="12700" marR="5080">
              <a:lnSpc>
                <a:spcPts val="1650"/>
              </a:lnSpc>
              <a:spcBef>
                <a:spcPts val="97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insert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page.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dirty="0" sz="17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website,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Phishing:</a:t>
            </a:r>
            <a:endParaRPr sz="1700">
              <a:latin typeface="Calibri"/>
              <a:cs typeface="Calibri"/>
            </a:endParaRPr>
          </a:p>
          <a:p>
            <a:pPr indent="48895" marL="12700" marR="93345">
              <a:lnSpc>
                <a:spcPts val="1650"/>
              </a:lnSpc>
              <a:spcBef>
                <a:spcPts val="97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Hackers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use phishing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emails,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are fraudulent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look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legitimate.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click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malicious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attachment,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keylogger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downloads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device.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engineering:</a:t>
            </a:r>
            <a:endParaRPr sz="1700">
              <a:latin typeface="Calibri"/>
              <a:cs typeface="Calibri"/>
            </a:endParaRPr>
          </a:p>
          <a:p>
            <a:pPr indent="48895" marL="12700" marR="262890">
              <a:lnSpc>
                <a:spcPct val="79100"/>
              </a:lnSpc>
              <a:spcBef>
                <a:spcPts val="1015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Phishing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17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engineering,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1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trick</a:t>
            </a:r>
            <a:r>
              <a:rPr dirty="0" sz="17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victims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divulging</a:t>
            </a:r>
            <a:r>
              <a:rPr dirty="0" sz="17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confidential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information.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Cybercriminals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might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pretend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trusted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convince</a:t>
            </a:r>
            <a:r>
              <a:rPr dirty="0" sz="17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recipient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open</a:t>
            </a:r>
            <a:r>
              <a:rPr dirty="0" sz="17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attachment</a:t>
            </a:r>
            <a:r>
              <a:rPr dirty="0" sz="1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17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malware.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M2010J19SI</dc:creator>
  <cp:lastModifiedBy>asus</cp:lastModifiedBy>
  <dcterms:created xsi:type="dcterms:W3CDTF">2024-06-13T03:18:44Z</dcterms:created>
  <dcterms:modified xsi:type="dcterms:W3CDTF">2024-06-20T10:08:40Z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2024-06-09T00:00:00Z</vt:filetime>
  </property>
  <property fmtid="{D5CDD505-2E9C-101B-9397-08002B2CF9AE}" pid="3" name="LastSaved">
    <vt:filetime>2024-06-13T00:00:00Z</vt:filetime>
  </property>
  <property fmtid="{D5CDD505-2E9C-101B-9397-08002B2CF9AE}" pid="4" name="ICV">
    <vt:lpwstr>11540796e23c4d5d8faa063148f447ac</vt:lpwstr>
  </property>
</Properties>
</file>