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7"/>
  </p:notesMasterIdLst>
  <p:handoutMasterIdLst>
    <p:handoutMasterId r:id="rId28"/>
  </p:handoutMasterIdLst>
  <p:sldIdLst>
    <p:sldId id="278" r:id="rId5"/>
    <p:sldId id="282" r:id="rId6"/>
    <p:sldId id="283" r:id="rId7"/>
    <p:sldId id="284" r:id="rId8"/>
    <p:sldId id="293" r:id="rId9"/>
    <p:sldId id="294" r:id="rId10"/>
    <p:sldId id="285" r:id="rId11"/>
    <p:sldId id="295" r:id="rId12"/>
    <p:sldId id="296" r:id="rId13"/>
    <p:sldId id="298" r:id="rId14"/>
    <p:sldId id="308" r:id="rId15"/>
    <p:sldId id="299" r:id="rId16"/>
    <p:sldId id="301" r:id="rId17"/>
    <p:sldId id="302" r:id="rId18"/>
    <p:sldId id="303" r:id="rId19"/>
    <p:sldId id="304" r:id="rId20"/>
    <p:sldId id="305" r:id="rId21"/>
    <p:sldId id="307" r:id="rId22"/>
    <p:sldId id="286" r:id="rId23"/>
    <p:sldId id="287" r:id="rId24"/>
    <p:sldId id="288"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5388" autoAdjust="0"/>
  </p:normalViewPr>
  <p:slideViewPr>
    <p:cSldViewPr snapToGrid="0">
      <p:cViewPr varScale="1">
        <p:scale>
          <a:sx n="64" d="100"/>
          <a:sy n="64" d="100"/>
        </p:scale>
        <p:origin x="966" y="7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36D87-10DA-41F1-9441-F3C2A1534A7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BBF19D7-DEC7-4893-8823-FD6B5BAACE0D}">
      <dgm:prSet/>
      <dgm:spPr/>
      <dgm:t>
        <a:bodyPr/>
        <a:lstStyle/>
        <a:p>
          <a:r>
            <a:rPr lang="en-US" b="1" dirty="0">
              <a:solidFill>
                <a:srgbClr val="92D050"/>
              </a:solidFill>
            </a:rPr>
            <a:t>Introduction</a:t>
          </a:r>
        </a:p>
      </dgm:t>
    </dgm:pt>
    <dgm:pt modelId="{08E6C4B9-9A38-48AD-B431-718BD0756063}" type="parTrans" cxnId="{9DCD322B-1E45-4941-9E3A-72663EF3ABA8}">
      <dgm:prSet/>
      <dgm:spPr/>
      <dgm:t>
        <a:bodyPr/>
        <a:lstStyle/>
        <a:p>
          <a:endParaRPr lang="en-US"/>
        </a:p>
      </dgm:t>
    </dgm:pt>
    <dgm:pt modelId="{A7A896A5-E1B4-44D9-A10F-D58E134B1AAE}" type="sibTrans" cxnId="{9DCD322B-1E45-4941-9E3A-72663EF3ABA8}">
      <dgm:prSet/>
      <dgm:spPr/>
      <dgm:t>
        <a:bodyPr/>
        <a:lstStyle/>
        <a:p>
          <a:endParaRPr lang="en-US"/>
        </a:p>
      </dgm:t>
    </dgm:pt>
    <dgm:pt modelId="{B2668FF3-12DB-45BD-945C-1DDC2D39A63D}">
      <dgm:prSet/>
      <dgm:spPr/>
      <dgm:t>
        <a:bodyPr/>
        <a:lstStyle/>
        <a:p>
          <a:r>
            <a:rPr lang="en-US" b="1" dirty="0">
              <a:solidFill>
                <a:srgbClr val="92D050"/>
              </a:solidFill>
            </a:rPr>
            <a:t>Data Cleaning and Preprocessing</a:t>
          </a:r>
        </a:p>
      </dgm:t>
    </dgm:pt>
    <dgm:pt modelId="{9FAF12C1-3A54-4F63-A2FD-90C4E45CF79F}" type="parTrans" cxnId="{881C3FB4-8FD9-45B6-9632-F50512AB0644}">
      <dgm:prSet/>
      <dgm:spPr/>
      <dgm:t>
        <a:bodyPr/>
        <a:lstStyle/>
        <a:p>
          <a:endParaRPr lang="en-US"/>
        </a:p>
      </dgm:t>
    </dgm:pt>
    <dgm:pt modelId="{7FAB5A38-48C9-4E0F-933C-8BCA868DDB4E}" type="sibTrans" cxnId="{881C3FB4-8FD9-45B6-9632-F50512AB0644}">
      <dgm:prSet/>
      <dgm:spPr/>
      <dgm:t>
        <a:bodyPr/>
        <a:lstStyle/>
        <a:p>
          <a:endParaRPr lang="en-US"/>
        </a:p>
      </dgm:t>
    </dgm:pt>
    <dgm:pt modelId="{1118D0BA-F006-457E-B528-BBAD2F2B3961}">
      <dgm:prSet/>
      <dgm:spPr/>
      <dgm:t>
        <a:bodyPr/>
        <a:lstStyle/>
        <a:p>
          <a:r>
            <a:rPr lang="en-US" b="1" dirty="0">
              <a:solidFill>
                <a:srgbClr val="92D050"/>
              </a:solidFill>
            </a:rPr>
            <a:t>Engaging the audience</a:t>
          </a:r>
        </a:p>
      </dgm:t>
    </dgm:pt>
    <dgm:pt modelId="{8CB793E0-E536-4E67-B9D1-79D10B6409F2}" type="parTrans" cxnId="{5D1C4A17-F7CF-4A96-8053-C5B95EDEFEAD}">
      <dgm:prSet/>
      <dgm:spPr/>
      <dgm:t>
        <a:bodyPr/>
        <a:lstStyle/>
        <a:p>
          <a:endParaRPr lang="en-US"/>
        </a:p>
      </dgm:t>
    </dgm:pt>
    <dgm:pt modelId="{E4863848-00FD-41DF-8618-3E1BEB72DD4F}" type="sibTrans" cxnId="{5D1C4A17-F7CF-4A96-8053-C5B95EDEFEAD}">
      <dgm:prSet/>
      <dgm:spPr/>
      <dgm:t>
        <a:bodyPr/>
        <a:lstStyle/>
        <a:p>
          <a:endParaRPr lang="en-US"/>
        </a:p>
      </dgm:t>
    </dgm:pt>
    <dgm:pt modelId="{744B50ED-DB09-4BF7-8D36-84BDF238F612}">
      <dgm:prSet/>
      <dgm:spPr/>
      <dgm:t>
        <a:bodyPr/>
        <a:lstStyle/>
        <a:p>
          <a:r>
            <a:rPr lang="en-US" b="1" dirty="0">
              <a:solidFill>
                <a:srgbClr val="92D050"/>
              </a:solidFill>
            </a:rPr>
            <a:t>Key Insights from the Analysis</a:t>
          </a:r>
        </a:p>
      </dgm:t>
    </dgm:pt>
    <dgm:pt modelId="{2CC725B0-6F7C-47C9-B487-FA76C3727981}" type="parTrans" cxnId="{577D31A1-024A-4FB5-8DD9-3B1CCE1C214E}">
      <dgm:prSet/>
      <dgm:spPr/>
      <dgm:t>
        <a:bodyPr/>
        <a:lstStyle/>
        <a:p>
          <a:endParaRPr lang="en-US"/>
        </a:p>
      </dgm:t>
    </dgm:pt>
    <dgm:pt modelId="{14C65C1D-9424-4926-B0FB-4BE5C84972C7}" type="sibTrans" cxnId="{577D31A1-024A-4FB5-8DD9-3B1CCE1C214E}">
      <dgm:prSet/>
      <dgm:spPr/>
      <dgm:t>
        <a:bodyPr/>
        <a:lstStyle/>
        <a:p>
          <a:endParaRPr lang="en-US"/>
        </a:p>
      </dgm:t>
    </dgm:pt>
    <dgm:pt modelId="{5ABBA67E-0543-4395-86C1-59A4CEF9AF19}">
      <dgm:prSet/>
      <dgm:spPr/>
      <dgm:t>
        <a:bodyPr/>
        <a:lstStyle/>
        <a:p>
          <a:r>
            <a:rPr lang="en-US" b="1" dirty="0">
              <a:solidFill>
                <a:srgbClr val="92D050"/>
              </a:solidFill>
            </a:rPr>
            <a:t>Visualizations</a:t>
          </a:r>
        </a:p>
      </dgm:t>
    </dgm:pt>
    <dgm:pt modelId="{3C130F60-882C-4C2A-8537-54E05A37582B}" type="parTrans" cxnId="{272BB5DB-56C7-4FFA-9702-B2C0F38CE59D}">
      <dgm:prSet/>
      <dgm:spPr/>
      <dgm:t>
        <a:bodyPr/>
        <a:lstStyle/>
        <a:p>
          <a:endParaRPr lang="en-US"/>
        </a:p>
      </dgm:t>
    </dgm:pt>
    <dgm:pt modelId="{C77812ED-4CBA-4FB4-A3AE-7CE2FA55FB35}" type="sibTrans" cxnId="{272BB5DB-56C7-4FFA-9702-B2C0F38CE59D}">
      <dgm:prSet/>
      <dgm:spPr/>
      <dgm:t>
        <a:bodyPr/>
        <a:lstStyle/>
        <a:p>
          <a:endParaRPr lang="en-US"/>
        </a:p>
      </dgm:t>
    </dgm:pt>
    <dgm:pt modelId="{3F728A4F-27B1-4620-B37C-939620910553}">
      <dgm:prSet/>
      <dgm:spPr/>
      <dgm:t>
        <a:bodyPr/>
        <a:lstStyle/>
        <a:p>
          <a:r>
            <a:rPr lang="en-US" b="1" dirty="0">
              <a:solidFill>
                <a:srgbClr val="92D050"/>
              </a:solidFill>
            </a:rPr>
            <a:t>Conclusion</a:t>
          </a:r>
        </a:p>
      </dgm:t>
    </dgm:pt>
    <dgm:pt modelId="{1D59A8DF-EDBA-4375-B194-B0BDE322F930}" type="parTrans" cxnId="{1B04A9A2-0CB4-4868-97AE-0F3CC5E4A8EF}">
      <dgm:prSet/>
      <dgm:spPr/>
      <dgm:t>
        <a:bodyPr/>
        <a:lstStyle/>
        <a:p>
          <a:endParaRPr lang="en-US"/>
        </a:p>
      </dgm:t>
    </dgm:pt>
    <dgm:pt modelId="{4E784904-586F-4F6D-B1E3-142481A9B906}" type="sibTrans" cxnId="{1B04A9A2-0CB4-4868-97AE-0F3CC5E4A8EF}">
      <dgm:prSet/>
      <dgm:spPr/>
      <dgm:t>
        <a:bodyPr/>
        <a:lstStyle/>
        <a:p>
          <a:endParaRPr lang="en-US"/>
        </a:p>
      </dgm:t>
    </dgm:pt>
    <dgm:pt modelId="{CF6A4F3D-D84D-4912-AAFF-25E39E0AF4F4}" type="pres">
      <dgm:prSet presAssocID="{B6C36D87-10DA-41F1-9441-F3C2A1534A75}" presName="vert0" presStyleCnt="0">
        <dgm:presLayoutVars>
          <dgm:dir/>
          <dgm:animOne val="branch"/>
          <dgm:animLvl val="lvl"/>
        </dgm:presLayoutVars>
      </dgm:prSet>
      <dgm:spPr/>
    </dgm:pt>
    <dgm:pt modelId="{FD99340D-4A69-499D-944A-FF9A65DA0D93}" type="pres">
      <dgm:prSet presAssocID="{1BBF19D7-DEC7-4893-8823-FD6B5BAACE0D}" presName="thickLine" presStyleLbl="alignNode1" presStyleIdx="0" presStyleCnt="6"/>
      <dgm:spPr/>
    </dgm:pt>
    <dgm:pt modelId="{1CE675A0-5A11-474D-BBBC-5819C74F003B}" type="pres">
      <dgm:prSet presAssocID="{1BBF19D7-DEC7-4893-8823-FD6B5BAACE0D}" presName="horz1" presStyleCnt="0"/>
      <dgm:spPr/>
    </dgm:pt>
    <dgm:pt modelId="{EF2D4A22-579B-4459-BA8C-DA31DD5C4161}" type="pres">
      <dgm:prSet presAssocID="{1BBF19D7-DEC7-4893-8823-FD6B5BAACE0D}" presName="tx1" presStyleLbl="revTx" presStyleIdx="0" presStyleCnt="6"/>
      <dgm:spPr/>
    </dgm:pt>
    <dgm:pt modelId="{C8EC5FEA-A2A1-42ED-B485-A8D63C8117EF}" type="pres">
      <dgm:prSet presAssocID="{1BBF19D7-DEC7-4893-8823-FD6B5BAACE0D}" presName="vert1" presStyleCnt="0"/>
      <dgm:spPr/>
    </dgm:pt>
    <dgm:pt modelId="{D17E379B-0083-4D23-A0A2-1B9DEFD6364D}" type="pres">
      <dgm:prSet presAssocID="{B2668FF3-12DB-45BD-945C-1DDC2D39A63D}" presName="thickLine" presStyleLbl="alignNode1" presStyleIdx="1" presStyleCnt="6"/>
      <dgm:spPr/>
    </dgm:pt>
    <dgm:pt modelId="{D9067577-12AF-4A65-A2E7-CBFEC929791C}" type="pres">
      <dgm:prSet presAssocID="{B2668FF3-12DB-45BD-945C-1DDC2D39A63D}" presName="horz1" presStyleCnt="0"/>
      <dgm:spPr/>
    </dgm:pt>
    <dgm:pt modelId="{BC3ED326-EA6F-4B71-93EE-FEFF7316B389}" type="pres">
      <dgm:prSet presAssocID="{B2668FF3-12DB-45BD-945C-1DDC2D39A63D}" presName="tx1" presStyleLbl="revTx" presStyleIdx="1" presStyleCnt="6"/>
      <dgm:spPr/>
    </dgm:pt>
    <dgm:pt modelId="{DDF6205D-2262-4A7C-A6AE-40686509B07F}" type="pres">
      <dgm:prSet presAssocID="{B2668FF3-12DB-45BD-945C-1DDC2D39A63D}" presName="vert1" presStyleCnt="0"/>
      <dgm:spPr/>
    </dgm:pt>
    <dgm:pt modelId="{96D4927A-D44D-49CF-B577-88B6909C138B}" type="pres">
      <dgm:prSet presAssocID="{1118D0BA-F006-457E-B528-BBAD2F2B3961}" presName="thickLine" presStyleLbl="alignNode1" presStyleIdx="2" presStyleCnt="6"/>
      <dgm:spPr/>
    </dgm:pt>
    <dgm:pt modelId="{AB069A2F-B6CA-4617-BA91-104654DB2EDC}" type="pres">
      <dgm:prSet presAssocID="{1118D0BA-F006-457E-B528-BBAD2F2B3961}" presName="horz1" presStyleCnt="0"/>
      <dgm:spPr/>
    </dgm:pt>
    <dgm:pt modelId="{C603C132-80A9-4B5A-813D-57906D4F3FC3}" type="pres">
      <dgm:prSet presAssocID="{1118D0BA-F006-457E-B528-BBAD2F2B3961}" presName="tx1" presStyleLbl="revTx" presStyleIdx="2" presStyleCnt="6"/>
      <dgm:spPr/>
    </dgm:pt>
    <dgm:pt modelId="{BAB581BF-7ACE-47FD-84E2-F0227B6BAE4C}" type="pres">
      <dgm:prSet presAssocID="{1118D0BA-F006-457E-B528-BBAD2F2B3961}" presName="vert1" presStyleCnt="0"/>
      <dgm:spPr/>
    </dgm:pt>
    <dgm:pt modelId="{3AC8E9F6-EA58-4637-9A8B-0AF8220114ED}" type="pres">
      <dgm:prSet presAssocID="{744B50ED-DB09-4BF7-8D36-84BDF238F612}" presName="thickLine" presStyleLbl="alignNode1" presStyleIdx="3" presStyleCnt="6"/>
      <dgm:spPr/>
    </dgm:pt>
    <dgm:pt modelId="{AC704628-6AF1-49CC-91A2-1513B2A15C08}" type="pres">
      <dgm:prSet presAssocID="{744B50ED-DB09-4BF7-8D36-84BDF238F612}" presName="horz1" presStyleCnt="0"/>
      <dgm:spPr/>
    </dgm:pt>
    <dgm:pt modelId="{CBAA8B27-0015-4BA2-96F8-B129FAA18E69}" type="pres">
      <dgm:prSet presAssocID="{744B50ED-DB09-4BF7-8D36-84BDF238F612}" presName="tx1" presStyleLbl="revTx" presStyleIdx="3" presStyleCnt="6"/>
      <dgm:spPr/>
    </dgm:pt>
    <dgm:pt modelId="{51B337B0-7EB8-4C32-9FDD-48FAC977C446}" type="pres">
      <dgm:prSet presAssocID="{744B50ED-DB09-4BF7-8D36-84BDF238F612}" presName="vert1" presStyleCnt="0"/>
      <dgm:spPr/>
    </dgm:pt>
    <dgm:pt modelId="{76A15AD6-4FE4-43B8-94AB-B92B2FB9897C}" type="pres">
      <dgm:prSet presAssocID="{5ABBA67E-0543-4395-86C1-59A4CEF9AF19}" presName="thickLine" presStyleLbl="alignNode1" presStyleIdx="4" presStyleCnt="6"/>
      <dgm:spPr/>
    </dgm:pt>
    <dgm:pt modelId="{31C5F830-D7D6-4E35-B0F4-592FC618447C}" type="pres">
      <dgm:prSet presAssocID="{5ABBA67E-0543-4395-86C1-59A4CEF9AF19}" presName="horz1" presStyleCnt="0"/>
      <dgm:spPr/>
    </dgm:pt>
    <dgm:pt modelId="{15E4AD55-71A6-42EA-A788-6650F22617F2}" type="pres">
      <dgm:prSet presAssocID="{5ABBA67E-0543-4395-86C1-59A4CEF9AF19}" presName="tx1" presStyleLbl="revTx" presStyleIdx="4" presStyleCnt="6"/>
      <dgm:spPr/>
    </dgm:pt>
    <dgm:pt modelId="{47ABDD5E-CCED-4D44-8904-0C84B4DEF1B2}" type="pres">
      <dgm:prSet presAssocID="{5ABBA67E-0543-4395-86C1-59A4CEF9AF19}" presName="vert1" presStyleCnt="0"/>
      <dgm:spPr/>
    </dgm:pt>
    <dgm:pt modelId="{FF7ABAA2-5857-438A-B91B-F3D37F1761D8}" type="pres">
      <dgm:prSet presAssocID="{3F728A4F-27B1-4620-B37C-939620910553}" presName="thickLine" presStyleLbl="alignNode1" presStyleIdx="5" presStyleCnt="6"/>
      <dgm:spPr/>
    </dgm:pt>
    <dgm:pt modelId="{DE2C31C9-139F-4A38-8B5E-9B4A7B8B1C3D}" type="pres">
      <dgm:prSet presAssocID="{3F728A4F-27B1-4620-B37C-939620910553}" presName="horz1" presStyleCnt="0"/>
      <dgm:spPr/>
    </dgm:pt>
    <dgm:pt modelId="{FA70D6D5-968A-4A67-912F-53657AD0CC74}" type="pres">
      <dgm:prSet presAssocID="{3F728A4F-27B1-4620-B37C-939620910553}" presName="tx1" presStyleLbl="revTx" presStyleIdx="5" presStyleCnt="6"/>
      <dgm:spPr/>
    </dgm:pt>
    <dgm:pt modelId="{EA2C38AC-D64F-47EF-91CD-F30669224CAA}" type="pres">
      <dgm:prSet presAssocID="{3F728A4F-27B1-4620-B37C-939620910553}" presName="vert1" presStyleCnt="0"/>
      <dgm:spPr/>
    </dgm:pt>
  </dgm:ptLst>
  <dgm:cxnLst>
    <dgm:cxn modelId="{A79EA60A-1595-4C15-8AC6-8DDA4553E08A}" type="presOf" srcId="{1118D0BA-F006-457E-B528-BBAD2F2B3961}" destId="{C603C132-80A9-4B5A-813D-57906D4F3FC3}" srcOrd="0" destOrd="0" presId="urn:microsoft.com/office/officeart/2008/layout/LinedList"/>
    <dgm:cxn modelId="{5D1C4A17-F7CF-4A96-8053-C5B95EDEFEAD}" srcId="{B6C36D87-10DA-41F1-9441-F3C2A1534A75}" destId="{1118D0BA-F006-457E-B528-BBAD2F2B3961}" srcOrd="2" destOrd="0" parTransId="{8CB793E0-E536-4E67-B9D1-79D10B6409F2}" sibTransId="{E4863848-00FD-41DF-8618-3E1BEB72DD4F}"/>
    <dgm:cxn modelId="{9DCD322B-1E45-4941-9E3A-72663EF3ABA8}" srcId="{B6C36D87-10DA-41F1-9441-F3C2A1534A75}" destId="{1BBF19D7-DEC7-4893-8823-FD6B5BAACE0D}" srcOrd="0" destOrd="0" parTransId="{08E6C4B9-9A38-48AD-B431-718BD0756063}" sibTransId="{A7A896A5-E1B4-44D9-A10F-D58E134B1AAE}"/>
    <dgm:cxn modelId="{D8F48064-933B-4411-B947-638B22B7DA3B}" type="presOf" srcId="{B2668FF3-12DB-45BD-945C-1DDC2D39A63D}" destId="{BC3ED326-EA6F-4B71-93EE-FEFF7316B389}" srcOrd="0" destOrd="0" presId="urn:microsoft.com/office/officeart/2008/layout/LinedList"/>
    <dgm:cxn modelId="{890FEF6D-61C1-4F88-8EE4-59EFA3474B72}" type="presOf" srcId="{744B50ED-DB09-4BF7-8D36-84BDF238F612}" destId="{CBAA8B27-0015-4BA2-96F8-B129FAA18E69}" srcOrd="0" destOrd="0" presId="urn:microsoft.com/office/officeart/2008/layout/LinedList"/>
    <dgm:cxn modelId="{B6E8A051-3E6D-4F06-AE96-9AFD9FEA513F}" type="presOf" srcId="{3F728A4F-27B1-4620-B37C-939620910553}" destId="{FA70D6D5-968A-4A67-912F-53657AD0CC74}" srcOrd="0" destOrd="0" presId="urn:microsoft.com/office/officeart/2008/layout/LinedList"/>
    <dgm:cxn modelId="{244F8984-690D-44CC-8C16-DF03E446F5B8}" type="presOf" srcId="{1BBF19D7-DEC7-4893-8823-FD6B5BAACE0D}" destId="{EF2D4A22-579B-4459-BA8C-DA31DD5C4161}" srcOrd="0" destOrd="0" presId="urn:microsoft.com/office/officeart/2008/layout/LinedList"/>
    <dgm:cxn modelId="{AEA86D9E-D99C-4224-AF35-422D67DAA992}" type="presOf" srcId="{5ABBA67E-0543-4395-86C1-59A4CEF9AF19}" destId="{15E4AD55-71A6-42EA-A788-6650F22617F2}" srcOrd="0" destOrd="0" presId="urn:microsoft.com/office/officeart/2008/layout/LinedList"/>
    <dgm:cxn modelId="{577D31A1-024A-4FB5-8DD9-3B1CCE1C214E}" srcId="{B6C36D87-10DA-41F1-9441-F3C2A1534A75}" destId="{744B50ED-DB09-4BF7-8D36-84BDF238F612}" srcOrd="3" destOrd="0" parTransId="{2CC725B0-6F7C-47C9-B487-FA76C3727981}" sibTransId="{14C65C1D-9424-4926-B0FB-4BE5C84972C7}"/>
    <dgm:cxn modelId="{1B04A9A2-0CB4-4868-97AE-0F3CC5E4A8EF}" srcId="{B6C36D87-10DA-41F1-9441-F3C2A1534A75}" destId="{3F728A4F-27B1-4620-B37C-939620910553}" srcOrd="5" destOrd="0" parTransId="{1D59A8DF-EDBA-4375-B194-B0BDE322F930}" sibTransId="{4E784904-586F-4F6D-B1E3-142481A9B906}"/>
    <dgm:cxn modelId="{881C3FB4-8FD9-45B6-9632-F50512AB0644}" srcId="{B6C36D87-10DA-41F1-9441-F3C2A1534A75}" destId="{B2668FF3-12DB-45BD-945C-1DDC2D39A63D}" srcOrd="1" destOrd="0" parTransId="{9FAF12C1-3A54-4F63-A2FD-90C4E45CF79F}" sibTransId="{7FAB5A38-48C9-4E0F-933C-8BCA868DDB4E}"/>
    <dgm:cxn modelId="{272BB5DB-56C7-4FFA-9702-B2C0F38CE59D}" srcId="{B6C36D87-10DA-41F1-9441-F3C2A1534A75}" destId="{5ABBA67E-0543-4395-86C1-59A4CEF9AF19}" srcOrd="4" destOrd="0" parTransId="{3C130F60-882C-4C2A-8537-54E05A37582B}" sibTransId="{C77812ED-4CBA-4FB4-A3AE-7CE2FA55FB35}"/>
    <dgm:cxn modelId="{D33E9BF4-0391-4B2E-90BF-54C33E913A99}" type="presOf" srcId="{B6C36D87-10DA-41F1-9441-F3C2A1534A75}" destId="{CF6A4F3D-D84D-4912-AAFF-25E39E0AF4F4}" srcOrd="0" destOrd="0" presId="urn:microsoft.com/office/officeart/2008/layout/LinedList"/>
    <dgm:cxn modelId="{0E7697B4-B380-4DCB-AA77-8F71212CDF2A}" type="presParOf" srcId="{CF6A4F3D-D84D-4912-AAFF-25E39E0AF4F4}" destId="{FD99340D-4A69-499D-944A-FF9A65DA0D93}" srcOrd="0" destOrd="0" presId="urn:microsoft.com/office/officeart/2008/layout/LinedList"/>
    <dgm:cxn modelId="{2155711B-BEB7-4043-9FFE-7FD9C45F9FD1}" type="presParOf" srcId="{CF6A4F3D-D84D-4912-AAFF-25E39E0AF4F4}" destId="{1CE675A0-5A11-474D-BBBC-5819C74F003B}" srcOrd="1" destOrd="0" presId="urn:microsoft.com/office/officeart/2008/layout/LinedList"/>
    <dgm:cxn modelId="{B278B546-69EF-431C-91E3-234C5BF8AD25}" type="presParOf" srcId="{1CE675A0-5A11-474D-BBBC-5819C74F003B}" destId="{EF2D4A22-579B-4459-BA8C-DA31DD5C4161}" srcOrd="0" destOrd="0" presId="urn:microsoft.com/office/officeart/2008/layout/LinedList"/>
    <dgm:cxn modelId="{E4314BCB-8D9D-4A89-AFEF-1B3F08E7CED4}" type="presParOf" srcId="{1CE675A0-5A11-474D-BBBC-5819C74F003B}" destId="{C8EC5FEA-A2A1-42ED-B485-A8D63C8117EF}" srcOrd="1" destOrd="0" presId="urn:microsoft.com/office/officeart/2008/layout/LinedList"/>
    <dgm:cxn modelId="{93975B97-62D3-4E33-A602-5D4C1DE65359}" type="presParOf" srcId="{CF6A4F3D-D84D-4912-AAFF-25E39E0AF4F4}" destId="{D17E379B-0083-4D23-A0A2-1B9DEFD6364D}" srcOrd="2" destOrd="0" presId="urn:microsoft.com/office/officeart/2008/layout/LinedList"/>
    <dgm:cxn modelId="{8F513E65-CE96-40E2-B10C-D48B48E221F2}" type="presParOf" srcId="{CF6A4F3D-D84D-4912-AAFF-25E39E0AF4F4}" destId="{D9067577-12AF-4A65-A2E7-CBFEC929791C}" srcOrd="3" destOrd="0" presId="urn:microsoft.com/office/officeart/2008/layout/LinedList"/>
    <dgm:cxn modelId="{0FF5E0F6-B711-4F73-A26B-BCB65B89E012}" type="presParOf" srcId="{D9067577-12AF-4A65-A2E7-CBFEC929791C}" destId="{BC3ED326-EA6F-4B71-93EE-FEFF7316B389}" srcOrd="0" destOrd="0" presId="urn:microsoft.com/office/officeart/2008/layout/LinedList"/>
    <dgm:cxn modelId="{57992999-71C6-4C18-97BD-F5DCA03BCEE4}" type="presParOf" srcId="{D9067577-12AF-4A65-A2E7-CBFEC929791C}" destId="{DDF6205D-2262-4A7C-A6AE-40686509B07F}" srcOrd="1" destOrd="0" presId="urn:microsoft.com/office/officeart/2008/layout/LinedList"/>
    <dgm:cxn modelId="{7695C820-C711-4451-86C6-6D81DF114136}" type="presParOf" srcId="{CF6A4F3D-D84D-4912-AAFF-25E39E0AF4F4}" destId="{96D4927A-D44D-49CF-B577-88B6909C138B}" srcOrd="4" destOrd="0" presId="urn:microsoft.com/office/officeart/2008/layout/LinedList"/>
    <dgm:cxn modelId="{E4D93626-9E71-4370-8FE9-350D05EB186A}" type="presParOf" srcId="{CF6A4F3D-D84D-4912-AAFF-25E39E0AF4F4}" destId="{AB069A2F-B6CA-4617-BA91-104654DB2EDC}" srcOrd="5" destOrd="0" presId="urn:microsoft.com/office/officeart/2008/layout/LinedList"/>
    <dgm:cxn modelId="{2EFA12EA-9C9F-45CC-ACAB-0866C31EAD1A}" type="presParOf" srcId="{AB069A2F-B6CA-4617-BA91-104654DB2EDC}" destId="{C603C132-80A9-4B5A-813D-57906D4F3FC3}" srcOrd="0" destOrd="0" presId="urn:microsoft.com/office/officeart/2008/layout/LinedList"/>
    <dgm:cxn modelId="{9C5D233D-6E59-445E-83A8-F627F8FD0494}" type="presParOf" srcId="{AB069A2F-B6CA-4617-BA91-104654DB2EDC}" destId="{BAB581BF-7ACE-47FD-84E2-F0227B6BAE4C}" srcOrd="1" destOrd="0" presId="urn:microsoft.com/office/officeart/2008/layout/LinedList"/>
    <dgm:cxn modelId="{02E15546-FD15-409D-B97B-CA40811795B5}" type="presParOf" srcId="{CF6A4F3D-D84D-4912-AAFF-25E39E0AF4F4}" destId="{3AC8E9F6-EA58-4637-9A8B-0AF8220114ED}" srcOrd="6" destOrd="0" presId="urn:microsoft.com/office/officeart/2008/layout/LinedList"/>
    <dgm:cxn modelId="{A5D490B5-87EB-498D-8CA5-5A0BD2F6466F}" type="presParOf" srcId="{CF6A4F3D-D84D-4912-AAFF-25E39E0AF4F4}" destId="{AC704628-6AF1-49CC-91A2-1513B2A15C08}" srcOrd="7" destOrd="0" presId="urn:microsoft.com/office/officeart/2008/layout/LinedList"/>
    <dgm:cxn modelId="{FC8184EF-3317-42CB-B26C-FA5A9F916DEE}" type="presParOf" srcId="{AC704628-6AF1-49CC-91A2-1513B2A15C08}" destId="{CBAA8B27-0015-4BA2-96F8-B129FAA18E69}" srcOrd="0" destOrd="0" presId="urn:microsoft.com/office/officeart/2008/layout/LinedList"/>
    <dgm:cxn modelId="{3ED42A71-5504-488D-9B7F-11B336B9F7E9}" type="presParOf" srcId="{AC704628-6AF1-49CC-91A2-1513B2A15C08}" destId="{51B337B0-7EB8-4C32-9FDD-48FAC977C446}" srcOrd="1" destOrd="0" presId="urn:microsoft.com/office/officeart/2008/layout/LinedList"/>
    <dgm:cxn modelId="{86914DC7-0985-4489-9EC0-8DA702F37D7E}" type="presParOf" srcId="{CF6A4F3D-D84D-4912-AAFF-25E39E0AF4F4}" destId="{76A15AD6-4FE4-43B8-94AB-B92B2FB9897C}" srcOrd="8" destOrd="0" presId="urn:microsoft.com/office/officeart/2008/layout/LinedList"/>
    <dgm:cxn modelId="{F7A5468D-86B8-4214-BBB0-D9343FB590F0}" type="presParOf" srcId="{CF6A4F3D-D84D-4912-AAFF-25E39E0AF4F4}" destId="{31C5F830-D7D6-4E35-B0F4-592FC618447C}" srcOrd="9" destOrd="0" presId="urn:microsoft.com/office/officeart/2008/layout/LinedList"/>
    <dgm:cxn modelId="{3E879DDB-8F7F-4A8A-B93A-871216AD9F2B}" type="presParOf" srcId="{31C5F830-D7D6-4E35-B0F4-592FC618447C}" destId="{15E4AD55-71A6-42EA-A788-6650F22617F2}" srcOrd="0" destOrd="0" presId="urn:microsoft.com/office/officeart/2008/layout/LinedList"/>
    <dgm:cxn modelId="{8FEF8792-8E3F-4348-A2AA-5DD6CA80A75F}" type="presParOf" srcId="{31C5F830-D7D6-4E35-B0F4-592FC618447C}" destId="{47ABDD5E-CCED-4D44-8904-0C84B4DEF1B2}" srcOrd="1" destOrd="0" presId="urn:microsoft.com/office/officeart/2008/layout/LinedList"/>
    <dgm:cxn modelId="{BB1C5971-5745-44B9-9E85-43AF10FCBD70}" type="presParOf" srcId="{CF6A4F3D-D84D-4912-AAFF-25E39E0AF4F4}" destId="{FF7ABAA2-5857-438A-B91B-F3D37F1761D8}" srcOrd="10" destOrd="0" presId="urn:microsoft.com/office/officeart/2008/layout/LinedList"/>
    <dgm:cxn modelId="{D7BFC812-883B-4148-9403-8D745916F761}" type="presParOf" srcId="{CF6A4F3D-D84D-4912-AAFF-25E39E0AF4F4}" destId="{DE2C31C9-139F-4A38-8B5E-9B4A7B8B1C3D}" srcOrd="11" destOrd="0" presId="urn:microsoft.com/office/officeart/2008/layout/LinedList"/>
    <dgm:cxn modelId="{BD218C8A-BBC7-48E6-B0AF-699CDD8CF97D}" type="presParOf" srcId="{DE2C31C9-139F-4A38-8B5E-9B4A7B8B1C3D}" destId="{FA70D6D5-968A-4A67-912F-53657AD0CC74}" srcOrd="0" destOrd="0" presId="urn:microsoft.com/office/officeart/2008/layout/LinedList"/>
    <dgm:cxn modelId="{1FC0C665-0D2C-4421-9F7A-DAB2502CD563}" type="presParOf" srcId="{DE2C31C9-139F-4A38-8B5E-9B4A7B8B1C3D}" destId="{EA2C38AC-D64F-47EF-91CD-F30669224C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73084A-7787-46F7-9702-E35D912470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D24980-2DC5-40FB-8982-D35BF3A0AFA3}">
      <dgm:prSet/>
      <dgm:spPr/>
      <dgm:t>
        <a:bodyPr/>
        <a:lstStyle/>
        <a:p>
          <a:r>
            <a:rPr lang="en-US" b="1" dirty="0">
              <a:solidFill>
                <a:srgbClr val="00B0F0"/>
              </a:solidFill>
            </a:rPr>
            <a:t>Merging Data </a:t>
          </a:r>
          <a:endParaRPr lang="en-US" dirty="0">
            <a:solidFill>
              <a:srgbClr val="00B0F0"/>
            </a:solidFill>
          </a:endParaRPr>
        </a:p>
      </dgm:t>
    </dgm:pt>
    <dgm:pt modelId="{AF657626-5927-4635-AABD-CB858EE3816E}" type="parTrans" cxnId="{990D76C5-455C-4F02-8D7A-AA20B3F8323C}">
      <dgm:prSet/>
      <dgm:spPr/>
      <dgm:t>
        <a:bodyPr/>
        <a:lstStyle/>
        <a:p>
          <a:endParaRPr lang="en-US"/>
        </a:p>
      </dgm:t>
    </dgm:pt>
    <dgm:pt modelId="{68E26632-79F3-4124-86C6-ACFF57CBE774}" type="sibTrans" cxnId="{990D76C5-455C-4F02-8D7A-AA20B3F8323C}">
      <dgm:prSet/>
      <dgm:spPr/>
      <dgm:t>
        <a:bodyPr/>
        <a:lstStyle/>
        <a:p>
          <a:endParaRPr lang="en-US"/>
        </a:p>
      </dgm:t>
    </dgm:pt>
    <dgm:pt modelId="{0F2E1F96-886E-4A76-94C4-9D1C88B5F459}">
      <dgm:prSet/>
      <dgm:spPr/>
      <dgm:t>
        <a:bodyPr/>
        <a:lstStyle/>
        <a:p>
          <a:r>
            <a:rPr lang="en-US" dirty="0">
              <a:solidFill>
                <a:srgbClr val="00B0F0"/>
              </a:solidFill>
            </a:rPr>
            <a:t>The dataset consists of three separate sheets: User Details, Cooking Sessions, and Order Details. These sheets have been merged based on the common column User ID. </a:t>
          </a:r>
        </a:p>
      </dgm:t>
    </dgm:pt>
    <dgm:pt modelId="{B963AD9D-B545-4155-9E04-3B5C31DF3FA8}" type="parTrans" cxnId="{BC86E41D-F505-4C36-819D-2FE3C87FF4EF}">
      <dgm:prSet/>
      <dgm:spPr/>
      <dgm:t>
        <a:bodyPr/>
        <a:lstStyle/>
        <a:p>
          <a:endParaRPr lang="en-US"/>
        </a:p>
      </dgm:t>
    </dgm:pt>
    <dgm:pt modelId="{63B31E2A-44F2-4CB1-A77F-366897DA377D}" type="sibTrans" cxnId="{BC86E41D-F505-4C36-819D-2FE3C87FF4EF}">
      <dgm:prSet/>
      <dgm:spPr/>
      <dgm:t>
        <a:bodyPr/>
        <a:lstStyle/>
        <a:p>
          <a:endParaRPr lang="en-US"/>
        </a:p>
      </dgm:t>
    </dgm:pt>
    <dgm:pt modelId="{0B24DBFC-68B9-4E77-8616-905830AA56BE}">
      <dgm:prSet/>
      <dgm:spPr/>
      <dgm:t>
        <a:bodyPr/>
        <a:lstStyle/>
        <a:p>
          <a:r>
            <a:rPr lang="en-US" dirty="0">
              <a:solidFill>
                <a:srgbClr val="00B0F0"/>
              </a:solidFill>
            </a:rPr>
            <a:t>The merging process was carried out using the User ID column to ensure that all relevant user and session details are associated with each order.</a:t>
          </a:r>
        </a:p>
      </dgm:t>
    </dgm:pt>
    <dgm:pt modelId="{47600467-5A91-459C-B764-1B5D4569F2B6}" type="parTrans" cxnId="{D606FA3E-D4A5-467A-9196-55A0A404BF24}">
      <dgm:prSet/>
      <dgm:spPr/>
      <dgm:t>
        <a:bodyPr/>
        <a:lstStyle/>
        <a:p>
          <a:endParaRPr lang="en-US"/>
        </a:p>
      </dgm:t>
    </dgm:pt>
    <dgm:pt modelId="{F949200A-46AC-4C7A-AC44-43410D45E163}" type="sibTrans" cxnId="{D606FA3E-D4A5-467A-9196-55A0A404BF24}">
      <dgm:prSet/>
      <dgm:spPr/>
      <dgm:t>
        <a:bodyPr/>
        <a:lstStyle/>
        <a:p>
          <a:endParaRPr lang="en-US"/>
        </a:p>
      </dgm:t>
    </dgm:pt>
    <dgm:pt modelId="{3C4D16D7-261D-4A58-B608-4A7BF4ED6D5E}" type="pres">
      <dgm:prSet presAssocID="{8873084A-7787-46F7-9702-E35D912470A0}" presName="root" presStyleCnt="0">
        <dgm:presLayoutVars>
          <dgm:dir/>
          <dgm:resizeHandles val="exact"/>
        </dgm:presLayoutVars>
      </dgm:prSet>
      <dgm:spPr/>
    </dgm:pt>
    <dgm:pt modelId="{99A018A2-F8C3-4E80-90B1-5D356312D9E9}" type="pres">
      <dgm:prSet presAssocID="{9BD24980-2DC5-40FB-8982-D35BF3A0AFA3}" presName="compNode" presStyleCnt="0"/>
      <dgm:spPr/>
    </dgm:pt>
    <dgm:pt modelId="{AEC4AB71-FF9C-46D4-A36F-266B3A76CC79}" type="pres">
      <dgm:prSet presAssocID="{9BD24980-2DC5-40FB-8982-D35BF3A0AFA3}" presName="bgRect" presStyleLbl="bgShp" presStyleIdx="0" presStyleCnt="3"/>
      <dgm:spPr/>
    </dgm:pt>
    <dgm:pt modelId="{5BE01DBF-AD75-45DE-9D0A-2BF18C31F121}" type="pres">
      <dgm:prSet presAssocID="{9BD24980-2DC5-40FB-8982-D35BF3A0AF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A4086E44-BB90-4C70-8DFD-DCA5E1D74E81}" type="pres">
      <dgm:prSet presAssocID="{9BD24980-2DC5-40FB-8982-D35BF3A0AFA3}" presName="spaceRect" presStyleCnt="0"/>
      <dgm:spPr/>
    </dgm:pt>
    <dgm:pt modelId="{0A457867-2C11-4C41-8615-E641C7EC2DE5}" type="pres">
      <dgm:prSet presAssocID="{9BD24980-2DC5-40FB-8982-D35BF3A0AFA3}" presName="parTx" presStyleLbl="revTx" presStyleIdx="0" presStyleCnt="3">
        <dgm:presLayoutVars>
          <dgm:chMax val="0"/>
          <dgm:chPref val="0"/>
        </dgm:presLayoutVars>
      </dgm:prSet>
      <dgm:spPr/>
    </dgm:pt>
    <dgm:pt modelId="{791116D0-8674-46FD-88A9-49CAE52C2D05}" type="pres">
      <dgm:prSet presAssocID="{68E26632-79F3-4124-86C6-ACFF57CBE774}" presName="sibTrans" presStyleCnt="0"/>
      <dgm:spPr/>
    </dgm:pt>
    <dgm:pt modelId="{F6A12D6D-5122-4B15-BC58-3D7AB234ED50}" type="pres">
      <dgm:prSet presAssocID="{0F2E1F96-886E-4A76-94C4-9D1C88B5F459}" presName="compNode" presStyleCnt="0"/>
      <dgm:spPr/>
    </dgm:pt>
    <dgm:pt modelId="{085CF1EC-5CB6-419D-93A6-D8B472149529}" type="pres">
      <dgm:prSet presAssocID="{0F2E1F96-886E-4A76-94C4-9D1C88B5F459}" presName="bgRect" presStyleLbl="bgShp" presStyleIdx="1" presStyleCnt="3"/>
      <dgm:spPr/>
    </dgm:pt>
    <dgm:pt modelId="{FD1052CF-9273-4133-9279-1711A802EAD7}" type="pres">
      <dgm:prSet presAssocID="{0F2E1F96-886E-4A76-94C4-9D1C88B5F45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43A741E-AFF3-4A4C-8661-FFA64DA62421}" type="pres">
      <dgm:prSet presAssocID="{0F2E1F96-886E-4A76-94C4-9D1C88B5F459}" presName="spaceRect" presStyleCnt="0"/>
      <dgm:spPr/>
    </dgm:pt>
    <dgm:pt modelId="{EACB3B52-35F1-4695-813A-A380B5495E10}" type="pres">
      <dgm:prSet presAssocID="{0F2E1F96-886E-4A76-94C4-9D1C88B5F459}" presName="parTx" presStyleLbl="revTx" presStyleIdx="1" presStyleCnt="3">
        <dgm:presLayoutVars>
          <dgm:chMax val="0"/>
          <dgm:chPref val="0"/>
        </dgm:presLayoutVars>
      </dgm:prSet>
      <dgm:spPr/>
    </dgm:pt>
    <dgm:pt modelId="{877BA4F3-53F5-4E4C-9028-EDCB256019C2}" type="pres">
      <dgm:prSet presAssocID="{63B31E2A-44F2-4CB1-A77F-366897DA377D}" presName="sibTrans" presStyleCnt="0"/>
      <dgm:spPr/>
    </dgm:pt>
    <dgm:pt modelId="{90B06A69-7FB1-4DE6-AF30-598E20718590}" type="pres">
      <dgm:prSet presAssocID="{0B24DBFC-68B9-4E77-8616-905830AA56BE}" presName="compNode" presStyleCnt="0"/>
      <dgm:spPr/>
    </dgm:pt>
    <dgm:pt modelId="{6C215046-45A4-4D13-BFCD-D7D8C4D85A0C}" type="pres">
      <dgm:prSet presAssocID="{0B24DBFC-68B9-4E77-8616-905830AA56BE}" presName="bgRect" presStyleLbl="bgShp" presStyleIdx="2" presStyleCnt="3"/>
      <dgm:spPr/>
    </dgm:pt>
    <dgm:pt modelId="{E37A89EB-4A32-41EC-B7B5-E635C3F0642D}" type="pres">
      <dgm:prSet presAssocID="{0B24DBFC-68B9-4E77-8616-905830AA56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AA475190-E6B3-4F29-839F-0785D44D9BEE}" type="pres">
      <dgm:prSet presAssocID="{0B24DBFC-68B9-4E77-8616-905830AA56BE}" presName="spaceRect" presStyleCnt="0"/>
      <dgm:spPr/>
    </dgm:pt>
    <dgm:pt modelId="{16D98F77-2281-464A-BB77-F494AA2B3E07}" type="pres">
      <dgm:prSet presAssocID="{0B24DBFC-68B9-4E77-8616-905830AA56BE}" presName="parTx" presStyleLbl="revTx" presStyleIdx="2" presStyleCnt="3">
        <dgm:presLayoutVars>
          <dgm:chMax val="0"/>
          <dgm:chPref val="0"/>
        </dgm:presLayoutVars>
      </dgm:prSet>
      <dgm:spPr/>
    </dgm:pt>
  </dgm:ptLst>
  <dgm:cxnLst>
    <dgm:cxn modelId="{611E3307-1E36-4A20-81DA-D1DEDB9AC894}" type="presOf" srcId="{0B24DBFC-68B9-4E77-8616-905830AA56BE}" destId="{16D98F77-2281-464A-BB77-F494AA2B3E07}" srcOrd="0" destOrd="0" presId="urn:microsoft.com/office/officeart/2018/2/layout/IconVerticalSolidList"/>
    <dgm:cxn modelId="{1C3AAE1A-CFB9-47BE-B6C4-539426C9542A}" type="presOf" srcId="{0F2E1F96-886E-4A76-94C4-9D1C88B5F459}" destId="{EACB3B52-35F1-4695-813A-A380B5495E10}" srcOrd="0" destOrd="0" presId="urn:microsoft.com/office/officeart/2018/2/layout/IconVerticalSolidList"/>
    <dgm:cxn modelId="{BC86E41D-F505-4C36-819D-2FE3C87FF4EF}" srcId="{8873084A-7787-46F7-9702-E35D912470A0}" destId="{0F2E1F96-886E-4A76-94C4-9D1C88B5F459}" srcOrd="1" destOrd="0" parTransId="{B963AD9D-B545-4155-9E04-3B5C31DF3FA8}" sibTransId="{63B31E2A-44F2-4CB1-A77F-366897DA377D}"/>
    <dgm:cxn modelId="{D606FA3E-D4A5-467A-9196-55A0A404BF24}" srcId="{8873084A-7787-46F7-9702-E35D912470A0}" destId="{0B24DBFC-68B9-4E77-8616-905830AA56BE}" srcOrd="2" destOrd="0" parTransId="{47600467-5A91-459C-B764-1B5D4569F2B6}" sibTransId="{F949200A-46AC-4C7A-AC44-43410D45E163}"/>
    <dgm:cxn modelId="{1898D14C-871F-42AA-A2BB-C1ABB17BBC05}" type="presOf" srcId="{8873084A-7787-46F7-9702-E35D912470A0}" destId="{3C4D16D7-261D-4A58-B608-4A7BF4ED6D5E}" srcOrd="0" destOrd="0" presId="urn:microsoft.com/office/officeart/2018/2/layout/IconVerticalSolidList"/>
    <dgm:cxn modelId="{BE656DA9-8C9A-48B6-A9E4-500A265D62E8}" type="presOf" srcId="{9BD24980-2DC5-40FB-8982-D35BF3A0AFA3}" destId="{0A457867-2C11-4C41-8615-E641C7EC2DE5}" srcOrd="0" destOrd="0" presId="urn:microsoft.com/office/officeart/2018/2/layout/IconVerticalSolidList"/>
    <dgm:cxn modelId="{990D76C5-455C-4F02-8D7A-AA20B3F8323C}" srcId="{8873084A-7787-46F7-9702-E35D912470A0}" destId="{9BD24980-2DC5-40FB-8982-D35BF3A0AFA3}" srcOrd="0" destOrd="0" parTransId="{AF657626-5927-4635-AABD-CB858EE3816E}" sibTransId="{68E26632-79F3-4124-86C6-ACFF57CBE774}"/>
    <dgm:cxn modelId="{A7769335-192D-4E19-AC9C-AF4B48F3BEAF}" type="presParOf" srcId="{3C4D16D7-261D-4A58-B608-4A7BF4ED6D5E}" destId="{99A018A2-F8C3-4E80-90B1-5D356312D9E9}" srcOrd="0" destOrd="0" presId="urn:microsoft.com/office/officeart/2018/2/layout/IconVerticalSolidList"/>
    <dgm:cxn modelId="{417EE659-7BC5-4BB5-8CFD-000B9AC5A6B7}" type="presParOf" srcId="{99A018A2-F8C3-4E80-90B1-5D356312D9E9}" destId="{AEC4AB71-FF9C-46D4-A36F-266B3A76CC79}" srcOrd="0" destOrd="0" presId="urn:microsoft.com/office/officeart/2018/2/layout/IconVerticalSolidList"/>
    <dgm:cxn modelId="{C4464B50-FF89-4564-9FFE-AC607EA8D820}" type="presParOf" srcId="{99A018A2-F8C3-4E80-90B1-5D356312D9E9}" destId="{5BE01DBF-AD75-45DE-9D0A-2BF18C31F121}" srcOrd="1" destOrd="0" presId="urn:microsoft.com/office/officeart/2018/2/layout/IconVerticalSolidList"/>
    <dgm:cxn modelId="{E1A6F89A-35D5-41D2-AF60-97E10B676E70}" type="presParOf" srcId="{99A018A2-F8C3-4E80-90B1-5D356312D9E9}" destId="{A4086E44-BB90-4C70-8DFD-DCA5E1D74E81}" srcOrd="2" destOrd="0" presId="urn:microsoft.com/office/officeart/2018/2/layout/IconVerticalSolidList"/>
    <dgm:cxn modelId="{D1E064B8-BCC8-4619-9958-7F740EBBC071}" type="presParOf" srcId="{99A018A2-F8C3-4E80-90B1-5D356312D9E9}" destId="{0A457867-2C11-4C41-8615-E641C7EC2DE5}" srcOrd="3" destOrd="0" presId="urn:microsoft.com/office/officeart/2018/2/layout/IconVerticalSolidList"/>
    <dgm:cxn modelId="{AE381BAA-D283-47C6-A288-D1AFD5648AD8}" type="presParOf" srcId="{3C4D16D7-261D-4A58-B608-4A7BF4ED6D5E}" destId="{791116D0-8674-46FD-88A9-49CAE52C2D05}" srcOrd="1" destOrd="0" presId="urn:microsoft.com/office/officeart/2018/2/layout/IconVerticalSolidList"/>
    <dgm:cxn modelId="{81BD211C-9DD2-4418-B69D-0152422F0C41}" type="presParOf" srcId="{3C4D16D7-261D-4A58-B608-4A7BF4ED6D5E}" destId="{F6A12D6D-5122-4B15-BC58-3D7AB234ED50}" srcOrd="2" destOrd="0" presId="urn:microsoft.com/office/officeart/2018/2/layout/IconVerticalSolidList"/>
    <dgm:cxn modelId="{4C9B44F0-378E-42EE-AA9A-57043E3CDD48}" type="presParOf" srcId="{F6A12D6D-5122-4B15-BC58-3D7AB234ED50}" destId="{085CF1EC-5CB6-419D-93A6-D8B472149529}" srcOrd="0" destOrd="0" presId="urn:microsoft.com/office/officeart/2018/2/layout/IconVerticalSolidList"/>
    <dgm:cxn modelId="{06FD2D14-C56F-4B1F-8520-3753B7F5756F}" type="presParOf" srcId="{F6A12D6D-5122-4B15-BC58-3D7AB234ED50}" destId="{FD1052CF-9273-4133-9279-1711A802EAD7}" srcOrd="1" destOrd="0" presId="urn:microsoft.com/office/officeart/2018/2/layout/IconVerticalSolidList"/>
    <dgm:cxn modelId="{B3A0B376-BBAE-4462-89AC-087D2EFE1EB9}" type="presParOf" srcId="{F6A12D6D-5122-4B15-BC58-3D7AB234ED50}" destId="{243A741E-AFF3-4A4C-8661-FFA64DA62421}" srcOrd="2" destOrd="0" presId="urn:microsoft.com/office/officeart/2018/2/layout/IconVerticalSolidList"/>
    <dgm:cxn modelId="{50FC12E6-B7DA-4197-949F-8F242E4F69C7}" type="presParOf" srcId="{F6A12D6D-5122-4B15-BC58-3D7AB234ED50}" destId="{EACB3B52-35F1-4695-813A-A380B5495E10}" srcOrd="3" destOrd="0" presId="urn:microsoft.com/office/officeart/2018/2/layout/IconVerticalSolidList"/>
    <dgm:cxn modelId="{DBF4D83B-3A4F-4C27-B3E7-2F589CBFA26A}" type="presParOf" srcId="{3C4D16D7-261D-4A58-B608-4A7BF4ED6D5E}" destId="{877BA4F3-53F5-4E4C-9028-EDCB256019C2}" srcOrd="3" destOrd="0" presId="urn:microsoft.com/office/officeart/2018/2/layout/IconVerticalSolidList"/>
    <dgm:cxn modelId="{95C39C93-BFF7-4EC1-95FB-D3A6FFF70E0D}" type="presParOf" srcId="{3C4D16D7-261D-4A58-B608-4A7BF4ED6D5E}" destId="{90B06A69-7FB1-4DE6-AF30-598E20718590}" srcOrd="4" destOrd="0" presId="urn:microsoft.com/office/officeart/2018/2/layout/IconVerticalSolidList"/>
    <dgm:cxn modelId="{AD6ED0AF-57B5-48C9-81BE-D8AA5A0119DC}" type="presParOf" srcId="{90B06A69-7FB1-4DE6-AF30-598E20718590}" destId="{6C215046-45A4-4D13-BFCD-D7D8C4D85A0C}" srcOrd="0" destOrd="0" presId="urn:microsoft.com/office/officeart/2018/2/layout/IconVerticalSolidList"/>
    <dgm:cxn modelId="{78484406-17E0-4CA8-8612-A3DF55FCDD50}" type="presParOf" srcId="{90B06A69-7FB1-4DE6-AF30-598E20718590}" destId="{E37A89EB-4A32-41EC-B7B5-E635C3F0642D}" srcOrd="1" destOrd="0" presId="urn:microsoft.com/office/officeart/2018/2/layout/IconVerticalSolidList"/>
    <dgm:cxn modelId="{7C12E71E-AB9B-44CB-9345-1068DD3A5394}" type="presParOf" srcId="{90B06A69-7FB1-4DE6-AF30-598E20718590}" destId="{AA475190-E6B3-4F29-839F-0785D44D9BEE}" srcOrd="2" destOrd="0" presId="urn:microsoft.com/office/officeart/2018/2/layout/IconVerticalSolidList"/>
    <dgm:cxn modelId="{779A7211-1214-4C6E-A94D-F0D4FBCBDC22}" type="presParOf" srcId="{90B06A69-7FB1-4DE6-AF30-598E20718590}" destId="{16D98F77-2281-464A-BB77-F494AA2B3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BA1CBD-BBF6-4D9B-9D66-8DB3583DC6AA}"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087BE7F6-82FF-44B8-8385-78D32CEC10C7}">
      <dgm:prSet/>
      <dgm:spPr/>
      <dgm:t>
        <a:bodyPr/>
        <a:lstStyle/>
        <a:p>
          <a:r>
            <a:rPr lang="en-US"/>
            <a:t>The following columns were converted to the </a:t>
          </a:r>
          <a:r>
            <a:rPr lang="en-US" b="1"/>
            <a:t>datetime</a:t>
          </a:r>
          <a:r>
            <a:rPr lang="en-US"/>
            <a:t> format to facilitate proper analysis and time-based operations:</a:t>
          </a:r>
        </a:p>
      </dgm:t>
    </dgm:pt>
    <dgm:pt modelId="{D73AD12E-5CA5-495E-B6B6-6DE2EBB14D1F}" type="parTrans" cxnId="{485B81BF-B9B5-4FF9-A488-011E57ABBF30}">
      <dgm:prSet/>
      <dgm:spPr/>
      <dgm:t>
        <a:bodyPr/>
        <a:lstStyle/>
        <a:p>
          <a:endParaRPr lang="en-US"/>
        </a:p>
      </dgm:t>
    </dgm:pt>
    <dgm:pt modelId="{3DDED35B-D34F-4ABF-B376-EA391A52D2BA}" type="sibTrans" cxnId="{485B81BF-B9B5-4FF9-A488-011E57ABBF30}">
      <dgm:prSet/>
      <dgm:spPr/>
      <dgm:t>
        <a:bodyPr/>
        <a:lstStyle/>
        <a:p>
          <a:endParaRPr lang="en-US"/>
        </a:p>
      </dgm:t>
    </dgm:pt>
    <dgm:pt modelId="{7554BA5F-0739-4474-B1FB-6C28E4CBDD93}">
      <dgm:prSet/>
      <dgm:spPr/>
      <dgm:t>
        <a:bodyPr/>
        <a:lstStyle/>
        <a:p>
          <a:r>
            <a:rPr lang="en-US" b="1"/>
            <a:t>Order Date</a:t>
          </a:r>
          <a:r>
            <a:rPr lang="en-US"/>
            <a:t> in the </a:t>
          </a:r>
          <a:r>
            <a:rPr lang="en-US" b="1"/>
            <a:t>Order Details</a:t>
          </a:r>
          <a:r>
            <a:rPr lang="en-US"/>
            <a:t> sheet.</a:t>
          </a:r>
        </a:p>
      </dgm:t>
    </dgm:pt>
    <dgm:pt modelId="{3009942C-52E4-4B5F-BC19-227645971820}" type="parTrans" cxnId="{7528F42F-79AA-4469-A008-468B8BC8C082}">
      <dgm:prSet/>
      <dgm:spPr/>
      <dgm:t>
        <a:bodyPr/>
        <a:lstStyle/>
        <a:p>
          <a:endParaRPr lang="en-US"/>
        </a:p>
      </dgm:t>
    </dgm:pt>
    <dgm:pt modelId="{6738AD49-CEB0-45AC-8D73-97A18CDC6C83}" type="sibTrans" cxnId="{7528F42F-79AA-4469-A008-468B8BC8C082}">
      <dgm:prSet/>
      <dgm:spPr/>
      <dgm:t>
        <a:bodyPr/>
        <a:lstStyle/>
        <a:p>
          <a:endParaRPr lang="en-US"/>
        </a:p>
      </dgm:t>
    </dgm:pt>
    <dgm:pt modelId="{5C6A5720-E5A7-44BA-9BB2-D50ABBD5543C}">
      <dgm:prSet/>
      <dgm:spPr/>
      <dgm:t>
        <a:bodyPr/>
        <a:lstStyle/>
        <a:p>
          <a:r>
            <a:rPr lang="en-US" b="1"/>
            <a:t>Session Start</a:t>
          </a:r>
          <a:r>
            <a:rPr lang="en-US"/>
            <a:t> and </a:t>
          </a:r>
          <a:r>
            <a:rPr lang="en-US" b="1"/>
            <a:t>Session End</a:t>
          </a:r>
          <a:r>
            <a:rPr lang="en-US"/>
            <a:t> in the </a:t>
          </a:r>
          <a:r>
            <a:rPr lang="en-US" b="1"/>
            <a:t>Cooking Sessions</a:t>
          </a:r>
          <a:r>
            <a:rPr lang="en-US"/>
            <a:t> sheet.</a:t>
          </a:r>
        </a:p>
      </dgm:t>
    </dgm:pt>
    <dgm:pt modelId="{0A2D9137-4FA6-4871-865A-D144A2D7D6FC}" type="parTrans" cxnId="{D40797D7-A05D-49C2-BC1F-E50665ECE5C3}">
      <dgm:prSet/>
      <dgm:spPr/>
      <dgm:t>
        <a:bodyPr/>
        <a:lstStyle/>
        <a:p>
          <a:endParaRPr lang="en-US"/>
        </a:p>
      </dgm:t>
    </dgm:pt>
    <dgm:pt modelId="{F73081F8-41C8-4C38-9463-340C3A550E2D}" type="sibTrans" cxnId="{D40797D7-A05D-49C2-BC1F-E50665ECE5C3}">
      <dgm:prSet/>
      <dgm:spPr/>
      <dgm:t>
        <a:bodyPr/>
        <a:lstStyle/>
        <a:p>
          <a:endParaRPr lang="en-US"/>
        </a:p>
      </dgm:t>
    </dgm:pt>
    <dgm:pt modelId="{CA833E4A-C345-4178-8495-CB243D9C54FA}" type="pres">
      <dgm:prSet presAssocID="{2ABA1CBD-BBF6-4D9B-9D66-8DB3583DC6AA}" presName="diagram" presStyleCnt="0">
        <dgm:presLayoutVars>
          <dgm:dir/>
          <dgm:resizeHandles val="exact"/>
        </dgm:presLayoutVars>
      </dgm:prSet>
      <dgm:spPr/>
    </dgm:pt>
    <dgm:pt modelId="{FAC96822-7796-4E3B-A2E2-8B1CFBEEE828}" type="pres">
      <dgm:prSet presAssocID="{087BE7F6-82FF-44B8-8385-78D32CEC10C7}" presName="node" presStyleLbl="node1" presStyleIdx="0" presStyleCnt="3">
        <dgm:presLayoutVars>
          <dgm:bulletEnabled val="1"/>
        </dgm:presLayoutVars>
      </dgm:prSet>
      <dgm:spPr/>
    </dgm:pt>
    <dgm:pt modelId="{1B83C2A5-E818-4B9E-A9EF-76015A891539}" type="pres">
      <dgm:prSet presAssocID="{3DDED35B-D34F-4ABF-B376-EA391A52D2BA}" presName="sibTrans" presStyleLbl="sibTrans2D1" presStyleIdx="0" presStyleCnt="2"/>
      <dgm:spPr/>
    </dgm:pt>
    <dgm:pt modelId="{AE2D7695-0E2E-4959-B08D-DE0D4428184A}" type="pres">
      <dgm:prSet presAssocID="{3DDED35B-D34F-4ABF-B376-EA391A52D2BA}" presName="connectorText" presStyleLbl="sibTrans2D1" presStyleIdx="0" presStyleCnt="2"/>
      <dgm:spPr/>
    </dgm:pt>
    <dgm:pt modelId="{C17B3770-1ABE-4457-8BF6-EA9EBB6D2904}" type="pres">
      <dgm:prSet presAssocID="{7554BA5F-0739-4474-B1FB-6C28E4CBDD93}" presName="node" presStyleLbl="node1" presStyleIdx="1" presStyleCnt="3">
        <dgm:presLayoutVars>
          <dgm:bulletEnabled val="1"/>
        </dgm:presLayoutVars>
      </dgm:prSet>
      <dgm:spPr/>
    </dgm:pt>
    <dgm:pt modelId="{BBF6C7AB-11E6-40E9-B978-49873598381D}" type="pres">
      <dgm:prSet presAssocID="{6738AD49-CEB0-45AC-8D73-97A18CDC6C83}" presName="sibTrans" presStyleLbl="sibTrans2D1" presStyleIdx="1" presStyleCnt="2"/>
      <dgm:spPr/>
    </dgm:pt>
    <dgm:pt modelId="{5B8E60F8-6460-47BD-82BD-D0A4A0AA728E}" type="pres">
      <dgm:prSet presAssocID="{6738AD49-CEB0-45AC-8D73-97A18CDC6C83}" presName="connectorText" presStyleLbl="sibTrans2D1" presStyleIdx="1" presStyleCnt="2"/>
      <dgm:spPr/>
    </dgm:pt>
    <dgm:pt modelId="{52595A0D-B2F4-4EA1-9599-BB654920A9F7}" type="pres">
      <dgm:prSet presAssocID="{5C6A5720-E5A7-44BA-9BB2-D50ABBD5543C}" presName="node" presStyleLbl="node1" presStyleIdx="2" presStyleCnt="3">
        <dgm:presLayoutVars>
          <dgm:bulletEnabled val="1"/>
        </dgm:presLayoutVars>
      </dgm:prSet>
      <dgm:spPr/>
    </dgm:pt>
  </dgm:ptLst>
  <dgm:cxnLst>
    <dgm:cxn modelId="{7528F42F-79AA-4469-A008-468B8BC8C082}" srcId="{2ABA1CBD-BBF6-4D9B-9D66-8DB3583DC6AA}" destId="{7554BA5F-0739-4474-B1FB-6C28E4CBDD93}" srcOrd="1" destOrd="0" parTransId="{3009942C-52E4-4B5F-BC19-227645971820}" sibTransId="{6738AD49-CEB0-45AC-8D73-97A18CDC6C83}"/>
    <dgm:cxn modelId="{E290F555-D10B-49CF-BC72-0F1F52985117}" type="presOf" srcId="{6738AD49-CEB0-45AC-8D73-97A18CDC6C83}" destId="{BBF6C7AB-11E6-40E9-B978-49873598381D}" srcOrd="0" destOrd="0" presId="urn:microsoft.com/office/officeart/2005/8/layout/process5"/>
    <dgm:cxn modelId="{C90E1489-2BB2-4137-B96F-A442FC54D77C}" type="presOf" srcId="{3DDED35B-D34F-4ABF-B376-EA391A52D2BA}" destId="{AE2D7695-0E2E-4959-B08D-DE0D4428184A}" srcOrd="1" destOrd="0" presId="urn:microsoft.com/office/officeart/2005/8/layout/process5"/>
    <dgm:cxn modelId="{2014B68A-73FA-499A-A71C-0EDE427E66E8}" type="presOf" srcId="{3DDED35B-D34F-4ABF-B376-EA391A52D2BA}" destId="{1B83C2A5-E818-4B9E-A9EF-76015A891539}" srcOrd="0" destOrd="0" presId="urn:microsoft.com/office/officeart/2005/8/layout/process5"/>
    <dgm:cxn modelId="{BFC3539A-13BE-43B0-8C09-575B4FCC12CD}" type="presOf" srcId="{5C6A5720-E5A7-44BA-9BB2-D50ABBD5543C}" destId="{52595A0D-B2F4-4EA1-9599-BB654920A9F7}" srcOrd="0" destOrd="0" presId="urn:microsoft.com/office/officeart/2005/8/layout/process5"/>
    <dgm:cxn modelId="{6666BAA4-CC3A-4C28-9296-03F07CB5712D}" type="presOf" srcId="{087BE7F6-82FF-44B8-8385-78D32CEC10C7}" destId="{FAC96822-7796-4E3B-A2E2-8B1CFBEEE828}" srcOrd="0" destOrd="0" presId="urn:microsoft.com/office/officeart/2005/8/layout/process5"/>
    <dgm:cxn modelId="{1398D9B1-F653-4E3E-854E-12E4D251524E}" type="presOf" srcId="{6738AD49-CEB0-45AC-8D73-97A18CDC6C83}" destId="{5B8E60F8-6460-47BD-82BD-D0A4A0AA728E}" srcOrd="1" destOrd="0" presId="urn:microsoft.com/office/officeart/2005/8/layout/process5"/>
    <dgm:cxn modelId="{485B81BF-B9B5-4FF9-A488-011E57ABBF30}" srcId="{2ABA1CBD-BBF6-4D9B-9D66-8DB3583DC6AA}" destId="{087BE7F6-82FF-44B8-8385-78D32CEC10C7}" srcOrd="0" destOrd="0" parTransId="{D73AD12E-5CA5-495E-B6B6-6DE2EBB14D1F}" sibTransId="{3DDED35B-D34F-4ABF-B376-EA391A52D2BA}"/>
    <dgm:cxn modelId="{D15348C3-AB55-44FE-A04B-26DB2A025A4A}" type="presOf" srcId="{2ABA1CBD-BBF6-4D9B-9D66-8DB3583DC6AA}" destId="{CA833E4A-C345-4178-8495-CB243D9C54FA}" srcOrd="0" destOrd="0" presId="urn:microsoft.com/office/officeart/2005/8/layout/process5"/>
    <dgm:cxn modelId="{D40797D7-A05D-49C2-BC1F-E50665ECE5C3}" srcId="{2ABA1CBD-BBF6-4D9B-9D66-8DB3583DC6AA}" destId="{5C6A5720-E5A7-44BA-9BB2-D50ABBD5543C}" srcOrd="2" destOrd="0" parTransId="{0A2D9137-4FA6-4871-865A-D144A2D7D6FC}" sibTransId="{F73081F8-41C8-4C38-9463-340C3A550E2D}"/>
    <dgm:cxn modelId="{38D557D9-91F0-4B9D-95AA-8BC7C249D548}" type="presOf" srcId="{7554BA5F-0739-4474-B1FB-6C28E4CBDD93}" destId="{C17B3770-1ABE-4457-8BF6-EA9EBB6D2904}" srcOrd="0" destOrd="0" presId="urn:microsoft.com/office/officeart/2005/8/layout/process5"/>
    <dgm:cxn modelId="{BF983B68-F400-496E-BD29-FB6466E39A5D}" type="presParOf" srcId="{CA833E4A-C345-4178-8495-CB243D9C54FA}" destId="{FAC96822-7796-4E3B-A2E2-8B1CFBEEE828}" srcOrd="0" destOrd="0" presId="urn:microsoft.com/office/officeart/2005/8/layout/process5"/>
    <dgm:cxn modelId="{9885B686-F01F-4B82-8937-6DEA98AF53C9}" type="presParOf" srcId="{CA833E4A-C345-4178-8495-CB243D9C54FA}" destId="{1B83C2A5-E818-4B9E-A9EF-76015A891539}" srcOrd="1" destOrd="0" presId="urn:microsoft.com/office/officeart/2005/8/layout/process5"/>
    <dgm:cxn modelId="{D5CCB316-126D-40C5-B8B2-A35823DF198E}" type="presParOf" srcId="{1B83C2A5-E818-4B9E-A9EF-76015A891539}" destId="{AE2D7695-0E2E-4959-B08D-DE0D4428184A}" srcOrd="0" destOrd="0" presId="urn:microsoft.com/office/officeart/2005/8/layout/process5"/>
    <dgm:cxn modelId="{422EB051-1EF5-4A95-9ED8-3F2AA1281003}" type="presParOf" srcId="{CA833E4A-C345-4178-8495-CB243D9C54FA}" destId="{C17B3770-1ABE-4457-8BF6-EA9EBB6D2904}" srcOrd="2" destOrd="0" presId="urn:microsoft.com/office/officeart/2005/8/layout/process5"/>
    <dgm:cxn modelId="{07203503-FE83-4F2C-8BC5-8E936A8166F0}" type="presParOf" srcId="{CA833E4A-C345-4178-8495-CB243D9C54FA}" destId="{BBF6C7AB-11E6-40E9-B978-49873598381D}" srcOrd="3" destOrd="0" presId="urn:microsoft.com/office/officeart/2005/8/layout/process5"/>
    <dgm:cxn modelId="{A8197CA3-FEA9-4560-8443-2CFCB2D78743}" type="presParOf" srcId="{BBF6C7AB-11E6-40E9-B978-49873598381D}" destId="{5B8E60F8-6460-47BD-82BD-D0A4A0AA728E}" srcOrd="0" destOrd="0" presId="urn:microsoft.com/office/officeart/2005/8/layout/process5"/>
    <dgm:cxn modelId="{3EC6BEB6-8F64-4628-8340-584B6E3134D9}" type="presParOf" srcId="{CA833E4A-C345-4178-8495-CB243D9C54FA}" destId="{52595A0D-B2F4-4EA1-9599-BB654920A9F7}"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9340D-4A69-499D-944A-FF9A65DA0D93}">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2D4A22-579B-4459-BA8C-DA31DD5C4161}">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srgbClr val="92D050"/>
              </a:solidFill>
            </a:rPr>
            <a:t>Introduction</a:t>
          </a:r>
        </a:p>
      </dsp:txBody>
      <dsp:txXfrm>
        <a:off x="0" y="2812"/>
        <a:ext cx="6373813" cy="958970"/>
      </dsp:txXfrm>
    </dsp:sp>
    <dsp:sp modelId="{D17E379B-0083-4D23-A0A2-1B9DEFD6364D}">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ED326-EA6F-4B71-93EE-FEFF7316B389}">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srgbClr val="92D050"/>
              </a:solidFill>
            </a:rPr>
            <a:t>Data Cleaning and Preprocessing</a:t>
          </a:r>
        </a:p>
      </dsp:txBody>
      <dsp:txXfrm>
        <a:off x="0" y="961783"/>
        <a:ext cx="6373813" cy="958970"/>
      </dsp:txXfrm>
    </dsp:sp>
    <dsp:sp modelId="{96D4927A-D44D-49CF-B577-88B6909C138B}">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03C132-80A9-4B5A-813D-57906D4F3FC3}">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srgbClr val="92D050"/>
              </a:solidFill>
            </a:rPr>
            <a:t>Engaging the audience</a:t>
          </a:r>
        </a:p>
      </dsp:txBody>
      <dsp:txXfrm>
        <a:off x="0" y="1920754"/>
        <a:ext cx="6373813" cy="958970"/>
      </dsp:txXfrm>
    </dsp:sp>
    <dsp:sp modelId="{3AC8E9F6-EA58-4637-9A8B-0AF8220114ED}">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AA8B27-0015-4BA2-96F8-B129FAA18E69}">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srgbClr val="92D050"/>
              </a:solidFill>
            </a:rPr>
            <a:t>Key Insights from the Analysis</a:t>
          </a:r>
        </a:p>
      </dsp:txBody>
      <dsp:txXfrm>
        <a:off x="0" y="2879725"/>
        <a:ext cx="6373813" cy="958970"/>
      </dsp:txXfrm>
    </dsp:sp>
    <dsp:sp modelId="{76A15AD6-4FE4-43B8-94AB-B92B2FB9897C}">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E4AD55-71A6-42EA-A788-6650F22617F2}">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srgbClr val="92D050"/>
              </a:solidFill>
            </a:rPr>
            <a:t>Visualizations</a:t>
          </a:r>
        </a:p>
      </dsp:txBody>
      <dsp:txXfrm>
        <a:off x="0" y="3838695"/>
        <a:ext cx="6373813" cy="958970"/>
      </dsp:txXfrm>
    </dsp:sp>
    <dsp:sp modelId="{FF7ABAA2-5857-438A-B91B-F3D37F1761D8}">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0D6D5-968A-4A67-912F-53657AD0CC74}">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dirty="0">
              <a:solidFill>
                <a:srgbClr val="92D050"/>
              </a:solidFill>
            </a:rPr>
            <a:t>Conclusion</a:t>
          </a:r>
        </a:p>
      </dsp:txBody>
      <dsp:txXfrm>
        <a:off x="0" y="4797666"/>
        <a:ext cx="6373813" cy="958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4AB71-FF9C-46D4-A36F-266B3A76CC79}">
      <dsp:nvSpPr>
        <dsp:cNvPr id="0" name=""/>
        <dsp:cNvSpPr/>
      </dsp:nvSpPr>
      <dsp:spPr>
        <a:xfrm>
          <a:off x="0" y="703"/>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01DBF-AD75-45DE-9D0A-2BF18C31F121}">
      <dsp:nvSpPr>
        <dsp:cNvPr id="0" name=""/>
        <dsp:cNvSpPr/>
      </dsp:nvSpPr>
      <dsp:spPr>
        <a:xfrm>
          <a:off x="497659" y="370863"/>
          <a:ext cx="904835" cy="904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457867-2C11-4C41-8615-E641C7EC2DE5}">
      <dsp:nvSpPr>
        <dsp:cNvPr id="0" name=""/>
        <dsp:cNvSpPr/>
      </dsp:nvSpPr>
      <dsp:spPr>
        <a:xfrm>
          <a:off x="1900154" y="703"/>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rgbClr val="00B0F0"/>
              </a:solidFill>
            </a:rPr>
            <a:t>Merging Data </a:t>
          </a:r>
          <a:endParaRPr lang="en-US" sz="1900" kern="1200" dirty="0">
            <a:solidFill>
              <a:srgbClr val="00B0F0"/>
            </a:solidFill>
          </a:endParaRPr>
        </a:p>
      </dsp:txBody>
      <dsp:txXfrm>
        <a:off x="1900154" y="703"/>
        <a:ext cx="4473659" cy="1645155"/>
      </dsp:txXfrm>
    </dsp:sp>
    <dsp:sp modelId="{085CF1EC-5CB6-419D-93A6-D8B472149529}">
      <dsp:nvSpPr>
        <dsp:cNvPr id="0" name=""/>
        <dsp:cNvSpPr/>
      </dsp:nvSpPr>
      <dsp:spPr>
        <a:xfrm>
          <a:off x="0" y="2057147"/>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052CF-9273-4133-9279-1711A802EAD7}">
      <dsp:nvSpPr>
        <dsp:cNvPr id="0" name=""/>
        <dsp:cNvSpPr/>
      </dsp:nvSpPr>
      <dsp:spPr>
        <a:xfrm>
          <a:off x="497659" y="2427307"/>
          <a:ext cx="904835" cy="904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B3B52-35F1-4695-813A-A380B5495E10}">
      <dsp:nvSpPr>
        <dsp:cNvPr id="0" name=""/>
        <dsp:cNvSpPr/>
      </dsp:nvSpPr>
      <dsp:spPr>
        <a:xfrm>
          <a:off x="1900154" y="2057147"/>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B0F0"/>
              </a:solidFill>
            </a:rPr>
            <a:t>The dataset consists of three separate sheets: User Details, Cooking Sessions, and Order Details. These sheets have been merged based on the common column User ID. </a:t>
          </a:r>
        </a:p>
      </dsp:txBody>
      <dsp:txXfrm>
        <a:off x="1900154" y="2057147"/>
        <a:ext cx="4473659" cy="1645155"/>
      </dsp:txXfrm>
    </dsp:sp>
    <dsp:sp modelId="{6C215046-45A4-4D13-BFCD-D7D8C4D85A0C}">
      <dsp:nvSpPr>
        <dsp:cNvPr id="0" name=""/>
        <dsp:cNvSpPr/>
      </dsp:nvSpPr>
      <dsp:spPr>
        <a:xfrm>
          <a:off x="0" y="4113591"/>
          <a:ext cx="6373813" cy="16451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A89EB-4A32-41EC-B7B5-E635C3F0642D}">
      <dsp:nvSpPr>
        <dsp:cNvPr id="0" name=""/>
        <dsp:cNvSpPr/>
      </dsp:nvSpPr>
      <dsp:spPr>
        <a:xfrm>
          <a:off x="497659" y="4483751"/>
          <a:ext cx="904835" cy="904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D98F77-2281-464A-BB77-F494AA2B3E07}">
      <dsp:nvSpPr>
        <dsp:cNvPr id="0" name=""/>
        <dsp:cNvSpPr/>
      </dsp:nvSpPr>
      <dsp:spPr>
        <a:xfrm>
          <a:off x="1900154" y="4113591"/>
          <a:ext cx="4473659" cy="1645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12" tIns="174112" rIns="174112" bIns="174112"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B0F0"/>
              </a:solidFill>
            </a:rPr>
            <a:t>The merging process was carried out using the User ID column to ensure that all relevant user and session details are associated with each order.</a:t>
          </a:r>
        </a:p>
      </dsp:txBody>
      <dsp:txXfrm>
        <a:off x="1900154" y="4113591"/>
        <a:ext cx="4473659" cy="1645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96822-7796-4E3B-A2E2-8B1CFBEEE828}">
      <dsp:nvSpPr>
        <dsp:cNvPr id="0" name=""/>
        <dsp:cNvSpPr/>
      </dsp:nvSpPr>
      <dsp:spPr>
        <a:xfrm>
          <a:off x="7275" y="501796"/>
          <a:ext cx="2174550" cy="13047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following columns were converted to the </a:t>
          </a:r>
          <a:r>
            <a:rPr lang="en-US" sz="1400" b="1" kern="1200"/>
            <a:t>datetime</a:t>
          </a:r>
          <a:r>
            <a:rPr lang="en-US" sz="1400" kern="1200"/>
            <a:t> format to facilitate proper analysis and time-based operations:</a:t>
          </a:r>
        </a:p>
      </dsp:txBody>
      <dsp:txXfrm>
        <a:off x="45489" y="540010"/>
        <a:ext cx="2098122" cy="1228302"/>
      </dsp:txXfrm>
    </dsp:sp>
    <dsp:sp modelId="{1B83C2A5-E818-4B9E-A9EF-76015A891539}">
      <dsp:nvSpPr>
        <dsp:cNvPr id="0" name=""/>
        <dsp:cNvSpPr/>
      </dsp:nvSpPr>
      <dsp:spPr>
        <a:xfrm>
          <a:off x="2373186" y="884517"/>
          <a:ext cx="461004" cy="5392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373186" y="992375"/>
        <a:ext cx="322703" cy="323572"/>
      </dsp:txXfrm>
    </dsp:sp>
    <dsp:sp modelId="{C17B3770-1ABE-4457-8BF6-EA9EBB6D2904}">
      <dsp:nvSpPr>
        <dsp:cNvPr id="0" name=""/>
        <dsp:cNvSpPr/>
      </dsp:nvSpPr>
      <dsp:spPr>
        <a:xfrm>
          <a:off x="3051646" y="501796"/>
          <a:ext cx="2174550" cy="13047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Order Date</a:t>
          </a:r>
          <a:r>
            <a:rPr lang="en-US" sz="1400" kern="1200"/>
            <a:t> in the </a:t>
          </a:r>
          <a:r>
            <a:rPr lang="en-US" sz="1400" b="1" kern="1200"/>
            <a:t>Order Details</a:t>
          </a:r>
          <a:r>
            <a:rPr lang="en-US" sz="1400" kern="1200"/>
            <a:t> sheet.</a:t>
          </a:r>
        </a:p>
      </dsp:txBody>
      <dsp:txXfrm>
        <a:off x="3089860" y="540010"/>
        <a:ext cx="2098122" cy="1228302"/>
      </dsp:txXfrm>
    </dsp:sp>
    <dsp:sp modelId="{BBF6C7AB-11E6-40E9-B978-49873598381D}">
      <dsp:nvSpPr>
        <dsp:cNvPr id="0" name=""/>
        <dsp:cNvSpPr/>
      </dsp:nvSpPr>
      <dsp:spPr>
        <a:xfrm>
          <a:off x="5417557" y="884517"/>
          <a:ext cx="461004" cy="5392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417557" y="992375"/>
        <a:ext cx="322703" cy="323572"/>
      </dsp:txXfrm>
    </dsp:sp>
    <dsp:sp modelId="{52595A0D-B2F4-4EA1-9599-BB654920A9F7}">
      <dsp:nvSpPr>
        <dsp:cNvPr id="0" name=""/>
        <dsp:cNvSpPr/>
      </dsp:nvSpPr>
      <dsp:spPr>
        <a:xfrm>
          <a:off x="6096017" y="501796"/>
          <a:ext cx="2174550" cy="13047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Session Start</a:t>
          </a:r>
          <a:r>
            <a:rPr lang="en-US" sz="1400" kern="1200"/>
            <a:t> and </a:t>
          </a:r>
          <a:r>
            <a:rPr lang="en-US" sz="1400" b="1" kern="1200"/>
            <a:t>Session End</a:t>
          </a:r>
          <a:r>
            <a:rPr lang="en-US" sz="1400" kern="1200"/>
            <a:t> in the </a:t>
          </a:r>
          <a:r>
            <a:rPr lang="en-US" sz="1400" b="1" kern="1200"/>
            <a:t>Cooking Sessions</a:t>
          </a:r>
          <a:r>
            <a:rPr lang="en-US" sz="1400" kern="1200"/>
            <a:t> sheet.</a:t>
          </a:r>
        </a:p>
      </dsp:txBody>
      <dsp:txXfrm>
        <a:off x="6134231" y="540010"/>
        <a:ext cx="2098122" cy="12283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12/23/2024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371D0-5ECC-F467-25A9-0788854CC8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1249D-D962-33DA-DADE-4E8A166CF3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1AB8F5-ABF7-EC5C-32F5-E2E3C0234D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C46359-11F6-D063-1E07-A977451A27B5}"/>
              </a:ext>
            </a:extLst>
          </p:cNvPr>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29110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BD3BF-E8F0-245A-E6C2-7F687CF72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EB74C8-60A5-0143-AF79-CED31E077B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15DC2B-721A-A8B1-7BCD-57BFE6D4EC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AF9854-658E-8830-159F-F03C5481285C}"/>
              </a:ext>
            </a:extLst>
          </p:cNvPr>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5700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B498F-BA87-8DBE-0529-092F65D47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6ECC42-196D-4A84-4CD2-7BDDF56936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4B407D-367E-B52F-826A-1C7545190A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837281-5046-4BD5-1DAD-6292B6B0D1EC}"/>
              </a:ext>
            </a:extLst>
          </p:cNvPr>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378029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B74AA-3CF6-A604-CF16-C856F5445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B467D9-FF09-0A72-BBFB-4D556A6C00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4F4EE-E554-10BB-6C16-8133FAE755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ECC4C5-91DF-6612-2634-0DB6306B17B4}"/>
              </a:ext>
            </a:extLst>
          </p:cNvPr>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96985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118FC-78B6-7A9D-682B-83BC511576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53FAC-1A10-4D09-BF1B-12FD87205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ECF73E-BD9A-33B7-9606-8C165D502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42BD1E-3557-3964-3626-3ABDE7EC3064}"/>
              </a:ext>
            </a:extLst>
          </p:cNvPr>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2975249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EFD66-7E19-36AD-B1E8-07F34F46D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96B388-6038-293E-9869-A014239AC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593ED0-7537-D5F9-3E97-8B28F22807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E07153-E2B8-469B-F769-4A44FA84FC3D}"/>
              </a:ext>
            </a:extLst>
          </p:cNvPr>
          <p:cNvSpPr>
            <a:spLocks noGrp="1"/>
          </p:cNvSpPr>
          <p:nvPr>
            <p:ph type="sldNum" sz="quarter" idx="5"/>
          </p:nvPr>
        </p:nvSpPr>
        <p:spPr/>
        <p:txBody>
          <a:bodyPr/>
          <a:lstStyle/>
          <a:p>
            <a:fld id="{E7AF00E9-A49D-4007-B3B9-A3783809E505}" type="slidenum">
              <a:rPr lang="en-US" smtClean="0"/>
              <a:t>15</a:t>
            </a:fld>
            <a:endParaRPr lang="en-US" dirty="0"/>
          </a:p>
        </p:txBody>
      </p:sp>
    </p:spTree>
    <p:extLst>
      <p:ext uri="{BB962C8B-B14F-4D97-AF65-F5344CB8AC3E}">
        <p14:creationId xmlns:p14="http://schemas.microsoft.com/office/powerpoint/2010/main" val="319300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64B4-F105-4603-2E31-BE2E0497A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D0F43-EA90-2E2D-9156-F9649077A7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F38B05-12DF-0C2A-21DE-26359192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A5CE83-DD2A-EFCC-B351-0ED05883024F}"/>
              </a:ext>
            </a:extLst>
          </p:cNvPr>
          <p:cNvSpPr>
            <a:spLocks noGrp="1"/>
          </p:cNvSpPr>
          <p:nvPr>
            <p:ph type="sldNum" sz="quarter" idx="5"/>
          </p:nvPr>
        </p:nvSpPr>
        <p:spPr/>
        <p:txBody>
          <a:bodyPr/>
          <a:lstStyle/>
          <a:p>
            <a:fld id="{E7AF00E9-A49D-4007-B3B9-A3783809E505}" type="slidenum">
              <a:rPr lang="en-US" smtClean="0"/>
              <a:t>16</a:t>
            </a:fld>
            <a:endParaRPr lang="en-US" dirty="0"/>
          </a:p>
        </p:txBody>
      </p:sp>
    </p:spTree>
    <p:extLst>
      <p:ext uri="{BB962C8B-B14F-4D97-AF65-F5344CB8AC3E}">
        <p14:creationId xmlns:p14="http://schemas.microsoft.com/office/powerpoint/2010/main" val="83826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696A7-E5C4-FECC-103C-1D27F09A2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7DD77A-8BB5-9E04-EC6C-9AB0EC9248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0FB840-7C71-4E14-1150-D7726F59DF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7F91F4-9A65-481A-453C-C84B08F2C38D}"/>
              </a:ext>
            </a:extLst>
          </p:cNvPr>
          <p:cNvSpPr>
            <a:spLocks noGrp="1"/>
          </p:cNvSpPr>
          <p:nvPr>
            <p:ph type="sldNum" sz="quarter" idx="5"/>
          </p:nvPr>
        </p:nvSpPr>
        <p:spPr/>
        <p:txBody>
          <a:bodyPr/>
          <a:lstStyle/>
          <a:p>
            <a:fld id="{E7AF00E9-A49D-4007-B3B9-A3783809E505}" type="slidenum">
              <a:rPr lang="en-US" smtClean="0"/>
              <a:t>17</a:t>
            </a:fld>
            <a:endParaRPr lang="en-US" dirty="0"/>
          </a:p>
        </p:txBody>
      </p:sp>
    </p:spTree>
    <p:extLst>
      <p:ext uri="{BB962C8B-B14F-4D97-AF65-F5344CB8AC3E}">
        <p14:creationId xmlns:p14="http://schemas.microsoft.com/office/powerpoint/2010/main" val="19831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63A0D-86F3-DD78-340C-BD335F0EC0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2CC66-7A1E-FD5F-31A5-81600814A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A8F92-2800-4FD8-CCD8-0B744C66FE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D7ECC4-A365-71D7-1F3F-4A7B4BF8DE4C}"/>
              </a:ext>
            </a:extLst>
          </p:cNvPr>
          <p:cNvSpPr>
            <a:spLocks noGrp="1"/>
          </p:cNvSpPr>
          <p:nvPr>
            <p:ph type="sldNum" sz="quarter" idx="5"/>
          </p:nvPr>
        </p:nvSpPr>
        <p:spPr/>
        <p:txBody>
          <a:bodyPr/>
          <a:lstStyle/>
          <a:p>
            <a:fld id="{E7AF00E9-A49D-4007-B3B9-A3783809E505}" type="slidenum">
              <a:rPr lang="en-US" smtClean="0"/>
              <a:t>18</a:t>
            </a:fld>
            <a:endParaRPr lang="en-US" dirty="0"/>
          </a:p>
        </p:txBody>
      </p:sp>
    </p:spTree>
    <p:extLst>
      <p:ext uri="{BB962C8B-B14F-4D97-AF65-F5344CB8AC3E}">
        <p14:creationId xmlns:p14="http://schemas.microsoft.com/office/powerpoint/2010/main" val="902944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19</a:t>
            </a:fld>
            <a:endParaRPr lang="en-US" dirty="0"/>
          </a:p>
        </p:txBody>
      </p:sp>
    </p:spTree>
    <p:extLst>
      <p:ext uri="{BB962C8B-B14F-4D97-AF65-F5344CB8AC3E}">
        <p14:creationId xmlns:p14="http://schemas.microsoft.com/office/powerpoint/2010/main" val="307048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9E44D-BA62-4B39-305D-F082D69813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BCDF15-B9D7-0826-973B-2CB3C31B6C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F9EB5-AE10-50FE-9C64-D8F77AB496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1CB869-6B5C-8790-F601-1BE11F95244D}"/>
              </a:ext>
            </a:extLst>
          </p:cNvPr>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40251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3BF67-17D8-D4EF-6183-8001868DA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43BC8D-72DE-BBA5-8263-2261D50B5F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1F3D1-C1EA-BB08-9D3F-AEBD587D07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2E40CA-279C-E8DF-F020-77B9F8E60ABE}"/>
              </a:ext>
            </a:extLst>
          </p:cNvPr>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377612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55671-1B78-9335-054D-E615EFCD8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F8DA62-90C6-0A8A-7B18-D76356E72A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34E7D-4B1A-97C4-7607-01E84E2936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179E5F-E87C-396F-132C-463A1D332C83}"/>
              </a:ext>
            </a:extLst>
          </p:cNvPr>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128177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6EA52-0A46-071C-5AD0-078BC39F1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8E8558-13F1-D9E2-CE71-24DCCEC06A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7A77D-A033-990C-4A85-2CC39E7AB8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B0AD9C-DDD8-E656-2216-790E45EC5DF2}"/>
              </a:ext>
            </a:extLst>
          </p:cNvPr>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47708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0" r:id="rId14"/>
    <p:sldLayoutId id="2147483721" r:id="rId15"/>
    <p:sldLayoutId id="2147483722" r:id="rId16"/>
    <p:sldLayoutId id="2147483723" r:id="rId17"/>
    <p:sldLayoutId id="2147483724" r:id="rId18"/>
    <p:sldLayoutId id="2147483728" r:id="rId19"/>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www.linkedin.com/in/arihantjain5010" TargetMode="External"/><Relationship Id="rId2" Type="http://schemas.openxmlformats.org/officeDocument/2006/relationships/hyperlink" Target="mailto:jainarihant0102@gmail.com" TargetMode="External"/><Relationship Id="rId1" Type="http://schemas.openxmlformats.org/officeDocument/2006/relationships/slideLayout" Target="../slideLayouts/slideLayout19.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oup 5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3" name="Freeform: Shape 5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Oval 5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8" name="Rectangle 5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378040" y="2340231"/>
            <a:ext cx="3565524" cy="2384898"/>
          </a:xfrm>
        </p:spPr>
        <p:txBody>
          <a:bodyPr vert="horz" wrap="square" lIns="0" tIns="0" rIns="0" bIns="0" rtlCol="0" anchor="b" anchorCtr="0">
            <a:normAutofit/>
          </a:bodyPr>
          <a:lstStyle/>
          <a:p>
            <a:r>
              <a:rPr lang="en-US" sz="2600" kern="1200">
                <a:solidFill>
                  <a:schemeClr val="tx1"/>
                </a:solidFill>
                <a:latin typeface="+mj-lt"/>
                <a:ea typeface="+mj-ea"/>
                <a:cs typeface="+mj-cs"/>
              </a:rPr>
              <a:t>Analysis of Cooking Sessions and User Orders</a:t>
            </a:r>
            <a:br>
              <a:rPr lang="en-US" sz="2600" kern="1200">
                <a:solidFill>
                  <a:schemeClr val="tx1"/>
                </a:solidFill>
                <a:latin typeface="+mj-lt"/>
                <a:ea typeface="+mj-ea"/>
                <a:cs typeface="+mj-cs"/>
              </a:rPr>
            </a:br>
            <a:br>
              <a:rPr lang="en-US" sz="2600" kern="1200">
                <a:solidFill>
                  <a:schemeClr val="tx1"/>
                </a:solidFill>
                <a:latin typeface="+mj-lt"/>
                <a:ea typeface="+mj-ea"/>
                <a:cs typeface="+mj-cs"/>
              </a:rPr>
            </a:br>
            <a:br>
              <a:rPr lang="en-US" sz="2600" kern="1200">
                <a:solidFill>
                  <a:schemeClr val="tx1"/>
                </a:solidFill>
                <a:latin typeface="+mj-lt"/>
                <a:ea typeface="+mj-ea"/>
                <a:cs typeface="+mj-cs"/>
              </a:rPr>
            </a:br>
            <a:r>
              <a:rPr lang="en-US" sz="2600" kern="1200">
                <a:solidFill>
                  <a:schemeClr val="tx1"/>
                </a:solidFill>
                <a:latin typeface="+mj-lt"/>
                <a:ea typeface="+mj-ea"/>
                <a:cs typeface="+mj-cs"/>
              </a:rPr>
              <a:t>By : Arihant Jain</a:t>
            </a:r>
          </a:p>
        </p:txBody>
      </p:sp>
      <p:grpSp>
        <p:nvGrpSpPr>
          <p:cNvPr id="60" name="Group 5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61" name="Freeform: Shape 6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78"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64" name="Rectangle 6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30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40691F8-2CBC-BBD8-4715-7E02C1574F27}"/>
            </a:ext>
          </a:extLst>
        </p:cNvPr>
        <p:cNvGrpSpPr/>
        <p:nvPr/>
      </p:nvGrpSpPr>
      <p:grpSpPr>
        <a:xfrm>
          <a:off x="0" y="0"/>
          <a:ext cx="0" cy="0"/>
          <a:chOff x="0" y="0"/>
          <a:chExt cx="0" cy="0"/>
        </a:xfrm>
      </p:grpSpPr>
      <p:grpSp>
        <p:nvGrpSpPr>
          <p:cNvPr id="41"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2"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CC7192A3-2BDC-F43B-27E6-E38CAF233F9B}"/>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pPr algn="l"/>
            <a:r>
              <a:rPr lang="en-US" sz="3000"/>
              <a:t>Analyze the Average  Session Rating by Meal Type </a:t>
            </a:r>
            <a:br>
              <a:rPr lang="en-US" sz="3000"/>
            </a:br>
            <a:endParaRPr lang="en-US" sz="3000"/>
          </a:p>
        </p:txBody>
      </p:sp>
      <p:grpSp>
        <p:nvGrpSpPr>
          <p:cNvPr id="49" name="Group 48">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50"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4" name="Oval 53">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2">
            <a:extLst>
              <a:ext uri="{FF2B5EF4-FFF2-40B4-BE49-F238E27FC236}">
                <a16:creationId xmlns:a16="http://schemas.microsoft.com/office/drawing/2014/main" id="{56F808B5-4E55-CF03-62F8-FF59026B26F3}"/>
              </a:ext>
            </a:extLst>
          </p:cNvPr>
          <p:cNvSpPr>
            <a:spLocks noChangeArrowheads="1"/>
          </p:cNvSpPr>
          <p:nvPr/>
        </p:nvSpPr>
        <p:spPr bwMode="auto">
          <a:xfrm>
            <a:off x="550863" y="2677306"/>
            <a:ext cx="3565525" cy="341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p>
            <a:pPr marL="0" marR="0" lvl="0" indent="-228600" fontAlgn="base">
              <a:spcBef>
                <a:spcPct val="0"/>
              </a:spcBef>
              <a:spcAft>
                <a:spcPts val="800"/>
              </a:spcAft>
              <a:buClrTx/>
              <a:buSzTx/>
              <a:buFont typeface="Arial" panose="020B0604020202020204" pitchFamily="34" charset="0"/>
              <a:buChar char="•"/>
              <a:tabLst/>
            </a:pPr>
            <a:endParaRPr kumimoji="0" lang="en-US" altLang="en-US" sz="1500" b="0" i="0" u="none" strike="noStrike" cap="none" normalizeH="0" baseline="0">
              <a:ln>
                <a:noFill/>
              </a:ln>
              <a:solidFill>
                <a:schemeClr val="tx1">
                  <a:alpha val="60000"/>
                </a:schemeClr>
              </a:solidFill>
              <a:effectLst/>
            </a:endParaRPr>
          </a:p>
          <a:p>
            <a:pPr marL="285750" marR="0" lvl="0" indent="-228600" fontAlgn="base">
              <a:spcBef>
                <a:spcPct val="0"/>
              </a:spcBef>
              <a:spcAft>
                <a:spcPts val="800"/>
              </a:spcAft>
              <a:buClrTx/>
              <a:buSzTx/>
              <a:buFont typeface="Arial" panose="020B0604020202020204" pitchFamily="34" charset="0"/>
              <a:buChar char="•"/>
              <a:tabLst/>
            </a:pPr>
            <a:r>
              <a:rPr kumimoji="0" lang="en-US" altLang="en-US" sz="1500" b="0" i="0" u="none" strike="noStrike" cap="none" normalizeH="0" baseline="0">
                <a:ln>
                  <a:noFill/>
                </a:ln>
                <a:solidFill>
                  <a:schemeClr val="tx1">
                    <a:alpha val="60000"/>
                  </a:schemeClr>
                </a:solidFill>
                <a:effectLst/>
              </a:rPr>
              <a:t>The average session ratings varied by meal type. </a:t>
            </a:r>
          </a:p>
          <a:p>
            <a:pPr marL="285750" marR="0" lvl="0" indent="-228600" fontAlgn="base">
              <a:spcBef>
                <a:spcPct val="0"/>
              </a:spcBef>
              <a:spcAft>
                <a:spcPts val="800"/>
              </a:spcAft>
              <a:buClrTx/>
              <a:buSzTx/>
              <a:buFont typeface="Arial" panose="020B0604020202020204" pitchFamily="34" charset="0"/>
              <a:buChar char="•"/>
              <a:tabLst/>
            </a:pPr>
            <a:endParaRPr kumimoji="0" lang="en-US" altLang="en-US" sz="1500" b="0" i="0" u="none" strike="noStrike" cap="none" normalizeH="0" baseline="0">
              <a:ln>
                <a:noFill/>
              </a:ln>
              <a:solidFill>
                <a:schemeClr val="tx1">
                  <a:alpha val="60000"/>
                </a:schemeClr>
              </a:solidFill>
              <a:effectLst/>
            </a:endParaRPr>
          </a:p>
          <a:p>
            <a:pPr marL="285750" marR="0" lvl="0" indent="-228600" fontAlgn="base">
              <a:spcBef>
                <a:spcPct val="0"/>
              </a:spcBef>
              <a:spcAft>
                <a:spcPts val="800"/>
              </a:spcAft>
              <a:buClrTx/>
              <a:buSzTx/>
              <a:buFont typeface="Arial" panose="020B0604020202020204" pitchFamily="34" charset="0"/>
              <a:buChar char="•"/>
              <a:tabLst/>
            </a:pPr>
            <a:r>
              <a:rPr kumimoji="0" lang="en-US" altLang="en-US" sz="1500" b="0" i="0" u="none" strike="noStrike" cap="none" normalizeH="0" baseline="0">
                <a:ln>
                  <a:noFill/>
                </a:ln>
                <a:solidFill>
                  <a:schemeClr val="tx1">
                    <a:alpha val="60000"/>
                  </a:schemeClr>
                </a:solidFill>
                <a:effectLst/>
              </a:rPr>
              <a:t>Dinner consistently received higher ratings, reflecting customer satisfaction with those dishes.</a:t>
            </a:r>
          </a:p>
          <a:p>
            <a:pPr marL="285750" marR="0" lvl="0" indent="-228600" fontAlgn="base">
              <a:spcBef>
                <a:spcPct val="0"/>
              </a:spcBef>
              <a:spcAft>
                <a:spcPts val="800"/>
              </a:spcAft>
              <a:buClrTx/>
              <a:buSzTx/>
              <a:buFont typeface="Arial" panose="020B0604020202020204" pitchFamily="34" charset="0"/>
              <a:buChar char="•"/>
              <a:tabLst/>
            </a:pPr>
            <a:endParaRPr kumimoji="0" lang="en-US" altLang="en-US" sz="1500" b="0" i="0" u="none" strike="noStrike" cap="none" normalizeH="0" baseline="0">
              <a:ln>
                <a:noFill/>
              </a:ln>
              <a:solidFill>
                <a:schemeClr val="tx1">
                  <a:alpha val="60000"/>
                </a:schemeClr>
              </a:solidFill>
              <a:effectLst/>
            </a:endParaRPr>
          </a:p>
          <a:p>
            <a:pPr marL="285750" marR="0" lvl="0" indent="-228600" fontAlgn="base">
              <a:spcBef>
                <a:spcPct val="0"/>
              </a:spcBef>
              <a:spcAft>
                <a:spcPts val="800"/>
              </a:spcAft>
              <a:buClrTx/>
              <a:buSzTx/>
              <a:buFont typeface="Arial" panose="020B0604020202020204" pitchFamily="34" charset="0"/>
              <a:buChar char="•"/>
              <a:tabLst/>
            </a:pPr>
            <a:r>
              <a:rPr kumimoji="0" lang="en-US" altLang="en-US" sz="1500" b="0" i="0" u="none" strike="noStrike" cap="none" normalizeH="0" baseline="0">
                <a:ln>
                  <a:noFill/>
                </a:ln>
                <a:solidFill>
                  <a:schemeClr val="tx1">
                    <a:alpha val="60000"/>
                  </a:schemeClr>
                </a:solidFill>
                <a:effectLst/>
              </a:rPr>
              <a:t>suggesting that users tend to enjoy dinner meals more or may associate dinner with higher satisfaction due to meal complexity or quality. </a:t>
            </a:r>
          </a:p>
        </p:txBody>
      </p:sp>
      <p:pic>
        <p:nvPicPr>
          <p:cNvPr id="3" name="Picture 2">
            <a:extLst>
              <a:ext uri="{FF2B5EF4-FFF2-40B4-BE49-F238E27FC236}">
                <a16:creationId xmlns:a16="http://schemas.microsoft.com/office/drawing/2014/main" id="{CC1068CD-E61C-493A-24B8-FB3DF20649EF}"/>
              </a:ext>
            </a:extLst>
          </p:cNvPr>
          <p:cNvPicPr>
            <a:picLocks noChangeAspect="1"/>
          </p:cNvPicPr>
          <p:nvPr/>
        </p:nvPicPr>
        <p:blipFill>
          <a:blip r:embed="rId3"/>
          <a:stretch>
            <a:fillRect/>
          </a:stretch>
        </p:blipFill>
        <p:spPr>
          <a:xfrm>
            <a:off x="4866437" y="1441527"/>
            <a:ext cx="7090237" cy="4759377"/>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180277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9FF0365-F0EF-FC6C-3944-C9E3962291E4}"/>
            </a:ext>
          </a:extLst>
        </p:cNvPr>
        <p:cNvGrpSpPr/>
        <p:nvPr/>
      </p:nvGrpSpPr>
      <p:grpSpPr>
        <a:xfrm>
          <a:off x="0" y="0"/>
          <a:ext cx="0" cy="0"/>
          <a:chOff x="0" y="0"/>
          <a:chExt cx="0" cy="0"/>
        </a:xfrm>
      </p:grpSpPr>
      <p:sp>
        <p:nvSpPr>
          <p:cNvPr id="15" name="Freeform: Shape 1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2" name="Freeform: Shape 2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1" name="Group 30">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2" name="Freeform: Shape 31">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2">
            <a:extLst>
              <a:ext uri="{FF2B5EF4-FFF2-40B4-BE49-F238E27FC236}">
                <a16:creationId xmlns:a16="http://schemas.microsoft.com/office/drawing/2014/main" id="{96D45DF9-56AC-E3C6-4BB0-1DEE70FAD21D}"/>
              </a:ext>
            </a:extLst>
          </p:cNvPr>
          <p:cNvSpPr>
            <a:spLocks noGrp="1"/>
          </p:cNvSpPr>
          <p:nvPr>
            <p:ph type="ctrTitle"/>
          </p:nvPr>
        </p:nvSpPr>
        <p:spPr>
          <a:xfrm>
            <a:off x="18040" y="-19669"/>
            <a:ext cx="3565524" cy="3034657"/>
          </a:xfrm>
        </p:spPr>
        <p:txBody>
          <a:bodyPr vert="horz" wrap="square" lIns="0" tIns="0" rIns="0" bIns="0" rtlCol="0" anchor="b" anchorCtr="0">
            <a:normAutofit/>
          </a:bodyPr>
          <a:lstStyle/>
          <a:p>
            <a:pPr algn="l">
              <a:lnSpc>
                <a:spcPct val="100000"/>
              </a:lnSpc>
            </a:pPr>
            <a:r>
              <a:rPr lang="en-US" sz="4800" dirty="0"/>
              <a:t>Analyze the Meal Type Distribution</a:t>
            </a:r>
          </a:p>
        </p:txBody>
      </p:sp>
      <p:grpSp>
        <p:nvGrpSpPr>
          <p:cNvPr id="35" name="Group 34">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a:extLst>
              <a:ext uri="{FF2B5EF4-FFF2-40B4-BE49-F238E27FC236}">
                <a16:creationId xmlns:a16="http://schemas.microsoft.com/office/drawing/2014/main" id="{25DFDD35-906F-B1FB-E407-6062D172D1F3}"/>
              </a:ext>
            </a:extLst>
          </p:cNvPr>
          <p:cNvPicPr>
            <a:picLocks noChangeAspect="1"/>
          </p:cNvPicPr>
          <p:nvPr/>
        </p:nvPicPr>
        <p:blipFill>
          <a:blip r:embed="rId3"/>
          <a:stretch>
            <a:fillRect/>
          </a:stretch>
        </p:blipFill>
        <p:spPr>
          <a:xfrm>
            <a:off x="4914563" y="663203"/>
            <a:ext cx="7345363" cy="5233376"/>
          </a:xfrm>
          <a:custGeom>
            <a:avLst/>
            <a:gdLst/>
            <a:ahLst/>
            <a:cxnLst/>
            <a:rect l="l" t="t" r="r" b="b"/>
            <a:pathLst>
              <a:path w="7345363" h="5761037">
                <a:moveTo>
                  <a:pt x="0" y="0"/>
                </a:moveTo>
                <a:lnTo>
                  <a:pt x="7345363" y="0"/>
                </a:lnTo>
                <a:lnTo>
                  <a:pt x="7345363" y="5761037"/>
                </a:lnTo>
                <a:lnTo>
                  <a:pt x="0" y="5761037"/>
                </a:lnTo>
                <a:close/>
              </a:path>
            </a:pathLst>
          </a:custGeom>
        </p:spPr>
      </p:pic>
      <p:sp>
        <p:nvSpPr>
          <p:cNvPr id="12" name="Rectangle 1">
            <a:extLst>
              <a:ext uri="{FF2B5EF4-FFF2-40B4-BE49-F238E27FC236}">
                <a16:creationId xmlns:a16="http://schemas.microsoft.com/office/drawing/2014/main" id="{198A776F-1051-43FB-AE03-775E9F8CA03F}"/>
              </a:ext>
            </a:extLst>
          </p:cNvPr>
          <p:cNvSpPr>
            <a:spLocks noChangeArrowheads="1"/>
          </p:cNvSpPr>
          <p:nvPr/>
        </p:nvSpPr>
        <p:spPr bwMode="auto">
          <a:xfrm rot="10800000" flipV="1">
            <a:off x="-34095" y="3268977"/>
            <a:ext cx="48807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distribution of meal types showed that </a:t>
            </a:r>
            <a:r>
              <a:rPr kumimoji="0" lang="en-US" altLang="en-US" sz="1800" b="1" i="0" u="none" strike="noStrike" cap="none" normalizeH="0" baseline="0" dirty="0">
                <a:ln>
                  <a:noFill/>
                </a:ln>
                <a:solidFill>
                  <a:schemeClr val="tx1"/>
                </a:solidFill>
                <a:effectLst/>
                <a:latin typeface="Arial" panose="020B0604020202020204" pitchFamily="34" charset="0"/>
              </a:rPr>
              <a:t>Dinner</a:t>
            </a:r>
            <a:r>
              <a:rPr kumimoji="0" lang="en-US" altLang="en-US" sz="1800" b="0" i="0" u="none" strike="noStrike" cap="none" normalizeH="0" baseline="0" dirty="0">
                <a:ln>
                  <a:noFill/>
                </a:ln>
                <a:solidFill>
                  <a:schemeClr val="tx1"/>
                </a:solidFill>
                <a:effectLst/>
                <a:latin typeface="Arial" panose="020B0604020202020204" pitchFamily="34" charset="0"/>
              </a:rPr>
              <a:t> sessions are the most frequent, followed by </a:t>
            </a:r>
            <a:r>
              <a:rPr kumimoji="0" lang="en-US" altLang="en-US" sz="1800" b="1" i="0" u="none" strike="noStrike" cap="none" normalizeH="0" baseline="0" dirty="0">
                <a:ln>
                  <a:noFill/>
                </a:ln>
                <a:solidFill>
                  <a:schemeClr val="tx1"/>
                </a:solidFill>
                <a:effectLst/>
                <a:latin typeface="Arial" panose="020B0604020202020204" pitchFamily="34" charset="0"/>
              </a:rPr>
              <a:t>Lunch</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Breakfast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trend suggests that the peak demand occurs in the evening, with </a:t>
            </a:r>
            <a:r>
              <a:rPr kumimoji="0" lang="en-US" altLang="en-US" sz="1800" b="1" i="0" u="none" strike="noStrike" cap="none" normalizeH="0" baseline="0" dirty="0">
                <a:ln>
                  <a:noFill/>
                </a:ln>
                <a:solidFill>
                  <a:schemeClr val="tx1"/>
                </a:solidFill>
                <a:effectLst/>
                <a:latin typeface="Arial" panose="020B0604020202020204" pitchFamily="34" charset="0"/>
              </a:rPr>
              <a:t>Dinner</a:t>
            </a:r>
            <a:r>
              <a:rPr kumimoji="0" lang="en-US" altLang="en-US" sz="1800" b="0" i="0" u="none" strike="noStrike" cap="none" normalizeH="0" baseline="0" dirty="0">
                <a:ln>
                  <a:noFill/>
                </a:ln>
                <a:solidFill>
                  <a:schemeClr val="tx1"/>
                </a:solidFill>
                <a:effectLst/>
                <a:latin typeface="Arial" panose="020B0604020202020204" pitchFamily="34" charset="0"/>
              </a:rPr>
              <a:t> orders being the most significant revenue generator. </a:t>
            </a:r>
          </a:p>
        </p:txBody>
      </p:sp>
    </p:spTree>
    <p:extLst>
      <p:ext uri="{BB962C8B-B14F-4D97-AF65-F5344CB8AC3E}">
        <p14:creationId xmlns:p14="http://schemas.microsoft.com/office/powerpoint/2010/main" val="77750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ADB6199-3F81-2AFF-BFEB-733E77C321EA}"/>
            </a:ext>
          </a:extLst>
        </p:cNvPr>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2">
            <a:extLst>
              <a:ext uri="{FF2B5EF4-FFF2-40B4-BE49-F238E27FC236}">
                <a16:creationId xmlns:a16="http://schemas.microsoft.com/office/drawing/2014/main" id="{A68429DE-0CC9-C920-8AFF-D96981E6AB38}"/>
              </a:ext>
            </a:extLst>
          </p:cNvPr>
          <p:cNvSpPr>
            <a:spLocks noGrp="1"/>
          </p:cNvSpPr>
          <p:nvPr>
            <p:ph type="ctrTitle"/>
          </p:nvPr>
        </p:nvSpPr>
        <p:spPr>
          <a:xfrm>
            <a:off x="230085" y="1771963"/>
            <a:ext cx="3565524" cy="3034657"/>
          </a:xfrm>
        </p:spPr>
        <p:txBody>
          <a:bodyPr vert="horz" wrap="square" lIns="0" tIns="0" rIns="0" bIns="0" rtlCol="0" anchor="b" anchorCtr="0">
            <a:normAutofit/>
          </a:bodyPr>
          <a:lstStyle/>
          <a:p>
            <a:pPr algn="l"/>
            <a:r>
              <a:rPr lang="en-US" sz="4400" dirty="0"/>
              <a:t>Analyze the Heatmap of Rating VS Order Completion</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AF42EB27-6B8D-A3FF-1C80-9A05A7FDFD0E}"/>
              </a:ext>
            </a:extLst>
          </p:cNvPr>
          <p:cNvPicPr>
            <a:picLocks noChangeAspect="1"/>
          </p:cNvPicPr>
          <p:nvPr/>
        </p:nvPicPr>
        <p:blipFill>
          <a:blip r:embed="rId3"/>
          <a:stretch>
            <a:fillRect/>
          </a:stretch>
        </p:blipFill>
        <p:spPr>
          <a:xfrm>
            <a:off x="4295776" y="1336365"/>
            <a:ext cx="7345363" cy="4186856"/>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16496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49794BC-6C64-5811-B520-B806B5CC0286}"/>
            </a:ext>
          </a:extLst>
        </p:cNvPr>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2">
            <a:extLst>
              <a:ext uri="{FF2B5EF4-FFF2-40B4-BE49-F238E27FC236}">
                <a16:creationId xmlns:a16="http://schemas.microsoft.com/office/drawing/2014/main" id="{0EFA0C36-A520-5061-F67C-CD685E043EE3}"/>
              </a:ext>
            </a:extLst>
          </p:cNvPr>
          <p:cNvSpPr>
            <a:spLocks noGrp="1"/>
          </p:cNvSpPr>
          <p:nvPr>
            <p:ph type="ctrTitle"/>
          </p:nvPr>
        </p:nvSpPr>
        <p:spPr>
          <a:xfrm>
            <a:off x="116833" y="140009"/>
            <a:ext cx="3565524" cy="3034657"/>
          </a:xfrm>
        </p:spPr>
        <p:txBody>
          <a:bodyPr vert="horz" wrap="square" lIns="0" tIns="0" rIns="0" bIns="0" rtlCol="0" anchor="b" anchorCtr="0">
            <a:normAutofit/>
          </a:bodyPr>
          <a:lstStyle/>
          <a:p>
            <a:pPr algn="l">
              <a:lnSpc>
                <a:spcPct val="100000"/>
              </a:lnSpc>
            </a:pPr>
            <a:r>
              <a:rPr lang="en-US" sz="4800"/>
              <a:t>Analyze the popular Dishes based on orders</a:t>
            </a:r>
            <a:endParaRPr lang="en-US" sz="4800" dirty="0"/>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662421A5-BAD9-D59E-7412-79525CF5E5AE}"/>
              </a:ext>
            </a:extLst>
          </p:cNvPr>
          <p:cNvPicPr>
            <a:picLocks noChangeAspect="1"/>
          </p:cNvPicPr>
          <p:nvPr/>
        </p:nvPicPr>
        <p:blipFill>
          <a:blip r:embed="rId3"/>
          <a:stretch>
            <a:fillRect/>
          </a:stretch>
        </p:blipFill>
        <p:spPr>
          <a:xfrm>
            <a:off x="4307877" y="656883"/>
            <a:ext cx="7896224" cy="4902070"/>
          </a:xfrm>
          <a:custGeom>
            <a:avLst/>
            <a:gdLst/>
            <a:ahLst/>
            <a:cxnLst/>
            <a:rect l="l" t="t" r="r" b="b"/>
            <a:pathLst>
              <a:path w="7345363" h="5761037">
                <a:moveTo>
                  <a:pt x="0" y="0"/>
                </a:moveTo>
                <a:lnTo>
                  <a:pt x="7345363" y="0"/>
                </a:lnTo>
                <a:lnTo>
                  <a:pt x="7345363" y="5761037"/>
                </a:lnTo>
                <a:lnTo>
                  <a:pt x="0" y="5761037"/>
                </a:lnTo>
                <a:close/>
              </a:path>
            </a:pathLst>
          </a:custGeom>
        </p:spPr>
      </p:pic>
      <p:sp>
        <p:nvSpPr>
          <p:cNvPr id="10" name="TextBox 9">
            <a:extLst>
              <a:ext uri="{FF2B5EF4-FFF2-40B4-BE49-F238E27FC236}">
                <a16:creationId xmlns:a16="http://schemas.microsoft.com/office/drawing/2014/main" id="{44A12A21-32B4-E5BD-E170-DC7DE881C910}"/>
              </a:ext>
            </a:extLst>
          </p:cNvPr>
          <p:cNvSpPr txBox="1"/>
          <p:nvPr/>
        </p:nvSpPr>
        <p:spPr>
          <a:xfrm>
            <a:off x="0" y="3628234"/>
            <a:ext cx="4187506" cy="2246769"/>
          </a:xfrm>
          <a:prstGeom prst="rect">
            <a:avLst/>
          </a:prstGeom>
          <a:noFill/>
        </p:spPr>
        <p:txBody>
          <a:bodyPr wrap="square">
            <a:spAutoFit/>
          </a:bodyPr>
          <a:lstStyle/>
          <a:p>
            <a:r>
              <a:rPr lang="en-US" sz="2800" dirty="0"/>
              <a:t>The most popular dish based on order frequency is </a:t>
            </a:r>
            <a:r>
              <a:rPr lang="en-US" sz="2800" b="1" dirty="0"/>
              <a:t>Spaghetti</a:t>
            </a:r>
            <a:r>
              <a:rPr lang="en-US" sz="2800" dirty="0"/>
              <a:t>, with the highest number of orders across all meal types.</a:t>
            </a:r>
          </a:p>
        </p:txBody>
      </p:sp>
    </p:spTree>
    <p:extLst>
      <p:ext uri="{BB962C8B-B14F-4D97-AF65-F5344CB8AC3E}">
        <p14:creationId xmlns:p14="http://schemas.microsoft.com/office/powerpoint/2010/main" val="422571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97D14FC-4F6A-34FF-6260-4BC68A7DA387}"/>
            </a:ext>
          </a:extLst>
        </p:cNvPr>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6CE11FAA-12FE-F2A6-17F1-405E95B11137}"/>
              </a:ext>
            </a:extLst>
          </p:cNvPr>
          <p:cNvSpPr>
            <a:spLocks noGrp="1"/>
          </p:cNvSpPr>
          <p:nvPr>
            <p:ph type="ctrTitle"/>
          </p:nvPr>
        </p:nvSpPr>
        <p:spPr>
          <a:xfrm>
            <a:off x="18040" y="617535"/>
            <a:ext cx="3565524" cy="2429284"/>
          </a:xfrm>
        </p:spPr>
        <p:txBody>
          <a:bodyPr vert="horz" wrap="square" lIns="0" tIns="0" rIns="0" bIns="0" rtlCol="0" anchor="b" anchorCtr="0">
            <a:normAutofit/>
          </a:bodyPr>
          <a:lstStyle/>
          <a:p>
            <a:pPr algn="l">
              <a:lnSpc>
                <a:spcPct val="100000"/>
              </a:lnSpc>
            </a:pPr>
            <a:r>
              <a:rPr lang="en-US" sz="4800" kern="1200" dirty="0">
                <a:solidFill>
                  <a:schemeClr val="tx1"/>
                </a:solidFill>
                <a:latin typeface="+mj-lt"/>
                <a:ea typeface="+mj-ea"/>
                <a:cs typeface="+mj-cs"/>
              </a:rPr>
              <a:t>Analyze the Order Status Distribution</a:t>
            </a:r>
          </a:p>
        </p:txBody>
      </p:sp>
      <p:sp>
        <p:nvSpPr>
          <p:cNvPr id="27" name="Oval 2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49"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4A5D6F5E-3547-FA83-D4A3-489F914147A2}"/>
              </a:ext>
            </a:extLst>
          </p:cNvPr>
          <p:cNvPicPr>
            <a:picLocks noChangeAspect="1"/>
          </p:cNvPicPr>
          <p:nvPr/>
        </p:nvPicPr>
        <p:blipFill>
          <a:blip r:embed="rId3"/>
          <a:srcRect l="778" r="25270" b="2"/>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9" name="Rectangle 1">
            <a:extLst>
              <a:ext uri="{FF2B5EF4-FFF2-40B4-BE49-F238E27FC236}">
                <a16:creationId xmlns:a16="http://schemas.microsoft.com/office/drawing/2014/main" id="{9F18CBF1-A9C3-2E61-FA32-8644645F767C}"/>
              </a:ext>
            </a:extLst>
          </p:cNvPr>
          <p:cNvSpPr>
            <a:spLocks noChangeArrowheads="1"/>
          </p:cNvSpPr>
          <p:nvPr/>
        </p:nvSpPr>
        <p:spPr bwMode="auto">
          <a:xfrm>
            <a:off x="-43690" y="2914336"/>
            <a:ext cx="441861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significant majority of orders are marked as </a:t>
            </a:r>
            <a:r>
              <a:rPr kumimoji="0" lang="en-US" altLang="en-US" sz="1800" b="1" i="0" u="none" strike="noStrike" cap="none" normalizeH="0" baseline="0" dirty="0">
                <a:ln>
                  <a:noFill/>
                </a:ln>
                <a:solidFill>
                  <a:schemeClr val="tx1"/>
                </a:solidFill>
                <a:effectLst/>
                <a:latin typeface="Arial" panose="020B0604020202020204" pitchFamily="34" charset="0"/>
              </a:rPr>
              <a:t>Completed</a:t>
            </a:r>
            <a:r>
              <a:rPr kumimoji="0" lang="en-US" altLang="en-US" sz="1800" b="0" i="0" u="none" strike="noStrike" cap="none" normalizeH="0" baseline="0" dirty="0">
                <a:ln>
                  <a:noFill/>
                </a:ln>
                <a:solidFill>
                  <a:schemeClr val="tx1"/>
                </a:solidFill>
                <a:effectLst/>
                <a:latin typeface="Arial" panose="020B0604020202020204" pitchFamily="34" charset="0"/>
              </a:rPr>
              <a:t>, indicating that the order process is generally reliable and 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Approximately </a:t>
            </a:r>
            <a:r>
              <a:rPr kumimoji="0" lang="en-US" altLang="en-US" sz="1800" b="1" i="0" u="none" strike="noStrike" cap="none" normalizeH="0" baseline="0" dirty="0">
                <a:ln>
                  <a:noFill/>
                </a:ln>
                <a:solidFill>
                  <a:schemeClr val="tx1"/>
                </a:solidFill>
                <a:effectLst/>
                <a:latin typeface="Arial" panose="020B0604020202020204" pitchFamily="34" charset="0"/>
              </a:rPr>
              <a:t>84.2%</a:t>
            </a:r>
            <a:r>
              <a:rPr kumimoji="0" lang="en-US" altLang="en-US" sz="1800" b="0" i="0" u="none" strike="noStrike" cap="none" normalizeH="0" baseline="0" dirty="0">
                <a:ln>
                  <a:noFill/>
                </a:ln>
                <a:solidFill>
                  <a:schemeClr val="tx1"/>
                </a:solidFill>
                <a:effectLst/>
                <a:latin typeface="Arial" panose="020B0604020202020204" pitchFamily="34" charset="0"/>
              </a:rPr>
              <a:t> of all orders fall under the "Completed" category. </a:t>
            </a:r>
          </a:p>
        </p:txBody>
      </p:sp>
      <p:sp>
        <p:nvSpPr>
          <p:cNvPr id="11" name="TextBox 10">
            <a:extLst>
              <a:ext uri="{FF2B5EF4-FFF2-40B4-BE49-F238E27FC236}">
                <a16:creationId xmlns:a16="http://schemas.microsoft.com/office/drawing/2014/main" id="{BEEB5870-954E-A6B9-7167-329A20102A2D}"/>
              </a:ext>
            </a:extLst>
          </p:cNvPr>
          <p:cNvSpPr txBox="1"/>
          <p:nvPr/>
        </p:nvSpPr>
        <p:spPr>
          <a:xfrm>
            <a:off x="-43690" y="5156078"/>
            <a:ext cx="4698955" cy="1200329"/>
          </a:xfrm>
          <a:prstGeom prst="rect">
            <a:avLst/>
          </a:prstGeom>
          <a:noFill/>
        </p:spPr>
        <p:txBody>
          <a:bodyPr wrap="square">
            <a:spAutoFit/>
          </a:bodyPr>
          <a:lstStyle/>
          <a:p>
            <a:r>
              <a:rPr lang="en-US" dirty="0"/>
              <a:t>Most cancellations occur for dishes like </a:t>
            </a:r>
            <a:r>
              <a:rPr lang="en-US" b="1" dirty="0"/>
              <a:t>Veggie Burger</a:t>
            </a:r>
            <a:r>
              <a:rPr lang="en-US" dirty="0"/>
              <a:t>, which may indicate specific issues such as supply chain problems, preparation delays, or customer dissatisfaction.</a:t>
            </a:r>
          </a:p>
        </p:txBody>
      </p:sp>
    </p:spTree>
    <p:extLst>
      <p:ext uri="{BB962C8B-B14F-4D97-AF65-F5344CB8AC3E}">
        <p14:creationId xmlns:p14="http://schemas.microsoft.com/office/powerpoint/2010/main" val="239114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46AA81C-E40D-2452-7537-5FD3D713283A}"/>
            </a:ext>
          </a:extLst>
        </p:cNvPr>
        <p:cNvGrpSpPr/>
        <p:nvPr/>
      </p:nvGrpSpPr>
      <p:grpSpPr>
        <a:xfrm>
          <a:off x="0" y="0"/>
          <a:ext cx="0" cy="0"/>
          <a:chOff x="0" y="0"/>
          <a:chExt cx="0" cy="0"/>
        </a:xfrm>
      </p:grpSpPr>
      <p:sp>
        <p:nvSpPr>
          <p:cNvPr id="37"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5" name="Rectangle 4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2">
            <a:extLst>
              <a:ext uri="{FF2B5EF4-FFF2-40B4-BE49-F238E27FC236}">
                <a16:creationId xmlns:a16="http://schemas.microsoft.com/office/drawing/2014/main" id="{84E905D8-B13D-508C-A3EE-32F5A9E30CC2}"/>
              </a:ext>
            </a:extLst>
          </p:cNvPr>
          <p:cNvSpPr>
            <a:spLocks noGrp="1"/>
          </p:cNvSpPr>
          <p:nvPr>
            <p:ph type="ctrTitle"/>
          </p:nvPr>
        </p:nvSpPr>
        <p:spPr>
          <a:xfrm>
            <a:off x="270554" y="1065297"/>
            <a:ext cx="3565524" cy="3034657"/>
          </a:xfrm>
        </p:spPr>
        <p:txBody>
          <a:bodyPr vert="horz" wrap="square" lIns="0" tIns="0" rIns="0" bIns="0" rtlCol="0" anchor="b" anchorCtr="0">
            <a:normAutofit/>
          </a:bodyPr>
          <a:lstStyle/>
          <a:p>
            <a:pPr algn="l">
              <a:lnSpc>
                <a:spcPct val="100000"/>
              </a:lnSpc>
            </a:pPr>
            <a:r>
              <a:rPr lang="en-US" sz="4400" dirty="0"/>
              <a:t>Analyze the Average Amount Spent by Meal Type </a:t>
            </a:r>
          </a:p>
        </p:txBody>
      </p:sp>
      <p:grpSp>
        <p:nvGrpSpPr>
          <p:cNvPr id="49" name="Group 4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B2E177FE-004D-7F8D-E35A-9C30C275F92E}"/>
              </a:ext>
            </a:extLst>
          </p:cNvPr>
          <p:cNvPicPr>
            <a:picLocks noChangeAspect="1"/>
          </p:cNvPicPr>
          <p:nvPr/>
        </p:nvPicPr>
        <p:blipFill>
          <a:blip r:embed="rId3"/>
          <a:stretch>
            <a:fillRect/>
          </a:stretch>
        </p:blipFill>
        <p:spPr>
          <a:xfrm>
            <a:off x="4295776" y="1547544"/>
            <a:ext cx="7345363" cy="3764499"/>
          </a:xfrm>
          <a:custGeom>
            <a:avLst/>
            <a:gdLst/>
            <a:ahLst/>
            <a:cxnLst/>
            <a:rect l="l" t="t" r="r" b="b"/>
            <a:pathLst>
              <a:path w="7345363" h="5761037">
                <a:moveTo>
                  <a:pt x="0" y="0"/>
                </a:moveTo>
                <a:lnTo>
                  <a:pt x="7345363" y="0"/>
                </a:lnTo>
                <a:lnTo>
                  <a:pt x="7345363" y="5761037"/>
                </a:lnTo>
                <a:lnTo>
                  <a:pt x="0" y="5761037"/>
                </a:lnTo>
                <a:close/>
              </a:path>
            </a:pathLst>
          </a:custGeom>
        </p:spPr>
      </p:pic>
      <p:sp>
        <p:nvSpPr>
          <p:cNvPr id="9" name="Rectangle 1">
            <a:extLst>
              <a:ext uri="{FF2B5EF4-FFF2-40B4-BE49-F238E27FC236}">
                <a16:creationId xmlns:a16="http://schemas.microsoft.com/office/drawing/2014/main" id="{847E1C0D-7E5A-776F-E0D0-26862B8428A2}"/>
              </a:ext>
            </a:extLst>
          </p:cNvPr>
          <p:cNvSpPr>
            <a:spLocks noChangeArrowheads="1"/>
          </p:cNvSpPr>
          <p:nvPr/>
        </p:nvSpPr>
        <p:spPr bwMode="auto">
          <a:xfrm>
            <a:off x="12914" y="4356464"/>
            <a:ext cx="42957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Dinner</a:t>
            </a:r>
            <a:r>
              <a:rPr kumimoji="0" lang="en-US" altLang="en-US" sz="1800" b="0" i="0" u="none" strike="noStrike" cap="none" normalizeH="0" baseline="0" dirty="0">
                <a:ln>
                  <a:noFill/>
                </a:ln>
                <a:solidFill>
                  <a:schemeClr val="tx1"/>
                </a:solidFill>
                <a:effectLst/>
                <a:latin typeface="Arial" panose="020B0604020202020204" pitchFamily="34" charset="0"/>
              </a:rPr>
              <a:t> stands out as the meal type with the </a:t>
            </a:r>
            <a:r>
              <a:rPr kumimoji="0" lang="en-US" altLang="en-US" sz="1800" b="1" i="0" u="none" strike="noStrike" cap="none" normalizeH="0" baseline="0" dirty="0">
                <a:ln>
                  <a:noFill/>
                </a:ln>
                <a:solidFill>
                  <a:schemeClr val="tx1"/>
                </a:solidFill>
                <a:effectLst/>
                <a:latin typeface="Arial" panose="020B0604020202020204" pitchFamily="34" charset="0"/>
              </a:rPr>
              <a:t>highest average amount spent</a:t>
            </a:r>
            <a:r>
              <a:rPr kumimoji="0" lang="en-US" altLang="en-US" sz="1800" b="0" i="0" u="none" strike="noStrike" cap="none" normalizeH="0" baseline="0" dirty="0">
                <a:ln>
                  <a:noFill/>
                </a:ln>
                <a:solidFill>
                  <a:schemeClr val="tx1"/>
                </a:solidFill>
                <a:effectLst/>
                <a:latin typeface="Arial" panose="020B0604020202020204" pitchFamily="34" charset="0"/>
              </a:rPr>
              <a:t> per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could be due to customers preferring premium or larger portions for dinner. </a:t>
            </a:r>
          </a:p>
        </p:txBody>
      </p:sp>
    </p:spTree>
    <p:extLst>
      <p:ext uri="{BB962C8B-B14F-4D97-AF65-F5344CB8AC3E}">
        <p14:creationId xmlns:p14="http://schemas.microsoft.com/office/powerpoint/2010/main" val="179463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4571BE5-E782-529D-0E7F-C04367AE6B45}"/>
            </a:ext>
          </a:extLst>
        </p:cNvPr>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2">
            <a:extLst>
              <a:ext uri="{FF2B5EF4-FFF2-40B4-BE49-F238E27FC236}">
                <a16:creationId xmlns:a16="http://schemas.microsoft.com/office/drawing/2014/main" id="{673B3C70-0BF6-B745-70FB-3F4D1EA71148}"/>
              </a:ext>
            </a:extLst>
          </p:cNvPr>
          <p:cNvSpPr>
            <a:spLocks noGrp="1"/>
          </p:cNvSpPr>
          <p:nvPr>
            <p:ph type="ctrTitle"/>
          </p:nvPr>
        </p:nvSpPr>
        <p:spPr>
          <a:xfrm>
            <a:off x="19245" y="-23115"/>
            <a:ext cx="4722685" cy="3034657"/>
          </a:xfrm>
        </p:spPr>
        <p:txBody>
          <a:bodyPr vert="horz" wrap="square" lIns="0" tIns="0" rIns="0" bIns="0" rtlCol="0" anchor="b" anchorCtr="0">
            <a:normAutofit/>
          </a:bodyPr>
          <a:lstStyle/>
          <a:p>
            <a:pPr algn="l">
              <a:lnSpc>
                <a:spcPct val="100000"/>
              </a:lnSpc>
            </a:pPr>
            <a:r>
              <a:rPr lang="en-US" sz="4800" dirty="0"/>
              <a:t>Analyze the Number of Session Per Day</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4DE85DBE-7E3B-C678-E29F-552B7B86A385}"/>
              </a:ext>
            </a:extLst>
          </p:cNvPr>
          <p:cNvPicPr>
            <a:picLocks noChangeAspect="1"/>
          </p:cNvPicPr>
          <p:nvPr/>
        </p:nvPicPr>
        <p:blipFill>
          <a:blip r:embed="rId3"/>
          <a:stretch>
            <a:fillRect/>
          </a:stretch>
        </p:blipFill>
        <p:spPr>
          <a:xfrm>
            <a:off x="4741931" y="1813651"/>
            <a:ext cx="7345363" cy="3948132"/>
          </a:xfrm>
          <a:custGeom>
            <a:avLst/>
            <a:gdLst/>
            <a:ahLst/>
            <a:cxnLst/>
            <a:rect l="l" t="t" r="r" b="b"/>
            <a:pathLst>
              <a:path w="7345363" h="5761037">
                <a:moveTo>
                  <a:pt x="0" y="0"/>
                </a:moveTo>
                <a:lnTo>
                  <a:pt x="7345363" y="0"/>
                </a:lnTo>
                <a:lnTo>
                  <a:pt x="7345363" y="5761037"/>
                </a:lnTo>
                <a:lnTo>
                  <a:pt x="0" y="5761037"/>
                </a:lnTo>
                <a:close/>
              </a:path>
            </a:pathLst>
          </a:custGeom>
        </p:spPr>
      </p:pic>
      <p:sp>
        <p:nvSpPr>
          <p:cNvPr id="9" name="Rectangle 1">
            <a:extLst>
              <a:ext uri="{FF2B5EF4-FFF2-40B4-BE49-F238E27FC236}">
                <a16:creationId xmlns:a16="http://schemas.microsoft.com/office/drawing/2014/main" id="{9D32D6C4-AE68-F711-41AF-003642408A5A}"/>
              </a:ext>
            </a:extLst>
          </p:cNvPr>
          <p:cNvSpPr>
            <a:spLocks noChangeArrowheads="1"/>
          </p:cNvSpPr>
          <p:nvPr/>
        </p:nvSpPr>
        <p:spPr bwMode="auto">
          <a:xfrm rot="10800000" flipV="1">
            <a:off x="0" y="3176127"/>
            <a:ext cx="44370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highest number of cooking sessions occurs on </a:t>
            </a:r>
            <a:r>
              <a:rPr kumimoji="0" lang="en-US" altLang="en-US" sz="1800" b="1" i="0" u="none" strike="noStrike" cap="none" normalizeH="0" baseline="0" dirty="0">
                <a:ln>
                  <a:noFill/>
                </a:ln>
                <a:solidFill>
                  <a:schemeClr val="tx1"/>
                </a:solidFill>
                <a:effectLst/>
                <a:latin typeface="Arial" panose="020B0604020202020204" pitchFamily="34" charset="0"/>
              </a:rPr>
              <a:t>weekends (Saturday and Sunday)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suggests increased user activity during leisure days when customers are more likely to dine out or order food. </a:t>
            </a:r>
          </a:p>
        </p:txBody>
      </p:sp>
    </p:spTree>
    <p:extLst>
      <p:ext uri="{BB962C8B-B14F-4D97-AF65-F5344CB8AC3E}">
        <p14:creationId xmlns:p14="http://schemas.microsoft.com/office/powerpoint/2010/main" val="39408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CACE890-FCD5-DC75-69D1-5D4C25AA8BCA}"/>
            </a:ext>
          </a:extLst>
        </p:cNvPr>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2">
            <a:extLst>
              <a:ext uri="{FF2B5EF4-FFF2-40B4-BE49-F238E27FC236}">
                <a16:creationId xmlns:a16="http://schemas.microsoft.com/office/drawing/2014/main" id="{BACD6C97-D4BB-398E-E077-AE4D70C98F9F}"/>
              </a:ext>
            </a:extLst>
          </p:cNvPr>
          <p:cNvSpPr>
            <a:spLocks noGrp="1"/>
          </p:cNvSpPr>
          <p:nvPr>
            <p:ph type="ctrTitle"/>
          </p:nvPr>
        </p:nvSpPr>
        <p:spPr>
          <a:xfrm>
            <a:off x="-6096" y="-884754"/>
            <a:ext cx="3565524" cy="3034657"/>
          </a:xfrm>
        </p:spPr>
        <p:txBody>
          <a:bodyPr vert="horz" wrap="square" lIns="0" tIns="0" rIns="0" bIns="0" rtlCol="0" anchor="b" anchorCtr="0">
            <a:normAutofit/>
          </a:bodyPr>
          <a:lstStyle/>
          <a:p>
            <a:pPr algn="l">
              <a:lnSpc>
                <a:spcPct val="100000"/>
              </a:lnSpc>
            </a:pPr>
            <a:r>
              <a:rPr lang="en-US" sz="4800" dirty="0"/>
              <a:t>Analyze the Meal Type VS Order Status</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4D718B11-3B3D-6C46-AF3B-5B8B2EFDB8EA}"/>
              </a:ext>
            </a:extLst>
          </p:cNvPr>
          <p:cNvPicPr>
            <a:picLocks noChangeAspect="1"/>
          </p:cNvPicPr>
          <p:nvPr/>
        </p:nvPicPr>
        <p:blipFill>
          <a:blip r:embed="rId3"/>
          <a:stretch>
            <a:fillRect/>
          </a:stretch>
        </p:blipFill>
        <p:spPr>
          <a:xfrm>
            <a:off x="4522549" y="1338528"/>
            <a:ext cx="7345363" cy="4003222"/>
          </a:xfrm>
          <a:custGeom>
            <a:avLst/>
            <a:gdLst/>
            <a:ahLst/>
            <a:cxnLst/>
            <a:rect l="l" t="t" r="r" b="b"/>
            <a:pathLst>
              <a:path w="7345363" h="5761037">
                <a:moveTo>
                  <a:pt x="0" y="0"/>
                </a:moveTo>
                <a:lnTo>
                  <a:pt x="7345363" y="0"/>
                </a:lnTo>
                <a:lnTo>
                  <a:pt x="7345363" y="5761037"/>
                </a:lnTo>
                <a:lnTo>
                  <a:pt x="0" y="5761037"/>
                </a:lnTo>
                <a:close/>
              </a:path>
            </a:pathLst>
          </a:custGeom>
        </p:spPr>
      </p:pic>
      <p:sp>
        <p:nvSpPr>
          <p:cNvPr id="10" name="TextBox 9">
            <a:extLst>
              <a:ext uri="{FF2B5EF4-FFF2-40B4-BE49-F238E27FC236}">
                <a16:creationId xmlns:a16="http://schemas.microsoft.com/office/drawing/2014/main" id="{32C53230-20AA-14AE-0C77-82469D822AD4}"/>
              </a:ext>
            </a:extLst>
          </p:cNvPr>
          <p:cNvSpPr txBox="1"/>
          <p:nvPr/>
        </p:nvSpPr>
        <p:spPr>
          <a:xfrm>
            <a:off x="-9061" y="2133548"/>
            <a:ext cx="4531610" cy="1477328"/>
          </a:xfrm>
          <a:prstGeom prst="rect">
            <a:avLst/>
          </a:prstGeom>
          <a:noFill/>
        </p:spPr>
        <p:txBody>
          <a:bodyPr wrap="square">
            <a:spAutoFit/>
          </a:bodyPr>
          <a:lstStyle/>
          <a:p>
            <a:r>
              <a:rPr lang="en-US" b="1" dirty="0"/>
              <a:t>Dinner orders</a:t>
            </a:r>
            <a:r>
              <a:rPr lang="en-US" dirty="0"/>
              <a:t> show the highest completion rate compared to other meal types. This indicates that customers are more committed to completing their dinner orders, making it a key revenue-driving meal type.</a:t>
            </a:r>
          </a:p>
        </p:txBody>
      </p:sp>
      <p:sp>
        <p:nvSpPr>
          <p:cNvPr id="12" name="TextBox 11">
            <a:extLst>
              <a:ext uri="{FF2B5EF4-FFF2-40B4-BE49-F238E27FC236}">
                <a16:creationId xmlns:a16="http://schemas.microsoft.com/office/drawing/2014/main" id="{700E2E6E-5D05-8471-4BCB-49384144074E}"/>
              </a:ext>
            </a:extLst>
          </p:cNvPr>
          <p:cNvSpPr txBox="1"/>
          <p:nvPr/>
        </p:nvSpPr>
        <p:spPr>
          <a:xfrm>
            <a:off x="-9061" y="3944231"/>
            <a:ext cx="4531610" cy="1477328"/>
          </a:xfrm>
          <a:prstGeom prst="rect">
            <a:avLst/>
          </a:prstGeom>
          <a:noFill/>
        </p:spPr>
        <p:txBody>
          <a:bodyPr wrap="square">
            <a:spAutoFit/>
          </a:bodyPr>
          <a:lstStyle/>
          <a:p>
            <a:r>
              <a:rPr lang="en-US" b="1" dirty="0"/>
              <a:t>Breakfast and lunch</a:t>
            </a:r>
            <a:r>
              <a:rPr lang="en-US" dirty="0"/>
              <a:t> have a noticeable percentage of canceled orders. This could be due to rushed schedules during the morning and midday, where customers may change or cancel plans.</a:t>
            </a:r>
          </a:p>
        </p:txBody>
      </p:sp>
    </p:spTree>
    <p:extLst>
      <p:ext uri="{BB962C8B-B14F-4D97-AF65-F5344CB8AC3E}">
        <p14:creationId xmlns:p14="http://schemas.microsoft.com/office/powerpoint/2010/main" val="261054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8C7FDED-9367-6753-BBC2-761DC470E10B}"/>
            </a:ext>
          </a:extLst>
        </p:cNvPr>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2">
            <a:extLst>
              <a:ext uri="{FF2B5EF4-FFF2-40B4-BE49-F238E27FC236}">
                <a16:creationId xmlns:a16="http://schemas.microsoft.com/office/drawing/2014/main" id="{1DD01F9C-6E2E-9B97-E067-004DB73A1A3C}"/>
              </a:ext>
            </a:extLst>
          </p:cNvPr>
          <p:cNvSpPr>
            <a:spLocks noGrp="1"/>
          </p:cNvSpPr>
          <p:nvPr>
            <p:ph type="ctrTitle"/>
          </p:nvPr>
        </p:nvSpPr>
        <p:spPr>
          <a:xfrm>
            <a:off x="11731" y="-148367"/>
            <a:ext cx="3565524" cy="3034657"/>
          </a:xfrm>
        </p:spPr>
        <p:txBody>
          <a:bodyPr vert="horz" wrap="square" lIns="0" tIns="0" rIns="0" bIns="0" rtlCol="0" anchor="b" anchorCtr="0">
            <a:normAutofit/>
          </a:bodyPr>
          <a:lstStyle/>
          <a:p>
            <a:pPr algn="l">
              <a:lnSpc>
                <a:spcPct val="100000"/>
              </a:lnSpc>
            </a:pPr>
            <a:r>
              <a:rPr lang="en-US" sz="4800" dirty="0"/>
              <a:t>Analyze the Number of order over time</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2">
            <a:extLst>
              <a:ext uri="{FF2B5EF4-FFF2-40B4-BE49-F238E27FC236}">
                <a16:creationId xmlns:a16="http://schemas.microsoft.com/office/drawing/2014/main" id="{EA048580-0F49-C3D6-DC09-239A87C332E7}"/>
              </a:ext>
            </a:extLst>
          </p:cNvPr>
          <p:cNvPicPr>
            <a:picLocks noChangeAspect="1"/>
          </p:cNvPicPr>
          <p:nvPr/>
        </p:nvPicPr>
        <p:blipFill>
          <a:blip r:embed="rId3"/>
          <a:stretch>
            <a:fillRect/>
          </a:stretch>
        </p:blipFill>
        <p:spPr>
          <a:xfrm>
            <a:off x="4295776" y="1492454"/>
            <a:ext cx="7345363" cy="3874679"/>
          </a:xfrm>
          <a:custGeom>
            <a:avLst/>
            <a:gdLst/>
            <a:ahLst/>
            <a:cxnLst/>
            <a:rect l="l" t="t" r="r" b="b"/>
            <a:pathLst>
              <a:path w="7345363" h="5761037">
                <a:moveTo>
                  <a:pt x="0" y="0"/>
                </a:moveTo>
                <a:lnTo>
                  <a:pt x="7345363" y="0"/>
                </a:lnTo>
                <a:lnTo>
                  <a:pt x="7345363" y="5761037"/>
                </a:lnTo>
                <a:lnTo>
                  <a:pt x="0" y="5761037"/>
                </a:lnTo>
                <a:close/>
              </a:path>
            </a:pathLst>
          </a:custGeom>
        </p:spPr>
      </p:pic>
      <p:sp>
        <p:nvSpPr>
          <p:cNvPr id="10" name="TextBox 9">
            <a:extLst>
              <a:ext uri="{FF2B5EF4-FFF2-40B4-BE49-F238E27FC236}">
                <a16:creationId xmlns:a16="http://schemas.microsoft.com/office/drawing/2014/main" id="{E9643CC4-A140-E1C7-CAB0-96BFD7BD9EA6}"/>
              </a:ext>
            </a:extLst>
          </p:cNvPr>
          <p:cNvSpPr txBox="1"/>
          <p:nvPr/>
        </p:nvSpPr>
        <p:spPr>
          <a:xfrm>
            <a:off x="0" y="2896811"/>
            <a:ext cx="4295776" cy="1200329"/>
          </a:xfrm>
          <a:prstGeom prst="rect">
            <a:avLst/>
          </a:prstGeom>
          <a:noFill/>
        </p:spPr>
        <p:txBody>
          <a:bodyPr wrap="square">
            <a:spAutoFit/>
          </a:bodyPr>
          <a:lstStyle/>
          <a:p>
            <a:r>
              <a:rPr lang="en-US" dirty="0"/>
              <a:t>The number of orders shows a steady increase over the analyzed time period, indicating growing customer engagement with the platform.</a:t>
            </a:r>
          </a:p>
        </p:txBody>
      </p:sp>
      <p:sp>
        <p:nvSpPr>
          <p:cNvPr id="12" name="TextBox 11">
            <a:extLst>
              <a:ext uri="{FF2B5EF4-FFF2-40B4-BE49-F238E27FC236}">
                <a16:creationId xmlns:a16="http://schemas.microsoft.com/office/drawing/2014/main" id="{DBF356DE-AE8B-3971-1E85-EBA18D604A2D}"/>
              </a:ext>
            </a:extLst>
          </p:cNvPr>
          <p:cNvSpPr txBox="1"/>
          <p:nvPr/>
        </p:nvSpPr>
        <p:spPr>
          <a:xfrm>
            <a:off x="-33142" y="4155457"/>
            <a:ext cx="4295776" cy="1477328"/>
          </a:xfrm>
          <a:prstGeom prst="rect">
            <a:avLst/>
          </a:prstGeom>
          <a:noFill/>
        </p:spPr>
        <p:txBody>
          <a:bodyPr wrap="square">
            <a:spAutoFit/>
          </a:bodyPr>
          <a:lstStyle/>
          <a:p>
            <a:r>
              <a:rPr lang="en-US" dirty="0"/>
              <a:t>Orders tend to increase toward the end of the week (e.g., Fridays and weekends), suggesting customers are more likely to order during leisure times or social gatherings.</a:t>
            </a:r>
          </a:p>
        </p:txBody>
      </p:sp>
      <p:sp>
        <p:nvSpPr>
          <p:cNvPr id="16" name="TextBox 15">
            <a:extLst>
              <a:ext uri="{FF2B5EF4-FFF2-40B4-BE49-F238E27FC236}">
                <a16:creationId xmlns:a16="http://schemas.microsoft.com/office/drawing/2014/main" id="{2ED3B3D4-8935-AFDA-D102-756971BA5A84}"/>
              </a:ext>
            </a:extLst>
          </p:cNvPr>
          <p:cNvSpPr txBox="1"/>
          <p:nvPr/>
        </p:nvSpPr>
        <p:spPr>
          <a:xfrm>
            <a:off x="-40550" y="5632785"/>
            <a:ext cx="6273382" cy="923330"/>
          </a:xfrm>
          <a:prstGeom prst="rect">
            <a:avLst/>
          </a:prstGeom>
          <a:noFill/>
        </p:spPr>
        <p:txBody>
          <a:bodyPr wrap="square">
            <a:spAutoFit/>
          </a:bodyPr>
          <a:lstStyle/>
          <a:p>
            <a:r>
              <a:rPr lang="en-US" dirty="0"/>
              <a:t>Sudden spikes in order volumes may correspond to specific promotions or festive seasons. These spikes can be used to gauge the success of campaigns.</a:t>
            </a:r>
          </a:p>
        </p:txBody>
      </p:sp>
    </p:spTree>
    <p:extLst>
      <p:ext uri="{BB962C8B-B14F-4D97-AF65-F5344CB8AC3E}">
        <p14:creationId xmlns:p14="http://schemas.microsoft.com/office/powerpoint/2010/main" val="76118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0A8A6A7-25D4-7243-3FD7-E20323A86101}"/>
              </a:ext>
            </a:extLst>
          </p:cNvPr>
          <p:cNvSpPr txBox="1"/>
          <p:nvPr/>
        </p:nvSpPr>
        <p:spPr>
          <a:xfrm>
            <a:off x="3706318" y="113063"/>
            <a:ext cx="6093500" cy="584775"/>
          </a:xfrm>
          <a:prstGeom prst="rect">
            <a:avLst/>
          </a:prstGeom>
          <a:noFill/>
        </p:spPr>
        <p:txBody>
          <a:bodyPr wrap="square">
            <a:spAutoFit/>
          </a:bodyPr>
          <a:lstStyle/>
          <a:p>
            <a:r>
              <a:rPr lang="en-US" sz="3200" dirty="0">
                <a:solidFill>
                  <a:srgbClr val="00B050"/>
                </a:solidFill>
              </a:rPr>
              <a:t>Business Recommendations</a:t>
            </a:r>
          </a:p>
        </p:txBody>
      </p:sp>
      <p:sp>
        <p:nvSpPr>
          <p:cNvPr id="29" name="Rectangle 1">
            <a:extLst>
              <a:ext uri="{FF2B5EF4-FFF2-40B4-BE49-F238E27FC236}">
                <a16:creationId xmlns:a16="http://schemas.microsoft.com/office/drawing/2014/main" id="{96928C6D-DED8-FE32-F048-E301B984DD34}"/>
              </a:ext>
            </a:extLst>
          </p:cNvPr>
          <p:cNvSpPr>
            <a:spLocks noChangeArrowheads="1"/>
          </p:cNvSpPr>
          <p:nvPr/>
        </p:nvSpPr>
        <p:spPr bwMode="auto">
          <a:xfrm>
            <a:off x="83493" y="949402"/>
            <a:ext cx="1202501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effectLst/>
                <a:latin typeface="Arial" panose="020B0604020202020204" pitchFamily="34" charset="0"/>
              </a:rPr>
              <a:t>Target Loyal Customers</a:t>
            </a:r>
            <a:r>
              <a:rPr lang="en-US" altLang="en-US" dirty="0">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Focus on nurturing relationships with the top users who place multiple orders.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effectLst/>
                <a:latin typeface="Arial" panose="020B0604020202020204" pitchFamily="34" charset="0"/>
              </a:rPr>
              <a:t>Improve Meal Offering Based on Popular Dishes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Given the popularity of </a:t>
            </a:r>
            <a:r>
              <a:rPr kumimoji="0" lang="en-US" altLang="en-US" sz="1800" b="1" i="0" u="none" strike="noStrike" cap="none" normalizeH="0" baseline="0" dirty="0">
                <a:ln>
                  <a:noFill/>
                </a:ln>
                <a:solidFill>
                  <a:schemeClr val="tx1"/>
                </a:solidFill>
                <a:effectLst/>
                <a:latin typeface="Arial" panose="020B0604020202020204" pitchFamily="34" charset="0"/>
              </a:rPr>
              <a:t>Spaghetti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Caesar Salad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Grilled Chicken. Regularly</a:t>
            </a:r>
            <a:r>
              <a:rPr kumimoji="0" lang="en-US" altLang="en-US" sz="1800" b="0" i="0" u="none" strike="noStrike" cap="none" normalizeH="0" baseline="0" dirty="0">
                <a:ln>
                  <a:noFill/>
                </a:ln>
                <a:solidFill>
                  <a:schemeClr val="tx1"/>
                </a:solidFill>
                <a:effectLst/>
                <a:latin typeface="Arial" panose="020B0604020202020204" pitchFamily="34" charset="0"/>
              </a:rPr>
              <a:t> update the menu to introduce seasonal or trending dishes based on customer feedback and preferences.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Optimize Operations During Peak Hours: Since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Dinner</a:t>
            </a:r>
            <a:r>
              <a:rPr kumimoji="0" lang="en-US" altLang="en-US" sz="1800" b="0" i="0" u="none" strike="noStrike" cap="none" normalizeH="0" baseline="0" dirty="0">
                <a:ln>
                  <a:noFill/>
                </a:ln>
                <a:solidFill>
                  <a:schemeClr val="tx1"/>
                </a:solidFill>
                <a:effectLst/>
                <a:latin typeface="Arial" panose="020B0604020202020204" pitchFamily="34" charset="0"/>
              </a:rPr>
              <a:t> is the most popular meal type, with a significant portion of orders being placed in the evening, ensuring smooth operations and minimizing delays during these times is crucial.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increasing kitchen staff during peak hours may help reduce cancellations and improve customer satisfaction.</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Enhance User Experience to Reduce Cancellations: Investigate</a:t>
            </a:r>
            <a:r>
              <a:rPr kumimoji="0" lang="en-US" altLang="en-US" sz="1800" b="0" i="0" u="none" strike="noStrike" cap="none" normalizeH="0" baseline="0" dirty="0">
                <a:ln>
                  <a:noFill/>
                </a:ln>
                <a:solidFill>
                  <a:schemeClr val="tx1"/>
                </a:solidFill>
                <a:effectLst/>
                <a:latin typeface="Arial" panose="020B0604020202020204" pitchFamily="34" charset="0"/>
              </a:rPr>
              <a:t> the reasons behind higher cancellation rates during </a:t>
            </a:r>
            <a:r>
              <a:rPr kumimoji="0" lang="en-US" altLang="en-US" sz="1800" b="1" i="0" u="none" strike="noStrike" cap="none" normalizeH="0" baseline="0" dirty="0">
                <a:ln>
                  <a:noFill/>
                </a:ln>
                <a:solidFill>
                  <a:schemeClr val="tx1"/>
                </a:solidFill>
                <a:effectLst/>
                <a:latin typeface="Arial" panose="020B0604020202020204" pitchFamily="34" charset="0"/>
              </a:rPr>
              <a:t>Breakfast</a:t>
            </a:r>
            <a:r>
              <a:rPr kumimoji="0" lang="en-US" altLang="en-US" sz="1800" b="0" i="0" u="none" strike="noStrike" cap="none" normalizeH="0" baseline="0" dirty="0">
                <a:ln>
                  <a:noFill/>
                </a:ln>
                <a:solidFill>
                  <a:schemeClr val="tx1"/>
                </a:solidFill>
                <a:effectLst/>
                <a:latin typeface="Arial" panose="020B0604020202020204" pitchFamily="34" charset="0"/>
              </a:rPr>
              <a:t> sessions. This could be due to various factors such as delays, user preferences, or operational inefficiencies. Offering time-based discounts or incentives for completing orders may reduce cancellation rates.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Utilize Time-Based Promotions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As there is an observable pattern of increased orders during weekends and evenings, offering targeted promotions during these periods could drive higher sales. For instance, discounts or special menu items could be introduced on weekends to encourage more orders.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1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549275"/>
            <a:ext cx="3565525" cy="5543549"/>
          </a:xfrm>
        </p:spPr>
        <p:txBody>
          <a:bodyPr vert="horz" wrap="square" lIns="0" tIns="0" rIns="0" bIns="0" rtlCol="0" anchor="ctr" anchorCtr="0">
            <a:normAutofit/>
          </a:bodyPr>
          <a:lstStyle/>
          <a:p>
            <a:pPr>
              <a:lnSpc>
                <a:spcPct val="100000"/>
              </a:lnSpc>
            </a:pPr>
            <a:r>
              <a:rPr lang="en-US" sz="4800"/>
              <a:t>Agenda</a:t>
            </a:r>
          </a:p>
        </p:txBody>
      </p:sp>
      <p:sp>
        <p:nvSpPr>
          <p:cNvPr id="25" name="Rectangle 24">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766D79A1-946A-BFFB-FE8F-14E54FDEEED6}"/>
              </a:ext>
            </a:extLst>
          </p:cNvPr>
          <p:cNvGraphicFramePr>
            <a:graphicFrameLocks noGrp="1"/>
          </p:cNvGraphicFramePr>
          <p:nvPr>
            <p:ph sz="quarter" idx="13"/>
            <p:extLst>
              <p:ext uri="{D42A27DB-BD31-4B8C-83A1-F6EECF244321}">
                <p14:modId xmlns:p14="http://schemas.microsoft.com/office/powerpoint/2010/main" val="359867169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504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24FB3CC-80CE-568E-8A31-54FE6FC06D1C}"/>
              </a:ext>
            </a:extLst>
          </p:cNvPr>
          <p:cNvSpPr txBox="1"/>
          <p:nvPr/>
        </p:nvSpPr>
        <p:spPr>
          <a:xfrm>
            <a:off x="108678" y="1230231"/>
            <a:ext cx="11973393" cy="286232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Meal Recommendations: Based</a:t>
            </a:r>
            <a:r>
              <a:rPr kumimoji="0" lang="en-US" altLang="en-US" sz="1800" b="0" i="0" u="none" strike="noStrike" cap="none" normalizeH="0" baseline="0" dirty="0">
                <a:ln>
                  <a:noFill/>
                </a:ln>
                <a:solidFill>
                  <a:schemeClr val="tx1"/>
                </a:solidFill>
                <a:effectLst/>
                <a:latin typeface="Arial" panose="020B0604020202020204" pitchFamily="34" charset="0"/>
              </a:rPr>
              <a:t> on session ratings and meal types, personalized meal recommendations can be implemented to suggest meals to users based on their past preferences.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This could lead to higher order value and user satisfaction, as customers are more likely to return for meals they already enjoy.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Focus on Session Quality</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Meal preparation and session ratings indicate the importance of user experience during cooking sessions.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Consistently high ratings for </a:t>
            </a:r>
            <a:r>
              <a:rPr kumimoji="0" lang="en-US" altLang="en-US" sz="1800" b="1" i="0" u="none" strike="noStrike" cap="none" normalizeH="0" baseline="0" dirty="0">
                <a:ln>
                  <a:noFill/>
                </a:ln>
                <a:solidFill>
                  <a:schemeClr val="tx1"/>
                </a:solidFill>
                <a:effectLst/>
                <a:latin typeface="Arial" panose="020B0604020202020204" pitchFamily="34" charset="0"/>
              </a:rPr>
              <a:t>Dinner</a:t>
            </a:r>
            <a:r>
              <a:rPr kumimoji="0" lang="en-US" altLang="en-US" sz="1800" b="0" i="0" u="none" strike="noStrike" cap="none" normalizeH="0" baseline="0" dirty="0">
                <a:ln>
                  <a:noFill/>
                </a:ln>
                <a:solidFill>
                  <a:schemeClr val="tx1"/>
                </a:solidFill>
                <a:effectLst/>
                <a:latin typeface="Arial" panose="020B0604020202020204" pitchFamily="34" charset="0"/>
              </a:rPr>
              <a:t> sessions suggest that users are more satisfied during this time. Ensuring that the quality of meals remains high across all meal types is essential for customer retention.</a:t>
            </a:r>
          </a:p>
        </p:txBody>
      </p:sp>
    </p:spTree>
    <p:extLst>
      <p:ext uri="{BB962C8B-B14F-4D97-AF65-F5344CB8AC3E}">
        <p14:creationId xmlns:p14="http://schemas.microsoft.com/office/powerpoint/2010/main" val="3353460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02471" y="-337982"/>
            <a:ext cx="2583697" cy="889756"/>
          </a:xfrm>
          <a:noFill/>
        </p:spPr>
        <p:txBody>
          <a:bodyPr anchor="b"/>
          <a:lstStyle/>
          <a:p>
            <a:r>
              <a:rPr lang="en-US" dirty="0"/>
              <a:t>Conclusion</a:t>
            </a:r>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TextBox 11">
            <a:extLst>
              <a:ext uri="{FF2B5EF4-FFF2-40B4-BE49-F238E27FC236}">
                <a16:creationId xmlns:a16="http://schemas.microsoft.com/office/drawing/2014/main" id="{D5058B62-2F31-6D3E-8CA5-FE5713CAD6D2}"/>
              </a:ext>
            </a:extLst>
          </p:cNvPr>
          <p:cNvSpPr txBox="1"/>
          <p:nvPr/>
        </p:nvSpPr>
        <p:spPr>
          <a:xfrm>
            <a:off x="10783" y="1201181"/>
            <a:ext cx="6160956" cy="4401205"/>
          </a:xfrm>
          <a:prstGeom prst="rect">
            <a:avLst/>
          </a:prstGeom>
          <a:noFill/>
        </p:spPr>
        <p:txBody>
          <a:bodyPr wrap="square">
            <a:spAutoFit/>
          </a:bodyPr>
          <a:lstStyle/>
          <a:p>
            <a:r>
              <a:rPr lang="en-US" sz="2000" dirty="0"/>
              <a:t>The analysis provides valuable insights into user behavior, popular dishes, and meal type preferences. </a:t>
            </a:r>
          </a:p>
          <a:p>
            <a:r>
              <a:rPr lang="en-US" sz="2000" dirty="0"/>
              <a:t>By focusing on loyal customers, optimizing operations during peak hours, and tailoring offerings to meet customer preferences, businesses can enhance user satisfaction and drive sales. </a:t>
            </a:r>
          </a:p>
          <a:p>
            <a:r>
              <a:rPr lang="en-US" sz="2000" dirty="0"/>
              <a:t>Implementing the recommended strategies will not only improve customer retention but also help maximize revenue potential, especially during high-demand periods like dinner and weekends.</a:t>
            </a:r>
          </a:p>
          <a:p>
            <a:r>
              <a:rPr lang="en-US" sz="2000" dirty="0"/>
              <a:t>By continuously monitoring and adapting to trends, businesses can create an enjoyable dining experience that resonates with their users, fostering long-term growth and success.</a:t>
            </a:r>
          </a:p>
        </p:txBody>
      </p:sp>
    </p:spTree>
    <p:extLst>
      <p:ext uri="{BB962C8B-B14F-4D97-AF65-F5344CB8AC3E}">
        <p14:creationId xmlns:p14="http://schemas.microsoft.com/office/powerpoint/2010/main" val="414523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ormAutofit/>
          </a:bodyPr>
          <a:lstStyle/>
          <a:p>
            <a:r>
              <a:rPr lang="en-US" dirty="0"/>
              <a:t>Arihant Jain</a:t>
            </a:r>
          </a:p>
          <a:p>
            <a:pPr marL="285750" indent="-285750">
              <a:buFont typeface="Arial" panose="020B0604020202020204" pitchFamily="34" charset="0"/>
              <a:buChar char="•"/>
            </a:pPr>
            <a:r>
              <a:rPr lang="en-US" dirty="0">
                <a:hlinkClick r:id="rId2"/>
              </a:rPr>
              <a:t>jainarihant0102@gmail.com</a:t>
            </a:r>
            <a:endParaRPr lang="en-US" dirty="0"/>
          </a:p>
          <a:p>
            <a:pPr marL="285750" indent="-285750">
              <a:buFont typeface="Arial" panose="020B0604020202020204" pitchFamily="34" charset="0"/>
              <a:buChar char="•"/>
            </a:pPr>
            <a:r>
              <a:rPr lang="en-US" dirty="0">
                <a:hlinkClick r:id="rId3" action="ppaction://hlinkfile"/>
              </a:rPr>
              <a:t>http//www.linkedin.com/in/arihantjain5010</a:t>
            </a:r>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0" y="0"/>
            <a:ext cx="4159160" cy="714531"/>
          </a:xfrm>
          <a:noFill/>
        </p:spPr>
        <p:txBody>
          <a:bodyPr>
            <a:noAutofit/>
          </a:bodyPr>
          <a:lstStyle/>
          <a:p>
            <a:r>
              <a:rPr lang="en-US" dirty="0"/>
              <a:t>Introduction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0" y="974361"/>
            <a:ext cx="5644522" cy="5456419"/>
          </a:xfrm>
          <a:noFill/>
        </p:spPr>
        <p:txBody>
          <a:bodyPr/>
          <a:lstStyle/>
          <a:p>
            <a:r>
              <a:rPr lang="en-US" dirty="0"/>
              <a:t>This report provides insights into the relationship between cooking sessions and user orders, explores popular dishes</a:t>
            </a:r>
          </a:p>
          <a:p>
            <a:r>
              <a:rPr lang="en-US" dirty="0"/>
              <a:t>Identifies trends related to meal types, session ratings, and user behavior. Based on the dataset</a:t>
            </a:r>
          </a:p>
          <a:p>
            <a:r>
              <a:rPr lang="en-US" dirty="0"/>
              <a:t>The analysis includes time series visualizations, trend analysis, and key findings. The purpose is to derive actionable business recommendations to optimize operations and enhance user experience.</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547479" y="599607"/>
            <a:ext cx="5132388" cy="5132388"/>
          </a:xfrm>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3" y="549275"/>
            <a:ext cx="3565525" cy="5543549"/>
          </a:xfrm>
        </p:spPr>
        <p:txBody>
          <a:bodyPr vert="horz" wrap="square" lIns="0" tIns="0" rIns="0" bIns="0" rtlCol="0" anchor="ctr" anchorCtr="0">
            <a:normAutofit/>
          </a:bodyPr>
          <a:lstStyle/>
          <a:p>
            <a:pPr>
              <a:lnSpc>
                <a:spcPct val="100000"/>
              </a:lnSpc>
            </a:pPr>
            <a:r>
              <a:rPr lang="en-US" sz="4400" dirty="0"/>
              <a:t>Data Preprocessing</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89030CB-028D-FEDC-6843-2BBCD4D951E1}"/>
              </a:ext>
            </a:extLst>
          </p:cNvPr>
          <p:cNvGraphicFramePr>
            <a:graphicFrameLocks noGrp="1"/>
          </p:cNvGraphicFramePr>
          <p:nvPr>
            <p:ph idx="1"/>
            <p:extLst>
              <p:ext uri="{D42A27DB-BD31-4B8C-83A1-F6EECF244321}">
                <p14:modId xmlns:p14="http://schemas.microsoft.com/office/powerpoint/2010/main" val="84968851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84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0E4E9-BB5D-3508-581E-F7C82F4E1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39D25-D346-AA38-BE65-F9B158315E62}"/>
              </a:ext>
            </a:extLst>
          </p:cNvPr>
          <p:cNvSpPr>
            <a:spLocks noGrp="1"/>
          </p:cNvSpPr>
          <p:nvPr>
            <p:ph type="title"/>
          </p:nvPr>
        </p:nvSpPr>
        <p:spPr>
          <a:xfrm>
            <a:off x="116148" y="0"/>
            <a:ext cx="7960421" cy="1049311"/>
          </a:xfrm>
        </p:spPr>
        <p:txBody>
          <a:bodyPr/>
          <a:lstStyle/>
          <a:p>
            <a:r>
              <a:rPr lang="en-US" sz="4000" dirty="0"/>
              <a:t>Handling Missing Values</a:t>
            </a:r>
            <a:endParaRPr lang="en-US" dirty="0"/>
          </a:p>
        </p:txBody>
      </p:sp>
      <p:sp>
        <p:nvSpPr>
          <p:cNvPr id="3" name="Content Placeholder 2">
            <a:extLst>
              <a:ext uri="{FF2B5EF4-FFF2-40B4-BE49-F238E27FC236}">
                <a16:creationId xmlns:a16="http://schemas.microsoft.com/office/drawing/2014/main" id="{F7D13D14-033F-E2D4-3DF8-19B6294C1AF7}"/>
              </a:ext>
            </a:extLst>
          </p:cNvPr>
          <p:cNvSpPr>
            <a:spLocks noGrp="1"/>
          </p:cNvSpPr>
          <p:nvPr>
            <p:ph idx="1"/>
          </p:nvPr>
        </p:nvSpPr>
        <p:spPr>
          <a:xfrm>
            <a:off x="281540" y="1224139"/>
            <a:ext cx="7929940" cy="1450217"/>
          </a:xfrm>
        </p:spPr>
        <p:txBody>
          <a:bodyPr>
            <a:noAutofit/>
          </a:bodyPr>
          <a:lstStyle/>
          <a:p>
            <a:pPr marL="0" indent="0">
              <a:buNone/>
            </a:pPr>
            <a:r>
              <a:rPr lang="en-US" sz="2400" dirty="0"/>
              <a:t>The Rating column in the merged dataset has missing values. These missing values were handled by replacing them with the mean value of the column.</a:t>
            </a:r>
          </a:p>
        </p:txBody>
      </p:sp>
      <p:sp>
        <p:nvSpPr>
          <p:cNvPr id="6" name="Title 1">
            <a:extLst>
              <a:ext uri="{FF2B5EF4-FFF2-40B4-BE49-F238E27FC236}">
                <a16:creationId xmlns:a16="http://schemas.microsoft.com/office/drawing/2014/main" id="{427C9D1B-A487-9179-3F92-31D9E106193C}"/>
              </a:ext>
            </a:extLst>
          </p:cNvPr>
          <p:cNvSpPr txBox="1">
            <a:spLocks/>
          </p:cNvSpPr>
          <p:nvPr/>
        </p:nvSpPr>
        <p:spPr>
          <a:xfrm>
            <a:off x="251059" y="2904344"/>
            <a:ext cx="9372626" cy="1049311"/>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000" kern="1200" dirty="0">
                <a:solidFill>
                  <a:schemeClr val="tx1"/>
                </a:solidFill>
                <a:latin typeface="+mj-lt"/>
                <a:ea typeface="+mj-ea"/>
                <a:cs typeface="+mj-cs"/>
              </a:defRPr>
            </a:lvl1pPr>
          </a:lstStyle>
          <a:p>
            <a:r>
              <a:rPr lang="en-US" dirty="0"/>
              <a:t>Converting Columns to Datetime Format</a:t>
            </a:r>
          </a:p>
        </p:txBody>
      </p:sp>
      <p:sp>
        <p:nvSpPr>
          <p:cNvPr id="8" name="Content Placeholder 2">
            <a:extLst>
              <a:ext uri="{FF2B5EF4-FFF2-40B4-BE49-F238E27FC236}">
                <a16:creationId xmlns:a16="http://schemas.microsoft.com/office/drawing/2014/main" id="{B6AB7258-DDFB-FF17-B2B6-D0B0A78E06BA}"/>
              </a:ext>
            </a:extLst>
          </p:cNvPr>
          <p:cNvSpPr txBox="1">
            <a:spLocks/>
          </p:cNvSpPr>
          <p:nvPr/>
        </p:nvSpPr>
        <p:spPr>
          <a:xfrm>
            <a:off x="251059" y="4374514"/>
            <a:ext cx="7929940" cy="145021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graphicFrame>
        <p:nvGraphicFramePr>
          <p:cNvPr id="12" name="TextBox 9">
            <a:extLst>
              <a:ext uri="{FF2B5EF4-FFF2-40B4-BE49-F238E27FC236}">
                <a16:creationId xmlns:a16="http://schemas.microsoft.com/office/drawing/2014/main" id="{09935D77-4A5A-E7F1-881D-BD9D706A848B}"/>
              </a:ext>
            </a:extLst>
          </p:cNvPr>
          <p:cNvGraphicFramePr/>
          <p:nvPr/>
        </p:nvGraphicFramePr>
        <p:xfrm>
          <a:off x="281540" y="4183643"/>
          <a:ext cx="8277844"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914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6EE17-D300-70DE-278F-CC3696CE7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FFED9-D376-94AA-7798-ABB2348B34AB}"/>
              </a:ext>
            </a:extLst>
          </p:cNvPr>
          <p:cNvSpPr>
            <a:spLocks noGrp="1"/>
          </p:cNvSpPr>
          <p:nvPr>
            <p:ph type="title"/>
          </p:nvPr>
        </p:nvSpPr>
        <p:spPr>
          <a:xfrm>
            <a:off x="116148" y="0"/>
            <a:ext cx="7960421" cy="1049311"/>
          </a:xfrm>
        </p:spPr>
        <p:txBody>
          <a:bodyPr/>
          <a:lstStyle/>
          <a:p>
            <a:r>
              <a:rPr lang="en-US" dirty="0"/>
              <a:t> Checking for Duplicates:</a:t>
            </a:r>
          </a:p>
        </p:txBody>
      </p:sp>
      <p:sp>
        <p:nvSpPr>
          <p:cNvPr id="3" name="Content Placeholder 2">
            <a:extLst>
              <a:ext uri="{FF2B5EF4-FFF2-40B4-BE49-F238E27FC236}">
                <a16:creationId xmlns:a16="http://schemas.microsoft.com/office/drawing/2014/main" id="{AAE37623-6ABB-CAD5-7336-A7FAD267A91D}"/>
              </a:ext>
            </a:extLst>
          </p:cNvPr>
          <p:cNvSpPr>
            <a:spLocks noGrp="1"/>
          </p:cNvSpPr>
          <p:nvPr>
            <p:ph idx="1"/>
          </p:nvPr>
        </p:nvSpPr>
        <p:spPr>
          <a:xfrm>
            <a:off x="116148" y="775607"/>
            <a:ext cx="7929940" cy="874484"/>
          </a:xfrm>
        </p:spPr>
        <p:txBody>
          <a:bodyPr>
            <a:noAutofit/>
          </a:bodyPr>
          <a:lstStyle/>
          <a:p>
            <a:pPr marL="0" indent="0">
              <a:buNone/>
            </a:pPr>
            <a:r>
              <a:rPr lang="en-US" sz="2400" dirty="0"/>
              <a:t>After merging the data, it was verified that no duplicates exist within the dataset</a:t>
            </a:r>
          </a:p>
        </p:txBody>
      </p:sp>
      <p:sp>
        <p:nvSpPr>
          <p:cNvPr id="6" name="Title 1">
            <a:extLst>
              <a:ext uri="{FF2B5EF4-FFF2-40B4-BE49-F238E27FC236}">
                <a16:creationId xmlns:a16="http://schemas.microsoft.com/office/drawing/2014/main" id="{3785278F-FE65-8387-31AA-E5D8790076FA}"/>
              </a:ext>
            </a:extLst>
          </p:cNvPr>
          <p:cNvSpPr txBox="1">
            <a:spLocks/>
          </p:cNvSpPr>
          <p:nvPr/>
        </p:nvSpPr>
        <p:spPr>
          <a:xfrm>
            <a:off x="0" y="1824918"/>
            <a:ext cx="9372626" cy="1049311"/>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000" kern="1200" dirty="0">
                <a:solidFill>
                  <a:schemeClr val="tx1"/>
                </a:solidFill>
                <a:latin typeface="+mj-lt"/>
                <a:ea typeface="+mj-ea"/>
                <a:cs typeface="+mj-cs"/>
              </a:defRPr>
            </a:lvl1pPr>
          </a:lstStyle>
          <a:p>
            <a:r>
              <a:rPr lang="en-US" dirty="0"/>
              <a:t>Summary of Data Cleaning:</a:t>
            </a:r>
          </a:p>
        </p:txBody>
      </p:sp>
      <p:sp>
        <p:nvSpPr>
          <p:cNvPr id="8" name="Content Placeholder 2">
            <a:extLst>
              <a:ext uri="{FF2B5EF4-FFF2-40B4-BE49-F238E27FC236}">
                <a16:creationId xmlns:a16="http://schemas.microsoft.com/office/drawing/2014/main" id="{FEA73115-3F18-1B60-3288-09B0EF446DAC}"/>
              </a:ext>
            </a:extLst>
          </p:cNvPr>
          <p:cNvSpPr txBox="1">
            <a:spLocks/>
          </p:cNvSpPr>
          <p:nvPr/>
        </p:nvSpPr>
        <p:spPr>
          <a:xfrm>
            <a:off x="251059" y="4374514"/>
            <a:ext cx="7929940" cy="145021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9" name="Rectangle 4">
            <a:extLst>
              <a:ext uri="{FF2B5EF4-FFF2-40B4-BE49-F238E27FC236}">
                <a16:creationId xmlns:a16="http://schemas.microsoft.com/office/drawing/2014/main" id="{E237C407-F6D7-ED22-1EE2-B79BDABABECF}"/>
              </a:ext>
            </a:extLst>
          </p:cNvPr>
          <p:cNvSpPr>
            <a:spLocks noChangeArrowheads="1"/>
          </p:cNvSpPr>
          <p:nvPr/>
        </p:nvSpPr>
        <p:spPr bwMode="auto">
          <a:xfrm>
            <a:off x="0" y="2584679"/>
            <a:ext cx="1178226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Merged all three sheets: User Details, Cooking Sessions, and Order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Handled missing values in the </a:t>
            </a:r>
            <a:r>
              <a:rPr kumimoji="0" lang="en-US" altLang="en-US" sz="2400" b="1" i="0" u="none" strike="noStrike" cap="none" normalizeH="0" baseline="0" dirty="0">
                <a:ln>
                  <a:noFill/>
                </a:ln>
                <a:solidFill>
                  <a:schemeClr val="tx1"/>
                </a:solidFill>
                <a:effectLst/>
                <a:latin typeface="Arial" panose="020B0604020202020204" pitchFamily="34" charset="0"/>
              </a:rPr>
              <a:t>Rating</a:t>
            </a:r>
            <a:r>
              <a:rPr kumimoji="0" lang="en-US" altLang="en-US" sz="2400" b="0" i="0" u="none" strike="noStrike" cap="none" normalizeH="0" baseline="0" dirty="0">
                <a:ln>
                  <a:noFill/>
                </a:ln>
                <a:solidFill>
                  <a:schemeClr val="tx1"/>
                </a:solidFill>
                <a:effectLst/>
                <a:latin typeface="Arial" panose="020B0604020202020204" pitchFamily="34" charset="0"/>
              </a:rPr>
              <a:t> column by replacing them with the mean.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rial" panose="020B0604020202020204" pitchFamily="34" charset="0"/>
              </a:rPr>
              <a:t>Convert</a:t>
            </a:r>
            <a:r>
              <a:rPr kumimoji="0" lang="en-US" altLang="en-US" sz="2400" b="0" i="0" u="none" strike="noStrike" cap="none" normalizeH="0" baseline="0" dirty="0">
                <a:ln>
                  <a:noFill/>
                </a:ln>
                <a:solidFill>
                  <a:schemeClr val="tx1"/>
                </a:solidFill>
                <a:effectLst/>
                <a:latin typeface="Arial" panose="020B0604020202020204" pitchFamily="34" charset="0"/>
              </a:rPr>
              <a:t> the relevant columns (</a:t>
            </a:r>
            <a:r>
              <a:rPr kumimoji="0" lang="en-US" altLang="en-US" sz="2400" b="0" i="0" u="none" strike="noStrike" cap="none" normalizeH="0" baseline="0" dirty="0">
                <a:ln>
                  <a:noFill/>
                </a:ln>
                <a:solidFill>
                  <a:schemeClr val="tx1"/>
                </a:solidFill>
                <a:effectLst/>
                <a:latin typeface="Arial Unicode MS"/>
              </a:rPr>
              <a:t>Order Date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Session Start</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Session End</a:t>
            </a:r>
            <a:r>
              <a:rPr kumimoji="0" lang="en-US" altLang="en-US" sz="2400" b="0" i="0" u="none" strike="noStrike" cap="none" normalizeH="0" baseline="0" dirty="0">
                <a:ln>
                  <a:noFill/>
                </a:ln>
                <a:solidFill>
                  <a:schemeClr val="tx1"/>
                </a:solidFill>
                <a:effectLst/>
              </a:rPr>
              <a:t>) to </a:t>
            </a:r>
            <a:r>
              <a:rPr kumimoji="0" lang="en-US" altLang="en-US" sz="2400" b="1" i="0" u="none" strike="noStrike" cap="none" normalizeH="0" baseline="0" dirty="0">
                <a:ln>
                  <a:noFill/>
                </a:ln>
                <a:solidFill>
                  <a:schemeClr val="tx1"/>
                </a:solidFill>
                <a:effectLst/>
                <a:latin typeface="Arial" panose="020B0604020202020204" pitchFamily="34" charset="0"/>
              </a:rPr>
              <a:t>datetime</a:t>
            </a:r>
            <a:r>
              <a:rPr kumimoji="0" lang="en-US" altLang="en-US" sz="2400" b="0" i="0" u="none" strike="noStrike" cap="none" normalizeH="0" baseline="0" dirty="0">
                <a:ln>
                  <a:noFill/>
                </a:ln>
                <a:solidFill>
                  <a:schemeClr val="tx1"/>
                </a:solidFill>
                <a:effectLst/>
                <a:latin typeface="Arial" panose="020B0604020202020204" pitchFamily="34" charset="0"/>
              </a:rPr>
              <a:t> format.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Verified that no duplicates were present in the dataset. </a:t>
            </a:r>
          </a:p>
        </p:txBody>
      </p:sp>
    </p:spTree>
    <p:extLst>
      <p:ext uri="{BB962C8B-B14F-4D97-AF65-F5344CB8AC3E}">
        <p14:creationId xmlns:p14="http://schemas.microsoft.com/office/powerpoint/2010/main" val="222343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p:blipFill>
        <p:spPr>
          <a:xfrm>
            <a:off x="0" y="1"/>
            <a:ext cx="1219200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6" name="Rectangle 2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gn="l">
              <a:lnSpc>
                <a:spcPct val="100000"/>
              </a:lnSpc>
            </a:pPr>
            <a:r>
              <a:rPr lang="en-US" sz="2600"/>
              <a:t>Key Findings(Visualization)</a:t>
            </a:r>
          </a:p>
        </p:txBody>
      </p:sp>
      <p:sp>
        <p:nvSpPr>
          <p:cNvPr id="28" name="Rectangle 2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51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1022D5B-2117-31EE-2F70-D02437401442}"/>
            </a:ext>
          </a:extLst>
        </p:cNvPr>
        <p:cNvGrpSpPr/>
        <p:nvPr/>
      </p:nvGrpSpPr>
      <p:grpSpPr>
        <a:xfrm>
          <a:off x="0" y="0"/>
          <a:ext cx="0" cy="0"/>
          <a:chOff x="0" y="0"/>
          <a:chExt cx="0" cy="0"/>
        </a:xfrm>
      </p:grpSpPr>
      <p:sp>
        <p:nvSpPr>
          <p:cNvPr id="30" name="Freeform: Shape 2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oup 3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7" name="Freeform: Shape 3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Oval 3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2" name="Rectangle 4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6" name="Group 4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7" name="Freeform: Shape 4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itle 2">
            <a:extLst>
              <a:ext uri="{FF2B5EF4-FFF2-40B4-BE49-F238E27FC236}">
                <a16:creationId xmlns:a16="http://schemas.microsoft.com/office/drawing/2014/main" id="{BC3F897A-89E3-3851-58CC-683838D461DE}"/>
              </a:ext>
            </a:extLst>
          </p:cNvPr>
          <p:cNvSpPr>
            <a:spLocks noGrp="1"/>
          </p:cNvSpPr>
          <p:nvPr>
            <p:ph type="ctrTitle"/>
          </p:nvPr>
        </p:nvSpPr>
        <p:spPr>
          <a:xfrm>
            <a:off x="229014" y="2003062"/>
            <a:ext cx="3565524" cy="3034657"/>
          </a:xfrm>
        </p:spPr>
        <p:txBody>
          <a:bodyPr vert="horz" wrap="square" lIns="0" tIns="0" rIns="0" bIns="0" rtlCol="0" anchor="b" anchorCtr="0">
            <a:normAutofit/>
          </a:bodyPr>
          <a:lstStyle/>
          <a:p>
            <a:pPr algn="l"/>
            <a:r>
              <a:rPr lang="en-US" sz="3000" dirty="0"/>
              <a:t>Analyze the relationship between Cooking Sessions and Orders</a:t>
            </a:r>
            <a:br>
              <a:rPr lang="en-US" sz="3000" dirty="0"/>
            </a:br>
            <a:r>
              <a:rPr lang="en-US" sz="3000" dirty="0"/>
              <a:t> Correlation between Session Duration and Order Amount</a:t>
            </a:r>
          </a:p>
        </p:txBody>
      </p:sp>
      <p:grpSp>
        <p:nvGrpSpPr>
          <p:cNvPr id="50" name="Group 4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a:extLst>
              <a:ext uri="{FF2B5EF4-FFF2-40B4-BE49-F238E27FC236}">
                <a16:creationId xmlns:a16="http://schemas.microsoft.com/office/drawing/2014/main" id="{9D3CD782-1456-C1E5-5CA5-9C70B05AA476}"/>
              </a:ext>
            </a:extLst>
          </p:cNvPr>
          <p:cNvPicPr>
            <a:picLocks noChangeAspect="1"/>
          </p:cNvPicPr>
          <p:nvPr/>
        </p:nvPicPr>
        <p:blipFill>
          <a:blip r:embed="rId3"/>
          <a:srcRect l="7520" r="7665" b="-1"/>
          <a:stretch/>
        </p:blipFill>
        <p:spPr>
          <a:xfrm>
            <a:off x="4295776" y="896586"/>
            <a:ext cx="7345363" cy="5066415"/>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41494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E5A5FAA-A908-8FB3-2CC0-08ECC48B7787}"/>
            </a:ext>
          </a:extLst>
        </p:cNvPr>
        <p:cNvGrpSpPr/>
        <p:nvPr/>
      </p:nvGrpSpPr>
      <p:grpSpPr>
        <a:xfrm>
          <a:off x="0" y="0"/>
          <a:ext cx="0" cy="0"/>
          <a:chOff x="0" y="0"/>
          <a:chExt cx="0" cy="0"/>
        </a:xfrm>
      </p:grpSpPr>
      <p:sp>
        <p:nvSpPr>
          <p:cNvPr id="87" name="Freeform: Shape 8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9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3" name="Group 9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4" name="Freeform: Shape 9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9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6" name="Oval 9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9" name="Rectangle 9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 name="Group 10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04" name="Freeform: Shape 10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Title 2">
            <a:extLst>
              <a:ext uri="{FF2B5EF4-FFF2-40B4-BE49-F238E27FC236}">
                <a16:creationId xmlns:a16="http://schemas.microsoft.com/office/drawing/2014/main" id="{C4CC752A-FDA8-97E1-B36D-D6F0F0CD65E1}"/>
              </a:ext>
            </a:extLst>
          </p:cNvPr>
          <p:cNvSpPr>
            <a:spLocks noGrp="1"/>
          </p:cNvSpPr>
          <p:nvPr>
            <p:ph type="ctrTitle"/>
          </p:nvPr>
        </p:nvSpPr>
        <p:spPr>
          <a:xfrm>
            <a:off x="110782" y="302615"/>
            <a:ext cx="3565524" cy="2804669"/>
          </a:xfrm>
        </p:spPr>
        <p:txBody>
          <a:bodyPr vert="horz" wrap="square" lIns="0" tIns="0" rIns="0" bIns="0" rtlCol="0" anchor="b" anchorCtr="0">
            <a:normAutofit fontScale="90000"/>
          </a:bodyPr>
          <a:lstStyle/>
          <a:p>
            <a:pPr algn="l">
              <a:lnSpc>
                <a:spcPct val="100000"/>
              </a:lnSpc>
            </a:pPr>
            <a:r>
              <a:rPr lang="en-US" sz="4800" dirty="0"/>
              <a:t>Analyze the Number of orders per user</a:t>
            </a:r>
          </a:p>
        </p:txBody>
      </p:sp>
      <p:grpSp>
        <p:nvGrpSpPr>
          <p:cNvPr id="107" name="Group 10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a:extLst>
              <a:ext uri="{FF2B5EF4-FFF2-40B4-BE49-F238E27FC236}">
                <a16:creationId xmlns:a16="http://schemas.microsoft.com/office/drawing/2014/main" id="{B1579FC2-1BC0-E678-6FF1-A899C62C78BA}"/>
              </a:ext>
            </a:extLst>
          </p:cNvPr>
          <p:cNvPicPr>
            <a:picLocks noChangeAspect="1"/>
          </p:cNvPicPr>
          <p:nvPr/>
        </p:nvPicPr>
        <p:blipFill>
          <a:blip r:embed="rId3"/>
          <a:srcRect b="2174"/>
          <a:stretch/>
        </p:blipFill>
        <p:spPr>
          <a:xfrm>
            <a:off x="3796054" y="0"/>
            <a:ext cx="8500293" cy="6857999"/>
          </a:xfrm>
          <a:custGeom>
            <a:avLst/>
            <a:gdLst/>
            <a:ahLst/>
            <a:cxnLst/>
            <a:rect l="l" t="t" r="r" b="b"/>
            <a:pathLst>
              <a:path w="7345363" h="5761037">
                <a:moveTo>
                  <a:pt x="0" y="0"/>
                </a:moveTo>
                <a:lnTo>
                  <a:pt x="7345363" y="0"/>
                </a:lnTo>
                <a:lnTo>
                  <a:pt x="7345363" y="5761037"/>
                </a:lnTo>
                <a:lnTo>
                  <a:pt x="0" y="5761037"/>
                </a:lnTo>
                <a:close/>
              </a:path>
            </a:pathLst>
          </a:custGeom>
        </p:spPr>
      </p:pic>
      <p:sp>
        <p:nvSpPr>
          <p:cNvPr id="11" name="TextBox 10">
            <a:extLst>
              <a:ext uri="{FF2B5EF4-FFF2-40B4-BE49-F238E27FC236}">
                <a16:creationId xmlns:a16="http://schemas.microsoft.com/office/drawing/2014/main" id="{C4CA6018-30B9-1F9F-6DA7-852BF987818F}"/>
              </a:ext>
            </a:extLst>
          </p:cNvPr>
          <p:cNvSpPr txBox="1"/>
          <p:nvPr/>
        </p:nvSpPr>
        <p:spPr>
          <a:xfrm>
            <a:off x="0" y="3429000"/>
            <a:ext cx="3366185" cy="369332"/>
          </a:xfrm>
          <a:prstGeom prst="rect">
            <a:avLst/>
          </a:prstGeom>
          <a:noFill/>
        </p:spPr>
        <p:txBody>
          <a:bodyPr wrap="square" rtlCol="0">
            <a:spAutoFit/>
          </a:bodyPr>
          <a:lstStyle/>
          <a:p>
            <a:r>
              <a:rPr lang="en-US" dirty="0"/>
              <a:t>Alice Johnson gives max Orders</a:t>
            </a:r>
          </a:p>
        </p:txBody>
      </p:sp>
      <p:sp>
        <p:nvSpPr>
          <p:cNvPr id="12" name="TextBox 11">
            <a:extLst>
              <a:ext uri="{FF2B5EF4-FFF2-40B4-BE49-F238E27FC236}">
                <a16:creationId xmlns:a16="http://schemas.microsoft.com/office/drawing/2014/main" id="{700F640E-CC4C-7735-0B32-D6B7042A55D2}"/>
              </a:ext>
            </a:extLst>
          </p:cNvPr>
          <p:cNvSpPr txBox="1"/>
          <p:nvPr/>
        </p:nvSpPr>
        <p:spPr>
          <a:xfrm>
            <a:off x="-1" y="3878824"/>
            <a:ext cx="3366185" cy="1477328"/>
          </a:xfrm>
          <a:prstGeom prst="rect">
            <a:avLst/>
          </a:prstGeom>
          <a:noFill/>
        </p:spPr>
        <p:txBody>
          <a:bodyPr wrap="square" rtlCol="0">
            <a:spAutoFit/>
          </a:bodyPr>
          <a:lstStyle/>
          <a:p>
            <a:r>
              <a:rPr lang="en-US" dirty="0"/>
              <a:t>The analysis revealed varying levels of engagement across users. Some users placed multiple orders, while others placed only a single order.</a:t>
            </a:r>
          </a:p>
        </p:txBody>
      </p:sp>
    </p:spTree>
    <p:extLst>
      <p:ext uri="{BB962C8B-B14F-4D97-AF65-F5344CB8AC3E}">
        <p14:creationId xmlns:p14="http://schemas.microsoft.com/office/powerpoint/2010/main" val="33519552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{3A678B8A-B10A-42E9-9A73-7C5E452ACA10}tf33713516_win32</Template>
  <TotalTime>145</TotalTime>
  <Words>1268</Words>
  <Application>Microsoft Office PowerPoint</Application>
  <PresentationFormat>Widescreen</PresentationFormat>
  <Paragraphs>119</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Gill Sans MT</vt:lpstr>
      <vt:lpstr>Walbaum Display</vt:lpstr>
      <vt:lpstr>Wingdings</vt:lpstr>
      <vt:lpstr>3DFloatVTI</vt:lpstr>
      <vt:lpstr>Analysis of Cooking Sessions and User Orders   By : Arihant Jain</vt:lpstr>
      <vt:lpstr>Agenda</vt:lpstr>
      <vt:lpstr>Introduction</vt:lpstr>
      <vt:lpstr>Data Preprocessing</vt:lpstr>
      <vt:lpstr>Handling Missing Values</vt:lpstr>
      <vt:lpstr> Checking for Duplicates:</vt:lpstr>
      <vt:lpstr>Key Findings(Visualization)</vt:lpstr>
      <vt:lpstr>Analyze the relationship between Cooking Sessions and Orders  Correlation between Session Duration and Order Amount</vt:lpstr>
      <vt:lpstr>Analyze the Number of orders per user</vt:lpstr>
      <vt:lpstr>Analyze the Average  Session Rating by Meal Type  </vt:lpstr>
      <vt:lpstr>Analyze the Meal Type Distribution</vt:lpstr>
      <vt:lpstr>Analyze the Heatmap of Rating VS Order Completion</vt:lpstr>
      <vt:lpstr>Analyze the popular Dishes based on orders</vt:lpstr>
      <vt:lpstr>Analyze the Order Status Distribution</vt:lpstr>
      <vt:lpstr>Analyze the Average Amount Spent by Meal Type </vt:lpstr>
      <vt:lpstr>Analyze the Number of Session Per Day</vt:lpstr>
      <vt:lpstr>Analyze the Meal Type VS Order Status</vt:lpstr>
      <vt:lpstr>Analyze the Number of order over time</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Siddhant Jain</dc:creator>
  <cp:lastModifiedBy>Siddhant Jain</cp:lastModifiedBy>
  <cp:revision>3</cp:revision>
  <dcterms:created xsi:type="dcterms:W3CDTF">2024-12-23T08:23:23Z</dcterms:created>
  <dcterms:modified xsi:type="dcterms:W3CDTF">2024-12-23T12:45:09Z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