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sldIdLst>
    <p:sldId id="256" r:id="rId2"/>
    <p:sldId id="297" r:id="rId3"/>
    <p:sldId id="261" r:id="rId4"/>
    <p:sldId id="273" r:id="rId5"/>
    <p:sldId id="274" r:id="rId6"/>
    <p:sldId id="304" r:id="rId7"/>
    <p:sldId id="305" r:id="rId8"/>
    <p:sldId id="267" r:id="rId9"/>
    <p:sldId id="266" r:id="rId10"/>
    <p:sldId id="278" r:id="rId11"/>
    <p:sldId id="306" r:id="rId12"/>
    <p:sldId id="307" r:id="rId13"/>
    <p:sldId id="308" r:id="rId14"/>
    <p:sldId id="309" r:id="rId15"/>
    <p:sldId id="313" r:id="rId16"/>
    <p:sldId id="310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AB1CC-BAFD-4264-B34D-3A88EC16426E}" type="doc">
      <dgm:prSet loTypeId="urn:microsoft.com/office/officeart/2005/8/layout/cycle3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4E94F3-6D32-43A2-AD3E-411F4C01F722}">
      <dgm:prSet phldrT="[Text]"/>
      <dgm:spPr/>
      <dgm:t>
        <a:bodyPr/>
        <a:lstStyle/>
        <a:p>
          <a:r>
            <a:rPr lang="en-US" dirty="0"/>
            <a:t>Load the data</a:t>
          </a:r>
        </a:p>
      </dgm:t>
    </dgm:pt>
    <dgm:pt modelId="{9A33E094-EF46-49AF-B525-3635C7095D80}" type="parTrans" cxnId="{627B45AB-2C7A-48E3-814C-2D02D175E575}">
      <dgm:prSet/>
      <dgm:spPr/>
      <dgm:t>
        <a:bodyPr/>
        <a:lstStyle/>
        <a:p>
          <a:endParaRPr lang="en-US"/>
        </a:p>
      </dgm:t>
    </dgm:pt>
    <dgm:pt modelId="{E6B954BC-0953-4514-8F47-D3904DC07120}" type="sibTrans" cxnId="{627B45AB-2C7A-48E3-814C-2D02D175E575}">
      <dgm:prSet/>
      <dgm:spPr/>
      <dgm:t>
        <a:bodyPr/>
        <a:lstStyle/>
        <a:p>
          <a:endParaRPr lang="en-US"/>
        </a:p>
      </dgm:t>
    </dgm:pt>
    <dgm:pt modelId="{8D57C9B1-BEA2-4B6A-82A6-15F70C8D3F44}">
      <dgm:prSet phldrT="[Text]"/>
      <dgm:spPr/>
      <dgm:t>
        <a:bodyPr/>
        <a:lstStyle/>
        <a:p>
          <a:r>
            <a:rPr lang="en-US" b="1" dirty="0"/>
            <a:t>Data Cleaning &amp; Preparation</a:t>
          </a:r>
        </a:p>
      </dgm:t>
    </dgm:pt>
    <dgm:pt modelId="{D0F18C48-B987-4065-BCEA-8E821D943113}" type="parTrans" cxnId="{2E3F790C-E315-4CE7-B17B-F879A03A804B}">
      <dgm:prSet/>
      <dgm:spPr/>
      <dgm:t>
        <a:bodyPr/>
        <a:lstStyle/>
        <a:p>
          <a:endParaRPr lang="en-US"/>
        </a:p>
      </dgm:t>
    </dgm:pt>
    <dgm:pt modelId="{4B39576F-51AC-47F8-A21A-4DB0A53ECB09}" type="sibTrans" cxnId="{2E3F790C-E315-4CE7-B17B-F879A03A804B}">
      <dgm:prSet/>
      <dgm:spPr/>
      <dgm:t>
        <a:bodyPr/>
        <a:lstStyle/>
        <a:p>
          <a:endParaRPr lang="en-US"/>
        </a:p>
      </dgm:t>
    </dgm:pt>
    <dgm:pt modelId="{0A1A9751-1A2F-48D3-9D15-51D8F5221187}">
      <dgm:prSet phldrT="[Text]"/>
      <dgm:spPr/>
      <dgm:t>
        <a:bodyPr/>
        <a:lstStyle/>
        <a:p>
          <a:r>
            <a:rPr lang="en-US" b="1" dirty="0"/>
            <a:t>Create Relationships (if multiple tables)</a:t>
          </a:r>
          <a:endParaRPr lang="en-US" dirty="0"/>
        </a:p>
      </dgm:t>
    </dgm:pt>
    <dgm:pt modelId="{7DFE6752-8D92-4D6A-AE47-04DCDD2CEE02}" type="parTrans" cxnId="{0450D590-D334-430F-90DA-7E52C78AC19C}">
      <dgm:prSet/>
      <dgm:spPr/>
      <dgm:t>
        <a:bodyPr/>
        <a:lstStyle/>
        <a:p>
          <a:endParaRPr lang="en-US"/>
        </a:p>
      </dgm:t>
    </dgm:pt>
    <dgm:pt modelId="{384B89A4-8909-42F3-A927-C53D11D2228C}" type="sibTrans" cxnId="{0450D590-D334-430F-90DA-7E52C78AC19C}">
      <dgm:prSet/>
      <dgm:spPr/>
      <dgm:t>
        <a:bodyPr/>
        <a:lstStyle/>
        <a:p>
          <a:endParaRPr lang="en-US"/>
        </a:p>
      </dgm:t>
    </dgm:pt>
    <dgm:pt modelId="{01592FD9-352B-4184-A9B4-4D320FEA14D4}">
      <dgm:prSet phldrT="[Text]"/>
      <dgm:spPr/>
      <dgm:t>
        <a:bodyPr/>
        <a:lstStyle/>
        <a:p>
          <a:r>
            <a:rPr lang="en-US" b="1" dirty="0"/>
            <a:t>Create Dax Measures</a:t>
          </a:r>
        </a:p>
      </dgm:t>
    </dgm:pt>
    <dgm:pt modelId="{138D0842-48B3-4B7B-A620-EA8262CA90FA}" type="parTrans" cxnId="{1FBE54F3-634C-4DDB-9595-B8F8B70D1407}">
      <dgm:prSet/>
      <dgm:spPr/>
      <dgm:t>
        <a:bodyPr/>
        <a:lstStyle/>
        <a:p>
          <a:endParaRPr lang="en-US"/>
        </a:p>
      </dgm:t>
    </dgm:pt>
    <dgm:pt modelId="{829C373D-0AFE-4AFB-83E9-A40129B02300}" type="sibTrans" cxnId="{1FBE54F3-634C-4DDB-9595-B8F8B70D1407}">
      <dgm:prSet/>
      <dgm:spPr/>
      <dgm:t>
        <a:bodyPr/>
        <a:lstStyle/>
        <a:p>
          <a:endParaRPr lang="en-US"/>
        </a:p>
      </dgm:t>
    </dgm:pt>
    <dgm:pt modelId="{A5618596-D624-430B-A510-C0FE9DD30045}">
      <dgm:prSet phldrT="[Text]"/>
      <dgm:spPr/>
      <dgm:t>
        <a:bodyPr/>
        <a:lstStyle/>
        <a:p>
          <a:endParaRPr lang="en-US" dirty="0"/>
        </a:p>
      </dgm:t>
    </dgm:pt>
    <dgm:pt modelId="{A2511AF3-AF2D-47B9-A6B2-CA0598D5A861}" type="parTrans" cxnId="{C75CCDD6-2CF0-4F78-9A8B-8CB1AD350283}">
      <dgm:prSet/>
      <dgm:spPr/>
      <dgm:t>
        <a:bodyPr/>
        <a:lstStyle/>
        <a:p>
          <a:endParaRPr lang="en-US"/>
        </a:p>
      </dgm:t>
    </dgm:pt>
    <dgm:pt modelId="{236714A8-6987-4326-99CA-1249AB7FC72D}" type="sibTrans" cxnId="{C75CCDD6-2CF0-4F78-9A8B-8CB1AD350283}">
      <dgm:prSet/>
      <dgm:spPr/>
      <dgm:t>
        <a:bodyPr/>
        <a:lstStyle/>
        <a:p>
          <a:endParaRPr lang="en-US"/>
        </a:p>
      </dgm:t>
    </dgm:pt>
    <dgm:pt modelId="{DCAE31EA-8667-410A-B974-696FE8FFD5CA}">
      <dgm:prSet/>
      <dgm:spPr/>
      <dgm:t>
        <a:bodyPr/>
        <a:lstStyle/>
        <a:p>
          <a:endParaRPr lang="en-US"/>
        </a:p>
      </dgm:t>
    </dgm:pt>
    <dgm:pt modelId="{BF74D7D5-05CE-41F7-ACBB-C28831925F92}" type="parTrans" cxnId="{89C6D916-168F-41A0-A86C-382E848B3A3A}">
      <dgm:prSet/>
      <dgm:spPr/>
      <dgm:t>
        <a:bodyPr/>
        <a:lstStyle/>
        <a:p>
          <a:endParaRPr lang="en-US"/>
        </a:p>
      </dgm:t>
    </dgm:pt>
    <dgm:pt modelId="{A6EB3AF8-F9E6-465A-B4E2-63B51095563C}" type="sibTrans" cxnId="{89C6D916-168F-41A0-A86C-382E848B3A3A}">
      <dgm:prSet/>
      <dgm:spPr/>
      <dgm:t>
        <a:bodyPr/>
        <a:lstStyle/>
        <a:p>
          <a:endParaRPr lang="en-US"/>
        </a:p>
      </dgm:t>
    </dgm:pt>
    <dgm:pt modelId="{50ACC457-5851-4FB4-80E1-B14758A63781}" type="pres">
      <dgm:prSet presAssocID="{FA2AB1CC-BAFD-4264-B34D-3A88EC16426E}" presName="Name0" presStyleCnt="0">
        <dgm:presLayoutVars>
          <dgm:dir/>
          <dgm:resizeHandles val="exact"/>
        </dgm:presLayoutVars>
      </dgm:prSet>
      <dgm:spPr/>
    </dgm:pt>
    <dgm:pt modelId="{01674467-06A3-4C5A-9590-4D63792DFE87}" type="pres">
      <dgm:prSet presAssocID="{FA2AB1CC-BAFD-4264-B34D-3A88EC16426E}" presName="cycle" presStyleCnt="0"/>
      <dgm:spPr/>
    </dgm:pt>
    <dgm:pt modelId="{9C00A90B-3484-4771-9EFD-DE80F4FE1430}" type="pres">
      <dgm:prSet presAssocID="{A84E94F3-6D32-43A2-AD3E-411F4C01F722}" presName="nodeFirstNode" presStyleLbl="node1" presStyleIdx="0" presStyleCnt="6">
        <dgm:presLayoutVars>
          <dgm:bulletEnabled val="1"/>
        </dgm:presLayoutVars>
      </dgm:prSet>
      <dgm:spPr/>
    </dgm:pt>
    <dgm:pt modelId="{87EC440F-A8C7-4344-BAE2-EA56F1B84E48}" type="pres">
      <dgm:prSet presAssocID="{E6B954BC-0953-4514-8F47-D3904DC07120}" presName="sibTransFirstNode" presStyleLbl="bgShp" presStyleIdx="0" presStyleCnt="1"/>
      <dgm:spPr/>
    </dgm:pt>
    <dgm:pt modelId="{0B194523-F411-4917-9D91-E79C0C301EEE}" type="pres">
      <dgm:prSet presAssocID="{8D57C9B1-BEA2-4B6A-82A6-15F70C8D3F44}" presName="nodeFollowingNodes" presStyleLbl="node1" presStyleIdx="1" presStyleCnt="6">
        <dgm:presLayoutVars>
          <dgm:bulletEnabled val="1"/>
        </dgm:presLayoutVars>
      </dgm:prSet>
      <dgm:spPr/>
    </dgm:pt>
    <dgm:pt modelId="{4C3207EA-96EF-4FC4-810C-7DC7C3CA28AB}" type="pres">
      <dgm:prSet presAssocID="{0A1A9751-1A2F-48D3-9D15-51D8F5221187}" presName="nodeFollowingNodes" presStyleLbl="node1" presStyleIdx="2" presStyleCnt="6">
        <dgm:presLayoutVars>
          <dgm:bulletEnabled val="1"/>
        </dgm:presLayoutVars>
      </dgm:prSet>
      <dgm:spPr/>
    </dgm:pt>
    <dgm:pt modelId="{B54EE6F5-AD38-45E0-943C-19A4EEB8C907}" type="pres">
      <dgm:prSet presAssocID="{01592FD9-352B-4184-A9B4-4D320FEA14D4}" presName="nodeFollowingNodes" presStyleLbl="node1" presStyleIdx="3" presStyleCnt="6">
        <dgm:presLayoutVars>
          <dgm:bulletEnabled val="1"/>
        </dgm:presLayoutVars>
      </dgm:prSet>
      <dgm:spPr/>
    </dgm:pt>
    <dgm:pt modelId="{21F4F2D5-5F5B-4286-8BB5-BADF22F02345}" type="pres">
      <dgm:prSet presAssocID="{A5618596-D624-430B-A510-C0FE9DD30045}" presName="nodeFollowingNodes" presStyleLbl="node1" presStyleIdx="4" presStyleCnt="6" custRadScaleRad="100219" custRadScaleInc="-3257">
        <dgm:presLayoutVars>
          <dgm:bulletEnabled val="1"/>
        </dgm:presLayoutVars>
      </dgm:prSet>
      <dgm:spPr/>
    </dgm:pt>
    <dgm:pt modelId="{776F9B17-F750-4BDD-8365-330CB1AE6348}" type="pres">
      <dgm:prSet presAssocID="{DCAE31EA-8667-410A-B974-696FE8FFD5CA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904C440C-A658-4F03-91B1-61ECCA0F89DA}" type="presOf" srcId="{01592FD9-352B-4184-A9B4-4D320FEA14D4}" destId="{B54EE6F5-AD38-45E0-943C-19A4EEB8C907}" srcOrd="0" destOrd="0" presId="urn:microsoft.com/office/officeart/2005/8/layout/cycle3"/>
    <dgm:cxn modelId="{2E3F790C-E315-4CE7-B17B-F879A03A804B}" srcId="{FA2AB1CC-BAFD-4264-B34D-3A88EC16426E}" destId="{8D57C9B1-BEA2-4B6A-82A6-15F70C8D3F44}" srcOrd="1" destOrd="0" parTransId="{D0F18C48-B987-4065-BCEA-8E821D943113}" sibTransId="{4B39576F-51AC-47F8-A21A-4DB0A53ECB09}"/>
    <dgm:cxn modelId="{89C6D916-168F-41A0-A86C-382E848B3A3A}" srcId="{FA2AB1CC-BAFD-4264-B34D-3A88EC16426E}" destId="{DCAE31EA-8667-410A-B974-696FE8FFD5CA}" srcOrd="5" destOrd="0" parTransId="{BF74D7D5-05CE-41F7-ACBB-C28831925F92}" sibTransId="{A6EB3AF8-F9E6-465A-B4E2-63B51095563C}"/>
    <dgm:cxn modelId="{82B09623-7CCD-48E4-A1CA-5D641285F735}" type="presOf" srcId="{DCAE31EA-8667-410A-B974-696FE8FFD5CA}" destId="{776F9B17-F750-4BDD-8365-330CB1AE6348}" srcOrd="0" destOrd="0" presId="urn:microsoft.com/office/officeart/2005/8/layout/cycle3"/>
    <dgm:cxn modelId="{9ED76734-F467-43D4-A09A-BF5102FD212E}" type="presOf" srcId="{E6B954BC-0953-4514-8F47-D3904DC07120}" destId="{87EC440F-A8C7-4344-BAE2-EA56F1B84E48}" srcOrd="0" destOrd="0" presId="urn:microsoft.com/office/officeart/2005/8/layout/cycle3"/>
    <dgm:cxn modelId="{87C9418E-A792-49F8-9076-336F3B670CE9}" type="presOf" srcId="{0A1A9751-1A2F-48D3-9D15-51D8F5221187}" destId="{4C3207EA-96EF-4FC4-810C-7DC7C3CA28AB}" srcOrd="0" destOrd="0" presId="urn:microsoft.com/office/officeart/2005/8/layout/cycle3"/>
    <dgm:cxn modelId="{0450D590-D334-430F-90DA-7E52C78AC19C}" srcId="{FA2AB1CC-BAFD-4264-B34D-3A88EC16426E}" destId="{0A1A9751-1A2F-48D3-9D15-51D8F5221187}" srcOrd="2" destOrd="0" parTransId="{7DFE6752-8D92-4D6A-AE47-04DCDD2CEE02}" sibTransId="{384B89A4-8909-42F3-A927-C53D11D2228C}"/>
    <dgm:cxn modelId="{1C51CB94-CE93-4257-9696-24C0FC1D6E2E}" type="presOf" srcId="{A84E94F3-6D32-43A2-AD3E-411F4C01F722}" destId="{9C00A90B-3484-4771-9EFD-DE80F4FE1430}" srcOrd="0" destOrd="0" presId="urn:microsoft.com/office/officeart/2005/8/layout/cycle3"/>
    <dgm:cxn modelId="{627B45AB-2C7A-48E3-814C-2D02D175E575}" srcId="{FA2AB1CC-BAFD-4264-B34D-3A88EC16426E}" destId="{A84E94F3-6D32-43A2-AD3E-411F4C01F722}" srcOrd="0" destOrd="0" parTransId="{9A33E094-EF46-49AF-B525-3635C7095D80}" sibTransId="{E6B954BC-0953-4514-8F47-D3904DC07120}"/>
    <dgm:cxn modelId="{C75CCDD6-2CF0-4F78-9A8B-8CB1AD350283}" srcId="{FA2AB1CC-BAFD-4264-B34D-3A88EC16426E}" destId="{A5618596-D624-430B-A510-C0FE9DD30045}" srcOrd="4" destOrd="0" parTransId="{A2511AF3-AF2D-47B9-A6B2-CA0598D5A861}" sibTransId="{236714A8-6987-4326-99CA-1249AB7FC72D}"/>
    <dgm:cxn modelId="{CA8415E8-46AB-437E-AFAF-DBCA633BFC33}" type="presOf" srcId="{8D57C9B1-BEA2-4B6A-82A6-15F70C8D3F44}" destId="{0B194523-F411-4917-9D91-E79C0C301EEE}" srcOrd="0" destOrd="0" presId="urn:microsoft.com/office/officeart/2005/8/layout/cycle3"/>
    <dgm:cxn modelId="{D265CDF0-CBE2-493A-94CB-ED34146FF23D}" type="presOf" srcId="{FA2AB1CC-BAFD-4264-B34D-3A88EC16426E}" destId="{50ACC457-5851-4FB4-80E1-B14758A63781}" srcOrd="0" destOrd="0" presId="urn:microsoft.com/office/officeart/2005/8/layout/cycle3"/>
    <dgm:cxn modelId="{1FBE54F3-634C-4DDB-9595-B8F8B70D1407}" srcId="{FA2AB1CC-BAFD-4264-B34D-3A88EC16426E}" destId="{01592FD9-352B-4184-A9B4-4D320FEA14D4}" srcOrd="3" destOrd="0" parTransId="{138D0842-48B3-4B7B-A620-EA8262CA90FA}" sibTransId="{829C373D-0AFE-4AFB-83E9-A40129B02300}"/>
    <dgm:cxn modelId="{76AF8EFA-B354-4957-8B60-2E86B93627AA}" type="presOf" srcId="{A5618596-D624-430B-A510-C0FE9DD30045}" destId="{21F4F2D5-5F5B-4286-8BB5-BADF22F02345}" srcOrd="0" destOrd="0" presId="urn:microsoft.com/office/officeart/2005/8/layout/cycle3"/>
    <dgm:cxn modelId="{85B7B79C-8445-4ED5-B685-8BFE57716B94}" type="presParOf" srcId="{50ACC457-5851-4FB4-80E1-B14758A63781}" destId="{01674467-06A3-4C5A-9590-4D63792DFE87}" srcOrd="0" destOrd="0" presId="urn:microsoft.com/office/officeart/2005/8/layout/cycle3"/>
    <dgm:cxn modelId="{2FBD3119-77F3-423E-AE95-939DED5F2F48}" type="presParOf" srcId="{01674467-06A3-4C5A-9590-4D63792DFE87}" destId="{9C00A90B-3484-4771-9EFD-DE80F4FE1430}" srcOrd="0" destOrd="0" presId="urn:microsoft.com/office/officeart/2005/8/layout/cycle3"/>
    <dgm:cxn modelId="{002E11C8-749B-4F24-BCE0-678CDBFB68E7}" type="presParOf" srcId="{01674467-06A3-4C5A-9590-4D63792DFE87}" destId="{87EC440F-A8C7-4344-BAE2-EA56F1B84E48}" srcOrd="1" destOrd="0" presId="urn:microsoft.com/office/officeart/2005/8/layout/cycle3"/>
    <dgm:cxn modelId="{E160817B-E81E-4AD9-AD87-084859798F19}" type="presParOf" srcId="{01674467-06A3-4C5A-9590-4D63792DFE87}" destId="{0B194523-F411-4917-9D91-E79C0C301EEE}" srcOrd="2" destOrd="0" presId="urn:microsoft.com/office/officeart/2005/8/layout/cycle3"/>
    <dgm:cxn modelId="{DF9A6FF6-05F7-4F1B-A2F1-62CA2709217A}" type="presParOf" srcId="{01674467-06A3-4C5A-9590-4D63792DFE87}" destId="{4C3207EA-96EF-4FC4-810C-7DC7C3CA28AB}" srcOrd="3" destOrd="0" presId="urn:microsoft.com/office/officeart/2005/8/layout/cycle3"/>
    <dgm:cxn modelId="{2C1904BC-86CA-4A43-9619-2F71C3522B8D}" type="presParOf" srcId="{01674467-06A3-4C5A-9590-4D63792DFE87}" destId="{B54EE6F5-AD38-45E0-943C-19A4EEB8C907}" srcOrd="4" destOrd="0" presId="urn:microsoft.com/office/officeart/2005/8/layout/cycle3"/>
    <dgm:cxn modelId="{93DB5113-A5B7-42EF-BB7F-AC61755EE6FF}" type="presParOf" srcId="{01674467-06A3-4C5A-9590-4D63792DFE87}" destId="{21F4F2D5-5F5B-4286-8BB5-BADF22F02345}" srcOrd="5" destOrd="0" presId="urn:microsoft.com/office/officeart/2005/8/layout/cycle3"/>
    <dgm:cxn modelId="{966D9E81-BEB4-4E0E-95A1-D79FD75F12DC}" type="presParOf" srcId="{01674467-06A3-4C5A-9590-4D63792DFE87}" destId="{776F9B17-F750-4BDD-8365-330CB1AE634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C440F-A8C7-4344-BAE2-EA56F1B84E48}">
      <dsp:nvSpPr>
        <dsp:cNvPr id="0" name=""/>
        <dsp:cNvSpPr/>
      </dsp:nvSpPr>
      <dsp:spPr>
        <a:xfrm>
          <a:off x="1726924" y="-2818"/>
          <a:ext cx="5397810" cy="5397810"/>
        </a:xfrm>
        <a:prstGeom prst="circularArrow">
          <a:avLst>
            <a:gd name="adj1" fmla="val 5274"/>
            <a:gd name="adj2" fmla="val 312630"/>
            <a:gd name="adj3" fmla="val 14218152"/>
            <a:gd name="adj4" fmla="val 1713286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C00A90B-3484-4771-9EFD-DE80F4FE1430}">
      <dsp:nvSpPr>
        <dsp:cNvPr id="0" name=""/>
        <dsp:cNvSpPr/>
      </dsp:nvSpPr>
      <dsp:spPr>
        <a:xfrm>
          <a:off x="3393928" y="3601"/>
          <a:ext cx="2063802" cy="1031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Load the data</a:t>
          </a:r>
        </a:p>
      </dsp:txBody>
      <dsp:txXfrm>
        <a:off x="3444301" y="53974"/>
        <a:ext cx="1963056" cy="931155"/>
      </dsp:txXfrm>
    </dsp:sp>
    <dsp:sp modelId="{0B194523-F411-4917-9D91-E79C0C301EEE}">
      <dsp:nvSpPr>
        <dsp:cNvPr id="0" name=""/>
        <dsp:cNvSpPr/>
      </dsp:nvSpPr>
      <dsp:spPr>
        <a:xfrm>
          <a:off x="5290334" y="1098492"/>
          <a:ext cx="2063802" cy="1031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 Cleaning &amp; Preparation</a:t>
          </a:r>
        </a:p>
      </dsp:txBody>
      <dsp:txXfrm>
        <a:off x="5340707" y="1148865"/>
        <a:ext cx="1963056" cy="931155"/>
      </dsp:txXfrm>
    </dsp:sp>
    <dsp:sp modelId="{4C3207EA-96EF-4FC4-810C-7DC7C3CA28AB}">
      <dsp:nvSpPr>
        <dsp:cNvPr id="0" name=""/>
        <dsp:cNvSpPr/>
      </dsp:nvSpPr>
      <dsp:spPr>
        <a:xfrm>
          <a:off x="5290334" y="3288273"/>
          <a:ext cx="2063802" cy="1031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Create Relationships (if multiple tables)</a:t>
          </a:r>
          <a:endParaRPr lang="en-US" sz="1900" kern="1200" dirty="0"/>
        </a:p>
      </dsp:txBody>
      <dsp:txXfrm>
        <a:off x="5340707" y="3338646"/>
        <a:ext cx="1963056" cy="931155"/>
      </dsp:txXfrm>
    </dsp:sp>
    <dsp:sp modelId="{B54EE6F5-AD38-45E0-943C-19A4EEB8C907}">
      <dsp:nvSpPr>
        <dsp:cNvPr id="0" name=""/>
        <dsp:cNvSpPr/>
      </dsp:nvSpPr>
      <dsp:spPr>
        <a:xfrm>
          <a:off x="3393928" y="4383164"/>
          <a:ext cx="2063802" cy="1031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Create Dax Measures</a:t>
          </a:r>
        </a:p>
      </dsp:txBody>
      <dsp:txXfrm>
        <a:off x="3444301" y="4433537"/>
        <a:ext cx="1963056" cy="931155"/>
      </dsp:txXfrm>
    </dsp:sp>
    <dsp:sp modelId="{21F4F2D5-5F5B-4286-8BB5-BADF22F02345}">
      <dsp:nvSpPr>
        <dsp:cNvPr id="0" name=""/>
        <dsp:cNvSpPr/>
      </dsp:nvSpPr>
      <dsp:spPr>
        <a:xfrm>
          <a:off x="1526255" y="3345756"/>
          <a:ext cx="2063802" cy="1031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1576628" y="3396129"/>
        <a:ext cx="1963056" cy="931155"/>
      </dsp:txXfrm>
    </dsp:sp>
    <dsp:sp modelId="{776F9B17-F750-4BDD-8365-330CB1AE6348}">
      <dsp:nvSpPr>
        <dsp:cNvPr id="0" name=""/>
        <dsp:cNvSpPr/>
      </dsp:nvSpPr>
      <dsp:spPr>
        <a:xfrm>
          <a:off x="1497522" y="1098492"/>
          <a:ext cx="2063802" cy="103190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547895" y="1148865"/>
        <a:ext cx="1963056" cy="93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1134C-9CB0-4467-9958-424A9D6639A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13865-FBDF-48FB-9F05-EE3A0CCD0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5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8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53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51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1"/>
          <p:cNvSpPr txBox="1">
            <a:spLocks noGrp="1"/>
          </p:cNvSpPr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1"/>
          <p:cNvSpPr txBox="1">
            <a:spLocks noGrp="1"/>
          </p:cNvSpPr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139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 1">
  <p:cSld name="Title and Content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309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987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68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7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9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6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1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260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0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8824-1F53-4081-A1D8-03087F827F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6932BEE-7D46-4F25-AF0A-D5D1C0B4C8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0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31840" y="2499345"/>
            <a:ext cx="2160161" cy="4336089"/>
          </a:xfrm>
          <a:custGeom>
            <a:avLst/>
            <a:gdLst/>
            <a:ahLst/>
            <a:cxnLst/>
            <a:rect l="l" t="t" r="r" b="b"/>
            <a:pathLst>
              <a:path w="3240241" h="6504134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688269" y="-965537"/>
            <a:ext cx="3503731" cy="8789073"/>
            <a:chOff x="0" y="0"/>
            <a:chExt cx="1384190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4190" cy="3472226"/>
            </a:xfrm>
            <a:custGeom>
              <a:avLst/>
              <a:gdLst/>
              <a:ahLst/>
              <a:cxnLst/>
              <a:rect l="l" t="t" r="r" b="b"/>
              <a:pathLst>
                <a:path w="1384190" h="3472226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906"/>
                </a:lnSpc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7916455" y="1017331"/>
            <a:ext cx="4823333" cy="4823333"/>
          </a:xfrm>
          <a:custGeom>
            <a:avLst/>
            <a:gdLst/>
            <a:ahLst/>
            <a:cxnLst/>
            <a:rect l="l" t="t" r="r" b="b"/>
            <a:pathLst>
              <a:path w="7234999" h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TextBox 15"/>
          <p:cNvSpPr txBox="1"/>
          <p:nvPr/>
        </p:nvSpPr>
        <p:spPr>
          <a:xfrm>
            <a:off x="1481350" y="650909"/>
            <a:ext cx="5973862" cy="4350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91"/>
              </a:lnSpc>
            </a:pPr>
            <a:r>
              <a:rPr lang="en-US" sz="6600" spc="-38" dirty="0">
                <a:solidFill>
                  <a:srgbClr val="191919"/>
                </a:solidFill>
                <a:latin typeface="Open Sauce"/>
                <a:ea typeface="Open Sauce"/>
                <a:cs typeface="Open Sauce"/>
                <a:sym typeface="Open Sauce"/>
              </a:rPr>
              <a:t>Elevate Labs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A2EDC081-15B5-572B-4ECB-CB5B0C7531F2}"/>
              </a:ext>
            </a:extLst>
          </p:cNvPr>
          <p:cNvSpPr txBox="1"/>
          <p:nvPr/>
        </p:nvSpPr>
        <p:spPr>
          <a:xfrm>
            <a:off x="233244" y="1401034"/>
            <a:ext cx="7214594" cy="2579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10"/>
              </a:lnSpc>
            </a:pPr>
            <a:r>
              <a:rPr lang="en-US" sz="6600" b="1" spc="-150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Data Analyst Intern</a:t>
            </a:r>
          </a:p>
          <a:p>
            <a:pPr algn="ctr">
              <a:lnSpc>
                <a:spcPts val="10510"/>
              </a:lnSpc>
            </a:pPr>
            <a:r>
              <a:rPr lang="en-US" sz="6600" b="1" spc="-150" dirty="0">
                <a:solidFill>
                  <a:srgbClr val="19191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TASK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36BAF-8446-E23D-254B-A54A0ECDF0F4}"/>
              </a:ext>
            </a:extLst>
          </p:cNvPr>
          <p:cNvSpPr txBox="1"/>
          <p:nvPr/>
        </p:nvSpPr>
        <p:spPr>
          <a:xfrm>
            <a:off x="233244" y="4794200"/>
            <a:ext cx="3832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Presented by,</a:t>
            </a:r>
          </a:p>
          <a:p>
            <a:r>
              <a:rPr lang="en-IN" sz="4000" dirty="0"/>
              <a:t>Arihant Jain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EA93C-3A8C-D31D-9E10-438E605638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034" y="1401034"/>
            <a:ext cx="4368173" cy="405488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E67-31E3-4BFF-AD04-2983B9F64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271963" cy="480041"/>
          </a:xfrm>
        </p:spPr>
        <p:txBody>
          <a:bodyPr/>
          <a:lstStyle/>
          <a:p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0A091-DE9C-A550-1ADB-1CAE391F7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041"/>
            <a:ext cx="12192000" cy="62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23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A69A74-4824-1F6E-4279-B28259663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426"/>
            <a:ext cx="12192000" cy="60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1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36D8C-9E52-77F5-76A0-8E12FBFEA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2E8E9-ACDA-47E5-C46D-042ACC5A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0" y="0"/>
            <a:ext cx="12135210" cy="61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7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02F03-0FAE-C52E-D339-B7BB701D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7DFD34-6D89-E707-2594-9FF3BCDE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2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7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C4F494-C535-7CF7-CE4C-9475C8C4B862}"/>
              </a:ext>
            </a:extLst>
          </p:cNvPr>
          <p:cNvSpPr txBox="1"/>
          <p:nvPr/>
        </p:nvSpPr>
        <p:spPr>
          <a:xfrm>
            <a:off x="152400" y="1005840"/>
            <a:ext cx="775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Executive Summary of Dashboard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F10079C-66D4-00F8-2940-EB18871C0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013968"/>
            <a:ext cx="1181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organization has achieved a strong sales performance,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 revenue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indicating healthy financial growth.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consistent revenue generation,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profitability is impacted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certain product categories due to high discounting and shipping costs.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03E86-C2B8-D32C-EAE3-186B10948E0C}"/>
              </a:ext>
            </a:extLst>
          </p:cNvPr>
          <p:cNvSpPr txBox="1"/>
          <p:nvPr/>
        </p:nvSpPr>
        <p:spPr>
          <a:xfrm>
            <a:off x="289560" y="2050013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Overall Business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3147874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91024-0240-28A0-C8D0-7BC70B76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75FEA9-1C1F-0C04-A30F-19E6C743B908}"/>
              </a:ext>
            </a:extLst>
          </p:cNvPr>
          <p:cNvSpPr txBox="1"/>
          <p:nvPr/>
        </p:nvSpPr>
        <p:spPr>
          <a:xfrm>
            <a:off x="102870" y="11251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Regional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A1690-73A4-4A35-F702-AD9C1AF84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" y="710044"/>
            <a:ext cx="1184529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East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the top-performing region in terms of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driven by strong customer engagement and product demand.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contrast,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recorded lower profitability, signaling potential areas for cost optimization or marketing focus.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D817F5-7AB3-9D6D-F1A6-24C37DECCF85}"/>
              </a:ext>
            </a:extLst>
          </p:cNvPr>
          <p:cNvSpPr txBox="1"/>
          <p:nvPr/>
        </p:nvSpPr>
        <p:spPr>
          <a:xfrm>
            <a:off x="0" y="2987502"/>
            <a:ext cx="119481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 Segmentation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Corporate segment</a:t>
            </a:r>
            <a:r>
              <a:rPr lang="en-US" dirty="0"/>
              <a:t> generated the </a:t>
            </a:r>
            <a:r>
              <a:rPr lang="en-US" b="1" dirty="0"/>
              <a:t>highest sales</a:t>
            </a:r>
            <a:r>
              <a:rPr lang="en-US" dirty="0"/>
              <a:t>, reflecting its substantial purchasing power.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Home Office segment</a:t>
            </a:r>
            <a:r>
              <a:rPr lang="en-US" dirty="0"/>
              <a:t>, however, yielded the </a:t>
            </a:r>
            <a:r>
              <a:rPr lang="en-US" b="1" dirty="0"/>
              <a:t>highest profit margins</a:t>
            </a:r>
            <a:r>
              <a:rPr lang="en-US" dirty="0"/>
              <a:t>, attributed to lower discounts and cost-effective order fulfillment.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Consumer segment</a:t>
            </a:r>
            <a:r>
              <a:rPr lang="en-US" dirty="0"/>
              <a:t> remains the largest in terms of order volume, highlighting its importance in maintaining consistent cash flow.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5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DBFC-A04C-A26B-39C0-FACA33C23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9EBB8-109F-5059-9801-7F0AE95BAE1E}"/>
              </a:ext>
            </a:extLst>
          </p:cNvPr>
          <p:cNvSpPr txBox="1"/>
          <p:nvPr/>
        </p:nvSpPr>
        <p:spPr>
          <a:xfrm>
            <a:off x="0" y="147519"/>
            <a:ext cx="120091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Product &amp; Category Insights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The </a:t>
            </a:r>
            <a:r>
              <a:rPr lang="en-US" b="1" dirty="0"/>
              <a:t>Technology category</a:t>
            </a:r>
            <a:r>
              <a:rPr lang="en-US" dirty="0"/>
              <a:t> dominates overall sales, especially due to high-performing sub-categories such as </a:t>
            </a:r>
            <a:r>
              <a:rPr lang="en-US" b="1" dirty="0"/>
              <a:t>Phones</a:t>
            </a:r>
            <a:r>
              <a:rPr lang="en-US" dirty="0"/>
              <a:t> and </a:t>
            </a:r>
            <a:r>
              <a:rPr lang="en-US" b="1" dirty="0"/>
              <a:t>Accessories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Copiers</a:t>
            </a:r>
            <a:r>
              <a:rPr lang="en-US" dirty="0"/>
              <a:t> stand out as the most profitable sub-category, contributing significantly to the bottom line.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Conversely, </a:t>
            </a:r>
            <a:r>
              <a:rPr lang="en-US" b="1" dirty="0"/>
              <a:t>Tables</a:t>
            </a:r>
            <a:r>
              <a:rPr lang="en-US" dirty="0"/>
              <a:t> and </a:t>
            </a:r>
            <a:r>
              <a:rPr lang="en-US" b="1" dirty="0"/>
              <a:t>Bookcases</a:t>
            </a:r>
            <a:r>
              <a:rPr lang="en-US" dirty="0"/>
              <a:t> are underperforming, with low or negative profit margins, likely influenced by deep discounts and high delivery costs.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D780A-27F5-1DC0-6B3A-BA04E6DFC973}"/>
              </a:ext>
            </a:extLst>
          </p:cNvPr>
          <p:cNvSpPr txBox="1"/>
          <p:nvPr/>
        </p:nvSpPr>
        <p:spPr>
          <a:xfrm>
            <a:off x="0" y="3271719"/>
            <a:ext cx="11673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Time-Based Trends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Sales peaks are observed in Q4</a:t>
            </a:r>
            <a:r>
              <a:rPr lang="en-US" dirty="0"/>
              <a:t>, particularly in </a:t>
            </a:r>
            <a:r>
              <a:rPr lang="en-US" b="1" dirty="0"/>
              <a:t>November and December</a:t>
            </a:r>
            <a:r>
              <a:rPr lang="en-US" dirty="0"/>
              <a:t>, indicating strong holiday season performance.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Sales slow down during mid-year months</a:t>
            </a:r>
            <a:r>
              <a:rPr lang="en-US" dirty="0"/>
              <a:t>, such as </a:t>
            </a:r>
            <a:r>
              <a:rPr lang="en-US" b="1" dirty="0"/>
              <a:t>July and August</a:t>
            </a:r>
            <a:r>
              <a:rPr lang="en-US" dirty="0"/>
              <a:t>, suggesting a seasonal dip that may benefit from promotional strategies.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Year-over-year trends demonstrate a </a:t>
            </a:r>
            <a:r>
              <a:rPr lang="en-US" b="1" dirty="0"/>
              <a:t>positive growth trajectory</a:t>
            </a:r>
            <a:r>
              <a:rPr lang="en-US" dirty="0"/>
              <a:t>, supporting the effectiveness of current business strategies.</a:t>
            </a:r>
          </a:p>
        </p:txBody>
      </p:sp>
    </p:spTree>
    <p:extLst>
      <p:ext uri="{BB962C8B-B14F-4D97-AF65-F5344CB8AC3E}">
        <p14:creationId xmlns:p14="http://schemas.microsoft.com/office/powerpoint/2010/main" val="24278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ARIHANT JAIN</a:t>
            </a:r>
          </a:p>
          <a:p>
            <a:r>
              <a:rPr lang="en-US" dirty="0"/>
              <a:t>jainarihant0102@gmail.com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12955">
        <p15:prstTrans prst="pageCurlDouble"/>
      </p:transition>
    </mc:Choice>
    <mc:Fallback xmlns="">
      <p:transition spd="slow" advTm="12955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N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</a:t>
            </a:r>
            <a:b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99" y="535003"/>
            <a:ext cx="4328932" cy="5617194"/>
          </a:xfrm>
          <a:noFill/>
        </p:spPr>
        <p:txBody>
          <a:bodyPr anchor="ctr">
            <a:normAutofit/>
          </a:bodyPr>
          <a:lstStyle/>
          <a:p>
            <a:r>
              <a:rPr lang="en-US" sz="4000" dirty="0">
                <a:latin typeface="Aparajita" panose="02020603050405020304" pitchFamily="18" charset="0"/>
                <a:cs typeface="Aparajita" panose="02020603050405020304" pitchFamily="18" charset="0"/>
              </a:rPr>
              <a:t> Objective</a:t>
            </a:r>
          </a:p>
          <a:p>
            <a:r>
              <a:rPr lang="en-US" sz="4000" dirty="0">
                <a:latin typeface="Aparajita" panose="02020603050405020304" pitchFamily="18" charset="0"/>
                <a:cs typeface="Aparajita" panose="02020603050405020304" pitchFamily="18" charset="0"/>
              </a:rPr>
              <a:t>Overview</a:t>
            </a:r>
          </a:p>
          <a:p>
            <a:r>
              <a:rPr lang="en-US" sz="4000" dirty="0">
                <a:latin typeface="Aparajita" panose="02020603050405020304" pitchFamily="18" charset="0"/>
                <a:cs typeface="Aparajita" panose="02020603050405020304" pitchFamily="18" charset="0"/>
              </a:rPr>
              <a:t>Data Dictionary</a:t>
            </a:r>
          </a:p>
          <a:p>
            <a:r>
              <a:rPr lang="en-US" sz="4000" dirty="0">
                <a:latin typeface="Aparajita" panose="02020603050405020304" pitchFamily="18" charset="0"/>
                <a:cs typeface="Aparajita" panose="02020603050405020304" pitchFamily="18" charset="0"/>
              </a:rPr>
              <a:t>Dashboard</a:t>
            </a:r>
          </a:p>
          <a:p>
            <a:r>
              <a:rPr lang="en-US" sz="4000" dirty="0">
                <a:latin typeface="Aparajita" panose="02020603050405020304" pitchFamily="18" charset="0"/>
                <a:cs typeface="Aparajita" panose="02020603050405020304" pitchFamily="18" charset="0"/>
              </a:rPr>
              <a:t>Business Insights</a:t>
            </a:r>
            <a:endParaRPr lang="en-IN" sz="4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9776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A04A1-ED91-499C-B9B2-1F09F81219E2}"/>
              </a:ext>
            </a:extLst>
          </p:cNvPr>
          <p:cNvSpPr txBox="1"/>
          <p:nvPr/>
        </p:nvSpPr>
        <p:spPr>
          <a:xfrm>
            <a:off x="0" y="1503510"/>
            <a:ext cx="1219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Design an interactive dashboard for business stakeholders.</a:t>
            </a:r>
          </a:p>
          <a:p>
            <a:pPr algn="ctr"/>
            <a:endParaRPr lang="en-US" sz="3200" b="0" i="0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/>
            <a:endParaRPr lang="en-US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/>
            <a:r>
              <a:rPr lang="en-US" sz="3200" dirty="0"/>
              <a:t>Tools: Power BI</a:t>
            </a:r>
            <a:endParaRPr lang="en-US" sz="3200" b="0" i="0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0B4D2-6E93-49B3-8ED9-6633DF2FB84F}"/>
              </a:ext>
            </a:extLst>
          </p:cNvPr>
          <p:cNvSpPr txBox="1"/>
          <p:nvPr/>
        </p:nvSpPr>
        <p:spPr>
          <a:xfrm>
            <a:off x="1528762" y="1161878"/>
            <a:ext cx="9358313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1800" b="0" i="0" dirty="0">
                <a:effectLst/>
                <a:latin typeface="Ginto"/>
              </a:rPr>
              <a:t>	</a:t>
            </a:r>
            <a:endParaRPr lang="en-US" sz="2200" b="0" i="0" u="none" strike="noStrike" cap="none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6DCDC-6B89-46FC-8E99-D8DDB4D7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535"/>
            <a:ext cx="10515600" cy="480041"/>
          </a:xfrm>
        </p:spPr>
        <p:txBody>
          <a:bodyPr/>
          <a:lstStyle/>
          <a:p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8DD74-A6AE-4E6A-BB09-58BA575EA05E}"/>
              </a:ext>
            </a:extLst>
          </p:cNvPr>
          <p:cNvSpPr txBox="1"/>
          <p:nvPr/>
        </p:nvSpPr>
        <p:spPr>
          <a:xfrm>
            <a:off x="0" y="1366748"/>
            <a:ext cx="11304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Right KPIs (Sales, Profit, Growth)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Use slicers/filters for interactivity c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Include time-series analysis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Add cards for totals/summary 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Apply consistent color theme 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Create navigation menu (if possible)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96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A9DC4-6BD0-49E3-B460-E09B338E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535"/>
            <a:ext cx="10515600" cy="480041"/>
          </a:xfrm>
        </p:spPr>
        <p:txBody>
          <a:bodyPr/>
          <a:lstStyle/>
          <a:p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Data Dictionary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0495E-1F2E-4A94-A744-0283D7C1CBB9}"/>
              </a:ext>
            </a:extLst>
          </p:cNvPr>
          <p:cNvSpPr txBox="1"/>
          <p:nvPr/>
        </p:nvSpPr>
        <p:spPr>
          <a:xfrm>
            <a:off x="114301" y="685576"/>
            <a:ext cx="1095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28AA6D-575D-11B4-78CA-401D13B6DDF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733246"/>
            <a:ext cx="11417673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Order Metadata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Row ID: A unique identifier for each row in the dataset (often used for indexing).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Order ID: A unique identifier for each order. Multiple rows can share the same Order ID if multiple products were ordered together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Order Date: The date when the customer placed the order.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Ship Date: The date when the order was shipped.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Ship Mode: The shipping method used (e.g., Standard Class, Second Class, Same Day, etc.).</a:t>
            </a:r>
          </a:p>
        </p:txBody>
      </p:sp>
    </p:spTree>
    <p:extLst>
      <p:ext uri="{BB962C8B-B14F-4D97-AF65-F5344CB8AC3E}">
        <p14:creationId xmlns:p14="http://schemas.microsoft.com/office/powerpoint/2010/main" val="594147550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6C77A5-3648-BFC9-CFB4-95E8072BC2CD}"/>
              </a:ext>
            </a:extLst>
          </p:cNvPr>
          <p:cNvSpPr txBox="1"/>
          <p:nvPr/>
        </p:nvSpPr>
        <p:spPr>
          <a:xfrm>
            <a:off x="0" y="266224"/>
            <a:ext cx="1188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Customer ID</a:t>
            </a:r>
            <a:r>
              <a:rPr lang="en-US" dirty="0"/>
              <a:t>: A unique identifier for each customer.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Customer Name</a:t>
            </a:r>
            <a:r>
              <a:rPr lang="en-US" dirty="0"/>
              <a:t>: The full name of the customer.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Segment</a:t>
            </a:r>
            <a:r>
              <a:rPr lang="en-US" dirty="0"/>
              <a:t>: The type of customer (e.g., Consumer, Corporate, Home Office).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711DD-4CA3-24E0-FE69-40D0858F2D00}"/>
              </a:ext>
            </a:extLst>
          </p:cNvPr>
          <p:cNvSpPr txBox="1"/>
          <p:nvPr/>
        </p:nvSpPr>
        <p:spPr>
          <a:xfrm>
            <a:off x="0" y="3129291"/>
            <a:ext cx="1149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 Information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Product ID</a:t>
            </a:r>
            <a:r>
              <a:rPr lang="en-US" dirty="0"/>
              <a:t>: A unique identifier for each product.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Category</a:t>
            </a:r>
            <a:r>
              <a:rPr lang="en-US" dirty="0"/>
              <a:t>: Broad classification of the product (e.g., Furniture, Office Supplies, Technology).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Sub-Category</a:t>
            </a:r>
            <a:r>
              <a:rPr lang="en-US" dirty="0"/>
              <a:t>: A more specific classification within the category (e.g., Chairs, Binders, Phones).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Product Name</a:t>
            </a:r>
            <a:r>
              <a:rPr lang="en-US" dirty="0"/>
              <a:t>: The name of the product.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7A379D-3F7B-FF57-E4A9-ABFA65330EC4}"/>
              </a:ext>
            </a:extLst>
          </p:cNvPr>
          <p:cNvSpPr txBox="1"/>
          <p:nvPr/>
        </p:nvSpPr>
        <p:spPr>
          <a:xfrm>
            <a:off x="441960" y="487680"/>
            <a:ext cx="1040892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Geographical Details</a:t>
            </a:r>
          </a:p>
          <a:p>
            <a:pPr>
              <a:buNone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Country</a:t>
            </a:r>
            <a:r>
              <a:rPr lang="en-US" sz="2000" dirty="0"/>
              <a:t>: The country where the order was shipped.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City</a:t>
            </a:r>
            <a:r>
              <a:rPr lang="en-US" sz="2000" dirty="0"/>
              <a:t>: The city where the order was shipped.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State</a:t>
            </a:r>
            <a:r>
              <a:rPr lang="en-US" sz="2000" dirty="0"/>
              <a:t>: The state or province where the order was shipped.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Postal Code</a:t>
            </a:r>
            <a:r>
              <a:rPr lang="en-US" sz="2000" dirty="0"/>
              <a:t>: The postal/ZIP code of the shipping address.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1" dirty="0"/>
              <a:t>Region</a:t>
            </a:r>
            <a:r>
              <a:rPr lang="en-US" sz="2000" dirty="0"/>
              <a:t>: The region the location belongs to (e.g., East, West, Central, South in the US).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Sales Metrics</a:t>
            </a:r>
          </a:p>
          <a:p>
            <a:pPr>
              <a:buNone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Sales</a:t>
            </a:r>
            <a:r>
              <a:rPr lang="en-US" sz="2000" dirty="0"/>
              <a:t>: Total sales amount for the product in that row.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Quantity</a:t>
            </a:r>
            <a:r>
              <a:rPr lang="en-US" sz="2000" dirty="0"/>
              <a:t>: Number of units of the product sold in that order.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Discount</a:t>
            </a:r>
            <a:r>
              <a:rPr lang="en-US" sz="2000" dirty="0"/>
              <a:t>: The discount applied to that item (represented as a decimal, e.g., 0.2 for 20%).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Profit</a:t>
            </a:r>
            <a:r>
              <a:rPr lang="en-US" sz="2000" dirty="0"/>
              <a:t>: The profit made from selling the product after subtracting cost and discount.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4562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1C534A-688B-CDF3-3DB7-B66CEBCBF226}"/>
              </a:ext>
            </a:extLst>
          </p:cNvPr>
          <p:cNvSpPr txBox="1"/>
          <p:nvPr/>
        </p:nvSpPr>
        <p:spPr>
          <a:xfrm>
            <a:off x="201283" y="747623"/>
            <a:ext cx="63835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</a:rPr>
              <a:t>Process Making Dashboard in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A399B-8C79-D006-013D-068015A6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453" y="1029853"/>
            <a:ext cx="6383548" cy="58281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128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5A86DD-F6A3-D5BB-9F1A-91A773CE8B67}"/>
              </a:ext>
            </a:extLst>
          </p:cNvPr>
          <p:cNvGraphicFramePr/>
          <p:nvPr/>
        </p:nvGraphicFramePr>
        <p:xfrm>
          <a:off x="877019" y="431321"/>
          <a:ext cx="88516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EC6F85-CAFF-68B0-F780-997BFD2E7BB5}"/>
              </a:ext>
            </a:extLst>
          </p:cNvPr>
          <p:cNvSpPr txBox="1"/>
          <p:nvPr/>
        </p:nvSpPr>
        <p:spPr>
          <a:xfrm>
            <a:off x="2671792" y="4007741"/>
            <a:ext cx="1567133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b="1" dirty="0"/>
              <a:t>Build 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52B3F-BD37-84BE-2803-79A1CB684C4F}"/>
              </a:ext>
            </a:extLst>
          </p:cNvPr>
          <p:cNvSpPr txBox="1"/>
          <p:nvPr/>
        </p:nvSpPr>
        <p:spPr>
          <a:xfrm>
            <a:off x="2463321" y="1863205"/>
            <a:ext cx="19840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Format the Dashboard</a:t>
            </a:r>
          </a:p>
        </p:txBody>
      </p:sp>
      <p:pic>
        <p:nvPicPr>
          <p:cNvPr id="2050" name="Picture 2" descr="Microsoft Power BI Logo and symbol ...">
            <a:extLst>
              <a:ext uri="{FF2B5EF4-FFF2-40B4-BE49-F238E27FC236}">
                <a16:creationId xmlns:a16="http://schemas.microsoft.com/office/drawing/2014/main" id="{88204924-4C84-DD16-AED7-957452AEC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679" y="5524500"/>
            <a:ext cx="238125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4840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15F93B-EA88-46FA-BFDC-9DD622AACF9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284</TotalTime>
  <Words>735</Words>
  <Application>Microsoft Office PowerPoint</Application>
  <PresentationFormat>Widescreen</PresentationFormat>
  <Paragraphs>109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Aparajita</vt:lpstr>
      <vt:lpstr>Arial</vt:lpstr>
      <vt:lpstr>Calibri</vt:lpstr>
      <vt:lpstr>Georgia</vt:lpstr>
      <vt:lpstr>Gill Sans MT</vt:lpstr>
      <vt:lpstr>Ginto</vt:lpstr>
      <vt:lpstr>Open Sauce</vt:lpstr>
      <vt:lpstr>Open Sauce Bold</vt:lpstr>
      <vt:lpstr>Times New Roman</vt:lpstr>
      <vt:lpstr>Wingdings</vt:lpstr>
      <vt:lpstr>Gallery</vt:lpstr>
      <vt:lpstr>PowerPoint Presentation</vt:lpstr>
      <vt:lpstr>C O N T E N T S</vt:lpstr>
      <vt:lpstr>Objective</vt:lpstr>
      <vt:lpstr>overview</vt:lpstr>
      <vt:lpstr>Data Dictionary </vt:lpstr>
      <vt:lpstr>PowerPoint Presentation</vt:lpstr>
      <vt:lpstr>PowerPoint Presentation</vt:lpstr>
      <vt:lpstr>PowerPoint Presentation</vt:lpstr>
      <vt:lpstr>PowerPoint Presentation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Siddhant Jain</dc:creator>
  <cp:lastModifiedBy>Siddhant Jain</cp:lastModifiedBy>
  <cp:revision>9</cp:revision>
  <dcterms:created xsi:type="dcterms:W3CDTF">2025-04-13T07:01:13Z</dcterms:created>
  <dcterms:modified xsi:type="dcterms:W3CDTF">2025-04-25T16:13:26Z</dcterms:modified>
</cp:coreProperties>
</file>