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8"/>
  </p:notesMasterIdLst>
  <p:sldIdLst>
    <p:sldId id="266" r:id="rId2"/>
    <p:sldId id="257" r:id="rId3"/>
    <p:sldId id="258" r:id="rId4"/>
    <p:sldId id="270" r:id="rId5"/>
    <p:sldId id="260" r:id="rId6"/>
    <p:sldId id="259" r:id="rId7"/>
    <p:sldId id="261" r:id="rId8"/>
    <p:sldId id="267" r:id="rId9"/>
    <p:sldId id="264" r:id="rId10"/>
    <p:sldId id="262" r:id="rId11"/>
    <p:sldId id="263" r:id="rId12"/>
    <p:sldId id="272" r:id="rId13"/>
    <p:sldId id="273" r:id="rId14"/>
    <p:sldId id="274" r:id="rId15"/>
    <p:sldId id="269"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DE2968-A08B-4382-AB7E-455F575695FB}" type="datetimeFigureOut">
              <a:rPr lang="en-US" smtClean="0"/>
              <a:t>6/17/2021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C3A536-D8BB-4F42-8E84-DC7D16FFD0C7}" type="slidenum">
              <a:rPr lang="en-US" smtClean="0"/>
              <a:t>‹#›</a:t>
            </a:fld>
            <a:endParaRPr lang="en-US"/>
          </a:p>
        </p:txBody>
      </p:sp>
    </p:spTree>
    <p:extLst>
      <p:ext uri="{BB962C8B-B14F-4D97-AF65-F5344CB8AC3E}">
        <p14:creationId xmlns:p14="http://schemas.microsoft.com/office/powerpoint/2010/main" val="4097666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9E2E4EA-4DA9-4DA7-A41E-546013DCCC12}" type="datetimeFigureOut">
              <a:rPr lang="en-US" smtClean="0"/>
              <a:t>6/17/2021</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DB82516F-D292-40EF-8C0B-F0FDA175BE62}" type="slidenum">
              <a:rPr lang="en-US" smtClean="0"/>
              <a:t>‹#›</a:t>
            </a:fld>
            <a:endParaRPr lang="en-US"/>
          </a:p>
        </p:txBody>
      </p:sp>
    </p:spTree>
    <p:extLst>
      <p:ext uri="{BB962C8B-B14F-4D97-AF65-F5344CB8AC3E}">
        <p14:creationId xmlns:p14="http://schemas.microsoft.com/office/powerpoint/2010/main" val="1202670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E2E4EA-4DA9-4DA7-A41E-546013DCCC12}" type="datetimeFigureOut">
              <a:rPr lang="en-US" smtClean="0"/>
              <a:t>6/17/2021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82516F-D292-40EF-8C0B-F0FDA175BE62}" type="slidenum">
              <a:rPr lang="en-US" smtClean="0"/>
              <a:t>‹#›</a:t>
            </a:fld>
            <a:endParaRPr lang="en-US"/>
          </a:p>
        </p:txBody>
      </p:sp>
    </p:spTree>
    <p:extLst>
      <p:ext uri="{BB962C8B-B14F-4D97-AF65-F5344CB8AC3E}">
        <p14:creationId xmlns:p14="http://schemas.microsoft.com/office/powerpoint/2010/main" val="1922164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E2E4EA-4DA9-4DA7-A41E-546013DCCC12}" type="datetimeFigureOut">
              <a:rPr lang="en-US" smtClean="0"/>
              <a:t>6/17/2021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82516F-D292-40EF-8C0B-F0FDA175BE62}" type="slidenum">
              <a:rPr lang="en-US" smtClean="0"/>
              <a:t>‹#›</a:t>
            </a:fld>
            <a:endParaRPr lang="en-US"/>
          </a:p>
        </p:txBody>
      </p:sp>
    </p:spTree>
    <p:extLst>
      <p:ext uri="{BB962C8B-B14F-4D97-AF65-F5344CB8AC3E}">
        <p14:creationId xmlns:p14="http://schemas.microsoft.com/office/powerpoint/2010/main" val="3954934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E2E4EA-4DA9-4DA7-A41E-546013DCCC12}" type="datetimeFigureOut">
              <a:rPr lang="en-US" smtClean="0"/>
              <a:t>6/17/2021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82516F-D292-40EF-8C0B-F0FDA175BE62}"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620448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E2E4EA-4DA9-4DA7-A41E-546013DCCC12}" type="datetimeFigureOut">
              <a:rPr lang="en-US" smtClean="0"/>
              <a:t>6/17/2021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82516F-D292-40EF-8C0B-F0FDA175BE62}" type="slidenum">
              <a:rPr lang="en-US" smtClean="0"/>
              <a:t>‹#›</a:t>
            </a:fld>
            <a:endParaRPr lang="en-US"/>
          </a:p>
        </p:txBody>
      </p:sp>
    </p:spTree>
    <p:extLst>
      <p:ext uri="{BB962C8B-B14F-4D97-AF65-F5344CB8AC3E}">
        <p14:creationId xmlns:p14="http://schemas.microsoft.com/office/powerpoint/2010/main" val="25822207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9E2E4EA-4DA9-4DA7-A41E-546013DCCC12}" type="datetimeFigureOut">
              <a:rPr lang="en-US" smtClean="0"/>
              <a:t>6/17/2021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82516F-D292-40EF-8C0B-F0FDA175BE62}" type="slidenum">
              <a:rPr lang="en-US" smtClean="0"/>
              <a:t>‹#›</a:t>
            </a:fld>
            <a:endParaRPr lang="en-US"/>
          </a:p>
        </p:txBody>
      </p:sp>
    </p:spTree>
    <p:extLst>
      <p:ext uri="{BB962C8B-B14F-4D97-AF65-F5344CB8AC3E}">
        <p14:creationId xmlns:p14="http://schemas.microsoft.com/office/powerpoint/2010/main" val="1176406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9E2E4EA-4DA9-4DA7-A41E-546013DCCC12}" type="datetimeFigureOut">
              <a:rPr lang="en-US" smtClean="0"/>
              <a:t>6/17/2021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82516F-D292-40EF-8C0B-F0FDA175BE62}" type="slidenum">
              <a:rPr lang="en-US" smtClean="0"/>
              <a:t>‹#›</a:t>
            </a:fld>
            <a:endParaRPr lang="en-US"/>
          </a:p>
        </p:txBody>
      </p:sp>
    </p:spTree>
    <p:extLst>
      <p:ext uri="{BB962C8B-B14F-4D97-AF65-F5344CB8AC3E}">
        <p14:creationId xmlns:p14="http://schemas.microsoft.com/office/powerpoint/2010/main" val="13914463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E2E4EA-4DA9-4DA7-A41E-546013DCCC12}" type="datetimeFigureOut">
              <a:rPr lang="en-US" smtClean="0"/>
              <a:t>6/17/2021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82516F-D292-40EF-8C0B-F0FDA175BE62}" type="slidenum">
              <a:rPr lang="en-US" smtClean="0"/>
              <a:t>‹#›</a:t>
            </a:fld>
            <a:endParaRPr lang="en-US"/>
          </a:p>
        </p:txBody>
      </p:sp>
    </p:spTree>
    <p:extLst>
      <p:ext uri="{BB962C8B-B14F-4D97-AF65-F5344CB8AC3E}">
        <p14:creationId xmlns:p14="http://schemas.microsoft.com/office/powerpoint/2010/main" val="6703996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E2E4EA-4DA9-4DA7-A41E-546013DCCC12}" type="datetimeFigureOut">
              <a:rPr lang="en-US" smtClean="0"/>
              <a:t>6/17/2021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82516F-D292-40EF-8C0B-F0FDA175BE62}" type="slidenum">
              <a:rPr lang="en-US" smtClean="0"/>
              <a:t>‹#›</a:t>
            </a:fld>
            <a:endParaRPr lang="en-US"/>
          </a:p>
        </p:txBody>
      </p:sp>
    </p:spTree>
    <p:extLst>
      <p:ext uri="{BB962C8B-B14F-4D97-AF65-F5344CB8AC3E}">
        <p14:creationId xmlns:p14="http://schemas.microsoft.com/office/powerpoint/2010/main" val="1497201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E2E4EA-4DA9-4DA7-A41E-546013DCCC12}" type="datetimeFigureOut">
              <a:rPr lang="en-US" smtClean="0"/>
              <a:t>6/17/2021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82516F-D292-40EF-8C0B-F0FDA175BE62}" type="slidenum">
              <a:rPr lang="en-US" smtClean="0"/>
              <a:t>‹#›</a:t>
            </a:fld>
            <a:endParaRPr lang="en-US"/>
          </a:p>
        </p:txBody>
      </p:sp>
    </p:spTree>
    <p:extLst>
      <p:ext uri="{BB962C8B-B14F-4D97-AF65-F5344CB8AC3E}">
        <p14:creationId xmlns:p14="http://schemas.microsoft.com/office/powerpoint/2010/main" val="1564506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E2E4EA-4DA9-4DA7-A41E-546013DCCC12}" type="datetimeFigureOut">
              <a:rPr lang="en-US" smtClean="0"/>
              <a:t>6/17/2021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82516F-D292-40EF-8C0B-F0FDA175BE62}" type="slidenum">
              <a:rPr lang="en-US" smtClean="0"/>
              <a:t>‹#›</a:t>
            </a:fld>
            <a:endParaRPr lang="en-US"/>
          </a:p>
        </p:txBody>
      </p:sp>
    </p:spTree>
    <p:extLst>
      <p:ext uri="{BB962C8B-B14F-4D97-AF65-F5344CB8AC3E}">
        <p14:creationId xmlns:p14="http://schemas.microsoft.com/office/powerpoint/2010/main" val="4271507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E2E4EA-4DA9-4DA7-A41E-546013DCCC12}" type="datetimeFigureOut">
              <a:rPr lang="en-US" smtClean="0"/>
              <a:t>6/17/2021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82516F-D292-40EF-8C0B-F0FDA175BE62}" type="slidenum">
              <a:rPr lang="en-US" smtClean="0"/>
              <a:t>‹#›</a:t>
            </a:fld>
            <a:endParaRPr lang="en-US"/>
          </a:p>
        </p:txBody>
      </p:sp>
    </p:spTree>
    <p:extLst>
      <p:ext uri="{BB962C8B-B14F-4D97-AF65-F5344CB8AC3E}">
        <p14:creationId xmlns:p14="http://schemas.microsoft.com/office/powerpoint/2010/main" val="261063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E2E4EA-4DA9-4DA7-A41E-546013DCCC12}" type="datetimeFigureOut">
              <a:rPr lang="en-US" smtClean="0"/>
              <a:t>6/17/2021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82516F-D292-40EF-8C0B-F0FDA175BE62}" type="slidenum">
              <a:rPr lang="en-US" smtClean="0"/>
              <a:t>‹#›</a:t>
            </a:fld>
            <a:endParaRPr lang="en-US"/>
          </a:p>
        </p:txBody>
      </p:sp>
    </p:spTree>
    <p:extLst>
      <p:ext uri="{BB962C8B-B14F-4D97-AF65-F5344CB8AC3E}">
        <p14:creationId xmlns:p14="http://schemas.microsoft.com/office/powerpoint/2010/main" val="3324868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E2E4EA-4DA9-4DA7-A41E-546013DCCC12}" type="datetimeFigureOut">
              <a:rPr lang="en-US" smtClean="0"/>
              <a:t>6/17/2021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82516F-D292-40EF-8C0B-F0FDA175BE62}" type="slidenum">
              <a:rPr lang="en-US" smtClean="0"/>
              <a:t>‹#›</a:t>
            </a:fld>
            <a:endParaRPr lang="en-US"/>
          </a:p>
        </p:txBody>
      </p:sp>
    </p:spTree>
    <p:extLst>
      <p:ext uri="{BB962C8B-B14F-4D97-AF65-F5344CB8AC3E}">
        <p14:creationId xmlns:p14="http://schemas.microsoft.com/office/powerpoint/2010/main" val="4046322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E2E4EA-4DA9-4DA7-A41E-546013DCCC12}" type="datetimeFigureOut">
              <a:rPr lang="en-US" smtClean="0"/>
              <a:t>6/17/2021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82516F-D292-40EF-8C0B-F0FDA175BE62}" type="slidenum">
              <a:rPr lang="en-US" smtClean="0"/>
              <a:t>‹#›</a:t>
            </a:fld>
            <a:endParaRPr lang="en-US"/>
          </a:p>
        </p:txBody>
      </p:sp>
    </p:spTree>
    <p:extLst>
      <p:ext uri="{BB962C8B-B14F-4D97-AF65-F5344CB8AC3E}">
        <p14:creationId xmlns:p14="http://schemas.microsoft.com/office/powerpoint/2010/main" val="2096129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E2E4EA-4DA9-4DA7-A41E-546013DCCC12}" type="datetimeFigureOut">
              <a:rPr lang="en-US" smtClean="0"/>
              <a:t>6/17/2021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82516F-D292-40EF-8C0B-F0FDA175BE62}" type="slidenum">
              <a:rPr lang="en-US" smtClean="0"/>
              <a:t>‹#›</a:t>
            </a:fld>
            <a:endParaRPr lang="en-US"/>
          </a:p>
        </p:txBody>
      </p:sp>
    </p:spTree>
    <p:extLst>
      <p:ext uri="{BB962C8B-B14F-4D97-AF65-F5344CB8AC3E}">
        <p14:creationId xmlns:p14="http://schemas.microsoft.com/office/powerpoint/2010/main" val="2360968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E2E4EA-4DA9-4DA7-A41E-546013DCCC12}" type="datetimeFigureOut">
              <a:rPr lang="en-US" smtClean="0"/>
              <a:t>6/17/2021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82516F-D292-40EF-8C0B-F0FDA175BE62}" type="slidenum">
              <a:rPr lang="en-US" smtClean="0"/>
              <a:t>‹#›</a:t>
            </a:fld>
            <a:endParaRPr lang="en-US"/>
          </a:p>
        </p:txBody>
      </p:sp>
    </p:spTree>
    <p:extLst>
      <p:ext uri="{BB962C8B-B14F-4D97-AF65-F5344CB8AC3E}">
        <p14:creationId xmlns:p14="http://schemas.microsoft.com/office/powerpoint/2010/main" val="4237360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9E2E4EA-4DA9-4DA7-A41E-546013DCCC12}" type="datetimeFigureOut">
              <a:rPr lang="en-US" smtClean="0"/>
              <a:t>6/17/2021</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B82516F-D292-40EF-8C0B-F0FDA175BE62}" type="slidenum">
              <a:rPr lang="en-US" smtClean="0"/>
              <a:t>‹#›</a:t>
            </a:fld>
            <a:endParaRPr lang="en-US"/>
          </a:p>
        </p:txBody>
      </p:sp>
    </p:spTree>
    <p:extLst>
      <p:ext uri="{BB962C8B-B14F-4D97-AF65-F5344CB8AC3E}">
        <p14:creationId xmlns:p14="http://schemas.microsoft.com/office/powerpoint/2010/main" val="4136165408"/>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ixa2.si.ehu.eus/stswiki/index.php/STSbenchmark"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ixa2.si.ehu.eus/stswiki/index.php/STSbenchmark" TargetMode="External"/><Relationship Id="rId7" Type="http://schemas.openxmlformats.org/officeDocument/2006/relationships/hyperlink" Target="https://www.irjet.net/archives/V7/i5/IRJET-V7I5109.pdf" TargetMode="External"/><Relationship Id="rId2" Type="http://schemas.openxmlformats.org/officeDocument/2006/relationships/hyperlink" Target="http://nlp.stanford.edu/data/glove.840B.300d.zip" TargetMode="External"/><Relationship Id="rId1" Type="http://schemas.openxmlformats.org/officeDocument/2006/relationships/slideLayout" Target="../slideLayouts/slideLayout2.xml"/><Relationship Id="rId6" Type="http://schemas.openxmlformats.org/officeDocument/2006/relationships/hyperlink" Target="https://www.irjet.net/archives/V4/i1/IRJET-V4I129.pdf" TargetMode="External"/><Relationship Id="rId5" Type="http://schemas.openxmlformats.org/officeDocument/2006/relationships/hyperlink" Target="http://paper.ijcsns.org/07_book/201910/20191018.pdf" TargetMode="External"/><Relationship Id="rId4" Type="http://schemas.openxmlformats.org/officeDocument/2006/relationships/hyperlink" Target="https://webis.de/data/pan-pc-1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irjet.net/archives/V4/i1/IRJET-V4I129.pdf" TargetMode="External"/><Relationship Id="rId2" Type="http://schemas.openxmlformats.org/officeDocument/2006/relationships/hyperlink" Target="http://paper.ijcsns.org/07_book/201910/20191018.pdf" TargetMode="External"/><Relationship Id="rId1" Type="http://schemas.openxmlformats.org/officeDocument/2006/relationships/slideLayout" Target="../slideLayouts/slideLayout2.xml"/><Relationship Id="rId4" Type="http://schemas.openxmlformats.org/officeDocument/2006/relationships/hyperlink" Target="https://www.irjet.net/archives/V7/i5/IRJET-V7I5109.pdf"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ixa2.si.ehu.eus/stswiki/index.php/STSbenchmark"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ixa2.si.ehu.eus/stswiki/index.php/STSbenchmark"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C5F85-5036-46F3-B2B0-A8903924EB22}"/>
              </a:ext>
            </a:extLst>
          </p:cNvPr>
          <p:cNvSpPr>
            <a:spLocks noGrp="1"/>
          </p:cNvSpPr>
          <p:nvPr>
            <p:ph type="title"/>
          </p:nvPr>
        </p:nvSpPr>
        <p:spPr/>
        <p:txBody>
          <a:bodyPr/>
          <a:lstStyle/>
          <a:p>
            <a:pPr algn="ctr"/>
            <a:r>
              <a:rPr lang="en-US" b="1" u="sng" dirty="0"/>
              <a:t>Contents</a:t>
            </a:r>
          </a:p>
        </p:txBody>
      </p:sp>
      <p:graphicFrame>
        <p:nvGraphicFramePr>
          <p:cNvPr id="4" name="Table 4">
            <a:extLst>
              <a:ext uri="{FF2B5EF4-FFF2-40B4-BE49-F238E27FC236}">
                <a16:creationId xmlns:a16="http://schemas.microsoft.com/office/drawing/2014/main" id="{9D200EFE-85DF-4308-A363-8BE0FF9C2B06}"/>
              </a:ext>
            </a:extLst>
          </p:cNvPr>
          <p:cNvGraphicFramePr>
            <a:graphicFrameLocks noGrp="1"/>
          </p:cNvGraphicFramePr>
          <p:nvPr>
            <p:ph idx="1"/>
            <p:extLst>
              <p:ext uri="{D42A27DB-BD31-4B8C-83A1-F6EECF244321}">
                <p14:modId xmlns:p14="http://schemas.microsoft.com/office/powerpoint/2010/main" val="3723495058"/>
              </p:ext>
            </p:extLst>
          </p:nvPr>
        </p:nvGraphicFramePr>
        <p:xfrm>
          <a:off x="1141413" y="2131060"/>
          <a:ext cx="4137735" cy="2595880"/>
        </p:xfrm>
        <a:graphic>
          <a:graphicData uri="http://schemas.openxmlformats.org/drawingml/2006/table">
            <a:tbl>
              <a:tblPr firstRow="1" bandRow="1">
                <a:tableStyleId>{2D5ABB26-0587-4C30-8999-92F81FD0307C}</a:tableStyleId>
              </a:tblPr>
              <a:tblGrid>
                <a:gridCol w="1095760">
                  <a:extLst>
                    <a:ext uri="{9D8B030D-6E8A-4147-A177-3AD203B41FA5}">
                      <a16:colId xmlns:a16="http://schemas.microsoft.com/office/drawing/2014/main" val="1471264962"/>
                    </a:ext>
                  </a:extLst>
                </a:gridCol>
                <a:gridCol w="3041975">
                  <a:extLst>
                    <a:ext uri="{9D8B030D-6E8A-4147-A177-3AD203B41FA5}">
                      <a16:colId xmlns:a16="http://schemas.microsoft.com/office/drawing/2014/main" val="3923036002"/>
                    </a:ext>
                  </a:extLst>
                </a:gridCol>
              </a:tblGrid>
              <a:tr h="370840">
                <a:tc>
                  <a:txBody>
                    <a:bodyPr/>
                    <a:lstStyle/>
                    <a:p>
                      <a:pPr algn="just"/>
                      <a:r>
                        <a:rPr lang="en-US" b="0" dirty="0">
                          <a:ln>
                            <a:noFill/>
                          </a:ln>
                          <a:solidFill>
                            <a:schemeClr val="tx1"/>
                          </a:solidFill>
                        </a:rPr>
                        <a:t>1</a:t>
                      </a:r>
                    </a:p>
                  </a:txBody>
                  <a:tcPr/>
                </a:tc>
                <a:tc>
                  <a:txBody>
                    <a:bodyPr/>
                    <a:lstStyle/>
                    <a:p>
                      <a:pPr algn="just"/>
                      <a:r>
                        <a:rPr lang="en-US" b="0" dirty="0">
                          <a:ln>
                            <a:noFill/>
                          </a:ln>
                          <a:solidFill>
                            <a:schemeClr val="tx1"/>
                          </a:solidFill>
                        </a:rPr>
                        <a:t>Problem Statement</a:t>
                      </a:r>
                    </a:p>
                  </a:txBody>
                  <a:tcPr/>
                </a:tc>
                <a:extLst>
                  <a:ext uri="{0D108BD9-81ED-4DB2-BD59-A6C34878D82A}">
                    <a16:rowId xmlns:a16="http://schemas.microsoft.com/office/drawing/2014/main" val="3948156452"/>
                  </a:ext>
                </a:extLst>
              </a:tr>
              <a:tr h="370840">
                <a:tc>
                  <a:txBody>
                    <a:bodyPr/>
                    <a:lstStyle/>
                    <a:p>
                      <a:pPr algn="just"/>
                      <a:r>
                        <a:rPr lang="en-US" b="0" dirty="0">
                          <a:ln>
                            <a:noFill/>
                          </a:ln>
                          <a:solidFill>
                            <a:schemeClr val="tx1"/>
                          </a:solidFill>
                        </a:rPr>
                        <a:t>2</a:t>
                      </a:r>
                    </a:p>
                  </a:txBody>
                  <a:tcPr/>
                </a:tc>
                <a:tc>
                  <a:txBody>
                    <a:bodyPr/>
                    <a:lstStyle/>
                    <a:p>
                      <a:pPr algn="just"/>
                      <a:r>
                        <a:rPr lang="en-US" b="0" dirty="0">
                          <a:ln>
                            <a:noFill/>
                          </a:ln>
                          <a:solidFill>
                            <a:schemeClr val="tx1"/>
                          </a:solidFill>
                        </a:rPr>
                        <a:t>Project Objectives</a:t>
                      </a:r>
                    </a:p>
                  </a:txBody>
                  <a:tcPr/>
                </a:tc>
                <a:extLst>
                  <a:ext uri="{0D108BD9-81ED-4DB2-BD59-A6C34878D82A}">
                    <a16:rowId xmlns:a16="http://schemas.microsoft.com/office/drawing/2014/main" val="2908767965"/>
                  </a:ext>
                </a:extLst>
              </a:tr>
              <a:tr h="370840">
                <a:tc>
                  <a:txBody>
                    <a:bodyPr/>
                    <a:lstStyle/>
                    <a:p>
                      <a:pPr algn="just"/>
                      <a:r>
                        <a:rPr lang="en-US" b="0" dirty="0">
                          <a:ln>
                            <a:noFill/>
                          </a:ln>
                          <a:solidFill>
                            <a:schemeClr val="tx1"/>
                          </a:solidFill>
                        </a:rPr>
                        <a:t>3</a:t>
                      </a:r>
                    </a:p>
                  </a:txBody>
                  <a:tcPr/>
                </a:tc>
                <a:tc>
                  <a:txBody>
                    <a:bodyPr/>
                    <a:lstStyle/>
                    <a:p>
                      <a:pPr algn="just"/>
                      <a:r>
                        <a:rPr lang="en-US" b="0" dirty="0">
                          <a:ln>
                            <a:noFill/>
                          </a:ln>
                          <a:solidFill>
                            <a:schemeClr val="tx1"/>
                          </a:solidFill>
                        </a:rPr>
                        <a:t>Motivation</a:t>
                      </a:r>
                    </a:p>
                  </a:txBody>
                  <a:tcPr/>
                </a:tc>
                <a:extLst>
                  <a:ext uri="{0D108BD9-81ED-4DB2-BD59-A6C34878D82A}">
                    <a16:rowId xmlns:a16="http://schemas.microsoft.com/office/drawing/2014/main" val="2350779140"/>
                  </a:ext>
                </a:extLst>
              </a:tr>
              <a:tr h="370840">
                <a:tc>
                  <a:txBody>
                    <a:bodyPr/>
                    <a:lstStyle/>
                    <a:p>
                      <a:pPr algn="just"/>
                      <a:r>
                        <a:rPr lang="en-US" b="0" dirty="0">
                          <a:ln>
                            <a:noFill/>
                          </a:ln>
                          <a:solidFill>
                            <a:schemeClr val="tx1"/>
                          </a:solidFill>
                        </a:rPr>
                        <a:t>4</a:t>
                      </a:r>
                    </a:p>
                  </a:txBody>
                  <a:tcPr/>
                </a:tc>
                <a:tc>
                  <a:txBody>
                    <a:bodyPr/>
                    <a:lstStyle/>
                    <a:p>
                      <a:pPr algn="just"/>
                      <a:r>
                        <a:rPr lang="en-US" b="0" dirty="0">
                          <a:ln>
                            <a:noFill/>
                          </a:ln>
                          <a:solidFill>
                            <a:schemeClr val="tx1"/>
                          </a:solidFill>
                        </a:rPr>
                        <a:t>Literature Review</a:t>
                      </a:r>
                    </a:p>
                  </a:txBody>
                  <a:tcPr/>
                </a:tc>
                <a:extLst>
                  <a:ext uri="{0D108BD9-81ED-4DB2-BD59-A6C34878D82A}">
                    <a16:rowId xmlns:a16="http://schemas.microsoft.com/office/drawing/2014/main" val="1185724491"/>
                  </a:ext>
                </a:extLst>
              </a:tr>
              <a:tr h="370840">
                <a:tc>
                  <a:txBody>
                    <a:bodyPr/>
                    <a:lstStyle/>
                    <a:p>
                      <a:pPr algn="just"/>
                      <a:r>
                        <a:rPr lang="en-US" b="0" dirty="0">
                          <a:ln>
                            <a:noFill/>
                          </a:ln>
                          <a:solidFill>
                            <a:schemeClr val="tx1"/>
                          </a:solidFill>
                        </a:rPr>
                        <a:t>5</a:t>
                      </a:r>
                    </a:p>
                  </a:txBody>
                  <a:tcPr/>
                </a:tc>
                <a:tc>
                  <a:txBody>
                    <a:bodyPr/>
                    <a:lstStyle/>
                    <a:p>
                      <a:pPr algn="just"/>
                      <a:r>
                        <a:rPr lang="en-US" b="0" dirty="0">
                          <a:ln>
                            <a:noFill/>
                          </a:ln>
                          <a:solidFill>
                            <a:schemeClr val="tx1"/>
                          </a:solidFill>
                        </a:rPr>
                        <a:t>Proposed Methodology</a:t>
                      </a:r>
                    </a:p>
                  </a:txBody>
                  <a:tcPr/>
                </a:tc>
                <a:extLst>
                  <a:ext uri="{0D108BD9-81ED-4DB2-BD59-A6C34878D82A}">
                    <a16:rowId xmlns:a16="http://schemas.microsoft.com/office/drawing/2014/main" val="3036250634"/>
                  </a:ext>
                </a:extLst>
              </a:tr>
              <a:tr h="370840">
                <a:tc>
                  <a:txBody>
                    <a:bodyPr/>
                    <a:lstStyle/>
                    <a:p>
                      <a:pPr algn="just"/>
                      <a:r>
                        <a:rPr lang="en-US" b="0" dirty="0">
                          <a:ln>
                            <a:noFill/>
                          </a:ln>
                          <a:solidFill>
                            <a:schemeClr val="tx1"/>
                          </a:solidFill>
                        </a:rPr>
                        <a:t>6</a:t>
                      </a:r>
                    </a:p>
                  </a:txBody>
                  <a:tcPr/>
                </a:tc>
                <a:tc>
                  <a:txBody>
                    <a:bodyPr/>
                    <a:lstStyle/>
                    <a:p>
                      <a:pPr algn="just"/>
                      <a:r>
                        <a:rPr lang="en-US" b="0" dirty="0">
                          <a:ln>
                            <a:noFill/>
                          </a:ln>
                          <a:solidFill>
                            <a:schemeClr val="tx1"/>
                          </a:solidFill>
                        </a:rPr>
                        <a:t>Score Generator</a:t>
                      </a:r>
                    </a:p>
                  </a:txBody>
                  <a:tcPr/>
                </a:tc>
                <a:extLst>
                  <a:ext uri="{0D108BD9-81ED-4DB2-BD59-A6C34878D82A}">
                    <a16:rowId xmlns:a16="http://schemas.microsoft.com/office/drawing/2014/main" val="1330213620"/>
                  </a:ext>
                </a:extLst>
              </a:tr>
              <a:tr h="370840">
                <a:tc>
                  <a:txBody>
                    <a:bodyPr/>
                    <a:lstStyle/>
                    <a:p>
                      <a:pPr algn="just"/>
                      <a:r>
                        <a:rPr lang="en-US" b="0" dirty="0">
                          <a:ln>
                            <a:noFill/>
                          </a:ln>
                          <a:solidFill>
                            <a:schemeClr val="tx1"/>
                          </a:solidFill>
                        </a:rPr>
                        <a:t>7</a:t>
                      </a:r>
                    </a:p>
                  </a:txBody>
                  <a:tcPr/>
                </a:tc>
                <a:tc>
                  <a:txBody>
                    <a:bodyPr/>
                    <a:lstStyle/>
                    <a:p>
                      <a:pPr algn="just"/>
                      <a:r>
                        <a:rPr lang="en-US" b="0" dirty="0">
                          <a:ln>
                            <a:noFill/>
                          </a:ln>
                          <a:solidFill>
                            <a:schemeClr val="tx1"/>
                          </a:solidFill>
                        </a:rPr>
                        <a:t>Recurrent Neural Networks</a:t>
                      </a:r>
                    </a:p>
                  </a:txBody>
                  <a:tcPr/>
                </a:tc>
                <a:extLst>
                  <a:ext uri="{0D108BD9-81ED-4DB2-BD59-A6C34878D82A}">
                    <a16:rowId xmlns:a16="http://schemas.microsoft.com/office/drawing/2014/main" val="1696850240"/>
                  </a:ext>
                </a:extLst>
              </a:tr>
            </a:tbl>
          </a:graphicData>
        </a:graphic>
      </p:graphicFrame>
      <p:graphicFrame>
        <p:nvGraphicFramePr>
          <p:cNvPr id="3" name="Table 2">
            <a:extLst>
              <a:ext uri="{FF2B5EF4-FFF2-40B4-BE49-F238E27FC236}">
                <a16:creationId xmlns:a16="http://schemas.microsoft.com/office/drawing/2014/main" id="{5367DD89-ADB3-4C4B-B124-5C4E67A874B8}"/>
              </a:ext>
            </a:extLst>
          </p:cNvPr>
          <p:cNvGraphicFramePr>
            <a:graphicFrameLocks noGrp="1"/>
          </p:cNvGraphicFramePr>
          <p:nvPr>
            <p:extLst>
              <p:ext uri="{D42A27DB-BD31-4B8C-83A1-F6EECF244321}">
                <p14:modId xmlns:p14="http://schemas.microsoft.com/office/powerpoint/2010/main" val="2656230504"/>
              </p:ext>
            </p:extLst>
          </p:nvPr>
        </p:nvGraphicFramePr>
        <p:xfrm>
          <a:off x="6094412" y="1945640"/>
          <a:ext cx="4137735" cy="2966720"/>
        </p:xfrm>
        <a:graphic>
          <a:graphicData uri="http://schemas.openxmlformats.org/drawingml/2006/table">
            <a:tbl>
              <a:tblPr firstRow="1" bandRow="1">
                <a:tableStyleId>{2D5ABB26-0587-4C30-8999-92F81FD0307C}</a:tableStyleId>
              </a:tblPr>
              <a:tblGrid>
                <a:gridCol w="1371708">
                  <a:extLst>
                    <a:ext uri="{9D8B030D-6E8A-4147-A177-3AD203B41FA5}">
                      <a16:colId xmlns:a16="http://schemas.microsoft.com/office/drawing/2014/main" val="2548988635"/>
                    </a:ext>
                  </a:extLst>
                </a:gridCol>
                <a:gridCol w="2766027">
                  <a:extLst>
                    <a:ext uri="{9D8B030D-6E8A-4147-A177-3AD203B41FA5}">
                      <a16:colId xmlns:a16="http://schemas.microsoft.com/office/drawing/2014/main" val="2801417992"/>
                    </a:ext>
                  </a:extLst>
                </a:gridCol>
              </a:tblGrid>
              <a:tr h="370840">
                <a:tc>
                  <a:txBody>
                    <a:bodyPr/>
                    <a:lstStyle/>
                    <a:p>
                      <a:pPr algn="just"/>
                      <a:r>
                        <a:rPr lang="en-US" b="0" dirty="0">
                          <a:ln>
                            <a:noFill/>
                          </a:ln>
                          <a:solidFill>
                            <a:schemeClr val="tx1"/>
                          </a:solidFill>
                        </a:rPr>
                        <a:t>8</a:t>
                      </a:r>
                    </a:p>
                  </a:txBody>
                  <a:tcPr/>
                </a:tc>
                <a:tc>
                  <a:txBody>
                    <a:bodyPr/>
                    <a:lstStyle/>
                    <a:p>
                      <a:pPr algn="just"/>
                      <a:r>
                        <a:rPr lang="en-US" b="0" u="none" dirty="0">
                          <a:ln>
                            <a:noFill/>
                          </a:ln>
                          <a:solidFill>
                            <a:schemeClr val="tx1"/>
                          </a:solidFill>
                        </a:rPr>
                        <a:t>Dataset Metrics</a:t>
                      </a:r>
                    </a:p>
                  </a:txBody>
                  <a:tcPr/>
                </a:tc>
                <a:extLst>
                  <a:ext uri="{0D108BD9-81ED-4DB2-BD59-A6C34878D82A}">
                    <a16:rowId xmlns:a16="http://schemas.microsoft.com/office/drawing/2014/main" val="4058856604"/>
                  </a:ext>
                </a:extLst>
              </a:tr>
              <a:tr h="370840">
                <a:tc>
                  <a:txBody>
                    <a:bodyPr/>
                    <a:lstStyle/>
                    <a:p>
                      <a:pPr algn="just"/>
                      <a:r>
                        <a:rPr lang="en-US" b="0" dirty="0">
                          <a:ln>
                            <a:noFill/>
                          </a:ln>
                          <a:solidFill>
                            <a:schemeClr val="tx1"/>
                          </a:solidFill>
                        </a:rPr>
                        <a:t>9</a:t>
                      </a:r>
                    </a:p>
                  </a:txBody>
                  <a:tcPr/>
                </a:tc>
                <a:tc>
                  <a:txBody>
                    <a:bodyPr/>
                    <a:lstStyle/>
                    <a:p>
                      <a:pPr algn="just"/>
                      <a:r>
                        <a:rPr lang="en-US" b="0" dirty="0">
                          <a:ln>
                            <a:noFill/>
                          </a:ln>
                          <a:solidFill>
                            <a:schemeClr val="tx1"/>
                          </a:solidFill>
                        </a:rPr>
                        <a:t>Network Architecture</a:t>
                      </a:r>
                    </a:p>
                  </a:txBody>
                  <a:tcPr/>
                </a:tc>
                <a:extLst>
                  <a:ext uri="{0D108BD9-81ED-4DB2-BD59-A6C34878D82A}">
                    <a16:rowId xmlns:a16="http://schemas.microsoft.com/office/drawing/2014/main" val="3346666352"/>
                  </a:ext>
                </a:extLst>
              </a:tr>
              <a:tr h="370840">
                <a:tc>
                  <a:txBody>
                    <a:bodyPr/>
                    <a:lstStyle/>
                    <a:p>
                      <a:pPr algn="just"/>
                      <a:r>
                        <a:rPr lang="en-US" b="0" dirty="0">
                          <a:ln>
                            <a:noFill/>
                          </a:ln>
                          <a:solidFill>
                            <a:schemeClr val="tx1"/>
                          </a:solidFill>
                        </a:rPr>
                        <a:t>10</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t>Network Metrics</a:t>
                      </a:r>
                    </a:p>
                  </a:txBody>
                  <a:tcPr/>
                </a:tc>
                <a:extLst>
                  <a:ext uri="{0D108BD9-81ED-4DB2-BD59-A6C34878D82A}">
                    <a16:rowId xmlns:a16="http://schemas.microsoft.com/office/drawing/2014/main" val="1645041180"/>
                  </a:ext>
                </a:extLst>
              </a:tr>
              <a:tr h="370840">
                <a:tc>
                  <a:txBody>
                    <a:bodyPr/>
                    <a:lstStyle/>
                    <a:p>
                      <a:pPr algn="just"/>
                      <a:r>
                        <a:rPr lang="en-US" b="0" dirty="0">
                          <a:ln>
                            <a:noFill/>
                          </a:ln>
                          <a:solidFill>
                            <a:schemeClr val="tx1"/>
                          </a:solidFill>
                        </a:rPr>
                        <a:t>11</a:t>
                      </a:r>
                    </a:p>
                  </a:txBody>
                  <a:tcPr/>
                </a:tc>
                <a:tc>
                  <a:txBody>
                    <a:bodyPr/>
                    <a:lstStyle/>
                    <a:p>
                      <a:pPr algn="just"/>
                      <a:r>
                        <a:rPr lang="en-US" dirty="0"/>
                        <a:t>Network Architecture</a:t>
                      </a:r>
                    </a:p>
                  </a:txBody>
                  <a:tcPr/>
                </a:tc>
                <a:extLst>
                  <a:ext uri="{0D108BD9-81ED-4DB2-BD59-A6C34878D82A}">
                    <a16:rowId xmlns:a16="http://schemas.microsoft.com/office/drawing/2014/main" val="1911202106"/>
                  </a:ext>
                </a:extLst>
              </a:tr>
              <a:tr h="370840">
                <a:tc>
                  <a:txBody>
                    <a:bodyPr/>
                    <a:lstStyle/>
                    <a:p>
                      <a:pPr algn="just"/>
                      <a:r>
                        <a:rPr lang="en-US" b="0" dirty="0">
                          <a:ln>
                            <a:noFill/>
                          </a:ln>
                          <a:solidFill>
                            <a:schemeClr val="tx1"/>
                          </a:solidFill>
                        </a:rPr>
                        <a:t>12</a:t>
                      </a:r>
                    </a:p>
                  </a:txBody>
                  <a:tcPr/>
                </a:tc>
                <a:tc>
                  <a:txBody>
                    <a:bodyPr/>
                    <a:lstStyle/>
                    <a:p>
                      <a:pPr algn="just"/>
                      <a:r>
                        <a:rPr lang="en-US" dirty="0"/>
                        <a:t>Training Metrics</a:t>
                      </a:r>
                    </a:p>
                  </a:txBody>
                  <a:tcPr/>
                </a:tc>
                <a:extLst>
                  <a:ext uri="{0D108BD9-81ED-4DB2-BD59-A6C34878D82A}">
                    <a16:rowId xmlns:a16="http://schemas.microsoft.com/office/drawing/2014/main" val="311046861"/>
                  </a:ext>
                </a:extLst>
              </a:tr>
              <a:tr h="370840">
                <a:tc>
                  <a:txBody>
                    <a:bodyPr/>
                    <a:lstStyle/>
                    <a:p>
                      <a:pPr algn="just"/>
                      <a:r>
                        <a:rPr lang="en-US" b="0" dirty="0">
                          <a:ln>
                            <a:noFill/>
                          </a:ln>
                          <a:solidFill>
                            <a:schemeClr val="tx1"/>
                          </a:solidFill>
                        </a:rPr>
                        <a:t>13</a:t>
                      </a:r>
                    </a:p>
                  </a:txBody>
                  <a:tcPr/>
                </a:tc>
                <a:tc>
                  <a:txBody>
                    <a:bodyPr/>
                    <a:lstStyle/>
                    <a:p>
                      <a:pPr algn="just"/>
                      <a:r>
                        <a:rPr lang="en-US" dirty="0"/>
                        <a:t>Graphs</a:t>
                      </a:r>
                    </a:p>
                  </a:txBody>
                  <a:tcPr/>
                </a:tc>
                <a:extLst>
                  <a:ext uri="{0D108BD9-81ED-4DB2-BD59-A6C34878D82A}">
                    <a16:rowId xmlns:a16="http://schemas.microsoft.com/office/drawing/2014/main" val="4204743221"/>
                  </a:ext>
                </a:extLst>
              </a:tr>
              <a:tr h="370840">
                <a:tc>
                  <a:txBody>
                    <a:bodyPr/>
                    <a:lstStyle/>
                    <a:p>
                      <a:pPr algn="just"/>
                      <a:r>
                        <a:rPr lang="en-US" b="0" dirty="0">
                          <a:ln>
                            <a:noFill/>
                          </a:ln>
                          <a:solidFill>
                            <a:schemeClr val="tx1"/>
                          </a:solidFill>
                        </a:rPr>
                        <a:t>14</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t>Gantt Chart</a:t>
                      </a:r>
                    </a:p>
                  </a:txBody>
                  <a:tcPr/>
                </a:tc>
                <a:extLst>
                  <a:ext uri="{0D108BD9-81ED-4DB2-BD59-A6C34878D82A}">
                    <a16:rowId xmlns:a16="http://schemas.microsoft.com/office/drawing/2014/main" val="3873656570"/>
                  </a:ext>
                </a:extLst>
              </a:tr>
              <a:tr h="370840">
                <a:tc>
                  <a:txBody>
                    <a:bodyPr/>
                    <a:lstStyle/>
                    <a:p>
                      <a:pPr algn="just"/>
                      <a:r>
                        <a:rPr lang="en-US" b="0" dirty="0">
                          <a:ln>
                            <a:noFill/>
                          </a:ln>
                          <a:solidFill>
                            <a:schemeClr val="tx1"/>
                          </a:solidFill>
                        </a:rPr>
                        <a:t>15</a:t>
                      </a:r>
                    </a:p>
                  </a:txBody>
                  <a:tcPr/>
                </a:tc>
                <a:tc>
                  <a:txBody>
                    <a:bodyPr/>
                    <a:lstStyle/>
                    <a:p>
                      <a:pPr algn="just"/>
                      <a:r>
                        <a:rPr lang="en-US" dirty="0"/>
                        <a:t>References</a:t>
                      </a:r>
                    </a:p>
                  </a:txBody>
                  <a:tcPr/>
                </a:tc>
                <a:extLst>
                  <a:ext uri="{0D108BD9-81ED-4DB2-BD59-A6C34878D82A}">
                    <a16:rowId xmlns:a16="http://schemas.microsoft.com/office/drawing/2014/main" val="1502374810"/>
                  </a:ext>
                </a:extLst>
              </a:tr>
            </a:tbl>
          </a:graphicData>
        </a:graphic>
      </p:graphicFrame>
    </p:spTree>
    <p:extLst>
      <p:ext uri="{BB962C8B-B14F-4D97-AF65-F5344CB8AC3E}">
        <p14:creationId xmlns:p14="http://schemas.microsoft.com/office/powerpoint/2010/main" val="299687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BBF05-62DB-4CEF-85DD-61737C63AF74}"/>
              </a:ext>
            </a:extLst>
          </p:cNvPr>
          <p:cNvSpPr>
            <a:spLocks noGrp="1"/>
          </p:cNvSpPr>
          <p:nvPr>
            <p:ph type="title"/>
          </p:nvPr>
        </p:nvSpPr>
        <p:spPr>
          <a:xfrm>
            <a:off x="1141414" y="285749"/>
            <a:ext cx="9905998" cy="668945"/>
          </a:xfrm>
        </p:spPr>
        <p:txBody>
          <a:bodyPr/>
          <a:lstStyle/>
          <a:p>
            <a:pPr algn="ctr"/>
            <a:r>
              <a:rPr lang="en-US" b="1" u="sng" dirty="0"/>
              <a:t>Network architecture</a:t>
            </a:r>
          </a:p>
        </p:txBody>
      </p:sp>
      <p:pic>
        <p:nvPicPr>
          <p:cNvPr id="5" name="Content Placeholder 4" descr="Diagram&#10;&#10;Description automatically generated">
            <a:extLst>
              <a:ext uri="{FF2B5EF4-FFF2-40B4-BE49-F238E27FC236}">
                <a16:creationId xmlns:a16="http://schemas.microsoft.com/office/drawing/2014/main" id="{731589A7-BEF5-4D23-B750-4ED084F96C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3599" y="1190624"/>
            <a:ext cx="8364802" cy="4938375"/>
          </a:xfrm>
        </p:spPr>
      </p:pic>
      <p:sp>
        <p:nvSpPr>
          <p:cNvPr id="4" name="Slide Number Placeholder 3">
            <a:extLst>
              <a:ext uri="{FF2B5EF4-FFF2-40B4-BE49-F238E27FC236}">
                <a16:creationId xmlns:a16="http://schemas.microsoft.com/office/drawing/2014/main" id="{B9BC4FC9-691B-42B3-852B-BC285D95A29B}"/>
              </a:ext>
            </a:extLst>
          </p:cNvPr>
          <p:cNvSpPr>
            <a:spLocks noGrp="1"/>
          </p:cNvSpPr>
          <p:nvPr>
            <p:ph type="sldNum" sz="quarter" idx="12"/>
          </p:nvPr>
        </p:nvSpPr>
        <p:spPr/>
        <p:txBody>
          <a:bodyPr/>
          <a:lstStyle/>
          <a:p>
            <a:r>
              <a:rPr lang="en-US" dirty="0"/>
              <a:t>9</a:t>
            </a:r>
          </a:p>
        </p:txBody>
      </p:sp>
    </p:spTree>
    <p:extLst>
      <p:ext uri="{BB962C8B-B14F-4D97-AF65-F5344CB8AC3E}">
        <p14:creationId xmlns:p14="http://schemas.microsoft.com/office/powerpoint/2010/main" val="1562158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13246-B9EA-4FB5-BF0C-6EFC85C6C050}"/>
              </a:ext>
            </a:extLst>
          </p:cNvPr>
          <p:cNvSpPr>
            <a:spLocks noGrp="1"/>
          </p:cNvSpPr>
          <p:nvPr>
            <p:ph type="title"/>
          </p:nvPr>
        </p:nvSpPr>
        <p:spPr>
          <a:xfrm>
            <a:off x="1141413" y="618518"/>
            <a:ext cx="9905998" cy="1478570"/>
          </a:xfrm>
        </p:spPr>
        <p:txBody>
          <a:bodyPr>
            <a:normAutofit/>
          </a:bodyPr>
          <a:lstStyle/>
          <a:p>
            <a:pPr algn="ctr"/>
            <a:r>
              <a:rPr lang="en-US" b="1" u="sng"/>
              <a:t>Network Metrics</a:t>
            </a:r>
            <a:endParaRPr lang="en-US" b="1" u="sng" dirty="0"/>
          </a:p>
        </p:txBody>
      </p:sp>
      <p:pic>
        <p:nvPicPr>
          <p:cNvPr id="5" name="Content Placeholder 4" descr="Accuracy Graph&#10;">
            <a:extLst>
              <a:ext uri="{FF2B5EF4-FFF2-40B4-BE49-F238E27FC236}">
                <a16:creationId xmlns:a16="http://schemas.microsoft.com/office/drawing/2014/main" id="{3B51AA38-00B1-4909-91DF-0B47E2040960}"/>
              </a:ext>
            </a:extLst>
          </p:cNvPr>
          <p:cNvPicPr>
            <a:picLocks noChangeAspect="1"/>
          </p:cNvPicPr>
          <p:nvPr/>
        </p:nvPicPr>
        <p:blipFill rotWithShape="1">
          <a:blip r:embed="rId3">
            <a:extLst>
              <a:ext uri="{28A0092B-C50C-407E-A947-70E740481C1C}">
                <a14:useLocalDpi xmlns:a14="http://schemas.microsoft.com/office/drawing/2010/main" val="0"/>
              </a:ext>
            </a:extLst>
          </a:blip>
          <a:srcRect r="1" b="2183"/>
          <a:stretch/>
        </p:blipFill>
        <p:spPr>
          <a:xfrm>
            <a:off x="1141412" y="2497720"/>
            <a:ext cx="4662140" cy="3047892"/>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aphicFrame>
        <p:nvGraphicFramePr>
          <p:cNvPr id="6" name="Table 6">
            <a:extLst>
              <a:ext uri="{FF2B5EF4-FFF2-40B4-BE49-F238E27FC236}">
                <a16:creationId xmlns:a16="http://schemas.microsoft.com/office/drawing/2014/main" id="{CC995791-9BE8-4B53-8C37-CF8AA98C1FFF}"/>
              </a:ext>
            </a:extLst>
          </p:cNvPr>
          <p:cNvGraphicFramePr>
            <a:graphicFrameLocks noGrp="1"/>
          </p:cNvGraphicFramePr>
          <p:nvPr>
            <p:ph idx="1"/>
            <p:extLst>
              <p:ext uri="{D42A27DB-BD31-4B8C-83A1-F6EECF244321}">
                <p14:modId xmlns:p14="http://schemas.microsoft.com/office/powerpoint/2010/main" val="1030531907"/>
              </p:ext>
            </p:extLst>
          </p:nvPr>
        </p:nvGraphicFramePr>
        <p:xfrm>
          <a:off x="7141977" y="2495154"/>
          <a:ext cx="3427166" cy="2220317"/>
        </p:xfrm>
        <a:graphic>
          <a:graphicData uri="http://schemas.openxmlformats.org/drawingml/2006/table">
            <a:tbl>
              <a:tblPr firstRow="1" bandRow="1">
                <a:tableStyleId>{5C22544A-7EE6-4342-B048-85BDC9FD1C3A}</a:tableStyleId>
              </a:tblPr>
              <a:tblGrid>
                <a:gridCol w="1713583">
                  <a:extLst>
                    <a:ext uri="{9D8B030D-6E8A-4147-A177-3AD203B41FA5}">
                      <a16:colId xmlns:a16="http://schemas.microsoft.com/office/drawing/2014/main" val="3300723337"/>
                    </a:ext>
                  </a:extLst>
                </a:gridCol>
                <a:gridCol w="1713583">
                  <a:extLst>
                    <a:ext uri="{9D8B030D-6E8A-4147-A177-3AD203B41FA5}">
                      <a16:colId xmlns:a16="http://schemas.microsoft.com/office/drawing/2014/main" val="1043860144"/>
                    </a:ext>
                  </a:extLst>
                </a:gridCol>
              </a:tblGrid>
              <a:tr h="601757">
                <a:tc>
                  <a:txBody>
                    <a:bodyPr/>
                    <a:lstStyle/>
                    <a:p>
                      <a:pPr algn="ctr"/>
                      <a:r>
                        <a:rPr lang="en-US" dirty="0">
                          <a:solidFill>
                            <a:sysClr val="windowText" lastClr="000000"/>
                          </a:solidFill>
                        </a:rPr>
                        <a:t>Data Type</a:t>
                      </a:r>
                    </a:p>
                  </a:txBody>
                  <a:tcPr anchor="ctr"/>
                </a:tc>
                <a:tc>
                  <a:txBody>
                    <a:bodyPr/>
                    <a:lstStyle/>
                    <a:p>
                      <a:pPr algn="ctr"/>
                      <a:r>
                        <a:rPr lang="en-US" dirty="0">
                          <a:solidFill>
                            <a:sysClr val="windowText" lastClr="000000"/>
                          </a:solidFill>
                        </a:rPr>
                        <a:t>Accuracy</a:t>
                      </a:r>
                    </a:p>
                  </a:txBody>
                  <a:tcPr anchor="ctr"/>
                </a:tc>
                <a:extLst>
                  <a:ext uri="{0D108BD9-81ED-4DB2-BD59-A6C34878D82A}">
                    <a16:rowId xmlns:a16="http://schemas.microsoft.com/office/drawing/2014/main" val="259054494"/>
                  </a:ext>
                </a:extLst>
              </a:tr>
              <a:tr h="539520">
                <a:tc>
                  <a:txBody>
                    <a:bodyPr/>
                    <a:lstStyle/>
                    <a:p>
                      <a:pPr algn="ctr"/>
                      <a:r>
                        <a:rPr lang="en-US" dirty="0">
                          <a:solidFill>
                            <a:sysClr val="windowText" lastClr="000000"/>
                          </a:solidFill>
                        </a:rPr>
                        <a:t>Training</a:t>
                      </a:r>
                    </a:p>
                  </a:txBody>
                  <a:tcPr anchor="ctr"/>
                </a:tc>
                <a:tc>
                  <a:txBody>
                    <a:bodyPr/>
                    <a:lstStyle/>
                    <a:p>
                      <a:pPr algn="ctr"/>
                      <a:r>
                        <a:rPr lang="en-US" dirty="0">
                          <a:solidFill>
                            <a:sysClr val="windowText" lastClr="000000"/>
                          </a:solidFill>
                        </a:rPr>
                        <a:t>80.15%</a:t>
                      </a:r>
                    </a:p>
                  </a:txBody>
                  <a:tcPr anchor="ctr"/>
                </a:tc>
                <a:extLst>
                  <a:ext uri="{0D108BD9-81ED-4DB2-BD59-A6C34878D82A}">
                    <a16:rowId xmlns:a16="http://schemas.microsoft.com/office/drawing/2014/main" val="4110192663"/>
                  </a:ext>
                </a:extLst>
              </a:tr>
              <a:tr h="539520">
                <a:tc>
                  <a:txBody>
                    <a:bodyPr/>
                    <a:lstStyle/>
                    <a:p>
                      <a:pPr algn="ctr"/>
                      <a:r>
                        <a:rPr lang="en-US" dirty="0">
                          <a:solidFill>
                            <a:sysClr val="windowText" lastClr="000000"/>
                          </a:solidFill>
                        </a:rPr>
                        <a:t>Dev</a:t>
                      </a:r>
                    </a:p>
                  </a:txBody>
                  <a:tcPr anchor="ctr"/>
                </a:tc>
                <a:tc>
                  <a:txBody>
                    <a:bodyPr/>
                    <a:lstStyle/>
                    <a:p>
                      <a:pPr algn="ctr"/>
                      <a:r>
                        <a:rPr lang="en-US" dirty="0">
                          <a:solidFill>
                            <a:sysClr val="windowText" lastClr="000000"/>
                          </a:solidFill>
                        </a:rPr>
                        <a:t>79.69%</a:t>
                      </a:r>
                    </a:p>
                  </a:txBody>
                  <a:tcPr anchor="ctr"/>
                </a:tc>
                <a:extLst>
                  <a:ext uri="{0D108BD9-81ED-4DB2-BD59-A6C34878D82A}">
                    <a16:rowId xmlns:a16="http://schemas.microsoft.com/office/drawing/2014/main" val="2310461601"/>
                  </a:ext>
                </a:extLst>
              </a:tr>
              <a:tr h="539520">
                <a:tc>
                  <a:txBody>
                    <a:bodyPr/>
                    <a:lstStyle/>
                    <a:p>
                      <a:pPr algn="ctr"/>
                      <a:r>
                        <a:rPr lang="en-US" dirty="0">
                          <a:solidFill>
                            <a:sysClr val="windowText" lastClr="000000"/>
                          </a:solidFill>
                        </a:rPr>
                        <a:t>Test</a:t>
                      </a:r>
                    </a:p>
                  </a:txBody>
                  <a:tcPr anchor="ctr"/>
                </a:tc>
                <a:tc>
                  <a:txBody>
                    <a:bodyPr/>
                    <a:lstStyle/>
                    <a:p>
                      <a:pPr algn="ctr"/>
                      <a:r>
                        <a:rPr lang="en-US" dirty="0">
                          <a:solidFill>
                            <a:sysClr val="windowText" lastClr="000000"/>
                          </a:solidFill>
                        </a:rPr>
                        <a:t>79.49%</a:t>
                      </a:r>
                    </a:p>
                  </a:txBody>
                  <a:tcPr anchor="ctr"/>
                </a:tc>
                <a:extLst>
                  <a:ext uri="{0D108BD9-81ED-4DB2-BD59-A6C34878D82A}">
                    <a16:rowId xmlns:a16="http://schemas.microsoft.com/office/drawing/2014/main" val="1026947160"/>
                  </a:ext>
                </a:extLst>
              </a:tr>
            </a:tbl>
          </a:graphicData>
        </a:graphic>
      </p:graphicFrame>
      <p:sp>
        <p:nvSpPr>
          <p:cNvPr id="8" name="TextBox 7">
            <a:extLst>
              <a:ext uri="{FF2B5EF4-FFF2-40B4-BE49-F238E27FC236}">
                <a16:creationId xmlns:a16="http://schemas.microsoft.com/office/drawing/2014/main" id="{716505A1-8D35-4EE8-80F2-0ED9D2656F79}"/>
              </a:ext>
            </a:extLst>
          </p:cNvPr>
          <p:cNvSpPr txBox="1"/>
          <p:nvPr/>
        </p:nvSpPr>
        <p:spPr>
          <a:xfrm>
            <a:off x="6094412" y="5113538"/>
            <a:ext cx="5140749" cy="646331"/>
          </a:xfrm>
          <a:prstGeom prst="rect">
            <a:avLst/>
          </a:prstGeom>
          <a:noFill/>
        </p:spPr>
        <p:txBody>
          <a:bodyPr wrap="square" rtlCol="0">
            <a:spAutoFit/>
          </a:bodyPr>
          <a:lstStyle/>
          <a:p>
            <a:r>
              <a:rPr lang="en-US" dirty="0">
                <a:hlinkClick r:id="rId4"/>
              </a:rPr>
              <a:t>STSBenchmark</a:t>
            </a:r>
            <a:r>
              <a:rPr lang="en-US" dirty="0"/>
              <a:t> offers metrics for models developed by other people based on this dataset as well</a:t>
            </a:r>
          </a:p>
        </p:txBody>
      </p:sp>
      <p:sp>
        <p:nvSpPr>
          <p:cNvPr id="4" name="Slide Number Placeholder 3">
            <a:extLst>
              <a:ext uri="{FF2B5EF4-FFF2-40B4-BE49-F238E27FC236}">
                <a16:creationId xmlns:a16="http://schemas.microsoft.com/office/drawing/2014/main" id="{446AA30C-319C-4BFE-8DD8-1F7AA39331FA}"/>
              </a:ext>
            </a:extLst>
          </p:cNvPr>
          <p:cNvSpPr>
            <a:spLocks noGrp="1"/>
          </p:cNvSpPr>
          <p:nvPr>
            <p:ph type="sldNum" sz="quarter" idx="12"/>
          </p:nvPr>
        </p:nvSpPr>
        <p:spPr/>
        <p:txBody>
          <a:bodyPr/>
          <a:lstStyle/>
          <a:p>
            <a:r>
              <a:rPr lang="en-US" dirty="0"/>
              <a:t>10</a:t>
            </a:r>
          </a:p>
        </p:txBody>
      </p:sp>
    </p:spTree>
    <p:extLst>
      <p:ext uri="{BB962C8B-B14F-4D97-AF65-F5344CB8AC3E}">
        <p14:creationId xmlns:p14="http://schemas.microsoft.com/office/powerpoint/2010/main" val="1109841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BBF05-62DB-4CEF-85DD-61737C63AF74}"/>
              </a:ext>
            </a:extLst>
          </p:cNvPr>
          <p:cNvSpPr>
            <a:spLocks noGrp="1"/>
          </p:cNvSpPr>
          <p:nvPr>
            <p:ph type="title"/>
          </p:nvPr>
        </p:nvSpPr>
        <p:spPr>
          <a:xfrm>
            <a:off x="1141414" y="285749"/>
            <a:ext cx="9905998" cy="668945"/>
          </a:xfrm>
        </p:spPr>
        <p:txBody>
          <a:bodyPr/>
          <a:lstStyle/>
          <a:p>
            <a:pPr algn="ctr"/>
            <a:r>
              <a:rPr lang="en-US" b="1" u="sng" dirty="0"/>
              <a:t>Network architecture</a:t>
            </a:r>
          </a:p>
        </p:txBody>
      </p:sp>
      <p:sp>
        <p:nvSpPr>
          <p:cNvPr id="4" name="Slide Number Placeholder 3">
            <a:extLst>
              <a:ext uri="{FF2B5EF4-FFF2-40B4-BE49-F238E27FC236}">
                <a16:creationId xmlns:a16="http://schemas.microsoft.com/office/drawing/2014/main" id="{B9BC4FC9-691B-42B3-852B-BC285D95A29B}"/>
              </a:ext>
            </a:extLst>
          </p:cNvPr>
          <p:cNvSpPr>
            <a:spLocks noGrp="1"/>
          </p:cNvSpPr>
          <p:nvPr>
            <p:ph type="sldNum" sz="quarter" idx="12"/>
          </p:nvPr>
        </p:nvSpPr>
        <p:spPr/>
        <p:txBody>
          <a:bodyPr/>
          <a:lstStyle/>
          <a:p>
            <a:r>
              <a:rPr lang="en-US" dirty="0"/>
              <a:t>9</a:t>
            </a:r>
          </a:p>
        </p:txBody>
      </p:sp>
      <p:pic>
        <p:nvPicPr>
          <p:cNvPr id="8" name="Content Placeholder 7" descr="Diagram, engineering drawing&#10;&#10;Description automatically generated">
            <a:extLst>
              <a:ext uri="{FF2B5EF4-FFF2-40B4-BE49-F238E27FC236}">
                <a16:creationId xmlns:a16="http://schemas.microsoft.com/office/drawing/2014/main" id="{84843828-6083-4044-B8C3-080297D7BC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9511" y="1301961"/>
            <a:ext cx="6292978" cy="5213140"/>
          </a:xfrm>
        </p:spPr>
      </p:pic>
    </p:spTree>
    <p:extLst>
      <p:ext uri="{BB962C8B-B14F-4D97-AF65-F5344CB8AC3E}">
        <p14:creationId xmlns:p14="http://schemas.microsoft.com/office/powerpoint/2010/main" val="2673930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13246-B9EA-4FB5-BF0C-6EFC85C6C050}"/>
              </a:ext>
            </a:extLst>
          </p:cNvPr>
          <p:cNvSpPr>
            <a:spLocks noGrp="1"/>
          </p:cNvSpPr>
          <p:nvPr>
            <p:ph type="title"/>
          </p:nvPr>
        </p:nvSpPr>
        <p:spPr>
          <a:xfrm>
            <a:off x="1141413" y="618518"/>
            <a:ext cx="9905998" cy="1478570"/>
          </a:xfrm>
        </p:spPr>
        <p:txBody>
          <a:bodyPr>
            <a:normAutofit/>
          </a:bodyPr>
          <a:lstStyle/>
          <a:p>
            <a:pPr algn="ctr"/>
            <a:r>
              <a:rPr lang="en-US" b="1" u="sng" dirty="0" err="1"/>
              <a:t>TrainINg</a:t>
            </a:r>
            <a:r>
              <a:rPr lang="en-US" b="1" u="sng" dirty="0"/>
              <a:t> Metrics</a:t>
            </a:r>
          </a:p>
        </p:txBody>
      </p:sp>
      <p:graphicFrame>
        <p:nvGraphicFramePr>
          <p:cNvPr id="6" name="Table 6">
            <a:extLst>
              <a:ext uri="{FF2B5EF4-FFF2-40B4-BE49-F238E27FC236}">
                <a16:creationId xmlns:a16="http://schemas.microsoft.com/office/drawing/2014/main" id="{CC995791-9BE8-4B53-8C37-CF8AA98C1FFF}"/>
              </a:ext>
            </a:extLst>
          </p:cNvPr>
          <p:cNvGraphicFramePr>
            <a:graphicFrameLocks noGrp="1"/>
          </p:cNvGraphicFramePr>
          <p:nvPr>
            <p:ph idx="1"/>
            <p:extLst>
              <p:ext uri="{D42A27DB-BD31-4B8C-83A1-F6EECF244321}">
                <p14:modId xmlns:p14="http://schemas.microsoft.com/office/powerpoint/2010/main" val="3694041367"/>
              </p:ext>
            </p:extLst>
          </p:nvPr>
        </p:nvGraphicFramePr>
        <p:xfrm>
          <a:off x="7234699" y="2588600"/>
          <a:ext cx="3427166" cy="1680797"/>
        </p:xfrm>
        <a:graphic>
          <a:graphicData uri="http://schemas.openxmlformats.org/drawingml/2006/table">
            <a:tbl>
              <a:tblPr firstRow="1" bandRow="1">
                <a:tableStyleId>{5C22544A-7EE6-4342-B048-85BDC9FD1C3A}</a:tableStyleId>
              </a:tblPr>
              <a:tblGrid>
                <a:gridCol w="1713583">
                  <a:extLst>
                    <a:ext uri="{9D8B030D-6E8A-4147-A177-3AD203B41FA5}">
                      <a16:colId xmlns:a16="http://schemas.microsoft.com/office/drawing/2014/main" val="3300723337"/>
                    </a:ext>
                  </a:extLst>
                </a:gridCol>
                <a:gridCol w="1713583">
                  <a:extLst>
                    <a:ext uri="{9D8B030D-6E8A-4147-A177-3AD203B41FA5}">
                      <a16:colId xmlns:a16="http://schemas.microsoft.com/office/drawing/2014/main" val="1043860144"/>
                    </a:ext>
                  </a:extLst>
                </a:gridCol>
              </a:tblGrid>
              <a:tr h="601757">
                <a:tc>
                  <a:txBody>
                    <a:bodyPr/>
                    <a:lstStyle/>
                    <a:p>
                      <a:pPr algn="ctr"/>
                      <a:r>
                        <a:rPr lang="en-US" dirty="0">
                          <a:solidFill>
                            <a:sysClr val="windowText" lastClr="000000"/>
                          </a:solidFill>
                        </a:rPr>
                        <a:t>Data Type</a:t>
                      </a:r>
                    </a:p>
                  </a:txBody>
                  <a:tcPr anchor="ctr"/>
                </a:tc>
                <a:tc>
                  <a:txBody>
                    <a:bodyPr/>
                    <a:lstStyle/>
                    <a:p>
                      <a:pPr algn="ctr"/>
                      <a:r>
                        <a:rPr lang="en-US" dirty="0">
                          <a:solidFill>
                            <a:sysClr val="windowText" lastClr="000000"/>
                          </a:solidFill>
                        </a:rPr>
                        <a:t>Accuracy</a:t>
                      </a:r>
                    </a:p>
                  </a:txBody>
                  <a:tcPr anchor="ctr"/>
                </a:tc>
                <a:extLst>
                  <a:ext uri="{0D108BD9-81ED-4DB2-BD59-A6C34878D82A}">
                    <a16:rowId xmlns:a16="http://schemas.microsoft.com/office/drawing/2014/main" val="259054494"/>
                  </a:ext>
                </a:extLst>
              </a:tr>
              <a:tr h="539520">
                <a:tc>
                  <a:txBody>
                    <a:bodyPr/>
                    <a:lstStyle/>
                    <a:p>
                      <a:pPr algn="ctr"/>
                      <a:r>
                        <a:rPr lang="en-US" dirty="0">
                          <a:solidFill>
                            <a:sysClr val="windowText" lastClr="000000"/>
                          </a:solidFill>
                        </a:rPr>
                        <a:t>Training</a:t>
                      </a:r>
                    </a:p>
                  </a:txBody>
                  <a:tcPr anchor="ctr"/>
                </a:tc>
                <a:tc>
                  <a:txBody>
                    <a:bodyPr/>
                    <a:lstStyle/>
                    <a:p>
                      <a:pPr algn="ctr"/>
                      <a:r>
                        <a:rPr lang="en-US" dirty="0">
                          <a:solidFill>
                            <a:sysClr val="windowText" lastClr="000000"/>
                          </a:solidFill>
                        </a:rPr>
                        <a:t>80.15%</a:t>
                      </a:r>
                    </a:p>
                  </a:txBody>
                  <a:tcPr anchor="ctr"/>
                </a:tc>
                <a:extLst>
                  <a:ext uri="{0D108BD9-81ED-4DB2-BD59-A6C34878D82A}">
                    <a16:rowId xmlns:a16="http://schemas.microsoft.com/office/drawing/2014/main" val="4110192663"/>
                  </a:ext>
                </a:extLst>
              </a:tr>
              <a:tr h="539520">
                <a:tc>
                  <a:txBody>
                    <a:bodyPr/>
                    <a:lstStyle/>
                    <a:p>
                      <a:pPr algn="ctr"/>
                      <a:r>
                        <a:rPr lang="en-US" dirty="0">
                          <a:solidFill>
                            <a:sysClr val="windowText" lastClr="000000"/>
                          </a:solidFill>
                        </a:rPr>
                        <a:t>Test</a:t>
                      </a:r>
                    </a:p>
                  </a:txBody>
                  <a:tcPr anchor="ctr"/>
                </a:tc>
                <a:tc>
                  <a:txBody>
                    <a:bodyPr/>
                    <a:lstStyle/>
                    <a:p>
                      <a:pPr algn="ctr"/>
                      <a:r>
                        <a:rPr lang="en-US" dirty="0">
                          <a:solidFill>
                            <a:sysClr val="windowText" lastClr="000000"/>
                          </a:solidFill>
                        </a:rPr>
                        <a:t>79.49%</a:t>
                      </a:r>
                    </a:p>
                  </a:txBody>
                  <a:tcPr anchor="ctr"/>
                </a:tc>
                <a:extLst>
                  <a:ext uri="{0D108BD9-81ED-4DB2-BD59-A6C34878D82A}">
                    <a16:rowId xmlns:a16="http://schemas.microsoft.com/office/drawing/2014/main" val="1026947160"/>
                  </a:ext>
                </a:extLst>
              </a:tr>
            </a:tbl>
          </a:graphicData>
        </a:graphic>
      </p:graphicFrame>
      <p:sp>
        <p:nvSpPr>
          <p:cNvPr id="4" name="Slide Number Placeholder 3">
            <a:extLst>
              <a:ext uri="{FF2B5EF4-FFF2-40B4-BE49-F238E27FC236}">
                <a16:creationId xmlns:a16="http://schemas.microsoft.com/office/drawing/2014/main" id="{446AA30C-319C-4BFE-8DD8-1F7AA39331FA}"/>
              </a:ext>
            </a:extLst>
          </p:cNvPr>
          <p:cNvSpPr>
            <a:spLocks noGrp="1"/>
          </p:cNvSpPr>
          <p:nvPr>
            <p:ph type="sldNum" sz="quarter" idx="12"/>
          </p:nvPr>
        </p:nvSpPr>
        <p:spPr/>
        <p:txBody>
          <a:bodyPr/>
          <a:lstStyle/>
          <a:p>
            <a:r>
              <a:rPr lang="en-US" dirty="0"/>
              <a:t>10</a:t>
            </a:r>
          </a:p>
        </p:txBody>
      </p:sp>
      <p:graphicFrame>
        <p:nvGraphicFramePr>
          <p:cNvPr id="7" name="Table 6">
            <a:extLst>
              <a:ext uri="{FF2B5EF4-FFF2-40B4-BE49-F238E27FC236}">
                <a16:creationId xmlns:a16="http://schemas.microsoft.com/office/drawing/2014/main" id="{5F8006B3-DF6A-421B-AB90-C3BAAF1DB38E}"/>
              </a:ext>
            </a:extLst>
          </p:cNvPr>
          <p:cNvGraphicFramePr>
            <a:graphicFrameLocks/>
          </p:cNvGraphicFramePr>
          <p:nvPr>
            <p:extLst>
              <p:ext uri="{D42A27DB-BD31-4B8C-83A1-F6EECF244321}">
                <p14:modId xmlns:p14="http://schemas.microsoft.com/office/powerpoint/2010/main" val="47372649"/>
              </p:ext>
            </p:extLst>
          </p:nvPr>
        </p:nvGraphicFramePr>
        <p:xfrm>
          <a:off x="1622858" y="2588601"/>
          <a:ext cx="3427166" cy="1680797"/>
        </p:xfrm>
        <a:graphic>
          <a:graphicData uri="http://schemas.openxmlformats.org/drawingml/2006/table">
            <a:tbl>
              <a:tblPr firstRow="1" bandRow="1">
                <a:tableStyleId>{5C22544A-7EE6-4342-B048-85BDC9FD1C3A}</a:tableStyleId>
              </a:tblPr>
              <a:tblGrid>
                <a:gridCol w="1713583">
                  <a:extLst>
                    <a:ext uri="{9D8B030D-6E8A-4147-A177-3AD203B41FA5}">
                      <a16:colId xmlns:a16="http://schemas.microsoft.com/office/drawing/2014/main" val="3300723337"/>
                    </a:ext>
                  </a:extLst>
                </a:gridCol>
                <a:gridCol w="1713583">
                  <a:extLst>
                    <a:ext uri="{9D8B030D-6E8A-4147-A177-3AD203B41FA5}">
                      <a16:colId xmlns:a16="http://schemas.microsoft.com/office/drawing/2014/main" val="1043860144"/>
                    </a:ext>
                  </a:extLst>
                </a:gridCol>
              </a:tblGrid>
              <a:tr h="601757">
                <a:tc>
                  <a:txBody>
                    <a:bodyPr/>
                    <a:lstStyle/>
                    <a:p>
                      <a:pPr algn="ctr"/>
                      <a:r>
                        <a:rPr lang="en-US" dirty="0">
                          <a:solidFill>
                            <a:sysClr val="windowText" lastClr="000000"/>
                          </a:solidFill>
                        </a:rPr>
                        <a:t>Data Type</a:t>
                      </a:r>
                    </a:p>
                  </a:txBody>
                  <a:tcPr anchor="ctr"/>
                </a:tc>
                <a:tc>
                  <a:txBody>
                    <a:bodyPr/>
                    <a:lstStyle/>
                    <a:p>
                      <a:pPr algn="ctr"/>
                      <a:r>
                        <a:rPr lang="en-US" dirty="0">
                          <a:solidFill>
                            <a:sysClr val="windowText" lastClr="000000"/>
                          </a:solidFill>
                        </a:rPr>
                        <a:t>Accuracy</a:t>
                      </a:r>
                    </a:p>
                  </a:txBody>
                  <a:tcPr anchor="ctr"/>
                </a:tc>
                <a:extLst>
                  <a:ext uri="{0D108BD9-81ED-4DB2-BD59-A6C34878D82A}">
                    <a16:rowId xmlns:a16="http://schemas.microsoft.com/office/drawing/2014/main" val="259054494"/>
                  </a:ext>
                </a:extLst>
              </a:tr>
              <a:tr h="539520">
                <a:tc>
                  <a:txBody>
                    <a:bodyPr/>
                    <a:lstStyle/>
                    <a:p>
                      <a:pPr algn="ctr"/>
                      <a:r>
                        <a:rPr lang="en-US" dirty="0">
                          <a:solidFill>
                            <a:sysClr val="windowText" lastClr="000000"/>
                          </a:solidFill>
                        </a:rPr>
                        <a:t>Training</a:t>
                      </a:r>
                    </a:p>
                  </a:txBody>
                  <a:tcPr anchor="ctr"/>
                </a:tc>
                <a:tc>
                  <a:txBody>
                    <a:bodyPr/>
                    <a:lstStyle/>
                    <a:p>
                      <a:pPr algn="ctr">
                        <a:lnSpc>
                          <a:spcPct val="115000"/>
                        </a:lnSpc>
                      </a:pPr>
                      <a:r>
                        <a:rPr lang="en-US" sz="1800" kern="1200" dirty="0">
                          <a:solidFill>
                            <a:srgbClr val="000000"/>
                          </a:solidFill>
                          <a:effectLst/>
                          <a:latin typeface="+mn-lt"/>
                          <a:ea typeface="Times New Roman" panose="02020603050405020304" pitchFamily="18" charset="0"/>
                          <a:cs typeface="Times New Roman" panose="02020603050405020304" pitchFamily="18" charset="0"/>
                        </a:rPr>
                        <a:t>91.39%</a:t>
                      </a:r>
                      <a:endParaRPr lang="en-IN" sz="1800" dirty="0">
                        <a:effectLst/>
                        <a:latin typeface="+mn-lt"/>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110192663"/>
                  </a:ext>
                </a:extLst>
              </a:tr>
              <a:tr h="539520">
                <a:tc>
                  <a:txBody>
                    <a:bodyPr/>
                    <a:lstStyle/>
                    <a:p>
                      <a:pPr algn="ctr"/>
                      <a:r>
                        <a:rPr lang="en-US" dirty="0">
                          <a:solidFill>
                            <a:sysClr val="windowText" lastClr="000000"/>
                          </a:solidFill>
                        </a:rPr>
                        <a:t>Test</a:t>
                      </a:r>
                    </a:p>
                  </a:txBody>
                  <a:tcPr anchor="ctr"/>
                </a:tc>
                <a:tc>
                  <a:txBody>
                    <a:bodyPr/>
                    <a:lstStyle/>
                    <a:p>
                      <a:pPr algn="ctr">
                        <a:lnSpc>
                          <a:spcPct val="115000"/>
                        </a:lnSpc>
                      </a:pPr>
                      <a:r>
                        <a:rPr lang="en-US" sz="1800" kern="1200" dirty="0">
                          <a:solidFill>
                            <a:srgbClr val="000000"/>
                          </a:solidFill>
                          <a:effectLst/>
                          <a:latin typeface="+mn-lt"/>
                          <a:ea typeface="Times New Roman" panose="02020603050405020304" pitchFamily="18" charset="0"/>
                          <a:cs typeface="Times New Roman" panose="02020603050405020304" pitchFamily="18" charset="0"/>
                        </a:rPr>
                        <a:t>68.21%</a:t>
                      </a:r>
                      <a:endParaRPr lang="en-IN" sz="1800" dirty="0">
                        <a:effectLst/>
                        <a:latin typeface="+mn-lt"/>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26947160"/>
                  </a:ext>
                </a:extLst>
              </a:tr>
            </a:tbl>
          </a:graphicData>
        </a:graphic>
      </p:graphicFrame>
      <p:sp>
        <p:nvSpPr>
          <p:cNvPr id="3" name="TextBox 2">
            <a:extLst>
              <a:ext uri="{FF2B5EF4-FFF2-40B4-BE49-F238E27FC236}">
                <a16:creationId xmlns:a16="http://schemas.microsoft.com/office/drawing/2014/main" id="{4861BBE7-A9C5-433A-A9BC-F6F40BC505BA}"/>
              </a:ext>
            </a:extLst>
          </p:cNvPr>
          <p:cNvSpPr txBox="1"/>
          <p:nvPr/>
        </p:nvSpPr>
        <p:spPr>
          <a:xfrm>
            <a:off x="7284404" y="4601878"/>
            <a:ext cx="3327756" cy="369332"/>
          </a:xfrm>
          <a:prstGeom prst="rect">
            <a:avLst/>
          </a:prstGeom>
          <a:noFill/>
        </p:spPr>
        <p:txBody>
          <a:bodyPr wrap="square" rtlCol="0">
            <a:spAutoFit/>
          </a:bodyPr>
          <a:lstStyle/>
          <a:p>
            <a:pPr algn="ctr"/>
            <a:r>
              <a:rPr lang="en-US" dirty="0"/>
              <a:t>With Dropout = 0.2</a:t>
            </a:r>
            <a:endParaRPr lang="en-IN" dirty="0"/>
          </a:p>
        </p:txBody>
      </p:sp>
      <p:sp>
        <p:nvSpPr>
          <p:cNvPr id="9" name="TextBox 8">
            <a:extLst>
              <a:ext uri="{FF2B5EF4-FFF2-40B4-BE49-F238E27FC236}">
                <a16:creationId xmlns:a16="http://schemas.microsoft.com/office/drawing/2014/main" id="{96EAB3FE-973E-436D-99C7-17882D81E09C}"/>
              </a:ext>
            </a:extLst>
          </p:cNvPr>
          <p:cNvSpPr txBox="1"/>
          <p:nvPr/>
        </p:nvSpPr>
        <p:spPr>
          <a:xfrm>
            <a:off x="1672563" y="4601878"/>
            <a:ext cx="3327756" cy="369332"/>
          </a:xfrm>
          <a:prstGeom prst="rect">
            <a:avLst/>
          </a:prstGeom>
          <a:noFill/>
        </p:spPr>
        <p:txBody>
          <a:bodyPr wrap="square" rtlCol="0">
            <a:spAutoFit/>
          </a:bodyPr>
          <a:lstStyle/>
          <a:p>
            <a:pPr algn="ctr"/>
            <a:r>
              <a:rPr lang="en-US" dirty="0"/>
              <a:t>Without Dropout</a:t>
            </a:r>
            <a:endParaRPr lang="en-IN" dirty="0"/>
          </a:p>
        </p:txBody>
      </p:sp>
    </p:spTree>
    <p:extLst>
      <p:ext uri="{BB962C8B-B14F-4D97-AF65-F5344CB8AC3E}">
        <p14:creationId xmlns:p14="http://schemas.microsoft.com/office/powerpoint/2010/main" val="2501398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97F18-3641-482D-B5FD-BBE363B3CC04}"/>
              </a:ext>
            </a:extLst>
          </p:cNvPr>
          <p:cNvSpPr>
            <a:spLocks noGrp="1"/>
          </p:cNvSpPr>
          <p:nvPr>
            <p:ph type="title"/>
          </p:nvPr>
        </p:nvSpPr>
        <p:spPr/>
        <p:txBody>
          <a:bodyPr/>
          <a:lstStyle/>
          <a:p>
            <a:pPr algn="ctr"/>
            <a:r>
              <a:rPr lang="en-US" dirty="0"/>
              <a:t>Graphs</a:t>
            </a:r>
            <a:endParaRPr lang="en-IN" dirty="0"/>
          </a:p>
        </p:txBody>
      </p:sp>
      <p:pic>
        <p:nvPicPr>
          <p:cNvPr id="5" name="Content Placeholder 4" descr="Chart, line chart&#10;&#10;Description automatically generated">
            <a:extLst>
              <a:ext uri="{FF2B5EF4-FFF2-40B4-BE49-F238E27FC236}">
                <a16:creationId xmlns:a16="http://schemas.microsoft.com/office/drawing/2014/main" id="{79B2DC50-A39C-49C8-B433-F3AFC46A78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3622" y="2355314"/>
            <a:ext cx="4563915" cy="3035004"/>
          </a:xfrm>
        </p:spPr>
      </p:pic>
      <p:pic>
        <p:nvPicPr>
          <p:cNvPr id="7" name="Picture 6" descr="Chart, line chart&#10;&#10;Description automatically generated">
            <a:extLst>
              <a:ext uri="{FF2B5EF4-FFF2-40B4-BE49-F238E27FC236}">
                <a16:creationId xmlns:a16="http://schemas.microsoft.com/office/drawing/2014/main" id="{67F713C4-5B70-46F9-95C0-706437A0E3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4869" y="2355314"/>
            <a:ext cx="4563915" cy="3035004"/>
          </a:xfrm>
          <a:prstGeom prst="rect">
            <a:avLst/>
          </a:prstGeom>
        </p:spPr>
      </p:pic>
    </p:spTree>
    <p:extLst>
      <p:ext uri="{BB962C8B-B14F-4D97-AF65-F5344CB8AC3E}">
        <p14:creationId xmlns:p14="http://schemas.microsoft.com/office/powerpoint/2010/main" val="4233551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EBAAC-8F8F-4D00-A67B-A7B3977B4838}"/>
              </a:ext>
            </a:extLst>
          </p:cNvPr>
          <p:cNvSpPr>
            <a:spLocks noGrp="1"/>
          </p:cNvSpPr>
          <p:nvPr>
            <p:ph type="title"/>
          </p:nvPr>
        </p:nvSpPr>
        <p:spPr/>
        <p:txBody>
          <a:bodyPr/>
          <a:lstStyle/>
          <a:p>
            <a:pPr algn="ctr"/>
            <a:r>
              <a:rPr lang="en-US" b="1" u="sng" dirty="0"/>
              <a:t>Gantt Chart</a:t>
            </a:r>
          </a:p>
        </p:txBody>
      </p:sp>
      <p:sp>
        <p:nvSpPr>
          <p:cNvPr id="4" name="Slide Number Placeholder 3">
            <a:extLst>
              <a:ext uri="{FF2B5EF4-FFF2-40B4-BE49-F238E27FC236}">
                <a16:creationId xmlns:a16="http://schemas.microsoft.com/office/drawing/2014/main" id="{C87D9EBC-C387-475D-8686-1333BB52CF12}"/>
              </a:ext>
            </a:extLst>
          </p:cNvPr>
          <p:cNvSpPr>
            <a:spLocks noGrp="1"/>
          </p:cNvSpPr>
          <p:nvPr>
            <p:ph type="sldNum" sz="quarter" idx="12"/>
          </p:nvPr>
        </p:nvSpPr>
        <p:spPr/>
        <p:txBody>
          <a:bodyPr/>
          <a:lstStyle/>
          <a:p>
            <a:r>
              <a:rPr lang="en-US" dirty="0"/>
              <a:t>12</a:t>
            </a:r>
          </a:p>
        </p:txBody>
      </p:sp>
      <p:pic>
        <p:nvPicPr>
          <p:cNvPr id="8" name="Content Placeholder 7" descr="Graphical user interface, timeline&#10;&#10;Description automatically generated">
            <a:extLst>
              <a:ext uri="{FF2B5EF4-FFF2-40B4-BE49-F238E27FC236}">
                <a16:creationId xmlns:a16="http://schemas.microsoft.com/office/drawing/2014/main" id="{298649A3-35D7-4516-B6BF-8D191C8C47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3" y="2434962"/>
            <a:ext cx="9906000" cy="3170763"/>
          </a:xfrm>
        </p:spPr>
      </p:pic>
    </p:spTree>
    <p:extLst>
      <p:ext uri="{BB962C8B-B14F-4D97-AF65-F5344CB8AC3E}">
        <p14:creationId xmlns:p14="http://schemas.microsoft.com/office/powerpoint/2010/main" val="3046825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DD469-3704-47E2-8037-A4325CB91548}"/>
              </a:ext>
            </a:extLst>
          </p:cNvPr>
          <p:cNvSpPr>
            <a:spLocks noGrp="1"/>
          </p:cNvSpPr>
          <p:nvPr>
            <p:ph type="title"/>
          </p:nvPr>
        </p:nvSpPr>
        <p:spPr/>
        <p:txBody>
          <a:bodyPr/>
          <a:lstStyle/>
          <a:p>
            <a:pPr algn="ctr"/>
            <a:r>
              <a:rPr lang="en-US" b="1" u="sng" dirty="0"/>
              <a:t>References</a:t>
            </a:r>
          </a:p>
        </p:txBody>
      </p:sp>
      <p:sp>
        <p:nvSpPr>
          <p:cNvPr id="3" name="Content Placeholder 2">
            <a:extLst>
              <a:ext uri="{FF2B5EF4-FFF2-40B4-BE49-F238E27FC236}">
                <a16:creationId xmlns:a16="http://schemas.microsoft.com/office/drawing/2014/main" id="{3B15B219-40A0-49DE-A5EF-15D184BE5908}"/>
              </a:ext>
            </a:extLst>
          </p:cNvPr>
          <p:cNvSpPr>
            <a:spLocks noGrp="1"/>
          </p:cNvSpPr>
          <p:nvPr>
            <p:ph idx="1"/>
          </p:nvPr>
        </p:nvSpPr>
        <p:spPr>
          <a:xfrm>
            <a:off x="1141412" y="2027546"/>
            <a:ext cx="9905999" cy="3541714"/>
          </a:xfrm>
        </p:spPr>
        <p:txBody>
          <a:bodyPr>
            <a:normAutofit/>
          </a:bodyPr>
          <a:lstStyle/>
          <a:p>
            <a:pPr marL="0" indent="0" algn="just">
              <a:lnSpc>
                <a:spcPct val="100000"/>
              </a:lnSpc>
              <a:buNone/>
            </a:pPr>
            <a:r>
              <a:rPr lang="en-US" i="0" u="none" strike="noStrike" dirty="0">
                <a:effectLst/>
                <a:hlinkClick r:id="rId2"/>
              </a:rPr>
              <a:t>Stanford</a:t>
            </a:r>
            <a:r>
              <a:rPr lang="en-US" i="0" u="none" strike="noStrike" dirty="0">
                <a:effectLst/>
              </a:rPr>
              <a:t> (</a:t>
            </a:r>
            <a:r>
              <a:rPr lang="en-US" i="0" u="none" strike="noStrike" dirty="0" err="1">
                <a:effectLst/>
              </a:rPr>
              <a:t>GloVe</a:t>
            </a:r>
            <a:r>
              <a:rPr lang="en-US" i="0" u="none" strike="noStrike" dirty="0">
                <a:effectLst/>
              </a:rPr>
              <a:t> Embeddings)</a:t>
            </a:r>
          </a:p>
          <a:p>
            <a:pPr marL="0" indent="0" algn="just">
              <a:lnSpc>
                <a:spcPct val="100000"/>
              </a:lnSpc>
              <a:buNone/>
            </a:pPr>
            <a:r>
              <a:rPr lang="en-US" dirty="0">
                <a:hlinkClick r:id="rId3"/>
              </a:rPr>
              <a:t>STSBenchmark</a:t>
            </a:r>
            <a:r>
              <a:rPr lang="en-US" dirty="0"/>
              <a:t> (Dataset for sentence similarity)</a:t>
            </a:r>
          </a:p>
          <a:p>
            <a:pPr marL="0" indent="0" algn="just">
              <a:lnSpc>
                <a:spcPct val="100000"/>
              </a:lnSpc>
              <a:buNone/>
            </a:pPr>
            <a:r>
              <a:rPr lang="en-US" dirty="0">
                <a:hlinkClick r:id="rId4"/>
              </a:rPr>
              <a:t>PAN Corpus</a:t>
            </a:r>
            <a:r>
              <a:rPr lang="en-US" dirty="0"/>
              <a:t> (Dataset for plagiarism detection)</a:t>
            </a:r>
          </a:p>
          <a:p>
            <a:pPr marL="0" indent="0" algn="just">
              <a:lnSpc>
                <a:spcPct val="150000"/>
              </a:lnSpc>
              <a:buNone/>
            </a:pPr>
            <a:r>
              <a:rPr lang="en-US" i="0" u="none" strike="noStrike" kern="1200" dirty="0">
                <a:solidFill>
                  <a:srgbClr val="000000"/>
                </a:solidFill>
                <a:effectLst/>
                <a:hlinkClick r:id="rId5"/>
              </a:rPr>
              <a:t>A Multi-Level Plagiarism Detection System Based on Deep Learning Algorithms</a:t>
            </a:r>
            <a:endParaRPr lang="en-US" dirty="0"/>
          </a:p>
          <a:p>
            <a:pPr marL="0" indent="0" algn="just" rtl="0" eaLnBrk="1" fontAlgn="ctr" latinLnBrk="0" hangingPunct="1">
              <a:lnSpc>
                <a:spcPct val="150000"/>
              </a:lnSpc>
              <a:spcBef>
                <a:spcPts val="0"/>
              </a:spcBef>
              <a:spcAft>
                <a:spcPts val="0"/>
              </a:spcAft>
              <a:buNone/>
            </a:pPr>
            <a:r>
              <a:rPr lang="en-US" i="0" u="none" strike="noStrike" kern="1200" dirty="0">
                <a:solidFill>
                  <a:srgbClr val="000000"/>
                </a:solidFill>
                <a:effectLst/>
                <a:hlinkClick r:id="rId6"/>
              </a:rPr>
              <a:t>Semantic Similarity Between Sentences</a:t>
            </a:r>
            <a:endParaRPr lang="en-US" i="0" u="none" strike="noStrike" dirty="0">
              <a:effectLst/>
            </a:endParaRPr>
          </a:p>
          <a:p>
            <a:pPr marL="0" indent="0" algn="just" rtl="0" eaLnBrk="1" fontAlgn="ctr" latinLnBrk="0" hangingPunct="1">
              <a:lnSpc>
                <a:spcPct val="150000"/>
              </a:lnSpc>
              <a:spcBef>
                <a:spcPts val="0"/>
              </a:spcBef>
              <a:spcAft>
                <a:spcPts val="0"/>
              </a:spcAft>
              <a:buNone/>
            </a:pPr>
            <a:r>
              <a:rPr lang="en-US" i="0" u="none" strike="noStrike" kern="1200" dirty="0">
                <a:solidFill>
                  <a:srgbClr val="000000"/>
                </a:solidFill>
                <a:effectLst/>
                <a:hlinkClick r:id="rId7"/>
              </a:rPr>
              <a:t>Semantic Plagiarism Detection System For English Texts</a:t>
            </a:r>
            <a:endParaRPr lang="en-US" i="0" u="none" strike="noStrike" kern="1200" dirty="0">
              <a:solidFill>
                <a:srgbClr val="000000"/>
              </a:solidFill>
              <a:effectLst/>
            </a:endParaRPr>
          </a:p>
        </p:txBody>
      </p:sp>
      <p:sp>
        <p:nvSpPr>
          <p:cNvPr id="5" name="Slide Number Placeholder 4">
            <a:extLst>
              <a:ext uri="{FF2B5EF4-FFF2-40B4-BE49-F238E27FC236}">
                <a16:creationId xmlns:a16="http://schemas.microsoft.com/office/drawing/2014/main" id="{60AC8CFC-3576-47DE-A439-91A31E23AA6E}"/>
              </a:ext>
            </a:extLst>
          </p:cNvPr>
          <p:cNvSpPr>
            <a:spLocks noGrp="1"/>
          </p:cNvSpPr>
          <p:nvPr>
            <p:ph type="sldNum" sz="quarter" idx="12"/>
          </p:nvPr>
        </p:nvSpPr>
        <p:spPr/>
        <p:txBody>
          <a:bodyPr/>
          <a:lstStyle/>
          <a:p>
            <a:r>
              <a:rPr lang="en-US" dirty="0"/>
              <a:t>13</a:t>
            </a:r>
          </a:p>
        </p:txBody>
      </p:sp>
    </p:spTree>
    <p:extLst>
      <p:ext uri="{BB962C8B-B14F-4D97-AF65-F5344CB8AC3E}">
        <p14:creationId xmlns:p14="http://schemas.microsoft.com/office/powerpoint/2010/main" val="1453539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7E464-655F-4B81-A59D-74C6177D4A2E}"/>
              </a:ext>
            </a:extLst>
          </p:cNvPr>
          <p:cNvSpPr>
            <a:spLocks noGrp="1"/>
          </p:cNvSpPr>
          <p:nvPr>
            <p:ph type="title"/>
          </p:nvPr>
        </p:nvSpPr>
        <p:spPr/>
        <p:txBody>
          <a:bodyPr/>
          <a:lstStyle/>
          <a:p>
            <a:pPr algn="ctr"/>
            <a:r>
              <a:rPr lang="en-US" b="1" u="sng" dirty="0"/>
              <a:t>Problem statement</a:t>
            </a:r>
          </a:p>
        </p:txBody>
      </p:sp>
      <p:sp>
        <p:nvSpPr>
          <p:cNvPr id="3" name="Content Placeholder 2">
            <a:extLst>
              <a:ext uri="{FF2B5EF4-FFF2-40B4-BE49-F238E27FC236}">
                <a16:creationId xmlns:a16="http://schemas.microsoft.com/office/drawing/2014/main" id="{E1D6A7EF-E7C3-44FE-A095-2AF97B6B0F81}"/>
              </a:ext>
            </a:extLst>
          </p:cNvPr>
          <p:cNvSpPr>
            <a:spLocks noGrp="1"/>
          </p:cNvSpPr>
          <p:nvPr>
            <p:ph idx="1"/>
          </p:nvPr>
        </p:nvSpPr>
        <p:spPr/>
        <p:txBody>
          <a:bodyPr>
            <a:noAutofit/>
          </a:bodyPr>
          <a:lstStyle/>
          <a:p>
            <a:pPr marL="0" indent="0" algn="just">
              <a:buNone/>
            </a:pPr>
            <a:r>
              <a:rPr lang="en-US" b="0" i="0" u="none" strike="noStrike" baseline="0" dirty="0"/>
              <a:t>This application presents a recurrent adaptation of the neural network for labeled data comprised of pairs of variable-length sequences. This model is applied to assess semantic similarity between sentences, where we exceed state of the art, outperforming carefully handcrafted features and proposed neural network systems of greater complexity. This model provides word embedding vectors supplemented with synonymic information to the network artifacts. This is a framework-oriented application for maintaining the plagiarism of any artifacts or documents. </a:t>
            </a:r>
            <a:endParaRPr lang="en-US" dirty="0"/>
          </a:p>
        </p:txBody>
      </p:sp>
      <p:sp>
        <p:nvSpPr>
          <p:cNvPr id="5" name="Slide Number Placeholder 4">
            <a:extLst>
              <a:ext uri="{FF2B5EF4-FFF2-40B4-BE49-F238E27FC236}">
                <a16:creationId xmlns:a16="http://schemas.microsoft.com/office/drawing/2014/main" id="{E41FDE74-0220-499A-946C-516636DE0A34}"/>
              </a:ext>
            </a:extLst>
          </p:cNvPr>
          <p:cNvSpPr>
            <a:spLocks noGrp="1"/>
          </p:cNvSpPr>
          <p:nvPr>
            <p:ph type="sldNum" sz="quarter" idx="12"/>
          </p:nvPr>
        </p:nvSpPr>
        <p:spPr/>
        <p:txBody>
          <a:bodyPr/>
          <a:lstStyle/>
          <a:p>
            <a:r>
              <a:rPr lang="en-US" dirty="0"/>
              <a:t>1</a:t>
            </a:r>
          </a:p>
        </p:txBody>
      </p:sp>
    </p:spTree>
    <p:extLst>
      <p:ext uri="{BB962C8B-B14F-4D97-AF65-F5344CB8AC3E}">
        <p14:creationId xmlns:p14="http://schemas.microsoft.com/office/powerpoint/2010/main" val="3673537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D31A-BC00-46E8-B554-9A273F55EE87}"/>
              </a:ext>
            </a:extLst>
          </p:cNvPr>
          <p:cNvSpPr>
            <a:spLocks noGrp="1"/>
          </p:cNvSpPr>
          <p:nvPr>
            <p:ph type="title"/>
          </p:nvPr>
        </p:nvSpPr>
        <p:spPr/>
        <p:txBody>
          <a:bodyPr/>
          <a:lstStyle/>
          <a:p>
            <a:pPr algn="ctr"/>
            <a:r>
              <a:rPr lang="en-US" b="1" u="sng" dirty="0"/>
              <a:t>Project Objectives</a:t>
            </a:r>
          </a:p>
        </p:txBody>
      </p:sp>
      <p:sp>
        <p:nvSpPr>
          <p:cNvPr id="3" name="Content Placeholder 2">
            <a:extLst>
              <a:ext uri="{FF2B5EF4-FFF2-40B4-BE49-F238E27FC236}">
                <a16:creationId xmlns:a16="http://schemas.microsoft.com/office/drawing/2014/main" id="{57CB2917-241F-4EC6-90DA-15DDF3977097}"/>
              </a:ext>
            </a:extLst>
          </p:cNvPr>
          <p:cNvSpPr>
            <a:spLocks noGrp="1"/>
          </p:cNvSpPr>
          <p:nvPr>
            <p:ph idx="1"/>
          </p:nvPr>
        </p:nvSpPr>
        <p:spPr>
          <a:xfrm>
            <a:off x="1141411" y="2948527"/>
            <a:ext cx="9905999" cy="1216242"/>
          </a:xfrm>
        </p:spPr>
        <p:txBody>
          <a:bodyPr/>
          <a:lstStyle/>
          <a:p>
            <a:pPr algn="just"/>
            <a:r>
              <a:rPr lang="en-US" dirty="0"/>
              <a:t>To determine a score for each sentence using a Semantic Similarity framework</a:t>
            </a:r>
          </a:p>
          <a:p>
            <a:pPr algn="just"/>
            <a:r>
              <a:rPr lang="en-US" dirty="0"/>
              <a:t>To compute a reduced form of documents for quick retrieval and comparison</a:t>
            </a:r>
          </a:p>
        </p:txBody>
      </p:sp>
      <p:sp>
        <p:nvSpPr>
          <p:cNvPr id="5" name="Slide Number Placeholder 4">
            <a:extLst>
              <a:ext uri="{FF2B5EF4-FFF2-40B4-BE49-F238E27FC236}">
                <a16:creationId xmlns:a16="http://schemas.microsoft.com/office/drawing/2014/main" id="{03712D5C-32B8-485C-B3F2-7A932EF6E4B9}"/>
              </a:ext>
            </a:extLst>
          </p:cNvPr>
          <p:cNvSpPr>
            <a:spLocks noGrp="1"/>
          </p:cNvSpPr>
          <p:nvPr>
            <p:ph type="sldNum" sz="quarter" idx="12"/>
          </p:nvPr>
        </p:nvSpPr>
        <p:spPr/>
        <p:txBody>
          <a:bodyPr/>
          <a:lstStyle/>
          <a:p>
            <a:r>
              <a:rPr lang="en-US" dirty="0"/>
              <a:t>2</a:t>
            </a:r>
          </a:p>
        </p:txBody>
      </p:sp>
    </p:spTree>
    <p:extLst>
      <p:ext uri="{BB962C8B-B14F-4D97-AF65-F5344CB8AC3E}">
        <p14:creationId xmlns:p14="http://schemas.microsoft.com/office/powerpoint/2010/main" val="546502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2BAE9-CD8A-4C39-9B96-8CF055A2E6B8}"/>
              </a:ext>
            </a:extLst>
          </p:cNvPr>
          <p:cNvSpPr>
            <a:spLocks noGrp="1"/>
          </p:cNvSpPr>
          <p:nvPr>
            <p:ph type="title"/>
          </p:nvPr>
        </p:nvSpPr>
        <p:spPr>
          <a:xfrm>
            <a:off x="1143000" y="1012055"/>
            <a:ext cx="9905998" cy="729926"/>
          </a:xfrm>
        </p:spPr>
        <p:txBody>
          <a:bodyPr>
            <a:normAutofit/>
          </a:bodyPr>
          <a:lstStyle/>
          <a:p>
            <a:pPr algn="ctr"/>
            <a:r>
              <a:rPr lang="en-US" b="1" u="sng" dirty="0"/>
              <a:t>motivation</a:t>
            </a:r>
          </a:p>
        </p:txBody>
      </p:sp>
      <p:sp>
        <p:nvSpPr>
          <p:cNvPr id="3" name="Content Placeholder 2">
            <a:extLst>
              <a:ext uri="{FF2B5EF4-FFF2-40B4-BE49-F238E27FC236}">
                <a16:creationId xmlns:a16="http://schemas.microsoft.com/office/drawing/2014/main" id="{5CA3D3EB-8333-4447-AE72-D84DF6A16A12}"/>
              </a:ext>
            </a:extLst>
          </p:cNvPr>
          <p:cNvSpPr>
            <a:spLocks noGrp="1"/>
          </p:cNvSpPr>
          <p:nvPr>
            <p:ph idx="1"/>
          </p:nvPr>
        </p:nvSpPr>
        <p:spPr>
          <a:xfrm>
            <a:off x="1142999" y="2164170"/>
            <a:ext cx="9905999" cy="3615193"/>
          </a:xfrm>
        </p:spPr>
        <p:txBody>
          <a:bodyPr>
            <a:noAutofit/>
          </a:bodyPr>
          <a:lstStyle/>
          <a:p>
            <a:pPr marL="0" indent="0" algn="just">
              <a:buNone/>
            </a:pPr>
            <a:r>
              <a:rPr lang="en-US" dirty="0">
                <a:effectLst/>
                <a:ea typeface="Calibri" panose="020F0502020204030204" pitchFamily="34" charset="0"/>
                <a:cs typeface="Times New Roman" panose="02020603050405020304" pitchFamily="18" charset="0"/>
              </a:rPr>
              <a:t>As somebody who has been interested in deep learning since my early teens, I knew I wanted to do a project in deep learning. After going through all the problem statements relating to the topic, I finally settled on this project because it allows me to learn about Recurrent Neural Networks as well as allow me to prepare a project that pertains to a very serious real-life issue. While there are several methods that exist already for detecting plagiarism in documents, I feel I can bring something new to the table and put forth a solution that is novel, but also builds upon the successful results of others. </a:t>
            </a:r>
            <a:endParaRPr lang="en-US" dirty="0"/>
          </a:p>
        </p:txBody>
      </p:sp>
      <p:sp>
        <p:nvSpPr>
          <p:cNvPr id="5" name="Slide Number Placeholder 4">
            <a:extLst>
              <a:ext uri="{FF2B5EF4-FFF2-40B4-BE49-F238E27FC236}">
                <a16:creationId xmlns:a16="http://schemas.microsoft.com/office/drawing/2014/main" id="{F60926D1-22F2-4630-A92A-F327AEEB80D4}"/>
              </a:ext>
            </a:extLst>
          </p:cNvPr>
          <p:cNvSpPr>
            <a:spLocks noGrp="1"/>
          </p:cNvSpPr>
          <p:nvPr>
            <p:ph type="sldNum" sz="quarter" idx="12"/>
          </p:nvPr>
        </p:nvSpPr>
        <p:spPr/>
        <p:txBody>
          <a:bodyPr/>
          <a:lstStyle/>
          <a:p>
            <a:r>
              <a:rPr lang="en-US" dirty="0"/>
              <a:t>3</a:t>
            </a:r>
          </a:p>
        </p:txBody>
      </p:sp>
    </p:spTree>
    <p:extLst>
      <p:ext uri="{BB962C8B-B14F-4D97-AF65-F5344CB8AC3E}">
        <p14:creationId xmlns:p14="http://schemas.microsoft.com/office/powerpoint/2010/main" val="1017395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62077-4688-448A-8829-16BF725BD19A}"/>
              </a:ext>
            </a:extLst>
          </p:cNvPr>
          <p:cNvSpPr>
            <a:spLocks noGrp="1"/>
          </p:cNvSpPr>
          <p:nvPr>
            <p:ph type="title"/>
          </p:nvPr>
        </p:nvSpPr>
        <p:spPr>
          <a:xfrm>
            <a:off x="1141413" y="618518"/>
            <a:ext cx="9905998" cy="659866"/>
          </a:xfrm>
        </p:spPr>
        <p:txBody>
          <a:bodyPr/>
          <a:lstStyle/>
          <a:p>
            <a:pPr algn="ctr"/>
            <a:r>
              <a:rPr lang="en-US" b="1" u="sng" dirty="0"/>
              <a:t>Literature Review</a:t>
            </a:r>
          </a:p>
        </p:txBody>
      </p:sp>
      <p:graphicFrame>
        <p:nvGraphicFramePr>
          <p:cNvPr id="7" name="Table 7">
            <a:extLst>
              <a:ext uri="{FF2B5EF4-FFF2-40B4-BE49-F238E27FC236}">
                <a16:creationId xmlns:a16="http://schemas.microsoft.com/office/drawing/2014/main" id="{4316810A-B077-4C19-866A-0742721A7565}"/>
              </a:ext>
            </a:extLst>
          </p:cNvPr>
          <p:cNvGraphicFramePr>
            <a:graphicFrameLocks noGrp="1"/>
          </p:cNvGraphicFramePr>
          <p:nvPr>
            <p:ph idx="1"/>
            <p:extLst>
              <p:ext uri="{D42A27DB-BD31-4B8C-83A1-F6EECF244321}">
                <p14:modId xmlns:p14="http://schemas.microsoft.com/office/powerpoint/2010/main" val="3193566134"/>
              </p:ext>
            </p:extLst>
          </p:nvPr>
        </p:nvGraphicFramePr>
        <p:xfrm>
          <a:off x="1143000" y="1722268"/>
          <a:ext cx="9906000" cy="4374028"/>
        </p:xfrm>
        <a:graphic>
          <a:graphicData uri="http://schemas.openxmlformats.org/drawingml/2006/table">
            <a:tbl>
              <a:tblPr firstRow="1" bandRow="1">
                <a:tableStyleId>{21E4AEA4-8DFA-4A89-87EB-49C32662AFE0}</a:tableStyleId>
              </a:tblPr>
              <a:tblGrid>
                <a:gridCol w="935962">
                  <a:extLst>
                    <a:ext uri="{9D8B030D-6E8A-4147-A177-3AD203B41FA5}">
                      <a16:colId xmlns:a16="http://schemas.microsoft.com/office/drawing/2014/main" val="3150097082"/>
                    </a:ext>
                  </a:extLst>
                </a:gridCol>
                <a:gridCol w="3026438">
                  <a:extLst>
                    <a:ext uri="{9D8B030D-6E8A-4147-A177-3AD203B41FA5}">
                      <a16:colId xmlns:a16="http://schemas.microsoft.com/office/drawing/2014/main" val="3118534244"/>
                    </a:ext>
                  </a:extLst>
                </a:gridCol>
                <a:gridCol w="2974867">
                  <a:extLst>
                    <a:ext uri="{9D8B030D-6E8A-4147-A177-3AD203B41FA5}">
                      <a16:colId xmlns:a16="http://schemas.microsoft.com/office/drawing/2014/main" val="2847735164"/>
                    </a:ext>
                  </a:extLst>
                </a:gridCol>
                <a:gridCol w="2968733">
                  <a:extLst>
                    <a:ext uri="{9D8B030D-6E8A-4147-A177-3AD203B41FA5}">
                      <a16:colId xmlns:a16="http://schemas.microsoft.com/office/drawing/2014/main" val="3337579190"/>
                    </a:ext>
                  </a:extLst>
                </a:gridCol>
              </a:tblGrid>
              <a:tr h="506546">
                <a:tc>
                  <a:txBody>
                    <a:bodyPr/>
                    <a:lstStyle/>
                    <a:p>
                      <a:pPr algn="ctr"/>
                      <a:r>
                        <a:rPr lang="en-US" dirty="0"/>
                        <a:t>SR. NO.</a:t>
                      </a:r>
                    </a:p>
                  </a:txBody>
                  <a:tcPr anchor="ctr"/>
                </a:tc>
                <a:tc>
                  <a:txBody>
                    <a:bodyPr/>
                    <a:lstStyle/>
                    <a:p>
                      <a:pPr algn="ctr"/>
                      <a:r>
                        <a:rPr lang="en-US" dirty="0"/>
                        <a:t>PAPER</a:t>
                      </a:r>
                    </a:p>
                  </a:txBody>
                  <a:tcPr anchor="ctr"/>
                </a:tc>
                <a:tc>
                  <a:txBody>
                    <a:bodyPr/>
                    <a:lstStyle/>
                    <a:p>
                      <a:pPr algn="ctr"/>
                      <a:r>
                        <a:rPr lang="en-US" dirty="0"/>
                        <a:t>PROS</a:t>
                      </a:r>
                    </a:p>
                  </a:txBody>
                  <a:tcPr anchor="ctr"/>
                </a:tc>
                <a:tc>
                  <a:txBody>
                    <a:bodyPr/>
                    <a:lstStyle/>
                    <a:p>
                      <a:pPr algn="ctr"/>
                      <a:r>
                        <a:rPr lang="en-US" dirty="0"/>
                        <a:t>CONS</a:t>
                      </a:r>
                    </a:p>
                  </a:txBody>
                  <a:tcPr anchor="ctr"/>
                </a:tc>
                <a:extLst>
                  <a:ext uri="{0D108BD9-81ED-4DB2-BD59-A6C34878D82A}">
                    <a16:rowId xmlns:a16="http://schemas.microsoft.com/office/drawing/2014/main" val="3170891661"/>
                  </a:ext>
                </a:extLst>
              </a:tr>
              <a:tr h="991662">
                <a:tc>
                  <a:txBody>
                    <a:bodyPr/>
                    <a:lstStyle/>
                    <a:p>
                      <a:pPr algn="ctr"/>
                      <a:r>
                        <a:rPr lang="en-US" dirty="0">
                          <a:solidFill>
                            <a:schemeClr val="bg1"/>
                          </a:solidFill>
                        </a:rPr>
                        <a:t>1.</a:t>
                      </a:r>
                    </a:p>
                  </a:txBody>
                  <a:tcPr anchor="ctr"/>
                </a:tc>
                <a:tc>
                  <a:txBody>
                    <a:bodyPr/>
                    <a:lstStyle/>
                    <a:p>
                      <a:pPr algn="ctr"/>
                      <a:r>
                        <a:rPr lang="en-US" u="none" dirty="0">
                          <a:solidFill>
                            <a:schemeClr val="bg1"/>
                          </a:solidFill>
                          <a:hlinkClick r:id="rId2">
                            <a:extLst>
                              <a:ext uri="{A12FA001-AC4F-418D-AE19-62706E023703}">
                                <ahyp:hlinkClr xmlns:ahyp="http://schemas.microsoft.com/office/drawing/2018/hyperlinkcolor" val="tx"/>
                              </a:ext>
                            </a:extLst>
                          </a:hlinkClick>
                        </a:rPr>
                        <a:t>A Multi-Level Plagiarism Detection System Based on Deep Learning Algorithms</a:t>
                      </a:r>
                      <a:endParaRPr lang="en-US" u="none" dirty="0">
                        <a:solidFill>
                          <a:schemeClr val="bg1"/>
                        </a:solidFill>
                      </a:endParaRPr>
                    </a:p>
                  </a:txBody>
                  <a:tcPr anchor="ctr"/>
                </a:tc>
                <a:tc>
                  <a:txBody>
                    <a:bodyPr/>
                    <a:lstStyle/>
                    <a:p>
                      <a:pPr algn="ctr"/>
                      <a:r>
                        <a:rPr lang="en-US" dirty="0"/>
                        <a:t>Determines The Overall Degree Of Plagiarism Using SoftMax Classifier</a:t>
                      </a:r>
                    </a:p>
                  </a:txBody>
                  <a:tcPr anchor="ctr"/>
                </a:tc>
                <a:tc>
                  <a:txBody>
                    <a:bodyPr/>
                    <a:lstStyle/>
                    <a:p>
                      <a:pPr algn="ctr"/>
                      <a:r>
                        <a:rPr lang="en-US" dirty="0"/>
                        <a:t>Unable To Provide Exact Location And Amount Of Plagiarism</a:t>
                      </a:r>
                    </a:p>
                  </a:txBody>
                  <a:tcPr anchor="ctr"/>
                </a:tc>
                <a:extLst>
                  <a:ext uri="{0D108BD9-81ED-4DB2-BD59-A6C34878D82A}">
                    <a16:rowId xmlns:a16="http://schemas.microsoft.com/office/drawing/2014/main" val="1565212040"/>
                  </a:ext>
                </a:extLst>
              </a:tr>
              <a:tr h="1289161">
                <a:tc>
                  <a:txBody>
                    <a:bodyPr/>
                    <a:lstStyle/>
                    <a:p>
                      <a:pPr algn="ctr"/>
                      <a:r>
                        <a:rPr lang="en-US" dirty="0">
                          <a:solidFill>
                            <a:schemeClr val="bg1"/>
                          </a:solidFill>
                        </a:rPr>
                        <a:t>2.</a:t>
                      </a:r>
                    </a:p>
                  </a:txBody>
                  <a:tcPr anchor="ctr"/>
                </a:tc>
                <a:tc>
                  <a:txBody>
                    <a:bodyPr/>
                    <a:lstStyle/>
                    <a:p>
                      <a:pPr algn="ctr"/>
                      <a:r>
                        <a:rPr lang="en-US" dirty="0">
                          <a:solidFill>
                            <a:schemeClr val="bg1"/>
                          </a:solidFill>
                          <a:hlinkClick r:id="rId3">
                            <a:extLst>
                              <a:ext uri="{A12FA001-AC4F-418D-AE19-62706E023703}">
                                <ahyp:hlinkClr xmlns:ahyp="http://schemas.microsoft.com/office/drawing/2018/hyperlinkcolor" val="tx"/>
                              </a:ext>
                            </a:extLst>
                          </a:hlinkClick>
                        </a:rPr>
                        <a:t>Semantic Similarity Between Sentences</a:t>
                      </a:r>
                      <a:endParaRPr lang="en-US" dirty="0">
                        <a:solidFill>
                          <a:schemeClr val="bg1"/>
                        </a:solidFill>
                      </a:endParaRPr>
                    </a:p>
                  </a:txBody>
                  <a:tcPr anchor="ctr"/>
                </a:tc>
                <a:tc>
                  <a:txBody>
                    <a:bodyPr/>
                    <a:lstStyle/>
                    <a:p>
                      <a:pPr algn="ctr"/>
                      <a:r>
                        <a:rPr lang="en-US" dirty="0"/>
                        <a:t>Determines Similarity Between Pairs Of Sentences Using Several Methods</a:t>
                      </a:r>
                    </a:p>
                  </a:txBody>
                  <a:tcPr anchor="ctr"/>
                </a:tc>
                <a:tc>
                  <a:txBody>
                    <a:bodyPr/>
                    <a:lstStyle/>
                    <a:p>
                      <a:pPr algn="ctr"/>
                      <a:r>
                        <a:rPr lang="en-US" dirty="0"/>
                        <a:t>Only Provides A Partial Picture Regarding Plagiarism Due To Complexity of Natural Language</a:t>
                      </a:r>
                    </a:p>
                  </a:txBody>
                  <a:tcPr anchor="ctr"/>
                </a:tc>
                <a:extLst>
                  <a:ext uri="{0D108BD9-81ED-4DB2-BD59-A6C34878D82A}">
                    <a16:rowId xmlns:a16="http://schemas.microsoft.com/office/drawing/2014/main" val="527391444"/>
                  </a:ext>
                </a:extLst>
              </a:tr>
              <a:tr h="1586659">
                <a:tc>
                  <a:txBody>
                    <a:bodyPr/>
                    <a:lstStyle/>
                    <a:p>
                      <a:pPr algn="ctr"/>
                      <a:r>
                        <a:rPr lang="en-US" dirty="0">
                          <a:solidFill>
                            <a:schemeClr val="bg1"/>
                          </a:solidFill>
                        </a:rPr>
                        <a:t>3.</a:t>
                      </a:r>
                    </a:p>
                  </a:txBody>
                  <a:tcPr anchor="ctr"/>
                </a:tc>
                <a:tc>
                  <a:txBody>
                    <a:bodyPr/>
                    <a:lstStyle/>
                    <a:p>
                      <a:pPr algn="ctr"/>
                      <a:r>
                        <a:rPr lang="en-US" dirty="0">
                          <a:solidFill>
                            <a:schemeClr val="bg1"/>
                          </a:solidFill>
                          <a:hlinkClick r:id="rId4">
                            <a:extLst>
                              <a:ext uri="{A12FA001-AC4F-418D-AE19-62706E023703}">
                                <ahyp:hlinkClr xmlns:ahyp="http://schemas.microsoft.com/office/drawing/2018/hyperlinkcolor" val="tx"/>
                              </a:ext>
                            </a:extLst>
                          </a:hlinkClick>
                        </a:rPr>
                        <a:t>Semantic Plagiarism Detection System For English Texts</a:t>
                      </a:r>
                      <a:endParaRPr lang="en-US" dirty="0">
                        <a:solidFill>
                          <a:schemeClr val="bg1"/>
                        </a:solidFill>
                      </a:endParaRPr>
                    </a:p>
                  </a:txBody>
                  <a:tcPr anchor="ctr"/>
                </a:tc>
                <a:tc>
                  <a:txBody>
                    <a:bodyPr/>
                    <a:lstStyle/>
                    <a:p>
                      <a:pPr algn="ctr"/>
                      <a:r>
                        <a:rPr lang="en-US" dirty="0"/>
                        <a:t>Detects Paraphrasing Between Documents using BiLSTM RNN</a:t>
                      </a:r>
                    </a:p>
                  </a:txBody>
                  <a:tcPr anchor="ctr"/>
                </a:tc>
                <a:tc>
                  <a:txBody>
                    <a:bodyPr/>
                    <a:lstStyle/>
                    <a:p>
                      <a:pPr algn="ctr"/>
                      <a:r>
                        <a:rPr lang="en-US" dirty="0"/>
                        <a:t>Uses Linear Thresholding To Recognize Plagiarism Which May Fail To Recognize Split Sentences, Reshuffled Content, etc.</a:t>
                      </a:r>
                    </a:p>
                  </a:txBody>
                  <a:tcPr anchor="ctr"/>
                </a:tc>
                <a:extLst>
                  <a:ext uri="{0D108BD9-81ED-4DB2-BD59-A6C34878D82A}">
                    <a16:rowId xmlns:a16="http://schemas.microsoft.com/office/drawing/2014/main" val="626330278"/>
                  </a:ext>
                </a:extLst>
              </a:tr>
            </a:tbl>
          </a:graphicData>
        </a:graphic>
      </p:graphicFrame>
      <p:sp>
        <p:nvSpPr>
          <p:cNvPr id="4" name="Slide Number Placeholder 3">
            <a:extLst>
              <a:ext uri="{FF2B5EF4-FFF2-40B4-BE49-F238E27FC236}">
                <a16:creationId xmlns:a16="http://schemas.microsoft.com/office/drawing/2014/main" id="{D9FF9031-B64C-4E44-8F4E-68F2E3323303}"/>
              </a:ext>
            </a:extLst>
          </p:cNvPr>
          <p:cNvSpPr>
            <a:spLocks noGrp="1"/>
          </p:cNvSpPr>
          <p:nvPr>
            <p:ph type="sldNum" sz="quarter" idx="12"/>
          </p:nvPr>
        </p:nvSpPr>
        <p:spPr>
          <a:xfrm>
            <a:off x="10276322" y="6056919"/>
            <a:ext cx="771089" cy="365125"/>
          </a:xfrm>
        </p:spPr>
        <p:txBody>
          <a:bodyPr/>
          <a:lstStyle/>
          <a:p>
            <a:r>
              <a:rPr lang="en-US" dirty="0"/>
              <a:t>4</a:t>
            </a:r>
          </a:p>
        </p:txBody>
      </p:sp>
    </p:spTree>
    <p:extLst>
      <p:ext uri="{BB962C8B-B14F-4D97-AF65-F5344CB8AC3E}">
        <p14:creationId xmlns:p14="http://schemas.microsoft.com/office/powerpoint/2010/main" val="944736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6E1BC-B22C-476F-BD1E-2DB5EC428FB8}"/>
              </a:ext>
            </a:extLst>
          </p:cNvPr>
          <p:cNvSpPr>
            <a:spLocks noGrp="1"/>
          </p:cNvSpPr>
          <p:nvPr>
            <p:ph type="title"/>
          </p:nvPr>
        </p:nvSpPr>
        <p:spPr/>
        <p:txBody>
          <a:bodyPr/>
          <a:lstStyle/>
          <a:p>
            <a:pPr algn="ctr"/>
            <a:r>
              <a:rPr lang="en-US" b="1" u="sng" dirty="0"/>
              <a:t>Proposed methodology</a:t>
            </a:r>
          </a:p>
        </p:txBody>
      </p:sp>
      <p:sp>
        <p:nvSpPr>
          <p:cNvPr id="4" name="Slide Number Placeholder 3">
            <a:extLst>
              <a:ext uri="{FF2B5EF4-FFF2-40B4-BE49-F238E27FC236}">
                <a16:creationId xmlns:a16="http://schemas.microsoft.com/office/drawing/2014/main" id="{E1281D5F-CF84-4440-A65E-CAB204324635}"/>
              </a:ext>
            </a:extLst>
          </p:cNvPr>
          <p:cNvSpPr>
            <a:spLocks noGrp="1"/>
          </p:cNvSpPr>
          <p:nvPr>
            <p:ph type="sldNum" sz="quarter" idx="12"/>
          </p:nvPr>
        </p:nvSpPr>
        <p:spPr/>
        <p:txBody>
          <a:bodyPr/>
          <a:lstStyle/>
          <a:p>
            <a:r>
              <a:rPr lang="en-US" dirty="0"/>
              <a:t>5</a:t>
            </a:r>
          </a:p>
        </p:txBody>
      </p:sp>
      <p:pic>
        <p:nvPicPr>
          <p:cNvPr id="8" name="Content Placeholder 7" descr="Diagram&#10;&#10;Description automatically generated">
            <a:extLst>
              <a:ext uri="{FF2B5EF4-FFF2-40B4-BE49-F238E27FC236}">
                <a16:creationId xmlns:a16="http://schemas.microsoft.com/office/drawing/2014/main" id="{178B2A2A-0275-4D5A-A040-B410A46E52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2533" y="2285206"/>
            <a:ext cx="10583758" cy="3409950"/>
          </a:xfrm>
        </p:spPr>
      </p:pic>
    </p:spTree>
    <p:extLst>
      <p:ext uri="{BB962C8B-B14F-4D97-AF65-F5344CB8AC3E}">
        <p14:creationId xmlns:p14="http://schemas.microsoft.com/office/powerpoint/2010/main" val="1232417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486FB-15C4-45A5-A78B-CA85217349AB}"/>
              </a:ext>
            </a:extLst>
          </p:cNvPr>
          <p:cNvSpPr>
            <a:spLocks noGrp="1"/>
          </p:cNvSpPr>
          <p:nvPr>
            <p:ph type="title"/>
          </p:nvPr>
        </p:nvSpPr>
        <p:spPr/>
        <p:txBody>
          <a:bodyPr/>
          <a:lstStyle/>
          <a:p>
            <a:pPr algn="ctr"/>
            <a:r>
              <a:rPr lang="en-US" b="1" u="sng" dirty="0"/>
              <a:t>Score generator</a:t>
            </a:r>
          </a:p>
        </p:txBody>
      </p:sp>
      <p:sp>
        <p:nvSpPr>
          <p:cNvPr id="3" name="Content Placeholder 2">
            <a:extLst>
              <a:ext uri="{FF2B5EF4-FFF2-40B4-BE49-F238E27FC236}">
                <a16:creationId xmlns:a16="http://schemas.microsoft.com/office/drawing/2014/main" id="{91DBE98C-B622-4C2C-BE28-77B0315B4BF8}"/>
              </a:ext>
            </a:extLst>
          </p:cNvPr>
          <p:cNvSpPr>
            <a:spLocks noGrp="1"/>
          </p:cNvSpPr>
          <p:nvPr>
            <p:ph idx="1"/>
          </p:nvPr>
        </p:nvSpPr>
        <p:spPr>
          <a:xfrm>
            <a:off x="1141412" y="2249486"/>
            <a:ext cx="9905999" cy="3989996"/>
          </a:xfrm>
        </p:spPr>
        <p:txBody>
          <a:bodyPr>
            <a:normAutofit/>
          </a:bodyPr>
          <a:lstStyle/>
          <a:p>
            <a:pPr marL="0" indent="0" algn="just">
              <a:buNone/>
            </a:pPr>
            <a:r>
              <a:rPr lang="en-US" dirty="0"/>
              <a:t>The project requires generation of scores for each sentence in both source documents as well as suspected documents. The score for a sentence is generated through an RNN using LSTM cells and dense layers. The network is trained on the </a:t>
            </a:r>
            <a:r>
              <a:rPr lang="en-US" dirty="0">
                <a:hlinkClick r:id="rId2"/>
              </a:rPr>
              <a:t>STSBenchmark</a:t>
            </a:r>
            <a:r>
              <a:rPr lang="en-US" dirty="0"/>
              <a:t> dataset which contains pairs of sentences and their similarities. The network inputs a sentence in word vector form and produces an output vector. As the network itself doesn’t produce similarity scores, we can use the generated vector for score calculations without any issues.</a:t>
            </a:r>
          </a:p>
        </p:txBody>
      </p:sp>
      <p:sp>
        <p:nvSpPr>
          <p:cNvPr id="5" name="Slide Number Placeholder 4">
            <a:extLst>
              <a:ext uri="{FF2B5EF4-FFF2-40B4-BE49-F238E27FC236}">
                <a16:creationId xmlns:a16="http://schemas.microsoft.com/office/drawing/2014/main" id="{8A6BE182-68CB-4FD7-B53B-89125DA2850F}"/>
              </a:ext>
            </a:extLst>
          </p:cNvPr>
          <p:cNvSpPr>
            <a:spLocks noGrp="1"/>
          </p:cNvSpPr>
          <p:nvPr>
            <p:ph type="sldNum" sz="quarter" idx="12"/>
          </p:nvPr>
        </p:nvSpPr>
        <p:spPr/>
        <p:txBody>
          <a:bodyPr/>
          <a:lstStyle/>
          <a:p>
            <a:r>
              <a:rPr lang="en-US" dirty="0"/>
              <a:t>6</a:t>
            </a:r>
          </a:p>
        </p:txBody>
      </p:sp>
    </p:spTree>
    <p:extLst>
      <p:ext uri="{BB962C8B-B14F-4D97-AF65-F5344CB8AC3E}">
        <p14:creationId xmlns:p14="http://schemas.microsoft.com/office/powerpoint/2010/main" val="1102434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9FBDE-04C0-4E56-A277-FCD5F704E6FA}"/>
              </a:ext>
            </a:extLst>
          </p:cNvPr>
          <p:cNvSpPr>
            <a:spLocks noGrp="1"/>
          </p:cNvSpPr>
          <p:nvPr>
            <p:ph type="title"/>
          </p:nvPr>
        </p:nvSpPr>
        <p:spPr/>
        <p:txBody>
          <a:bodyPr/>
          <a:lstStyle/>
          <a:p>
            <a:pPr algn="ctr"/>
            <a:r>
              <a:rPr lang="en-US" b="1" u="sng" dirty="0"/>
              <a:t>Recurrent Neural network</a:t>
            </a:r>
          </a:p>
        </p:txBody>
      </p:sp>
      <p:sp>
        <p:nvSpPr>
          <p:cNvPr id="3" name="Content Placeholder 2">
            <a:extLst>
              <a:ext uri="{FF2B5EF4-FFF2-40B4-BE49-F238E27FC236}">
                <a16:creationId xmlns:a16="http://schemas.microsoft.com/office/drawing/2014/main" id="{E06E469A-A311-4BAE-BC60-3EC2F79155E8}"/>
              </a:ext>
            </a:extLst>
          </p:cNvPr>
          <p:cNvSpPr>
            <a:spLocks noGrp="1"/>
          </p:cNvSpPr>
          <p:nvPr>
            <p:ph idx="1"/>
          </p:nvPr>
        </p:nvSpPr>
        <p:spPr/>
        <p:txBody>
          <a:bodyPr/>
          <a:lstStyle/>
          <a:p>
            <a:pPr marL="0" indent="0" algn="just">
              <a:buNone/>
            </a:pPr>
            <a:r>
              <a:rPr lang="en-US" dirty="0"/>
              <a:t>There are many types of neural networks that we use in deep learning, one of them being Recurrent Neural Networks (RNN), These kinds of networks are specialized in order to learn over iterations of time rather than space. Therefore, RNNs are uniquely equipped to learn patterns in sequence data such as audio and natural language. In this project I shall be using an RNN that is composed of Long Short-Term Memory (LSTM) cells as well as fully connected linear regression cells.</a:t>
            </a:r>
          </a:p>
        </p:txBody>
      </p:sp>
      <p:sp>
        <p:nvSpPr>
          <p:cNvPr id="5" name="Slide Number Placeholder 4">
            <a:extLst>
              <a:ext uri="{FF2B5EF4-FFF2-40B4-BE49-F238E27FC236}">
                <a16:creationId xmlns:a16="http://schemas.microsoft.com/office/drawing/2014/main" id="{B2B48D6B-739E-427E-9F73-322F73EEA848}"/>
              </a:ext>
            </a:extLst>
          </p:cNvPr>
          <p:cNvSpPr>
            <a:spLocks noGrp="1"/>
          </p:cNvSpPr>
          <p:nvPr>
            <p:ph type="sldNum" sz="quarter" idx="12"/>
          </p:nvPr>
        </p:nvSpPr>
        <p:spPr/>
        <p:txBody>
          <a:bodyPr/>
          <a:lstStyle/>
          <a:p>
            <a:r>
              <a:rPr lang="en-US" dirty="0"/>
              <a:t>7</a:t>
            </a:r>
          </a:p>
        </p:txBody>
      </p:sp>
    </p:spTree>
    <p:extLst>
      <p:ext uri="{BB962C8B-B14F-4D97-AF65-F5344CB8AC3E}">
        <p14:creationId xmlns:p14="http://schemas.microsoft.com/office/powerpoint/2010/main" val="2441298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10A58-C4A1-4FE1-9130-DFA3B5B0CBB1}"/>
              </a:ext>
            </a:extLst>
          </p:cNvPr>
          <p:cNvSpPr>
            <a:spLocks noGrp="1"/>
          </p:cNvSpPr>
          <p:nvPr>
            <p:ph type="title"/>
          </p:nvPr>
        </p:nvSpPr>
        <p:spPr/>
        <p:txBody>
          <a:bodyPr/>
          <a:lstStyle/>
          <a:p>
            <a:pPr algn="ctr"/>
            <a:r>
              <a:rPr lang="en-US" b="1" u="sng" dirty="0"/>
              <a:t>Dataset metrics</a:t>
            </a:r>
          </a:p>
        </p:txBody>
      </p:sp>
      <p:graphicFrame>
        <p:nvGraphicFramePr>
          <p:cNvPr id="4" name="Table 4">
            <a:extLst>
              <a:ext uri="{FF2B5EF4-FFF2-40B4-BE49-F238E27FC236}">
                <a16:creationId xmlns:a16="http://schemas.microsoft.com/office/drawing/2014/main" id="{66B001F7-C844-485C-9EAD-B2A8A48036D0}"/>
              </a:ext>
            </a:extLst>
          </p:cNvPr>
          <p:cNvGraphicFramePr>
            <a:graphicFrameLocks noGrp="1"/>
          </p:cNvGraphicFramePr>
          <p:nvPr>
            <p:ph idx="1"/>
            <p:extLst>
              <p:ext uri="{D42A27DB-BD31-4B8C-83A1-F6EECF244321}">
                <p14:modId xmlns:p14="http://schemas.microsoft.com/office/powerpoint/2010/main" val="2450277680"/>
              </p:ext>
            </p:extLst>
          </p:nvPr>
        </p:nvGraphicFramePr>
        <p:xfrm>
          <a:off x="2050742" y="2249487"/>
          <a:ext cx="8025414" cy="3476610"/>
        </p:xfrm>
        <a:graphic>
          <a:graphicData uri="http://schemas.openxmlformats.org/drawingml/2006/table">
            <a:tbl>
              <a:tblPr firstRow="1" bandRow="1">
                <a:tableStyleId>{21E4AEA4-8DFA-4A89-87EB-49C32662AFE0}</a:tableStyleId>
              </a:tblPr>
              <a:tblGrid>
                <a:gridCol w="1864310">
                  <a:extLst>
                    <a:ext uri="{9D8B030D-6E8A-4147-A177-3AD203B41FA5}">
                      <a16:colId xmlns:a16="http://schemas.microsoft.com/office/drawing/2014/main" val="975192472"/>
                    </a:ext>
                  </a:extLst>
                </a:gridCol>
                <a:gridCol w="3080552">
                  <a:extLst>
                    <a:ext uri="{9D8B030D-6E8A-4147-A177-3AD203B41FA5}">
                      <a16:colId xmlns:a16="http://schemas.microsoft.com/office/drawing/2014/main" val="4083558230"/>
                    </a:ext>
                  </a:extLst>
                </a:gridCol>
                <a:gridCol w="3080552">
                  <a:extLst>
                    <a:ext uri="{9D8B030D-6E8A-4147-A177-3AD203B41FA5}">
                      <a16:colId xmlns:a16="http://schemas.microsoft.com/office/drawing/2014/main" val="3684700490"/>
                    </a:ext>
                  </a:extLst>
                </a:gridCol>
              </a:tblGrid>
              <a:tr h="695322">
                <a:tc>
                  <a:txBody>
                    <a:bodyPr/>
                    <a:lstStyle/>
                    <a:p>
                      <a:pPr algn="ctr"/>
                      <a:r>
                        <a:rPr lang="en-US" dirty="0">
                          <a:solidFill>
                            <a:sysClr val="windowText" lastClr="000000"/>
                          </a:solidFill>
                        </a:rPr>
                        <a:t>Type Of Example</a:t>
                      </a:r>
                    </a:p>
                  </a:txBody>
                  <a:tcPr anchor="ctr"/>
                </a:tc>
                <a:tc>
                  <a:txBody>
                    <a:bodyPr/>
                    <a:lstStyle/>
                    <a:p>
                      <a:pPr algn="ctr"/>
                      <a:r>
                        <a:rPr lang="en-US" dirty="0">
                          <a:solidFill>
                            <a:sysClr val="windowText" lastClr="000000"/>
                          </a:solidFill>
                        </a:rPr>
                        <a:t>Number Of Examples</a:t>
                      </a:r>
                    </a:p>
                  </a:txBody>
                  <a:tcPr anchor="ctr"/>
                </a:tc>
                <a:tc>
                  <a:txBody>
                    <a:bodyPr/>
                    <a:lstStyle/>
                    <a:p>
                      <a:pPr algn="ctr"/>
                      <a:r>
                        <a:rPr lang="en-US" b="1" dirty="0">
                          <a:solidFill>
                            <a:sysClr val="windowText" lastClr="000000"/>
                          </a:solidFill>
                        </a:rPr>
                        <a:t>Percentage Of Total</a:t>
                      </a:r>
                    </a:p>
                  </a:txBody>
                  <a:tcPr anchor="ctr"/>
                </a:tc>
                <a:extLst>
                  <a:ext uri="{0D108BD9-81ED-4DB2-BD59-A6C34878D82A}">
                    <a16:rowId xmlns:a16="http://schemas.microsoft.com/office/drawing/2014/main" val="3537778229"/>
                  </a:ext>
                </a:extLst>
              </a:tr>
              <a:tr h="695322">
                <a:tc>
                  <a:txBody>
                    <a:bodyPr/>
                    <a:lstStyle/>
                    <a:p>
                      <a:pPr algn="ctr"/>
                      <a:r>
                        <a:rPr lang="en-US" dirty="0">
                          <a:solidFill>
                            <a:sysClr val="windowText" lastClr="000000"/>
                          </a:solidFill>
                        </a:rPr>
                        <a:t>Train</a:t>
                      </a:r>
                    </a:p>
                  </a:txBody>
                  <a:tcPr anchor="ctr"/>
                </a:tc>
                <a:tc>
                  <a:txBody>
                    <a:bodyPr/>
                    <a:lstStyle/>
                    <a:p>
                      <a:pPr algn="ctr"/>
                      <a:r>
                        <a:rPr lang="en-US" dirty="0">
                          <a:solidFill>
                            <a:sysClr val="windowText" lastClr="000000"/>
                          </a:solidFill>
                        </a:rPr>
                        <a:t>8,935</a:t>
                      </a:r>
                    </a:p>
                  </a:txBody>
                  <a:tcPr anchor="ctr"/>
                </a:tc>
                <a:tc>
                  <a:txBody>
                    <a:bodyPr/>
                    <a:lstStyle/>
                    <a:p>
                      <a:pPr algn="ctr"/>
                      <a:r>
                        <a:rPr lang="en-US" dirty="0">
                          <a:solidFill>
                            <a:sysClr val="windowText" lastClr="000000"/>
                          </a:solidFill>
                        </a:rPr>
                        <a:t>90%</a:t>
                      </a:r>
                    </a:p>
                  </a:txBody>
                  <a:tcPr anchor="ctr"/>
                </a:tc>
                <a:extLst>
                  <a:ext uri="{0D108BD9-81ED-4DB2-BD59-A6C34878D82A}">
                    <a16:rowId xmlns:a16="http://schemas.microsoft.com/office/drawing/2014/main" val="4093815423"/>
                  </a:ext>
                </a:extLst>
              </a:tr>
              <a:tr h="695322">
                <a:tc>
                  <a:txBody>
                    <a:bodyPr/>
                    <a:lstStyle/>
                    <a:p>
                      <a:pPr algn="ctr"/>
                      <a:r>
                        <a:rPr lang="en-US" dirty="0">
                          <a:solidFill>
                            <a:sysClr val="windowText" lastClr="000000"/>
                          </a:solidFill>
                        </a:rPr>
                        <a:t>Dev</a:t>
                      </a:r>
                    </a:p>
                  </a:txBody>
                  <a:tcPr anchor="ctr"/>
                </a:tc>
                <a:tc>
                  <a:txBody>
                    <a:bodyPr/>
                    <a:lstStyle/>
                    <a:p>
                      <a:pPr algn="ctr"/>
                      <a:r>
                        <a:rPr lang="en-US" dirty="0">
                          <a:solidFill>
                            <a:sysClr val="windowText" lastClr="000000"/>
                          </a:solidFill>
                        </a:rPr>
                        <a:t>496</a:t>
                      </a:r>
                    </a:p>
                  </a:txBody>
                  <a:tcPr anchor="ctr"/>
                </a:tc>
                <a:tc>
                  <a:txBody>
                    <a:bodyPr/>
                    <a:lstStyle/>
                    <a:p>
                      <a:pPr algn="ctr"/>
                      <a:r>
                        <a:rPr lang="en-US" dirty="0">
                          <a:solidFill>
                            <a:sysClr val="windowText" lastClr="000000"/>
                          </a:solidFill>
                        </a:rPr>
                        <a:t>5%</a:t>
                      </a:r>
                    </a:p>
                  </a:txBody>
                  <a:tcPr anchor="ctr"/>
                </a:tc>
                <a:extLst>
                  <a:ext uri="{0D108BD9-81ED-4DB2-BD59-A6C34878D82A}">
                    <a16:rowId xmlns:a16="http://schemas.microsoft.com/office/drawing/2014/main" val="2638141846"/>
                  </a:ext>
                </a:extLst>
              </a:tr>
              <a:tr h="695322">
                <a:tc>
                  <a:txBody>
                    <a:bodyPr/>
                    <a:lstStyle/>
                    <a:p>
                      <a:pPr algn="ctr"/>
                      <a:r>
                        <a:rPr lang="en-US" dirty="0">
                          <a:solidFill>
                            <a:sysClr val="windowText" lastClr="000000"/>
                          </a:solidFill>
                        </a:rPr>
                        <a:t>Test</a:t>
                      </a:r>
                    </a:p>
                  </a:txBody>
                  <a:tcPr anchor="ctr"/>
                </a:tc>
                <a:tc>
                  <a:txBody>
                    <a:bodyPr/>
                    <a:lstStyle/>
                    <a:p>
                      <a:pPr algn="ctr"/>
                      <a:r>
                        <a:rPr lang="en-US" dirty="0">
                          <a:solidFill>
                            <a:sysClr val="windowText" lastClr="000000"/>
                          </a:solidFill>
                        </a:rPr>
                        <a:t>496</a:t>
                      </a:r>
                    </a:p>
                  </a:txBody>
                  <a:tcPr anchor="ctr"/>
                </a:tc>
                <a:tc>
                  <a:txBody>
                    <a:bodyPr/>
                    <a:lstStyle/>
                    <a:p>
                      <a:pPr algn="ctr"/>
                      <a:r>
                        <a:rPr lang="en-US" i="0" dirty="0">
                          <a:solidFill>
                            <a:sysClr val="windowText" lastClr="000000"/>
                          </a:solidFill>
                        </a:rPr>
                        <a:t>5%</a:t>
                      </a:r>
                    </a:p>
                  </a:txBody>
                  <a:tcPr anchor="ctr"/>
                </a:tc>
                <a:extLst>
                  <a:ext uri="{0D108BD9-81ED-4DB2-BD59-A6C34878D82A}">
                    <a16:rowId xmlns:a16="http://schemas.microsoft.com/office/drawing/2014/main" val="2636565029"/>
                  </a:ext>
                </a:extLst>
              </a:tr>
              <a:tr h="695322">
                <a:tc>
                  <a:txBody>
                    <a:bodyPr/>
                    <a:lstStyle/>
                    <a:p>
                      <a:pPr algn="ctr"/>
                      <a:r>
                        <a:rPr lang="en-US" dirty="0">
                          <a:solidFill>
                            <a:sysClr val="windowText" lastClr="000000"/>
                          </a:solidFill>
                        </a:rPr>
                        <a:t>Total</a:t>
                      </a:r>
                    </a:p>
                  </a:txBody>
                  <a:tcPr anchor="ctr"/>
                </a:tc>
                <a:tc>
                  <a:txBody>
                    <a:bodyPr/>
                    <a:lstStyle/>
                    <a:p>
                      <a:pPr algn="ctr"/>
                      <a:r>
                        <a:rPr lang="en-US" dirty="0">
                          <a:solidFill>
                            <a:sysClr val="windowText" lastClr="000000"/>
                          </a:solidFill>
                        </a:rPr>
                        <a:t>9,927</a:t>
                      </a:r>
                    </a:p>
                  </a:txBody>
                  <a:tcPr anchor="ctr"/>
                </a:tc>
                <a:tc>
                  <a:txBody>
                    <a:bodyPr/>
                    <a:lstStyle/>
                    <a:p>
                      <a:pPr algn="ctr"/>
                      <a:r>
                        <a:rPr lang="en-US" dirty="0">
                          <a:solidFill>
                            <a:sysClr val="windowText" lastClr="000000"/>
                          </a:solidFill>
                        </a:rPr>
                        <a:t>100%</a:t>
                      </a:r>
                    </a:p>
                  </a:txBody>
                  <a:tcPr anchor="ctr"/>
                </a:tc>
                <a:extLst>
                  <a:ext uri="{0D108BD9-81ED-4DB2-BD59-A6C34878D82A}">
                    <a16:rowId xmlns:a16="http://schemas.microsoft.com/office/drawing/2014/main" val="1557981854"/>
                  </a:ext>
                </a:extLst>
              </a:tr>
            </a:tbl>
          </a:graphicData>
        </a:graphic>
      </p:graphicFrame>
      <p:sp>
        <p:nvSpPr>
          <p:cNvPr id="3" name="TextBox 2">
            <a:extLst>
              <a:ext uri="{FF2B5EF4-FFF2-40B4-BE49-F238E27FC236}">
                <a16:creationId xmlns:a16="http://schemas.microsoft.com/office/drawing/2014/main" id="{C6F82D2D-5188-4182-ACF7-64D0C8AE769E}"/>
              </a:ext>
            </a:extLst>
          </p:cNvPr>
          <p:cNvSpPr txBox="1"/>
          <p:nvPr/>
        </p:nvSpPr>
        <p:spPr>
          <a:xfrm>
            <a:off x="2130641" y="5974672"/>
            <a:ext cx="7945515" cy="369332"/>
          </a:xfrm>
          <a:prstGeom prst="rect">
            <a:avLst/>
          </a:prstGeom>
          <a:noFill/>
        </p:spPr>
        <p:txBody>
          <a:bodyPr wrap="square" rtlCol="0">
            <a:spAutoFit/>
          </a:bodyPr>
          <a:lstStyle/>
          <a:p>
            <a:r>
              <a:rPr lang="en-US" dirty="0"/>
              <a:t>SOURCE: </a:t>
            </a:r>
            <a:r>
              <a:rPr lang="en-US" dirty="0">
                <a:hlinkClick r:id="rId2"/>
              </a:rPr>
              <a:t>STSBenchmark</a:t>
            </a:r>
            <a:endParaRPr lang="en-US" dirty="0"/>
          </a:p>
        </p:txBody>
      </p:sp>
      <p:sp>
        <p:nvSpPr>
          <p:cNvPr id="6" name="Slide Number Placeholder 5">
            <a:extLst>
              <a:ext uri="{FF2B5EF4-FFF2-40B4-BE49-F238E27FC236}">
                <a16:creationId xmlns:a16="http://schemas.microsoft.com/office/drawing/2014/main" id="{C0ACE173-664F-4CAD-A3B4-F1F268C44FF0}"/>
              </a:ext>
            </a:extLst>
          </p:cNvPr>
          <p:cNvSpPr>
            <a:spLocks noGrp="1"/>
          </p:cNvSpPr>
          <p:nvPr>
            <p:ph type="sldNum" sz="quarter" idx="12"/>
          </p:nvPr>
        </p:nvSpPr>
        <p:spPr/>
        <p:txBody>
          <a:bodyPr/>
          <a:lstStyle/>
          <a:p>
            <a:r>
              <a:rPr lang="en-US" dirty="0"/>
              <a:t>8</a:t>
            </a:r>
          </a:p>
        </p:txBody>
      </p:sp>
    </p:spTree>
    <p:extLst>
      <p:ext uri="{BB962C8B-B14F-4D97-AF65-F5344CB8AC3E}">
        <p14:creationId xmlns:p14="http://schemas.microsoft.com/office/powerpoint/2010/main" val="42029248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8</TotalTime>
  <Words>707</Words>
  <Application>Microsoft Office PowerPoint</Application>
  <PresentationFormat>Widescreen</PresentationFormat>
  <Paragraphs>127</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Tw Cen MT</vt:lpstr>
      <vt:lpstr>Circuit</vt:lpstr>
      <vt:lpstr>Contents</vt:lpstr>
      <vt:lpstr>Problem statement</vt:lpstr>
      <vt:lpstr>Project Objectives</vt:lpstr>
      <vt:lpstr>motivation</vt:lpstr>
      <vt:lpstr>Literature Review</vt:lpstr>
      <vt:lpstr>Proposed methodology</vt:lpstr>
      <vt:lpstr>Score generator</vt:lpstr>
      <vt:lpstr>Recurrent Neural network</vt:lpstr>
      <vt:lpstr>Dataset metrics</vt:lpstr>
      <vt:lpstr>Network architecture</vt:lpstr>
      <vt:lpstr>Network Metrics</vt:lpstr>
      <vt:lpstr>Network architecture</vt:lpstr>
      <vt:lpstr>TrainINg Metrics</vt:lpstr>
      <vt:lpstr>Graphs</vt:lpstr>
      <vt:lpstr>Gantt Chart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Minor Project</dc:title>
  <dc:creator>Arihant Jain [CSE - 2018]</dc:creator>
  <cp:lastModifiedBy>Arihant Jain [CSE - 2018]</cp:lastModifiedBy>
  <cp:revision>66</cp:revision>
  <dcterms:created xsi:type="dcterms:W3CDTF">2021-04-08T11:26:37Z</dcterms:created>
  <dcterms:modified xsi:type="dcterms:W3CDTF">2021-06-16T19:25:50Z</dcterms:modified>
</cp:coreProperties>
</file>