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68" r:id="rId2"/>
    <p:sldMasterId id="2147483671" r:id="rId3"/>
  </p:sldMasterIdLst>
  <p:notesMasterIdLst>
    <p:notesMasterId r:id="rId13"/>
  </p:notesMasterIdLst>
  <p:sldIdLst>
    <p:sldId id="259" r:id="rId4"/>
    <p:sldId id="407" r:id="rId5"/>
    <p:sldId id="408" r:id="rId6"/>
    <p:sldId id="443" r:id="rId7"/>
    <p:sldId id="420" r:id="rId8"/>
    <p:sldId id="444" r:id="rId9"/>
    <p:sldId id="445" r:id="rId10"/>
    <p:sldId id="446" r:id="rId11"/>
    <p:sldId id="447" r:id="rId1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40C"/>
    <a:srgbClr val="0A94D6"/>
    <a:srgbClr val="2E75B6"/>
    <a:srgbClr val="558FC4"/>
    <a:srgbClr val="006696"/>
    <a:srgbClr val="3F84A5"/>
    <a:srgbClr val="0071AA"/>
    <a:srgbClr val="000000"/>
    <a:srgbClr val="91DC5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541" autoAdjust="0"/>
  </p:normalViewPr>
  <p:slideViewPr>
    <p:cSldViewPr>
      <p:cViewPr varScale="1">
        <p:scale>
          <a:sx n="113" d="100"/>
          <a:sy n="113" d="100"/>
        </p:scale>
        <p:origin x="32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E2C9C-4E25-41A5-A354-530DA31E9952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218CC-29C5-4078-A3DB-98C708EA3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1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5233212" y="2808881"/>
            <a:ext cx="3665696" cy="342900"/>
          </a:xfrm>
          <a:prstGeom prst="rect">
            <a:avLst/>
          </a:prstGeom>
        </p:spPr>
        <p:txBody>
          <a:bodyPr lIns="84378" tIns="42188" rIns="84378" bIns="42188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662319" y="3342478"/>
            <a:ext cx="4236589" cy="468203"/>
          </a:xfrm>
          <a:prstGeom prst="rect">
            <a:avLst/>
          </a:prstGeom>
        </p:spPr>
        <p:txBody>
          <a:bodyPr lIns="84378" tIns="42188" rIns="84378" bIns="42188"/>
          <a:lstStyle>
            <a:lvl1pPr marL="0" marR="0" indent="0" algn="r" defTabSz="843760" rtl="0" eaLnBrk="1" fontAlgn="auto" latinLnBrk="0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843760" rtl="0" eaLnBrk="1" fontAlgn="auto" latinLnBrk="0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Write a </a:t>
            </a:r>
            <a:r>
              <a:rPr lang="it-IT" dirty="0" err="1"/>
              <a:t>subtitle</a:t>
            </a:r>
            <a:r>
              <a:rPr lang="it-IT" dirty="0"/>
              <a:t> to </a:t>
            </a:r>
            <a:r>
              <a:rPr lang="it-IT" dirty="0" err="1"/>
              <a:t>tell</a:t>
            </a:r>
            <a:r>
              <a:rPr lang="it-IT" dirty="0"/>
              <a:t> more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idea</a:t>
            </a:r>
          </a:p>
          <a:p>
            <a:pPr marL="0" marR="0" lvl="0" indent="0" algn="r" defTabSz="843760" rtl="0" eaLnBrk="1" fontAlgn="auto" latinLnBrk="0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Feel</a:t>
            </a:r>
            <a:r>
              <a:rPr lang="it-IT" dirty="0"/>
              <a:t> free to use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line</a:t>
            </a:r>
          </a:p>
          <a:p>
            <a:pPr lvl="0"/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7570162" y="4019884"/>
            <a:ext cx="1328738" cy="234553"/>
          </a:xfrm>
          <a:prstGeom prst="rect">
            <a:avLst/>
          </a:prstGeom>
        </p:spPr>
        <p:txBody>
          <a:bodyPr lIns="84378" tIns="42188" rIns="84378" bIns="42188"/>
          <a:lstStyle>
            <a:lvl1pPr marL="0" indent="0" algn="r">
              <a:buNone/>
              <a:defRPr sz="11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Date &amp; </a:t>
            </a:r>
            <a:r>
              <a:rPr lang="it-IT" dirty="0" err="1"/>
              <a:t>Place</a:t>
            </a:r>
            <a:endParaRPr lang="it-IT" dirty="0"/>
          </a:p>
        </p:txBody>
      </p:sp>
      <p:cxnSp>
        <p:nvCxnSpPr>
          <p:cNvPr id="10" name="Connettore 1 9"/>
          <p:cNvCxnSpPr/>
          <p:nvPr/>
        </p:nvCxnSpPr>
        <p:spPr>
          <a:xfrm flipH="1">
            <a:off x="7986540" y="3950771"/>
            <a:ext cx="851600" cy="0"/>
          </a:xfrm>
          <a:prstGeom prst="line">
            <a:avLst/>
          </a:prstGeom>
          <a:ln w="38100">
            <a:solidFill>
              <a:srgbClr val="0066A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710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5233212" y="2808880"/>
            <a:ext cx="3665696" cy="342900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662320" y="3342477"/>
            <a:ext cx="4236589" cy="468203"/>
          </a:xfrm>
          <a:prstGeom prst="rect">
            <a:avLst/>
          </a:prstGeom>
        </p:spPr>
        <p:txBody>
          <a:bodyPr lIns="91416" tIns="45708" rIns="91416" bIns="45708"/>
          <a:lstStyle>
            <a:lvl1pPr marL="0" marR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Write a </a:t>
            </a:r>
            <a:r>
              <a:rPr lang="it-IT" dirty="0" err="1"/>
              <a:t>subtitle</a:t>
            </a:r>
            <a:r>
              <a:rPr lang="it-IT" dirty="0"/>
              <a:t> to </a:t>
            </a:r>
            <a:r>
              <a:rPr lang="it-IT" dirty="0" err="1"/>
              <a:t>tell</a:t>
            </a:r>
            <a:r>
              <a:rPr lang="it-IT" dirty="0"/>
              <a:t> more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idea</a:t>
            </a:r>
          </a:p>
          <a:p>
            <a:pPr marL="0" marR="0" lvl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Feel</a:t>
            </a:r>
            <a:r>
              <a:rPr lang="it-IT" dirty="0"/>
              <a:t> free to use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line</a:t>
            </a:r>
          </a:p>
          <a:p>
            <a:pPr lvl="0"/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7570162" y="4019882"/>
            <a:ext cx="1328738" cy="234554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 algn="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Date &amp; </a:t>
            </a:r>
            <a:r>
              <a:rPr lang="it-IT" dirty="0" err="1"/>
              <a:t>Place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4787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</p:spPr>
        <p:txBody>
          <a:bodyPr lIns="98995" tIns="49498" rIns="98995" bIns="49498" anchor="ctr"/>
          <a:lstStyle>
            <a:lvl1pPr>
              <a:defRPr sz="1400" b="0" u="none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58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</p:spPr>
        <p:txBody>
          <a:bodyPr lIns="98995" tIns="49498" rIns="98995" bIns="49498" anchor="ctr"/>
          <a:lstStyle>
            <a:lvl1pPr>
              <a:defRPr sz="1400" b="0" u="none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842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48960" y="33471"/>
            <a:ext cx="8027501" cy="486055"/>
          </a:xfrm>
          <a:prstGeom prst="rect">
            <a:avLst/>
          </a:prstGeom>
        </p:spPr>
        <p:txBody>
          <a:bodyPr/>
          <a:lstStyle>
            <a:lvl1pPr algn="ctr">
              <a:defRPr sz="16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Texto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7546" y="4890194"/>
            <a:ext cx="539552" cy="2738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1241A4-7E6B-4C1C-8DBD-3713CE0FBF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4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2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5233214" y="2808880"/>
            <a:ext cx="3665696" cy="342900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662320" y="3342477"/>
            <a:ext cx="4236589" cy="468203"/>
          </a:xfrm>
          <a:prstGeom prst="rect">
            <a:avLst/>
          </a:prstGeom>
        </p:spPr>
        <p:txBody>
          <a:bodyPr lIns="91416" tIns="45708" rIns="91416" bIns="45708"/>
          <a:lstStyle>
            <a:lvl1pPr marL="0" marR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Write a </a:t>
            </a:r>
            <a:r>
              <a:rPr lang="it-IT" dirty="0" err="1"/>
              <a:t>subtitle</a:t>
            </a:r>
            <a:r>
              <a:rPr lang="it-IT" dirty="0"/>
              <a:t> to </a:t>
            </a:r>
            <a:r>
              <a:rPr lang="it-IT" dirty="0" err="1"/>
              <a:t>tell</a:t>
            </a:r>
            <a:r>
              <a:rPr lang="it-IT" dirty="0"/>
              <a:t> more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idea</a:t>
            </a:r>
          </a:p>
          <a:p>
            <a:pPr marL="0" marR="0" lvl="0" indent="0" algn="r" defTabSz="91413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Feel</a:t>
            </a:r>
            <a:r>
              <a:rPr lang="it-IT" dirty="0"/>
              <a:t> free to use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line</a:t>
            </a:r>
          </a:p>
          <a:p>
            <a:pPr lvl="0"/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7570162" y="4019882"/>
            <a:ext cx="1328738" cy="234554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 algn="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Date &amp; </a:t>
            </a:r>
            <a:r>
              <a:rPr lang="it-IT" dirty="0" err="1"/>
              <a:t>Place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14891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662" y="699542"/>
            <a:ext cx="6750567" cy="3374953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905599" y="4962401"/>
            <a:ext cx="3318966" cy="108347"/>
          </a:xfrm>
          <a:prstGeom prst="rect">
            <a:avLst/>
          </a:prstGeom>
          <a:noFill/>
          <a:ln/>
        </p:spPr>
        <p:txBody>
          <a:bodyPr lIns="84386" tIns="42193" rIns="84386" bIns="42193"/>
          <a:lstStyle>
            <a:lvl1pPr>
              <a:defRPr/>
            </a:lvl1pPr>
          </a:lstStyle>
          <a:p>
            <a:pPr defTabSz="41460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Copyright © 2016 SDG group. All rights reserved. www.sdggroup.com</a:t>
            </a:r>
          </a:p>
        </p:txBody>
      </p:sp>
      <p:sp>
        <p:nvSpPr>
          <p:cNvPr id="8" name="Rettangolo 6"/>
          <p:cNvSpPr/>
          <p:nvPr userDrawn="1"/>
        </p:nvSpPr>
        <p:spPr>
          <a:xfrm>
            <a:off x="-6000" y="102862"/>
            <a:ext cx="6991744" cy="396000"/>
          </a:xfrm>
          <a:custGeom>
            <a:avLst/>
            <a:gdLst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624457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  <a:gd name="connsiteX0" fmla="*/ 0 w 10624457"/>
              <a:gd name="connsiteY0" fmla="*/ 0 h 582996"/>
              <a:gd name="connsiteX1" fmla="*/ 10624457 w 10624457"/>
              <a:gd name="connsiteY1" fmla="*/ 0 h 582996"/>
              <a:gd name="connsiteX2" fmla="*/ 10035878 w 10624457"/>
              <a:gd name="connsiteY2" fmla="*/ 582996 h 582996"/>
              <a:gd name="connsiteX3" fmla="*/ 0 w 10624457"/>
              <a:gd name="connsiteY3" fmla="*/ 561975 h 582996"/>
              <a:gd name="connsiteX4" fmla="*/ 0 w 10624457"/>
              <a:gd name="connsiteY4" fmla="*/ 0 h 582996"/>
              <a:gd name="connsiteX0" fmla="*/ 0 w 10624457"/>
              <a:gd name="connsiteY0" fmla="*/ 0 h 572486"/>
              <a:gd name="connsiteX1" fmla="*/ 10624457 w 10624457"/>
              <a:gd name="connsiteY1" fmla="*/ 0 h 572486"/>
              <a:gd name="connsiteX2" fmla="*/ 10119960 w 10624457"/>
              <a:gd name="connsiteY2" fmla="*/ 572486 h 572486"/>
              <a:gd name="connsiteX3" fmla="*/ 0 w 10624457"/>
              <a:gd name="connsiteY3" fmla="*/ 561975 h 572486"/>
              <a:gd name="connsiteX4" fmla="*/ 0 w 10624457"/>
              <a:gd name="connsiteY4" fmla="*/ 0 h 572486"/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267105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4457" h="561975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449147" fontAlgn="base">
              <a:spcBef>
                <a:spcPct val="0"/>
              </a:spcBef>
              <a:spcAft>
                <a:spcPct val="0"/>
              </a:spcAft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9" name="Triangolo rettangolo 8"/>
          <p:cNvSpPr/>
          <p:nvPr userDrawn="1"/>
        </p:nvSpPr>
        <p:spPr>
          <a:xfrm flipH="1">
            <a:off x="2771800" y="498862"/>
            <a:ext cx="3972106" cy="46026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449147" fontAlgn="base">
              <a:spcBef>
                <a:spcPct val="0"/>
              </a:spcBef>
              <a:spcAft>
                <a:spcPct val="0"/>
              </a:spcAft>
            </a:pPr>
            <a:endParaRPr lang="it-IT" sz="1800">
              <a:solidFill>
                <a:prstClr val="white"/>
              </a:solidFill>
            </a:endParaRPr>
          </a:p>
        </p:txBody>
      </p:sp>
      <p:sp>
        <p:nvSpPr>
          <p:cNvPr id="6" name="Rettangolo 7"/>
          <p:cNvSpPr/>
          <p:nvPr userDrawn="1"/>
        </p:nvSpPr>
        <p:spPr>
          <a:xfrm>
            <a:off x="-36512" y="606479"/>
            <a:ext cx="6876256" cy="449506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449147" fontAlgn="base">
              <a:spcBef>
                <a:spcPct val="0"/>
              </a:spcBef>
              <a:spcAft>
                <a:spcPct val="0"/>
              </a:spcAft>
            </a:pPr>
            <a:endParaRPr lang="it-IT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843863" rtl="0" eaLnBrk="1" latinLnBrk="0" hangingPunct="1">
        <a:lnSpc>
          <a:spcPct val="90000"/>
        </a:lnSpc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65" indent="-210965" algn="l" defTabSz="84386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2897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828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760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98691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20623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4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64486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86417" indent="-210965" algn="l" defTabSz="84386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931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863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794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7726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9657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589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3520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5452" algn="l" defTabSz="84386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" y="5022057"/>
            <a:ext cx="9142332" cy="12144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995" tIns="49498" rIns="98995" bIns="49498" rtlCol="0" anchor="ctr"/>
          <a:lstStyle/>
          <a:p>
            <a:pPr algn="ctr" defTabSz="48638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white"/>
              </a:solidFill>
            </a:endParaRPr>
          </a:p>
        </p:txBody>
      </p:sp>
      <p:sp>
        <p:nvSpPr>
          <p:cNvPr id="8" name="Rettangolo 6"/>
          <p:cNvSpPr/>
          <p:nvPr/>
        </p:nvSpPr>
        <p:spPr>
          <a:xfrm>
            <a:off x="57" y="117489"/>
            <a:ext cx="7752863" cy="270000"/>
          </a:xfrm>
          <a:custGeom>
            <a:avLst/>
            <a:gdLst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624457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  <a:gd name="connsiteX0" fmla="*/ 0 w 10624457"/>
              <a:gd name="connsiteY0" fmla="*/ 0 h 582996"/>
              <a:gd name="connsiteX1" fmla="*/ 10624457 w 10624457"/>
              <a:gd name="connsiteY1" fmla="*/ 0 h 582996"/>
              <a:gd name="connsiteX2" fmla="*/ 10035878 w 10624457"/>
              <a:gd name="connsiteY2" fmla="*/ 582996 h 582996"/>
              <a:gd name="connsiteX3" fmla="*/ 0 w 10624457"/>
              <a:gd name="connsiteY3" fmla="*/ 561975 h 582996"/>
              <a:gd name="connsiteX4" fmla="*/ 0 w 10624457"/>
              <a:gd name="connsiteY4" fmla="*/ 0 h 582996"/>
              <a:gd name="connsiteX0" fmla="*/ 0 w 10624457"/>
              <a:gd name="connsiteY0" fmla="*/ 0 h 572486"/>
              <a:gd name="connsiteX1" fmla="*/ 10624457 w 10624457"/>
              <a:gd name="connsiteY1" fmla="*/ 0 h 572486"/>
              <a:gd name="connsiteX2" fmla="*/ 10119960 w 10624457"/>
              <a:gd name="connsiteY2" fmla="*/ 572486 h 572486"/>
              <a:gd name="connsiteX3" fmla="*/ 0 w 10624457"/>
              <a:gd name="connsiteY3" fmla="*/ 561975 h 572486"/>
              <a:gd name="connsiteX4" fmla="*/ 0 w 10624457"/>
              <a:gd name="connsiteY4" fmla="*/ 0 h 572486"/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267105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4457" h="561975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995" tIns="49498" rIns="98995" bIns="49498" rtlCol="0" anchor="ctr"/>
          <a:lstStyle/>
          <a:p>
            <a:pPr algn="ctr" defTabSz="48638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7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8994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487" indent="-247487" algn="l" defTabSz="989944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9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7431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32402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375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350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17320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291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07265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4972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9944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917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9889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2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34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4806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9775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" y="5022057"/>
            <a:ext cx="9142332" cy="12144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995" tIns="49498" rIns="98995" bIns="49498" rtlCol="0" anchor="ctr"/>
          <a:lstStyle/>
          <a:p>
            <a:pPr algn="ctr" defTabSz="48638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white"/>
              </a:solidFill>
            </a:endParaRPr>
          </a:p>
        </p:txBody>
      </p:sp>
      <p:sp>
        <p:nvSpPr>
          <p:cNvPr id="8" name="Rettangolo 6"/>
          <p:cNvSpPr/>
          <p:nvPr/>
        </p:nvSpPr>
        <p:spPr>
          <a:xfrm>
            <a:off x="59" y="117489"/>
            <a:ext cx="7752863" cy="270000"/>
          </a:xfrm>
          <a:custGeom>
            <a:avLst/>
            <a:gdLst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624457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  <a:gd name="connsiteX0" fmla="*/ 0 w 10624457"/>
              <a:gd name="connsiteY0" fmla="*/ 0 h 582996"/>
              <a:gd name="connsiteX1" fmla="*/ 10624457 w 10624457"/>
              <a:gd name="connsiteY1" fmla="*/ 0 h 582996"/>
              <a:gd name="connsiteX2" fmla="*/ 10035878 w 10624457"/>
              <a:gd name="connsiteY2" fmla="*/ 582996 h 582996"/>
              <a:gd name="connsiteX3" fmla="*/ 0 w 10624457"/>
              <a:gd name="connsiteY3" fmla="*/ 561975 h 582996"/>
              <a:gd name="connsiteX4" fmla="*/ 0 w 10624457"/>
              <a:gd name="connsiteY4" fmla="*/ 0 h 582996"/>
              <a:gd name="connsiteX0" fmla="*/ 0 w 10624457"/>
              <a:gd name="connsiteY0" fmla="*/ 0 h 572486"/>
              <a:gd name="connsiteX1" fmla="*/ 10624457 w 10624457"/>
              <a:gd name="connsiteY1" fmla="*/ 0 h 572486"/>
              <a:gd name="connsiteX2" fmla="*/ 10119960 w 10624457"/>
              <a:gd name="connsiteY2" fmla="*/ 572486 h 572486"/>
              <a:gd name="connsiteX3" fmla="*/ 0 w 10624457"/>
              <a:gd name="connsiteY3" fmla="*/ 561975 h 572486"/>
              <a:gd name="connsiteX4" fmla="*/ 0 w 10624457"/>
              <a:gd name="connsiteY4" fmla="*/ 0 h 572486"/>
              <a:gd name="connsiteX0" fmla="*/ 0 w 10624457"/>
              <a:gd name="connsiteY0" fmla="*/ 0 h 561975"/>
              <a:gd name="connsiteX1" fmla="*/ 10624457 w 10624457"/>
              <a:gd name="connsiteY1" fmla="*/ 0 h 561975"/>
              <a:gd name="connsiteX2" fmla="*/ 10267105 w 10624457"/>
              <a:gd name="connsiteY2" fmla="*/ 561975 h 561975"/>
              <a:gd name="connsiteX3" fmla="*/ 0 w 10624457"/>
              <a:gd name="connsiteY3" fmla="*/ 561975 h 561975"/>
              <a:gd name="connsiteX4" fmla="*/ 0 w 10624457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4457" h="561975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995" tIns="49498" rIns="98995" bIns="49498" rtlCol="0" anchor="ctr"/>
          <a:lstStyle/>
          <a:p>
            <a:pPr algn="ctr" defTabSz="48638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6" r:id="rId5"/>
  </p:sldLayoutIdLst>
  <p:hf hdr="0" ftr="0" dt="0"/>
  <p:txStyles>
    <p:titleStyle>
      <a:lvl1pPr algn="l" defTabSz="98994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487" indent="-247487" algn="l" defTabSz="989944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9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7431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32402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375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350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17320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291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07265" indent="-247487" algn="l" defTabSz="98994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4972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9944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917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9889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2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34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4806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9775" algn="l" defTabSz="9899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eciphering-deadlocks/free-java-development-ide-in-2020-cd6a45d6bb7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2"/>
          </p:nvPr>
        </p:nvSpPr>
        <p:spPr>
          <a:xfrm>
            <a:off x="4932040" y="4011910"/>
            <a:ext cx="3894852" cy="1080120"/>
          </a:xfrm>
        </p:spPr>
        <p:txBody>
          <a:bodyPr/>
          <a:lstStyle/>
          <a:p>
            <a:r>
              <a:rPr lang="es-ES" dirty="0"/>
              <a:t>Curso 2022-2023</a:t>
            </a:r>
          </a:p>
          <a:p>
            <a:endParaRPr lang="es-ES" b="1" dirty="0"/>
          </a:p>
          <a:p>
            <a:r>
              <a:rPr lang="es-ES" b="1" dirty="0"/>
              <a:t>Entornos de desarrollo</a:t>
            </a:r>
          </a:p>
          <a:p>
            <a:r>
              <a:rPr lang="es-ES" b="1" dirty="0"/>
              <a:t>Desarrollo de </a:t>
            </a:r>
            <a:r>
              <a:rPr lang="es-ES" b="1"/>
              <a:t>Aplicaciones Web</a:t>
            </a:r>
            <a:endParaRPr lang="es-ES" dirty="0"/>
          </a:p>
        </p:txBody>
      </p:sp>
      <p:sp>
        <p:nvSpPr>
          <p:cNvPr id="9" name="3 Marcador de texto"/>
          <p:cNvSpPr txBox="1">
            <a:spLocks/>
          </p:cNvSpPr>
          <p:nvPr/>
        </p:nvSpPr>
        <p:spPr>
          <a:xfrm>
            <a:off x="2504362" y="2571750"/>
            <a:ext cx="6655984" cy="1080120"/>
          </a:xfrm>
          <a:prstGeom prst="rect">
            <a:avLst/>
          </a:prstGeom>
        </p:spPr>
        <p:txBody>
          <a:bodyPr lIns="84378" tIns="42188" rIns="84378" bIns="42188"/>
          <a:lstStyle>
            <a:lvl1pPr marL="0" marR="0" indent="0" algn="r" defTabSz="843760" rtl="0" eaLnBrk="1" fontAlgn="auto" latinLnBrk="0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kern="120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2897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4828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760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8691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0623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4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86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17" indent="-210965" algn="l" defTabSz="84386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chemeClr val="tx1"/>
                </a:solidFill>
              </a:rPr>
              <a:t>2. Instalación y uso de 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32334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2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1. Desarrollo de software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ómo guardar un archivo con nano | nano | EnMiMaquinaFunciona.com">
            <a:extLst>
              <a:ext uri="{FF2B5EF4-FFF2-40B4-BE49-F238E27FC236}">
                <a16:creationId xmlns:a16="http://schemas.microsoft.com/office/drawing/2014/main" id="{5BE372E5-28CE-45BE-994E-4B45B63B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9" y="0"/>
            <a:ext cx="63817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here is My Linux GNU C or GCC Compilers Are Installed? - nixCraft">
            <a:extLst>
              <a:ext uri="{FF2B5EF4-FFF2-40B4-BE49-F238E27FC236}">
                <a16:creationId xmlns:a16="http://schemas.microsoft.com/office/drawing/2014/main" id="{F11EDDF3-679E-4516-A74E-417DC951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rror con la ejecución de un programa java - Stack Overflow en español">
            <a:extLst>
              <a:ext uri="{FF2B5EF4-FFF2-40B4-BE49-F238E27FC236}">
                <a16:creationId xmlns:a16="http://schemas.microsoft.com/office/drawing/2014/main" id="{FE80B830-F8DF-4349-98DE-D923E887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0"/>
            <a:ext cx="7899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3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 err="1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Definicion</a:t>
            </a:r>
            <a:endParaRPr lang="es-ES" sz="1100" b="1" dirty="0">
              <a:solidFill>
                <a:srgbClr val="5B9BD5">
                  <a:lumMod val="75000"/>
                </a:srgbClr>
              </a:solidFill>
              <a:latin typeface="Century Gothic" pitchFamily="34" charset="0"/>
            </a:endParaRP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i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una aplicación informática que proporciona servicios integrales para facilitarle al desarrollador o programador el desarrollo de software. 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Wikipedia</a:t>
            </a:r>
            <a:endParaRPr lang="es-ES" sz="1100" i="1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3 CuadroTexto">
            <a:extLst>
              <a:ext uri="{FF2B5EF4-FFF2-40B4-BE49-F238E27FC236}">
                <a16:creationId xmlns:a16="http://schemas.microsoft.com/office/drawing/2014/main" id="{21AEFBBA-5E3E-4223-B45F-9D5A2A0E48DD}"/>
              </a:ext>
            </a:extLst>
          </p:cNvPr>
          <p:cNvSpPr txBox="1"/>
          <p:nvPr/>
        </p:nvSpPr>
        <p:spPr>
          <a:xfrm>
            <a:off x="440725" y="1655152"/>
            <a:ext cx="7992925" cy="107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entorno de desarrollo o IDE (</a:t>
            </a:r>
            <a:r>
              <a:rPr lang="es-ES" sz="1100" dirty="0" err="1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Integrated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100" dirty="0" err="1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100" dirty="0" err="1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es una aplicación informática que está compuesta por un conjunto de herramientas que facilitan la tarea al programador de forma que ayuda a desarrollar aplicaciones con más rapidez.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Hay IDE para un único lenguaje de programación o para varios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EB16265-5744-D781-A43D-272E7EB2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9" y="115771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4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Herramientas de un IDE</a:t>
            </a: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361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IDE consta de varias herramientas que facilitan la tarea de programar: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Editor de texto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Nos permite escribir el código fuente del programa, y ofrece soluciones para agilizar el proceso (Analizador léxico, funciones de autocompletar…)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Compilador o intérprete: 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Según el tipo de lenguaje utilizado, se necesita un intérprete o un compilador.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Depurador: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utiliza para poder ejecutar el programa instrucción a instrucción y poder detectar errores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de interfaces gráficas: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 el programa tiene interfaces gráficas, podrá crearlo mediante una interfaz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de versiones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: Facilita la integración con un VCS, agilizando el trabajo en equipo y compartición de código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b="1" dirty="0" err="1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Plugins</a:t>
            </a: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Permite añadir extensiones al IDE.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IDE son altamente configurables, ya que se ajustan a las necesidades del programador: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Añadir/eliminar ventanas y barras de herramientas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 atajos de teclado personalizados</a:t>
            </a:r>
          </a:p>
          <a:p>
            <a:pPr marL="745200" lvl="1" indent="-171450" algn="just">
              <a:lnSpc>
                <a:spcPct val="150000"/>
              </a:lnSpc>
              <a:buClr>
                <a:srgbClr val="0071AA"/>
              </a:buClr>
              <a:buFont typeface="Wingdings" panose="05000000000000000000" pitchFamily="2" charset="2"/>
              <a:buChar char="§"/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Compilar/depurar proyectos utilizando algún parámetro.</a:t>
            </a:r>
          </a:p>
        </p:txBody>
      </p:sp>
    </p:spTree>
    <p:extLst>
      <p:ext uri="{BB962C8B-B14F-4D97-AF65-F5344CB8AC3E}">
        <p14:creationId xmlns:p14="http://schemas.microsoft.com/office/powerpoint/2010/main" val="28685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5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¿Cómo elegimos un IDE?</a:t>
            </a: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56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Ya sabemos qué es un IDE, ¿pero cuál elegimos de todos?</a:t>
            </a: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endParaRPr lang="es-ES" sz="1100" dirty="0"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Los mejores IDE de Java)">
            <a:extLst>
              <a:ext uri="{FF2B5EF4-FFF2-40B4-BE49-F238E27FC236}">
                <a16:creationId xmlns:a16="http://schemas.microsoft.com/office/drawing/2014/main" id="{01B3A40B-6209-4FBB-88D9-2D7FA76E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1" y="1289294"/>
            <a:ext cx="6335588" cy="373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8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6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¿Cómo elegimos un IDE?</a:t>
            </a: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18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De acuerdo a varias necesidades: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Sistema operativo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: ¿Vamos a programar para Linux o para Windows? 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Lenguaje de programación y </a:t>
            </a:r>
            <a:r>
              <a:rPr lang="es-ES" sz="1100" b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</a:t>
            </a: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: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¿Con qué lenguaje vamos a programar? ¿Necesitamos utilizar algún </a:t>
            </a:r>
            <a:r>
              <a:rPr lang="es-ES" sz="1100" i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? No todos los </a:t>
            </a:r>
            <a:r>
              <a:rPr lang="es-ES" sz="1100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frameworks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son compatibles con todos los IDE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Herramientas y disponibilidad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: ¿Tengo que trabajar cooperativamente, y subir el código a algún lado? ¿Puedo instalar </a:t>
            </a:r>
            <a:r>
              <a:rPr lang="es-ES" sz="1100" i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plugins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que me sirvan para organizar código, verlo mejor…? ¿Qué interfaz me gusta más?</a:t>
            </a:r>
            <a:endParaRPr lang="es-ES" sz="1100" b="1" dirty="0">
              <a:latin typeface="Century Gothic" panose="020B0502020202020204" pitchFamily="34" charset="0"/>
              <a:ea typeface="Verdana" panose="020B0604030504040204" pitchFamily="34" charset="0"/>
            </a:endParaRP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endParaRPr lang="es-ES" sz="1100" dirty="0"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7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¿Cómo elegimos un IDE?</a:t>
            </a:r>
          </a:p>
        </p:txBody>
      </p:sp>
      <p:pic>
        <p:nvPicPr>
          <p:cNvPr id="3074" name="Picture 2" descr="Most Popular Desktop IDEs &amp; Code Editors">
            <a:extLst>
              <a:ext uri="{FF2B5EF4-FFF2-40B4-BE49-F238E27FC236}">
                <a16:creationId xmlns:a16="http://schemas.microsoft.com/office/drawing/2014/main" id="{4E828174-A280-41C4-8747-0F6766FF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-2186"/>
            <a:ext cx="6840581" cy="50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F9F1D5-157E-4395-8A60-6FA45AD0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0"/>
            <a:ext cx="2857500" cy="2390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3804F-5CDB-4E7A-ACE3-2AAE66E49550}"/>
              </a:ext>
            </a:extLst>
          </p:cNvPr>
          <p:cNvSpPr txBox="1"/>
          <p:nvPr/>
        </p:nvSpPr>
        <p:spPr>
          <a:xfrm>
            <a:off x="-46871" y="4202340"/>
            <a:ext cx="4602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https://medium.com/deciphering-deadlocks/free-java-development-ide-in-2020-cd6a45d6bb74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FB7E1C-7CA4-425F-A3E6-06C4B9A8F9DF}"/>
              </a:ext>
            </a:extLst>
          </p:cNvPr>
          <p:cNvSpPr txBox="1"/>
          <p:nvPr/>
        </p:nvSpPr>
        <p:spPr>
          <a:xfrm>
            <a:off x="4481230" y="4139678"/>
            <a:ext cx="46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https://www.guru99.com/best-csharp-ide.html</a:t>
            </a:r>
          </a:p>
        </p:txBody>
      </p:sp>
    </p:spTree>
    <p:extLst>
      <p:ext uri="{BB962C8B-B14F-4D97-AF65-F5344CB8AC3E}">
        <p14:creationId xmlns:p14="http://schemas.microsoft.com/office/powerpoint/2010/main" val="354872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8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¿Cómo elegimos un IDE?</a:t>
            </a: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18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De acuerdo a varias necesidades: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Sistema operativo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: ¿Vamos a programar para Linux o para Windows? 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Lenguaje de programación y </a:t>
            </a:r>
            <a:r>
              <a:rPr lang="es-ES" sz="1100" b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</a:t>
            </a: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: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¿Con qué lenguaje vamos a programar? ¿Necesitamos utilizar algún </a:t>
            </a:r>
            <a:r>
              <a:rPr lang="es-ES" sz="1100" i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? No todos los </a:t>
            </a:r>
            <a:r>
              <a:rPr lang="es-ES" sz="1100" dirty="0" err="1">
                <a:latin typeface="Century Gothic" panose="020B0502020202020204" pitchFamily="34" charset="0"/>
                <a:ea typeface="Verdana" panose="020B0604030504040204" pitchFamily="34" charset="0"/>
              </a:rPr>
              <a:t>frameworks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son compatibles con todos los IDE</a:t>
            </a:r>
          </a:p>
          <a:p>
            <a:pPr marL="288000" indent="-171450" algn="just">
              <a:lnSpc>
                <a:spcPct val="150000"/>
              </a:lnSpc>
              <a:buClr>
                <a:srgbClr val="0071AA"/>
              </a:buClr>
              <a:buFont typeface="Arial" panose="020B0604020202020204" pitchFamily="34" charset="0"/>
              <a:buChar char="•"/>
            </a:pP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Herramientas y disponibilidad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: ¿Tengo que trabajar cooperativamente, y subir el código a algún lado? ¿Puedo instalar </a:t>
            </a:r>
            <a:r>
              <a:rPr lang="es-ES" sz="1100" i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plugins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que me sirvan para organizar código, verlo mejor…? ¿Qué interfaz me gusta más?</a:t>
            </a:r>
            <a:endParaRPr lang="es-ES" sz="1100" b="1" dirty="0">
              <a:latin typeface="Century Gothic" panose="020B0502020202020204" pitchFamily="34" charset="0"/>
              <a:ea typeface="Verdana" panose="020B0604030504040204" pitchFamily="34" charset="0"/>
            </a:endParaRP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endParaRPr lang="es-ES" sz="1100" dirty="0"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0D263-6793-476B-A03D-EAED8905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" y="888833"/>
            <a:ext cx="9144000" cy="41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4889916"/>
            <a:ext cx="539262" cy="274105"/>
          </a:xfrm>
          <a:prstGeom prst="rect">
            <a:avLst/>
          </a:prstGeom>
        </p:spPr>
        <p:txBody>
          <a:bodyPr lIns="84386" tIns="42193" rIns="84386" bIns="42193"/>
          <a:lstStyle/>
          <a:p>
            <a:fld id="{CF1241A4-7E6B-4C1C-8DBD-3713CE0FBF46}" type="slidenum">
              <a:rPr lang="es-ES" smtClean="0">
                <a:solidFill>
                  <a:prstClr val="white"/>
                </a:solidFill>
                <a:latin typeface="Century Gothic" panose="020B0502020202020204" pitchFamily="34" charset="0"/>
              </a:rPr>
              <a:pPr/>
              <a:t>9</a:t>
            </a:fld>
            <a:endParaRPr lang="es-E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79340" y="114346"/>
            <a:ext cx="7295612" cy="265922"/>
          </a:xfrm>
        </p:spPr>
        <p:txBody>
          <a:bodyPr/>
          <a:lstStyle/>
          <a:p>
            <a:r>
              <a:rPr lang="es-ES" dirty="0"/>
              <a:t>2. Instalación y uso de entornos de desarrollo</a:t>
            </a:r>
          </a:p>
        </p:txBody>
      </p:sp>
      <p:grpSp>
        <p:nvGrpSpPr>
          <p:cNvPr id="5" name="30 Grupo">
            <a:extLst>
              <a:ext uri="{FF2B5EF4-FFF2-40B4-BE49-F238E27FC236}">
                <a16:creationId xmlns:a16="http://schemas.microsoft.com/office/drawing/2014/main" id="{E4893A3F-DC21-424A-9C7D-602D78C3A75A}"/>
              </a:ext>
            </a:extLst>
          </p:cNvPr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" name="Triangolo rettangolo 37">
              <a:extLst>
                <a:ext uri="{FF2B5EF4-FFF2-40B4-BE49-F238E27FC236}">
                  <a16:creationId xmlns:a16="http://schemas.microsoft.com/office/drawing/2014/main" id="{BF003E46-56FD-B94F-8AFC-1461BDAC237E}"/>
                </a:ext>
              </a:extLst>
            </p:cNvPr>
            <p:cNvSpPr/>
            <p:nvPr/>
          </p:nvSpPr>
          <p:spPr>
            <a:xfrm rot="162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sp>
          <p:nvSpPr>
            <p:cNvPr id="7" name="Triangolo rettangolo 38">
              <a:extLst>
                <a:ext uri="{FF2B5EF4-FFF2-40B4-BE49-F238E27FC236}">
                  <a16:creationId xmlns:a16="http://schemas.microsoft.com/office/drawing/2014/main" id="{4563F0DC-AD08-7B49-8A65-D7A2B5066004}"/>
                </a:ext>
              </a:extLst>
            </p:cNvPr>
            <p:cNvSpPr/>
            <p:nvPr/>
          </p:nvSpPr>
          <p:spPr>
            <a:xfrm rot="162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500">
                <a:solidFill>
                  <a:prstClr val="white"/>
                </a:solidFill>
                <a:latin typeface="Century Gothic" pitchFamily="34" charset="0"/>
              </a:endParaRPr>
            </a:p>
          </p:txBody>
        </p:sp>
        <p:cxnSp>
          <p:nvCxnSpPr>
            <p:cNvPr id="8" name="Connettore 1 39">
              <a:extLst>
                <a:ext uri="{FF2B5EF4-FFF2-40B4-BE49-F238E27FC236}">
                  <a16:creationId xmlns:a16="http://schemas.microsoft.com/office/drawing/2014/main" id="{AB3544C2-BAB8-3941-9E31-5462AC9B3744}"/>
                </a:ext>
              </a:extLst>
            </p:cNvPr>
            <p:cNvCxnSpPr/>
            <p:nvPr/>
          </p:nvCxnSpPr>
          <p:spPr>
            <a:xfrm>
              <a:off x="790664" y="1246973"/>
              <a:ext cx="88560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23">
            <a:extLst>
              <a:ext uri="{FF2B5EF4-FFF2-40B4-BE49-F238E27FC236}">
                <a16:creationId xmlns:a16="http://schemas.microsoft.com/office/drawing/2014/main" id="{49A6A24B-90AF-2A4C-A4EB-BCC0BBF1E547}"/>
              </a:ext>
            </a:extLst>
          </p:cNvPr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</p:spPr>
        <p:txBody>
          <a:bodyPr wrap="square" lIns="84386" tIns="42193" rIns="84386" bIns="4219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1100" b="1" dirty="0">
                <a:solidFill>
                  <a:srgbClr val="5B9BD5">
                    <a:lumMod val="75000"/>
                  </a:srgbClr>
                </a:solidFill>
                <a:latin typeface="Century Gothic" pitchFamily="34" charset="0"/>
              </a:rPr>
              <a:t>¿IDE en la nube?</a:t>
            </a:r>
          </a:p>
        </p:txBody>
      </p:sp>
      <p:sp>
        <p:nvSpPr>
          <p:cNvPr id="18" name="3 CuadroTexto">
            <a:extLst>
              <a:ext uri="{FF2B5EF4-FFF2-40B4-BE49-F238E27FC236}">
                <a16:creationId xmlns:a16="http://schemas.microsoft.com/office/drawing/2014/main" id="{0958FD51-1EC0-B64A-97CA-1A5AA4841539}"/>
              </a:ext>
            </a:extLst>
          </p:cNvPr>
          <p:cNvSpPr txBox="1"/>
          <p:nvPr/>
        </p:nvSpPr>
        <p:spPr>
          <a:xfrm>
            <a:off x="440725" y="977933"/>
            <a:ext cx="7992925" cy="18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Con la llegada de la computación en la nube y la exploración de su uso, uno de las áreas en la que se está dando más interés es en el uso de un IDE en la nube.</a:t>
            </a: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Dichos IDE (</a:t>
            </a:r>
            <a:r>
              <a:rPr lang="es-ES" sz="1100" b="1" dirty="0">
                <a:latin typeface="Century Gothic" panose="020B0502020202020204" pitchFamily="34" charset="0"/>
                <a:ea typeface="Verdana" panose="020B0604030504040204" pitchFamily="34" charset="0"/>
              </a:rPr>
              <a:t>Cloud 9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 de Amazon, y </a:t>
            </a:r>
            <a:r>
              <a:rPr lang="es-ES" sz="1100" b="1" dirty="0" err="1">
                <a:latin typeface="Century Gothic" panose="020B0502020202020204" pitchFamily="34" charset="0"/>
                <a:ea typeface="Verdana" panose="020B0604030504040204" pitchFamily="34" charset="0"/>
              </a:rPr>
              <a:t>CodeAnywhere</a:t>
            </a: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, por ejemplo) se almacenan en la nube y son accesibles desde cualquier equipo y cualquier navegador.</a:t>
            </a: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r>
              <a:rPr lang="es-ES" sz="1100" dirty="0">
                <a:latin typeface="Century Gothic" panose="020B0502020202020204" pitchFamily="34" charset="0"/>
                <a:ea typeface="Verdana" panose="020B0604030504040204" pitchFamily="34" charset="0"/>
              </a:rPr>
              <a:t>Se pierde usabilidad en el sentido de que un IDE es mucho más amigable y ayuda más al programador, así cómo los precios, que pueden llegar a ser una barrera.</a:t>
            </a:r>
          </a:p>
          <a:p>
            <a:pPr marL="116550" algn="just">
              <a:lnSpc>
                <a:spcPct val="150000"/>
              </a:lnSpc>
              <a:buClr>
                <a:srgbClr val="0071AA"/>
              </a:buClr>
            </a:pPr>
            <a:endParaRPr lang="es-ES" sz="1100" dirty="0"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6F7EC-A7DF-429E-BC9D-12E80F42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" y="2572197"/>
            <a:ext cx="9144000" cy="230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1936D-B0DF-42DA-BC30-E8126BA4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4" y="-447"/>
            <a:ext cx="81446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DG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ot"/>
        </a:ln>
      </a:spPr>
      <a:bodyPr rtlCol="0" anchor="ctr"/>
      <a:lstStyle>
        <a:defPPr>
          <a:defRPr sz="1300" dirty="0" smtClean="0">
            <a:solidFill>
              <a:schemeClr val="tx1"/>
            </a:solidFill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0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ot"/>
        </a:ln>
      </a:spPr>
      <a:bodyPr rtlCol="0" anchor="ctr"/>
      <a:lstStyle>
        <a:defPPr>
          <a:defRPr sz="1300" dirty="0" smtClean="0">
            <a:solidFill>
              <a:schemeClr val="tx1"/>
            </a:solidFill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</TotalTime>
  <Words>670</Words>
  <Application>Microsoft Office PowerPoint</Application>
  <PresentationFormat>Presentación en pantalla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Verdana</vt:lpstr>
      <vt:lpstr>Wingdings</vt:lpstr>
      <vt:lpstr>1_SDG 2</vt:lpstr>
      <vt:lpstr>29_Personalizza struttura</vt:lpstr>
      <vt:lpstr>30_Personalizza struttura</vt:lpstr>
      <vt:lpstr>Presentación de PowerPoint</vt:lpstr>
      <vt:lpstr>1. Desarrollo de software</vt:lpstr>
      <vt:lpstr>2. Instalación y uso de entornos de desarrollo</vt:lpstr>
      <vt:lpstr>2. Instalación y uso de entornos de desarrollo</vt:lpstr>
      <vt:lpstr>2. Instalación y uso de entornos de desarrollo</vt:lpstr>
      <vt:lpstr>2. Instalación y uso de entornos de desarrollo</vt:lpstr>
      <vt:lpstr>2. Instalación y uso de entornos de desarrollo</vt:lpstr>
      <vt:lpstr>2. Instalación y uso de entornos de desarrollo</vt:lpstr>
      <vt:lpstr>2. Instalación y uso de entornos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García Bernal</dc:creator>
  <cp:lastModifiedBy>Alejandro Navarro</cp:lastModifiedBy>
  <cp:revision>1122</cp:revision>
  <dcterms:created xsi:type="dcterms:W3CDTF">2016-07-07T09:32:57Z</dcterms:created>
  <dcterms:modified xsi:type="dcterms:W3CDTF">2022-10-19T21:28:38Z</dcterms:modified>
</cp:coreProperties>
</file>